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handoutMasterIdLst>
    <p:handoutMasterId r:id="rId23"/>
  </p:handoutMasterIdLst>
  <p:sldIdLst>
    <p:sldId id="257" r:id="rId5"/>
    <p:sldId id="258" r:id="rId6"/>
    <p:sldId id="260" r:id="rId7"/>
    <p:sldId id="259"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DBAA1F0-46C7-47D0-B293-A05B0DD4516A}">
          <p14:sldIdLst>
            <p14:sldId id="257"/>
            <p14:sldId id="258"/>
            <p14:sldId id="260"/>
            <p14:sldId id="259"/>
            <p14:sldId id="261"/>
            <p14:sldId id="262"/>
            <p14:sldId id="263"/>
            <p14:sldId id="264"/>
            <p14:sldId id="265"/>
            <p14:sldId id="266"/>
            <p14:sldId id="267"/>
            <p14:sldId id="268"/>
            <p14:sldId id="269"/>
            <p14:sldId id="270"/>
            <p14:sldId id="271"/>
            <p14:sldId id="272"/>
            <p14:sldId id="273"/>
          </p14:sldIdLst>
        </p14:section>
      </p14:sectionLst>
    </p:ext>
    <p:ext uri="{EFAFB233-063F-42B5-8137-9DF3F51BA10A}">
      <p15:sldGuideLst xmlns:p15="http://schemas.microsoft.com/office/powerpoint/2012/main" xmlns="">
        <p15:guide id="1" orient="horz" pos="2160">
          <p15:clr>
            <a:srgbClr val="A4A3A4"/>
          </p15:clr>
        </p15:guide>
        <p15:guide id="5" pos="383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741A"/>
    <a:srgbClr val="394404"/>
    <a:srgbClr val="5F6F0F"/>
    <a:srgbClr val="718412"/>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5733" autoAdjust="0"/>
  </p:normalViewPr>
  <p:slideViewPr>
    <p:cSldViewPr>
      <p:cViewPr>
        <p:scale>
          <a:sx n="40" d="100"/>
          <a:sy n="40" d="100"/>
        </p:scale>
        <p:origin x="-96" y="-79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12/21/2016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‹nº›</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12/21/2016</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‹nº›</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3EBA5BD7-F043-4D1B-AA17-CD412FC534DE}" type="slidenum">
              <a:rPr lang="pt-PT" smtClean="0"/>
              <a:t>1</a:t>
            </a:fld>
            <a:endParaRPr lang="pt-PT"/>
          </a:p>
        </p:txBody>
      </p:sp>
    </p:spTree>
    <p:extLst>
      <p:ext uri="{BB962C8B-B14F-4D97-AF65-F5344CB8AC3E}">
        <p14:creationId xmlns:p14="http://schemas.microsoft.com/office/powerpoint/2010/main" val="1628541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12/21/2016</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12/21/2016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12/21/2016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12/21/2016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12/21/2016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12/21/2016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12/21/2016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12/21/2016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12/21/2016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12/21/2016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12/21/2016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‹nº›</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12/21/2016</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‹nº›</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5176" y="1372592"/>
            <a:ext cx="8735325" cy="2000251"/>
          </a:xfrm>
        </p:spPr>
        <p:txBody>
          <a:bodyPr>
            <a:normAutofit/>
          </a:bodyPr>
          <a:lstStyle/>
          <a:p>
            <a:r>
              <a:rPr lang="en-US" sz="6600" dirty="0" smtClean="0"/>
              <a:t>Good </a:t>
            </a:r>
            <a:r>
              <a:rPr lang="en-US" sz="6600" dirty="0" err="1" smtClean="0"/>
              <a:t>Pratices</a:t>
            </a:r>
            <a:r>
              <a:rPr lang="en-US" sz="6600" dirty="0" smtClean="0"/>
              <a:t> in Performance Testing</a:t>
            </a:r>
            <a:endParaRPr lang="en-US" sz="6600" dirty="0"/>
          </a:p>
        </p:txBody>
      </p:sp>
      <p:sp>
        <p:nvSpPr>
          <p:cNvPr id="5" name="Subtitle 4"/>
          <p:cNvSpPr>
            <a:spLocks noGrp="1"/>
          </p:cNvSpPr>
          <p:nvPr>
            <p:ph type="subTitle" idx="1"/>
          </p:nvPr>
        </p:nvSpPr>
        <p:spPr>
          <a:xfrm>
            <a:off x="1625176" y="3404592"/>
            <a:ext cx="8735325" cy="1752600"/>
          </a:xfrm>
        </p:spPr>
        <p:txBody>
          <a:bodyPr/>
          <a:lstStyle/>
          <a:p>
            <a:r>
              <a:rPr lang="en-US" dirty="0" err="1"/>
              <a:t>Mesw</a:t>
            </a:r>
            <a:r>
              <a:rPr lang="en-US" dirty="0"/>
              <a:t> – </a:t>
            </a:r>
            <a:r>
              <a:rPr lang="en-US" dirty="0" smtClean="0"/>
              <a:t>TVVS</a:t>
            </a:r>
            <a:endParaRPr lang="en-US"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6. Execute Tests</a:t>
            </a:r>
            <a:endParaRPr lang="en-US" dirty="0"/>
          </a:p>
        </p:txBody>
      </p:sp>
      <p:sp>
        <p:nvSpPr>
          <p:cNvPr id="3" name="Marcador de Posição de Conteúdo 2"/>
          <p:cNvSpPr>
            <a:spLocks noGrp="1"/>
          </p:cNvSpPr>
          <p:nvPr>
            <p:ph idx="1"/>
          </p:nvPr>
        </p:nvSpPr>
        <p:spPr/>
        <p:txBody>
          <a:bodyPr/>
          <a:lstStyle/>
          <a:p>
            <a:pPr lvl="2" fontAlgn="base"/>
            <a:r>
              <a:rPr lang="en-US" sz="2800" b="1" dirty="0" smtClean="0"/>
              <a:t>Input</a:t>
            </a:r>
            <a:endParaRPr lang="en-US" sz="2800" b="1" dirty="0"/>
          </a:p>
          <a:p>
            <a:pPr lvl="3"/>
            <a:r>
              <a:rPr lang="en-US" sz="2800" b="1" dirty="0"/>
              <a:t>Task execution plan.</a:t>
            </a:r>
          </a:p>
          <a:p>
            <a:pPr lvl="3"/>
            <a:r>
              <a:rPr lang="en-US" sz="2800" b="1" dirty="0"/>
              <a:t>Available tools/environment.</a:t>
            </a:r>
          </a:p>
          <a:p>
            <a:pPr lvl="3"/>
            <a:r>
              <a:rPr lang="en-US" sz="2800" b="1" dirty="0"/>
              <a:t>Available application features and/or components.</a:t>
            </a:r>
          </a:p>
          <a:p>
            <a:pPr lvl="3"/>
            <a:r>
              <a:rPr lang="en-US" sz="2800" b="1" dirty="0"/>
              <a:t>Validated, executable tests.</a:t>
            </a:r>
          </a:p>
          <a:p>
            <a:pPr lvl="2" fontAlgn="base"/>
            <a:r>
              <a:rPr lang="en-US" sz="2800" b="1" dirty="0"/>
              <a:t>Output</a:t>
            </a:r>
          </a:p>
          <a:p>
            <a:pPr lvl="3"/>
            <a:r>
              <a:rPr lang="en-US" sz="2800" b="1" dirty="0"/>
              <a:t>Test execution results.</a:t>
            </a:r>
          </a:p>
          <a:p>
            <a:endParaRPr lang="en-US" dirty="0"/>
          </a:p>
        </p:txBody>
      </p:sp>
    </p:spTree>
    <p:extLst>
      <p:ext uri="{BB962C8B-B14F-4D97-AF65-F5344CB8AC3E}">
        <p14:creationId xmlns:p14="http://schemas.microsoft.com/office/powerpoint/2010/main" val="418122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7. Analyze </a:t>
            </a:r>
            <a:r>
              <a:rPr lang="en-US" dirty="0"/>
              <a:t>Results, Report, and </a:t>
            </a:r>
            <a:r>
              <a:rPr lang="en-US" dirty="0" smtClean="0"/>
              <a:t>Retest</a:t>
            </a:r>
            <a:endParaRPr lang="en-US" dirty="0"/>
          </a:p>
        </p:txBody>
      </p:sp>
      <p:sp>
        <p:nvSpPr>
          <p:cNvPr id="3" name="Marcador de Posição de Conteúdo 2"/>
          <p:cNvSpPr>
            <a:spLocks noGrp="1"/>
          </p:cNvSpPr>
          <p:nvPr>
            <p:ph idx="1"/>
          </p:nvPr>
        </p:nvSpPr>
        <p:spPr/>
        <p:txBody>
          <a:bodyPr/>
          <a:lstStyle/>
          <a:p>
            <a:pPr lvl="2" fontAlgn="base"/>
            <a:r>
              <a:rPr lang="en-US" sz="2800" b="1" dirty="0" smtClean="0"/>
              <a:t>Input</a:t>
            </a:r>
            <a:endParaRPr lang="en-US" sz="2800" b="1" dirty="0"/>
          </a:p>
          <a:p>
            <a:pPr lvl="3"/>
            <a:r>
              <a:rPr lang="en-US" sz="2800" b="1" dirty="0"/>
              <a:t>Task execution results.</a:t>
            </a:r>
          </a:p>
          <a:p>
            <a:pPr lvl="3"/>
            <a:r>
              <a:rPr lang="en-US" sz="2800" b="1" dirty="0"/>
              <a:t>Performance acceptance criteria.</a:t>
            </a:r>
          </a:p>
          <a:p>
            <a:pPr lvl="3"/>
            <a:r>
              <a:rPr lang="en-US" sz="2800" b="1" dirty="0"/>
              <a:t>Risks, concerns, and issues.</a:t>
            </a:r>
          </a:p>
          <a:p>
            <a:pPr lvl="2" fontAlgn="base"/>
            <a:r>
              <a:rPr lang="en-US" sz="2800" b="1" dirty="0"/>
              <a:t>Output</a:t>
            </a:r>
          </a:p>
          <a:p>
            <a:pPr lvl="3"/>
            <a:r>
              <a:rPr lang="en-US" sz="2800" b="1" dirty="0"/>
              <a:t>Results analysis.</a:t>
            </a:r>
          </a:p>
          <a:p>
            <a:pPr lvl="3"/>
            <a:r>
              <a:rPr lang="en-US" sz="2800" b="1" dirty="0"/>
              <a:t>Recommendations.</a:t>
            </a:r>
          </a:p>
          <a:p>
            <a:pPr lvl="3"/>
            <a:r>
              <a:rPr lang="en-US" sz="2800" b="1" dirty="0"/>
              <a:t>Reports.</a:t>
            </a:r>
          </a:p>
          <a:p>
            <a:endParaRPr lang="en-US" dirty="0"/>
          </a:p>
        </p:txBody>
      </p:sp>
    </p:spTree>
    <p:extLst>
      <p:ext uri="{BB962C8B-B14F-4D97-AF65-F5344CB8AC3E}">
        <p14:creationId xmlns:p14="http://schemas.microsoft.com/office/powerpoint/2010/main" val="1511194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err="1" smtClean="0"/>
              <a:t>Guidelines</a:t>
            </a:r>
            <a:endParaRPr lang="en-US" dirty="0"/>
          </a:p>
        </p:txBody>
      </p:sp>
      <p:sp>
        <p:nvSpPr>
          <p:cNvPr id="3" name="Marcador de Posição de Conteúdo 2"/>
          <p:cNvSpPr>
            <a:spLocks noGrp="1"/>
          </p:cNvSpPr>
          <p:nvPr>
            <p:ph idx="1"/>
          </p:nvPr>
        </p:nvSpPr>
        <p:spPr>
          <a:xfrm>
            <a:off x="765821" y="1701796"/>
            <a:ext cx="11161240" cy="4823547"/>
          </a:xfrm>
        </p:spPr>
        <p:txBody>
          <a:bodyPr>
            <a:normAutofit/>
          </a:bodyPr>
          <a:lstStyle/>
          <a:p>
            <a:r>
              <a:rPr lang="pt-PT" dirty="0" err="1" smtClean="0"/>
              <a:t>Planning</a:t>
            </a:r>
            <a:endParaRPr lang="pt-PT" dirty="0" smtClean="0"/>
          </a:p>
          <a:p>
            <a:pPr lvl="1"/>
            <a:r>
              <a:rPr lang="en-US" sz="2600" dirty="0" smtClean="0"/>
              <a:t>Define </a:t>
            </a:r>
            <a:r>
              <a:rPr lang="en-US" sz="2600" dirty="0"/>
              <a:t>how long a test must run before the servers </a:t>
            </a:r>
            <a:r>
              <a:rPr lang="en-US" sz="2600" dirty="0" smtClean="0"/>
              <a:t>fail.</a:t>
            </a:r>
          </a:p>
          <a:p>
            <a:pPr lvl="1"/>
            <a:r>
              <a:rPr lang="en-US" sz="2600" dirty="0" smtClean="0"/>
              <a:t>Create </a:t>
            </a:r>
            <a:r>
              <a:rPr lang="en-US" sz="2600" dirty="0"/>
              <a:t>a testing methodology that addresses the behavior and response when </a:t>
            </a:r>
            <a:r>
              <a:rPr lang="en-US" sz="2600" dirty="0" smtClean="0"/>
              <a:t>the system </a:t>
            </a:r>
            <a:r>
              <a:rPr lang="en-US" sz="2600" dirty="0"/>
              <a:t>is </a:t>
            </a:r>
            <a:r>
              <a:rPr lang="en-US" sz="2600" dirty="0" smtClean="0"/>
              <a:t>overloaded.</a:t>
            </a:r>
          </a:p>
          <a:p>
            <a:pPr lvl="1"/>
            <a:r>
              <a:rPr lang="en-US" sz="2600" dirty="0" smtClean="0"/>
              <a:t>Develop repeatable tests.</a:t>
            </a:r>
          </a:p>
          <a:p>
            <a:pPr lvl="1"/>
            <a:r>
              <a:rPr lang="en-US" sz="2600" dirty="0"/>
              <a:t>Define how performance testing fits into the deployment </a:t>
            </a:r>
            <a:r>
              <a:rPr lang="en-US" sz="2600" dirty="0" smtClean="0"/>
              <a:t>process.</a:t>
            </a:r>
          </a:p>
          <a:p>
            <a:pPr lvl="1"/>
            <a:r>
              <a:rPr lang="en-US" sz="2600" dirty="0"/>
              <a:t>Identify the most common workflows in the </a:t>
            </a:r>
            <a:r>
              <a:rPr lang="en-US" sz="2600" dirty="0" smtClean="0"/>
              <a:t>application.</a:t>
            </a:r>
          </a:p>
          <a:p>
            <a:pPr lvl="1"/>
            <a:r>
              <a:rPr lang="en-US" sz="2600" dirty="0" smtClean="0"/>
              <a:t>Check </a:t>
            </a:r>
            <a:r>
              <a:rPr lang="en-US" sz="2600" dirty="0"/>
              <a:t>server logs and analytics to reveal the most frequent </a:t>
            </a:r>
            <a:r>
              <a:rPr lang="en-US" sz="2600" dirty="0" smtClean="0"/>
              <a:t>scenarios.</a:t>
            </a:r>
          </a:p>
          <a:p>
            <a:pPr lvl="1"/>
            <a:r>
              <a:rPr lang="en-US" dirty="0"/>
              <a:t>Plan load scenarios that cover a broad range of usage </a:t>
            </a:r>
            <a:r>
              <a:rPr lang="en-US" dirty="0" smtClean="0"/>
              <a:t>conditions.</a:t>
            </a:r>
          </a:p>
          <a:p>
            <a:pPr lvl="1"/>
            <a:r>
              <a:rPr lang="en-US" dirty="0" smtClean="0"/>
              <a:t>Create regression tests that can executed on every build.</a:t>
            </a:r>
            <a:r>
              <a:rPr lang="en-US" dirty="0"/>
              <a:t/>
            </a:r>
            <a:br>
              <a:rPr lang="en-US" dirty="0"/>
            </a:br>
            <a:endParaRPr lang="en-US" dirty="0"/>
          </a:p>
        </p:txBody>
      </p:sp>
    </p:spTree>
    <p:extLst>
      <p:ext uri="{BB962C8B-B14F-4D97-AF65-F5344CB8AC3E}">
        <p14:creationId xmlns:p14="http://schemas.microsoft.com/office/powerpoint/2010/main" val="2066640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err="1" smtClean="0"/>
              <a:t>Guidelines</a:t>
            </a:r>
            <a:endParaRPr lang="en-US" dirty="0"/>
          </a:p>
        </p:txBody>
      </p:sp>
      <p:sp>
        <p:nvSpPr>
          <p:cNvPr id="3" name="Marcador de Posição de Conteúdo 2"/>
          <p:cNvSpPr>
            <a:spLocks noGrp="1"/>
          </p:cNvSpPr>
          <p:nvPr>
            <p:ph idx="1"/>
          </p:nvPr>
        </p:nvSpPr>
        <p:spPr>
          <a:xfrm>
            <a:off x="765821" y="1701796"/>
            <a:ext cx="11161240" cy="4823547"/>
          </a:xfrm>
        </p:spPr>
        <p:txBody>
          <a:bodyPr>
            <a:normAutofit/>
          </a:bodyPr>
          <a:lstStyle/>
          <a:p>
            <a:r>
              <a:rPr lang="pt-PT" dirty="0" err="1" smtClean="0"/>
              <a:t>Recording</a:t>
            </a:r>
            <a:endParaRPr lang="pt-PT" dirty="0" smtClean="0"/>
          </a:p>
          <a:p>
            <a:pPr lvl="1"/>
            <a:r>
              <a:rPr lang="en-US" dirty="0" smtClean="0"/>
              <a:t>Mark </a:t>
            </a:r>
            <a:r>
              <a:rPr lang="en-US" dirty="0"/>
              <a:t>the beginning and the end of meaningful </a:t>
            </a:r>
            <a:r>
              <a:rPr lang="en-US" dirty="0" smtClean="0"/>
              <a:t>business transactions.</a:t>
            </a:r>
          </a:p>
          <a:p>
            <a:pPr lvl="1"/>
            <a:r>
              <a:rPr lang="en-US" dirty="0" smtClean="0"/>
              <a:t>Record scripts for mobile.</a:t>
            </a:r>
          </a:p>
          <a:p>
            <a:pPr lvl="1"/>
            <a:r>
              <a:rPr lang="en-US" dirty="0"/>
              <a:t>Make sure that you do not record third party code, such as a Facebook share, as part </a:t>
            </a:r>
            <a:r>
              <a:rPr lang="en-US" dirty="0" smtClean="0"/>
              <a:t>of your </a:t>
            </a:r>
            <a:r>
              <a:rPr lang="en-US" dirty="0"/>
              <a:t>load test script.</a:t>
            </a:r>
            <a:br>
              <a:rPr lang="en-US" dirty="0"/>
            </a:br>
            <a:r>
              <a:rPr lang="en-US" dirty="0"/>
              <a:t/>
            </a:r>
            <a:br>
              <a:rPr lang="en-US" dirty="0"/>
            </a:br>
            <a:endParaRPr lang="en-US" dirty="0"/>
          </a:p>
        </p:txBody>
      </p:sp>
    </p:spTree>
    <p:extLst>
      <p:ext uri="{BB962C8B-B14F-4D97-AF65-F5344CB8AC3E}">
        <p14:creationId xmlns:p14="http://schemas.microsoft.com/office/powerpoint/2010/main" val="245527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err="1" smtClean="0"/>
              <a:t>Guidelines</a:t>
            </a:r>
            <a:endParaRPr lang="en-US" dirty="0"/>
          </a:p>
        </p:txBody>
      </p:sp>
      <p:sp>
        <p:nvSpPr>
          <p:cNvPr id="3" name="Marcador de Posição de Conteúdo 2"/>
          <p:cNvSpPr>
            <a:spLocks noGrp="1"/>
          </p:cNvSpPr>
          <p:nvPr>
            <p:ph idx="1"/>
          </p:nvPr>
        </p:nvSpPr>
        <p:spPr>
          <a:xfrm>
            <a:off x="765821" y="1701796"/>
            <a:ext cx="11161240" cy="4823547"/>
          </a:xfrm>
        </p:spPr>
        <p:txBody>
          <a:bodyPr>
            <a:normAutofit/>
          </a:bodyPr>
          <a:lstStyle/>
          <a:p>
            <a:r>
              <a:rPr lang="en-US" dirty="0" smtClean="0"/>
              <a:t>System </a:t>
            </a:r>
            <a:r>
              <a:rPr lang="en-US" dirty="0"/>
              <a:t>Behavior </a:t>
            </a:r>
            <a:r>
              <a:rPr lang="en-US" dirty="0" smtClean="0"/>
              <a:t>and</a:t>
            </a:r>
            <a:r>
              <a:rPr lang="en-US" dirty="0" smtClean="0"/>
              <a:t> </a:t>
            </a:r>
            <a:r>
              <a:rPr lang="en-US" dirty="0"/>
              <a:t>Validation </a:t>
            </a:r>
            <a:r>
              <a:rPr lang="en-US" dirty="0" smtClean="0"/>
              <a:t>Logic</a:t>
            </a:r>
            <a:endParaRPr lang="pt-PT" dirty="0" smtClean="0"/>
          </a:p>
          <a:p>
            <a:pPr lvl="1"/>
            <a:r>
              <a:rPr lang="en-US" dirty="0"/>
              <a:t>Add validation logic to the script to make sure that the results you get under load </a:t>
            </a:r>
            <a:r>
              <a:rPr lang="en-US" dirty="0" smtClean="0"/>
              <a:t>are consistent</a:t>
            </a:r>
            <a:r>
              <a:rPr lang="en-US" dirty="0"/>
              <a:t>, valid and expected</a:t>
            </a:r>
            <a:r>
              <a:rPr lang="en-US" dirty="0" smtClean="0"/>
              <a:t>.</a:t>
            </a:r>
          </a:p>
          <a:p>
            <a:pPr lvl="1"/>
            <a:r>
              <a:rPr lang="en-US" dirty="0" smtClean="0"/>
              <a:t>Reuse custom logic.</a:t>
            </a:r>
            <a:r>
              <a:rPr lang="en-US" dirty="0"/>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2761667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err="1" smtClean="0"/>
              <a:t>Guidelines</a:t>
            </a:r>
            <a:endParaRPr lang="en-US" dirty="0"/>
          </a:p>
        </p:txBody>
      </p:sp>
      <p:sp>
        <p:nvSpPr>
          <p:cNvPr id="3" name="Marcador de Posição de Conteúdo 2"/>
          <p:cNvSpPr>
            <a:spLocks noGrp="1"/>
          </p:cNvSpPr>
          <p:nvPr>
            <p:ph idx="1"/>
          </p:nvPr>
        </p:nvSpPr>
        <p:spPr>
          <a:xfrm>
            <a:off x="765821" y="1701796"/>
            <a:ext cx="11161240" cy="4823547"/>
          </a:xfrm>
        </p:spPr>
        <p:txBody>
          <a:bodyPr>
            <a:normAutofit/>
          </a:bodyPr>
          <a:lstStyle/>
          <a:p>
            <a:r>
              <a:rPr lang="pt-PT" dirty="0" err="1" smtClean="0"/>
              <a:t>Executing</a:t>
            </a:r>
            <a:r>
              <a:rPr lang="pt-PT" dirty="0" smtClean="0"/>
              <a:t> </a:t>
            </a:r>
            <a:r>
              <a:rPr lang="pt-PT" dirty="0" err="1" smtClean="0"/>
              <a:t>Tests</a:t>
            </a:r>
            <a:endParaRPr lang="pt-PT" dirty="0" smtClean="0"/>
          </a:p>
          <a:p>
            <a:pPr lvl="1"/>
            <a:r>
              <a:rPr lang="en-US" dirty="0"/>
              <a:t>Make sure that you test the application in a production-like </a:t>
            </a:r>
            <a:r>
              <a:rPr lang="en-US" dirty="0" smtClean="0"/>
              <a:t>environment</a:t>
            </a:r>
          </a:p>
          <a:p>
            <a:pPr lvl="1"/>
            <a:r>
              <a:rPr lang="en-US" dirty="0"/>
              <a:t>Create realistic runtime scenarios that take into account the test scripts, </a:t>
            </a:r>
            <a:r>
              <a:rPr lang="en-US" dirty="0" smtClean="0"/>
              <a:t>the number of users</a:t>
            </a:r>
            <a:r>
              <a:rPr lang="en-US" dirty="0"/>
              <a:t>, browser types, network limitations, bandwidth, caching options and schedule</a:t>
            </a:r>
            <a:r>
              <a:rPr lang="en-US" dirty="0" smtClean="0"/>
              <a:t>.</a:t>
            </a:r>
          </a:p>
          <a:p>
            <a:pPr lvl="1"/>
            <a:r>
              <a:rPr lang="en-US" dirty="0"/>
              <a:t>Define the </a:t>
            </a:r>
            <a:r>
              <a:rPr lang="en-US" dirty="0" smtClean="0"/>
              <a:t>set </a:t>
            </a:r>
            <a:r>
              <a:rPr lang="en-US" dirty="0"/>
              <a:t>of criteria for a successful </a:t>
            </a:r>
            <a:r>
              <a:rPr lang="en-US" dirty="0" smtClean="0"/>
              <a:t>test.</a:t>
            </a:r>
          </a:p>
          <a:p>
            <a:pPr lvl="1"/>
            <a:r>
              <a:rPr lang="en-US" dirty="0"/>
              <a:t>Run different tests and scenarios </a:t>
            </a:r>
            <a:r>
              <a:rPr lang="en-US" dirty="0" smtClean="0"/>
              <a:t>to check </a:t>
            </a:r>
            <a:r>
              <a:rPr lang="en-US" dirty="0"/>
              <a:t>system capacity, system stability and endurance, and scalability</a:t>
            </a:r>
            <a:r>
              <a:rPr lang="en-US" dirty="0" smtClean="0"/>
              <a:t>.</a:t>
            </a:r>
            <a:endParaRPr lang="en-US" dirty="0"/>
          </a:p>
          <a:p>
            <a:pPr lvl="1"/>
            <a:r>
              <a:rPr lang="en-US" dirty="0" smtClean="0"/>
              <a:t>Crosscheck test times.</a:t>
            </a:r>
          </a:p>
          <a:p>
            <a:pPr lvl="1"/>
            <a:r>
              <a:rPr lang="en-US" dirty="0"/>
              <a:t>Consider using the power of cloud computing to add extra</a:t>
            </a:r>
            <a:br>
              <a:rPr lang="en-US" dirty="0"/>
            </a:br>
            <a:r>
              <a:rPr lang="en-US" dirty="0"/>
              <a:t>computing power when needed</a:t>
            </a:r>
            <a:r>
              <a:rPr lang="en-US" dirty="0" smtClean="0"/>
              <a:t>.</a:t>
            </a:r>
            <a:endParaRPr lang="en-US" dirty="0"/>
          </a:p>
        </p:txBody>
      </p:sp>
    </p:spTree>
    <p:extLst>
      <p:ext uri="{BB962C8B-B14F-4D97-AF65-F5344CB8AC3E}">
        <p14:creationId xmlns:p14="http://schemas.microsoft.com/office/powerpoint/2010/main" val="3120420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err="1" smtClean="0"/>
              <a:t>Guidelines</a:t>
            </a:r>
            <a:endParaRPr lang="en-US" dirty="0"/>
          </a:p>
        </p:txBody>
      </p:sp>
      <p:sp>
        <p:nvSpPr>
          <p:cNvPr id="3" name="Marcador de Posição de Conteúdo 2"/>
          <p:cNvSpPr>
            <a:spLocks noGrp="1"/>
          </p:cNvSpPr>
          <p:nvPr>
            <p:ph idx="1"/>
          </p:nvPr>
        </p:nvSpPr>
        <p:spPr>
          <a:xfrm>
            <a:off x="765821" y="1701796"/>
            <a:ext cx="11161240" cy="4823547"/>
          </a:xfrm>
        </p:spPr>
        <p:txBody>
          <a:bodyPr>
            <a:normAutofit/>
          </a:bodyPr>
          <a:lstStyle/>
          <a:p>
            <a:r>
              <a:rPr lang="pt-PT" dirty="0" err="1" smtClean="0"/>
              <a:t>Executing</a:t>
            </a:r>
            <a:r>
              <a:rPr lang="pt-PT" dirty="0" smtClean="0"/>
              <a:t> </a:t>
            </a:r>
            <a:r>
              <a:rPr lang="pt-PT" dirty="0" err="1" smtClean="0"/>
              <a:t>Tests</a:t>
            </a:r>
            <a:endParaRPr lang="pt-PT" dirty="0" smtClean="0"/>
          </a:p>
          <a:p>
            <a:pPr lvl="1"/>
            <a:r>
              <a:rPr lang="en-US" dirty="0" smtClean="0"/>
              <a:t>Test often.</a:t>
            </a:r>
          </a:p>
          <a:p>
            <a:pPr lvl="1"/>
            <a:endParaRPr lang="pt-PT" dirty="0"/>
          </a:p>
          <a:p>
            <a:r>
              <a:rPr lang="pt-PT" dirty="0" err="1" smtClean="0"/>
              <a:t>Analysing</a:t>
            </a:r>
            <a:r>
              <a:rPr lang="pt-PT" dirty="0" smtClean="0"/>
              <a:t> </a:t>
            </a:r>
            <a:r>
              <a:rPr lang="pt-PT" dirty="0" err="1" smtClean="0"/>
              <a:t>Results</a:t>
            </a:r>
            <a:endParaRPr lang="pt-PT" dirty="0"/>
          </a:p>
          <a:p>
            <a:pPr lvl="1"/>
            <a:r>
              <a:rPr lang="en-US" dirty="0" smtClean="0"/>
              <a:t>Check </a:t>
            </a:r>
            <a:r>
              <a:rPr lang="en-US" dirty="0"/>
              <a:t>all of the application </a:t>
            </a:r>
            <a:r>
              <a:rPr lang="en-US" dirty="0" smtClean="0"/>
              <a:t>parameters.</a:t>
            </a:r>
          </a:p>
          <a:p>
            <a:pPr lvl="1"/>
            <a:r>
              <a:rPr lang="pt-PT" dirty="0" err="1" smtClean="0"/>
              <a:t>Identify</a:t>
            </a:r>
            <a:r>
              <a:rPr lang="pt-PT" dirty="0" smtClean="0"/>
              <a:t> </a:t>
            </a:r>
            <a:r>
              <a:rPr lang="pt-PT" dirty="0" err="1" smtClean="0"/>
              <a:t>fail</a:t>
            </a:r>
            <a:r>
              <a:rPr lang="pt-PT" dirty="0" smtClean="0"/>
              <a:t> cause.</a:t>
            </a:r>
          </a:p>
          <a:p>
            <a:pPr lvl="1"/>
            <a:r>
              <a:rPr lang="en-US" dirty="0"/>
              <a:t>Analyze server side statistics side-by-side with client side </a:t>
            </a:r>
            <a:r>
              <a:rPr lang="en-US" dirty="0" smtClean="0"/>
              <a:t>statistics.</a:t>
            </a:r>
          </a:p>
          <a:p>
            <a:pPr lvl="1"/>
            <a:r>
              <a:rPr lang="pt-PT" dirty="0" err="1" smtClean="0"/>
              <a:t>Generate</a:t>
            </a:r>
            <a:r>
              <a:rPr lang="pt-PT" dirty="0"/>
              <a:t> </a:t>
            </a:r>
            <a:r>
              <a:rPr lang="pt-PT" dirty="0" err="1" smtClean="0"/>
              <a:t>customized</a:t>
            </a:r>
            <a:r>
              <a:rPr lang="pt-PT" dirty="0" smtClean="0"/>
              <a:t> </a:t>
            </a:r>
            <a:r>
              <a:rPr lang="pt-PT" dirty="0" err="1" smtClean="0"/>
              <a:t>reports</a:t>
            </a:r>
            <a:r>
              <a:rPr lang="pt-PT" dirty="0" smtClean="0"/>
              <a:t>.</a:t>
            </a:r>
            <a:endParaRPr lang="en-US" dirty="0"/>
          </a:p>
        </p:txBody>
      </p:sp>
    </p:spTree>
    <p:extLst>
      <p:ext uri="{BB962C8B-B14F-4D97-AF65-F5344CB8AC3E}">
        <p14:creationId xmlns:p14="http://schemas.microsoft.com/office/powerpoint/2010/main" val="3361212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Posição de Conteúdo 2"/>
          <p:cNvSpPr>
            <a:spLocks noGrp="1"/>
          </p:cNvSpPr>
          <p:nvPr>
            <p:ph idx="1"/>
          </p:nvPr>
        </p:nvSpPr>
        <p:spPr/>
        <p:txBody>
          <a:bodyPr/>
          <a:lstStyle/>
          <a:p>
            <a:pPr marL="0" indent="0">
              <a:buNone/>
            </a:pPr>
            <a:r>
              <a:rPr lang="pt-PT" dirty="0" err="1" smtClean="0"/>
              <a:t>Thank</a:t>
            </a:r>
            <a:r>
              <a:rPr lang="pt-PT" dirty="0" smtClean="0"/>
              <a:t> </a:t>
            </a:r>
            <a:r>
              <a:rPr lang="pt-PT" dirty="0" err="1" smtClean="0"/>
              <a:t>You</a:t>
            </a:r>
            <a:endParaRPr lang="en-US" dirty="0"/>
          </a:p>
        </p:txBody>
      </p:sp>
    </p:spTree>
    <p:extLst>
      <p:ext uri="{BB962C8B-B14F-4D97-AF65-F5344CB8AC3E}">
        <p14:creationId xmlns:p14="http://schemas.microsoft.com/office/powerpoint/2010/main" val="1683864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dirty="0" err="1" smtClean="0"/>
              <a:t>Goals</a:t>
            </a:r>
            <a:endParaRPr lang="en-US" dirty="0"/>
          </a:p>
        </p:txBody>
      </p:sp>
      <p:sp>
        <p:nvSpPr>
          <p:cNvPr id="3" name="Marcador de Posição de Conteúdo 2"/>
          <p:cNvSpPr>
            <a:spLocks noGrp="1"/>
          </p:cNvSpPr>
          <p:nvPr>
            <p:ph idx="1"/>
          </p:nvPr>
        </p:nvSpPr>
        <p:spPr/>
        <p:txBody>
          <a:bodyPr/>
          <a:lstStyle/>
          <a:p>
            <a:r>
              <a:rPr lang="pt-PT" dirty="0" err="1" smtClean="0"/>
              <a:t>Is</a:t>
            </a:r>
            <a:r>
              <a:rPr lang="pt-PT" dirty="0" smtClean="0"/>
              <a:t> </a:t>
            </a:r>
            <a:r>
              <a:rPr lang="pt-PT" dirty="0" err="1" smtClean="0"/>
              <a:t>the</a:t>
            </a:r>
            <a:r>
              <a:rPr lang="pt-PT" dirty="0" smtClean="0"/>
              <a:t> </a:t>
            </a:r>
            <a:r>
              <a:rPr lang="pt-PT" dirty="0" err="1" smtClean="0"/>
              <a:t>system</a:t>
            </a:r>
            <a:r>
              <a:rPr lang="pt-PT" dirty="0" smtClean="0"/>
              <a:t> </a:t>
            </a:r>
            <a:r>
              <a:rPr lang="pt-PT" dirty="0" err="1" smtClean="0"/>
              <a:t>ready</a:t>
            </a:r>
            <a:r>
              <a:rPr lang="pt-PT" dirty="0" smtClean="0"/>
              <a:t>?</a:t>
            </a:r>
          </a:p>
          <a:p>
            <a:r>
              <a:rPr lang="pt-PT" dirty="0" err="1" smtClean="0"/>
              <a:t>Is</a:t>
            </a:r>
            <a:r>
              <a:rPr lang="pt-PT" dirty="0" smtClean="0"/>
              <a:t> </a:t>
            </a:r>
            <a:r>
              <a:rPr lang="pt-PT" dirty="0" err="1" smtClean="0"/>
              <a:t>the</a:t>
            </a:r>
            <a:r>
              <a:rPr lang="pt-PT" dirty="0" smtClean="0"/>
              <a:t> </a:t>
            </a:r>
            <a:r>
              <a:rPr lang="pt-PT" dirty="0" err="1" smtClean="0"/>
              <a:t>infrastructure</a:t>
            </a:r>
            <a:r>
              <a:rPr lang="pt-PT" dirty="0" smtClean="0"/>
              <a:t> </a:t>
            </a:r>
            <a:r>
              <a:rPr lang="pt-PT" dirty="0" err="1" smtClean="0"/>
              <a:t>adequate</a:t>
            </a:r>
            <a:r>
              <a:rPr lang="pt-PT" dirty="0" smtClean="0"/>
              <a:t>?</a:t>
            </a:r>
          </a:p>
          <a:p>
            <a:r>
              <a:rPr lang="pt-PT" dirty="0" smtClean="0"/>
              <a:t>Does </a:t>
            </a:r>
            <a:r>
              <a:rPr lang="pt-PT" dirty="0" err="1" smtClean="0"/>
              <a:t>it</a:t>
            </a:r>
            <a:r>
              <a:rPr lang="pt-PT" dirty="0" smtClean="0"/>
              <a:t> </a:t>
            </a:r>
            <a:r>
              <a:rPr lang="pt-PT" dirty="0" err="1" smtClean="0"/>
              <a:t>perform</a:t>
            </a:r>
            <a:r>
              <a:rPr lang="pt-PT" dirty="0" smtClean="0"/>
              <a:t> </a:t>
            </a:r>
            <a:r>
              <a:rPr lang="pt-PT" dirty="0" err="1" smtClean="0"/>
              <a:t>on</a:t>
            </a:r>
            <a:r>
              <a:rPr lang="pt-PT" dirty="0" smtClean="0"/>
              <a:t> </a:t>
            </a:r>
            <a:r>
              <a:rPr lang="pt-PT" dirty="0" err="1" smtClean="0"/>
              <a:t>different</a:t>
            </a:r>
            <a:r>
              <a:rPr lang="pt-PT" dirty="0" smtClean="0"/>
              <a:t> </a:t>
            </a:r>
            <a:r>
              <a:rPr lang="pt-PT" dirty="0" err="1" smtClean="0"/>
              <a:t>builds</a:t>
            </a:r>
            <a:r>
              <a:rPr lang="pt-PT" dirty="0" smtClean="0"/>
              <a:t>?</a:t>
            </a:r>
          </a:p>
          <a:p>
            <a:r>
              <a:rPr lang="pt-PT" dirty="0" err="1" smtClean="0"/>
              <a:t>How</a:t>
            </a:r>
            <a:r>
              <a:rPr lang="pt-PT" dirty="0" smtClean="0"/>
              <a:t> does </a:t>
            </a:r>
            <a:r>
              <a:rPr lang="pt-PT" dirty="0" err="1" smtClean="0"/>
              <a:t>he</a:t>
            </a:r>
            <a:r>
              <a:rPr lang="pt-PT" dirty="0" smtClean="0"/>
              <a:t> </a:t>
            </a:r>
            <a:r>
              <a:rPr lang="pt-PT" dirty="0" err="1" smtClean="0"/>
              <a:t>behave</a:t>
            </a:r>
            <a:r>
              <a:rPr lang="pt-PT" dirty="0" smtClean="0"/>
              <a:t> </a:t>
            </a:r>
            <a:r>
              <a:rPr lang="pt-PT" dirty="0" err="1" smtClean="0"/>
              <a:t>under</a:t>
            </a:r>
            <a:r>
              <a:rPr lang="pt-PT" dirty="0" smtClean="0"/>
              <a:t> </a:t>
            </a:r>
            <a:r>
              <a:rPr lang="pt-PT" dirty="0" err="1" smtClean="0"/>
              <a:t>different</a:t>
            </a:r>
            <a:r>
              <a:rPr lang="pt-PT" dirty="0" smtClean="0"/>
              <a:t> </a:t>
            </a:r>
            <a:r>
              <a:rPr lang="pt-PT" dirty="0" err="1" smtClean="0"/>
              <a:t>workloads</a:t>
            </a:r>
            <a:r>
              <a:rPr lang="pt-PT" dirty="0" smtClean="0"/>
              <a:t>?</a:t>
            </a:r>
          </a:p>
          <a:p>
            <a:r>
              <a:rPr lang="pt-PT" dirty="0" smtClean="0"/>
              <a:t>Are </a:t>
            </a:r>
            <a:r>
              <a:rPr lang="pt-PT" dirty="0" err="1" smtClean="0"/>
              <a:t>there</a:t>
            </a:r>
            <a:r>
              <a:rPr lang="pt-PT" dirty="0" smtClean="0"/>
              <a:t> </a:t>
            </a:r>
            <a:r>
              <a:rPr lang="pt-PT" dirty="0" err="1" smtClean="0"/>
              <a:t>bottlenecks</a:t>
            </a:r>
            <a:r>
              <a:rPr lang="pt-PT" dirty="0" smtClean="0"/>
              <a:t>?</a:t>
            </a:r>
          </a:p>
          <a:p>
            <a:endParaRPr lang="en-US" dirty="0"/>
          </a:p>
        </p:txBody>
      </p:sp>
    </p:spTree>
    <p:extLst>
      <p:ext uri="{BB962C8B-B14F-4D97-AF65-F5344CB8AC3E}">
        <p14:creationId xmlns:p14="http://schemas.microsoft.com/office/powerpoint/2010/main" val="1693858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25860" y="1"/>
            <a:ext cx="10360501" cy="980728"/>
          </a:xfrm>
        </p:spPr>
        <p:txBody>
          <a:bodyPr/>
          <a:lstStyle/>
          <a:p>
            <a:r>
              <a:rPr lang="pt-PT" dirty="0" smtClean="0"/>
              <a:t>Performance </a:t>
            </a:r>
            <a:r>
              <a:rPr lang="en-US" dirty="0" smtClean="0"/>
              <a:t>Testing</a:t>
            </a:r>
            <a:r>
              <a:rPr lang="pt-PT" dirty="0" smtClean="0"/>
              <a:t> </a:t>
            </a:r>
            <a:r>
              <a:rPr lang="en-US" dirty="0" smtClean="0"/>
              <a:t>Categories</a:t>
            </a:r>
            <a:endParaRPr lang="en-US" dirty="0"/>
          </a:p>
        </p:txBody>
      </p:sp>
      <p:graphicFrame>
        <p:nvGraphicFramePr>
          <p:cNvPr id="4" name="Marcador de Posição de Conteúdo 3"/>
          <p:cNvGraphicFramePr>
            <a:graphicFrameLocks noGrp="1"/>
          </p:cNvGraphicFramePr>
          <p:nvPr>
            <p:ph idx="1"/>
            <p:extLst>
              <p:ext uri="{D42A27DB-BD31-4B8C-83A1-F6EECF244321}">
                <p14:modId xmlns:p14="http://schemas.microsoft.com/office/powerpoint/2010/main" val="1496834185"/>
              </p:ext>
            </p:extLst>
          </p:nvPr>
        </p:nvGraphicFramePr>
        <p:xfrm>
          <a:off x="333772" y="1052736"/>
          <a:ext cx="11449271" cy="5402442"/>
        </p:xfrm>
        <a:graphic>
          <a:graphicData uri="http://schemas.openxmlformats.org/drawingml/2006/table">
            <a:tbl>
              <a:tblPr>
                <a:tableStyleId>{5C22544A-7EE6-4342-B048-85BDC9FD1C3A}</a:tableStyleId>
              </a:tblPr>
              <a:tblGrid>
                <a:gridCol w="1944216"/>
                <a:gridCol w="4791703"/>
                <a:gridCol w="4713352"/>
              </a:tblGrid>
              <a:tr h="393144">
                <a:tc>
                  <a:txBody>
                    <a:bodyPr/>
                    <a:lstStyle/>
                    <a:p>
                      <a:pPr algn="ctr">
                        <a:spcAft>
                          <a:spcPts val="0"/>
                        </a:spcAft>
                      </a:pPr>
                      <a:r>
                        <a:rPr lang="en-US" sz="1600" dirty="0">
                          <a:effectLst/>
                          <a:latin typeface="+mj-lt"/>
                        </a:rPr>
                        <a:t>Term</a:t>
                      </a:r>
                      <a:endParaRPr lang="en-US" sz="1600" dirty="0">
                        <a:effectLst/>
                        <a:latin typeface="+mj-lt"/>
                        <a:ea typeface="Times New Roman"/>
                        <a:cs typeface="Times New Roman"/>
                      </a:endParaRPr>
                    </a:p>
                  </a:txBody>
                  <a:tcPr marL="68580" marR="68580" marT="0" marB="0" anchor="ctr"/>
                </a:tc>
                <a:tc>
                  <a:txBody>
                    <a:bodyPr/>
                    <a:lstStyle/>
                    <a:p>
                      <a:pPr algn="ctr">
                        <a:spcAft>
                          <a:spcPts val="0"/>
                        </a:spcAft>
                      </a:pPr>
                      <a:r>
                        <a:rPr lang="en-US" sz="1600" dirty="0">
                          <a:effectLst/>
                          <a:latin typeface="+mj-lt"/>
                        </a:rPr>
                        <a:t>Benefits</a:t>
                      </a:r>
                      <a:endParaRPr lang="en-US" sz="1600" dirty="0">
                        <a:effectLst/>
                        <a:latin typeface="+mj-lt"/>
                        <a:ea typeface="Times New Roman"/>
                        <a:cs typeface="Times New Roman"/>
                      </a:endParaRPr>
                    </a:p>
                  </a:txBody>
                  <a:tcPr marL="68580" marR="68580" marT="0" marB="0" anchor="ctr"/>
                </a:tc>
                <a:tc>
                  <a:txBody>
                    <a:bodyPr/>
                    <a:lstStyle/>
                    <a:p>
                      <a:pPr algn="ctr">
                        <a:spcAft>
                          <a:spcPts val="0"/>
                        </a:spcAft>
                      </a:pPr>
                      <a:r>
                        <a:rPr lang="en-US" sz="1600">
                          <a:effectLst/>
                          <a:latin typeface="+mj-lt"/>
                        </a:rPr>
                        <a:t>Challenges and Areas Not Addressed</a:t>
                      </a:r>
                      <a:endParaRPr lang="en-US" sz="1600">
                        <a:effectLst/>
                        <a:latin typeface="+mj-lt"/>
                        <a:ea typeface="Times New Roman"/>
                        <a:cs typeface="Times New Roman"/>
                      </a:endParaRPr>
                    </a:p>
                  </a:txBody>
                  <a:tcPr marL="68580" marR="68580" marT="0" marB="0" anchor="ctr"/>
                </a:tc>
              </a:tr>
              <a:tr h="1680288">
                <a:tc>
                  <a:txBody>
                    <a:bodyPr/>
                    <a:lstStyle/>
                    <a:p>
                      <a:pPr algn="just">
                        <a:spcAft>
                          <a:spcPts val="0"/>
                        </a:spcAft>
                      </a:pPr>
                      <a:r>
                        <a:rPr lang="en-US" sz="1900" b="1" dirty="0">
                          <a:solidFill>
                            <a:schemeClr val="bg2">
                              <a:lumMod val="40000"/>
                              <a:lumOff val="60000"/>
                            </a:schemeClr>
                          </a:solidFill>
                          <a:effectLst/>
                          <a:latin typeface="+mj-lt"/>
                        </a:rPr>
                        <a:t>Performance test</a:t>
                      </a:r>
                      <a:endParaRPr lang="en-US" sz="1900" b="1" dirty="0">
                        <a:solidFill>
                          <a:schemeClr val="bg2">
                            <a:lumMod val="40000"/>
                            <a:lumOff val="60000"/>
                          </a:schemeClr>
                        </a:solidFill>
                        <a:effectLst/>
                        <a:latin typeface="+mj-lt"/>
                        <a:ea typeface="Times New Roman"/>
                        <a:cs typeface="Times New Roman"/>
                      </a:endParaRPr>
                    </a:p>
                  </a:txBody>
                  <a:tcPr marL="68580" marR="68580" marT="0" marB="0" anchor="ctr"/>
                </a:tc>
                <a:tc>
                  <a:txBody>
                    <a:bodyPr/>
                    <a:lstStyle/>
                    <a:p>
                      <a:pPr algn="ctr">
                        <a:spcAft>
                          <a:spcPts val="0"/>
                        </a:spcAft>
                      </a:pPr>
                      <a:r>
                        <a:rPr lang="en-US" sz="1800" dirty="0" smtClean="0">
                          <a:effectLst/>
                          <a:latin typeface="+mj-lt"/>
                        </a:rPr>
                        <a:t>Measures speed</a:t>
                      </a:r>
                      <a:r>
                        <a:rPr lang="en-US" sz="1800" dirty="0">
                          <a:effectLst/>
                          <a:latin typeface="+mj-lt"/>
                        </a:rPr>
                        <a:t>, scalability </a:t>
                      </a:r>
                      <a:r>
                        <a:rPr lang="en-US" sz="1800" dirty="0" smtClean="0">
                          <a:effectLst/>
                          <a:latin typeface="+mj-lt"/>
                        </a:rPr>
                        <a:t>and stability. Determines</a:t>
                      </a:r>
                      <a:r>
                        <a:rPr lang="en-US" sz="1800" baseline="0" dirty="0" smtClean="0">
                          <a:effectLst/>
                          <a:latin typeface="+mj-lt"/>
                        </a:rPr>
                        <a:t> user satisfaction</a:t>
                      </a:r>
                      <a:r>
                        <a:rPr lang="en-US" sz="1800" dirty="0" smtClean="0">
                          <a:effectLst/>
                          <a:latin typeface="+mj-lt"/>
                        </a:rPr>
                        <a:t>. </a:t>
                      </a:r>
                    </a:p>
                    <a:p>
                      <a:pPr algn="ctr">
                        <a:spcAft>
                          <a:spcPts val="0"/>
                        </a:spcAft>
                      </a:pPr>
                      <a:r>
                        <a:rPr lang="en-US" sz="1800" dirty="0" smtClean="0">
                          <a:effectLst/>
                          <a:latin typeface="+mj-lt"/>
                        </a:rPr>
                        <a:t>Supports </a:t>
                      </a:r>
                      <a:r>
                        <a:rPr lang="en-US" sz="1800" dirty="0">
                          <a:effectLst/>
                          <a:latin typeface="+mj-lt"/>
                        </a:rPr>
                        <a:t>tuning, capacity planning, and optimization efforts.</a:t>
                      </a:r>
                      <a:endParaRPr lang="en-US" sz="1800" dirty="0">
                        <a:effectLst/>
                        <a:latin typeface="+mj-lt"/>
                        <a:ea typeface="Times New Roman"/>
                        <a:cs typeface="Times New Roman"/>
                      </a:endParaRPr>
                    </a:p>
                  </a:txBody>
                  <a:tcPr marL="68580" marR="68580" marT="0" marB="0" anchor="ctr"/>
                </a:tc>
                <a:tc>
                  <a:txBody>
                    <a:bodyPr/>
                    <a:lstStyle/>
                    <a:p>
                      <a:pPr algn="ctr">
                        <a:spcAft>
                          <a:spcPts val="0"/>
                        </a:spcAft>
                      </a:pPr>
                      <a:r>
                        <a:rPr lang="en-US" sz="1600" dirty="0">
                          <a:effectLst/>
                          <a:latin typeface="+mj-lt"/>
                        </a:rPr>
                        <a:t>May not detect some functional defects that only appear under load. If not carefully designed and validated, may only be indicative of performance characteristics in a very small number of production scenarios.</a:t>
                      </a:r>
                      <a:endParaRPr lang="en-US" sz="1600" dirty="0">
                        <a:effectLst/>
                        <a:latin typeface="+mj-lt"/>
                        <a:ea typeface="Times New Roman"/>
                        <a:cs typeface="Times New Roman"/>
                      </a:endParaRPr>
                    </a:p>
                  </a:txBody>
                  <a:tcPr marL="68580" marR="68580" marT="0" marB="0" anchor="ctr"/>
                </a:tc>
              </a:tr>
              <a:tr h="1551035">
                <a:tc>
                  <a:txBody>
                    <a:bodyPr/>
                    <a:lstStyle/>
                    <a:p>
                      <a:pPr algn="just">
                        <a:spcAft>
                          <a:spcPts val="0"/>
                        </a:spcAft>
                      </a:pPr>
                      <a:r>
                        <a:rPr lang="en-US" sz="1900" b="1" dirty="0">
                          <a:solidFill>
                            <a:schemeClr val="bg2">
                              <a:lumMod val="40000"/>
                              <a:lumOff val="60000"/>
                            </a:schemeClr>
                          </a:solidFill>
                          <a:effectLst/>
                          <a:latin typeface="+mj-lt"/>
                        </a:rPr>
                        <a:t>Load test</a:t>
                      </a:r>
                      <a:endParaRPr lang="en-US" sz="1900" b="1" dirty="0">
                        <a:solidFill>
                          <a:schemeClr val="bg2">
                            <a:lumMod val="40000"/>
                            <a:lumOff val="60000"/>
                          </a:schemeClr>
                        </a:solidFill>
                        <a:effectLst/>
                        <a:latin typeface="+mj-lt"/>
                        <a:ea typeface="Times New Roman"/>
                        <a:cs typeface="Times New Roman"/>
                      </a:endParaRPr>
                    </a:p>
                  </a:txBody>
                  <a:tcPr marL="68580" marR="68580" marT="0" marB="0" anchor="ctr"/>
                </a:tc>
                <a:tc>
                  <a:txBody>
                    <a:bodyPr/>
                    <a:lstStyle/>
                    <a:p>
                      <a:pPr algn="ctr">
                        <a:spcAft>
                          <a:spcPts val="0"/>
                        </a:spcAft>
                      </a:pPr>
                      <a:r>
                        <a:rPr lang="en-US" sz="1800" dirty="0" smtClean="0">
                          <a:effectLst/>
                          <a:latin typeface="+mj-lt"/>
                        </a:rPr>
                        <a:t>Helps </a:t>
                      </a:r>
                      <a:r>
                        <a:rPr lang="en-US" sz="1800" dirty="0">
                          <a:effectLst/>
                          <a:latin typeface="+mj-lt"/>
                        </a:rPr>
                        <a:t>to determine how much load the hardware can handle before resource utilization limits are exceeded.</a:t>
                      </a:r>
                      <a:endParaRPr lang="en-US" sz="1800" dirty="0">
                        <a:effectLst/>
                        <a:latin typeface="+mj-lt"/>
                        <a:ea typeface="Times New Roman"/>
                        <a:cs typeface="Times New Roman"/>
                      </a:endParaRPr>
                    </a:p>
                  </a:txBody>
                  <a:tcPr marL="68580" marR="68580" marT="0" marB="0" anchor="ctr"/>
                </a:tc>
                <a:tc>
                  <a:txBody>
                    <a:bodyPr/>
                    <a:lstStyle/>
                    <a:p>
                      <a:pPr algn="ctr">
                        <a:spcAft>
                          <a:spcPts val="0"/>
                        </a:spcAft>
                      </a:pPr>
                      <a:r>
                        <a:rPr lang="en-US" sz="1600" dirty="0">
                          <a:effectLst/>
                          <a:latin typeface="+mj-lt"/>
                        </a:rPr>
                        <a:t>Is not designed to primarily focus on speed of response. Results should only be used for comparison with other related load tests.</a:t>
                      </a:r>
                      <a:endParaRPr lang="en-US" sz="1600" dirty="0">
                        <a:effectLst/>
                        <a:latin typeface="+mj-lt"/>
                        <a:ea typeface="Times New Roman"/>
                        <a:cs typeface="Times New Roman"/>
                      </a:endParaRPr>
                    </a:p>
                  </a:txBody>
                  <a:tcPr marL="68580" marR="68580" marT="0" marB="0" anchor="ctr"/>
                </a:tc>
              </a:tr>
              <a:tr h="1777975">
                <a:tc>
                  <a:txBody>
                    <a:bodyPr/>
                    <a:lstStyle/>
                    <a:p>
                      <a:pPr algn="just">
                        <a:spcAft>
                          <a:spcPts val="0"/>
                        </a:spcAft>
                      </a:pPr>
                      <a:r>
                        <a:rPr lang="en-US" sz="1900" b="1" dirty="0">
                          <a:solidFill>
                            <a:schemeClr val="bg2">
                              <a:lumMod val="40000"/>
                              <a:lumOff val="60000"/>
                            </a:schemeClr>
                          </a:solidFill>
                          <a:effectLst/>
                          <a:latin typeface="+mj-lt"/>
                        </a:rPr>
                        <a:t>Stress test</a:t>
                      </a:r>
                      <a:endParaRPr lang="en-US" sz="1900" b="1" dirty="0">
                        <a:solidFill>
                          <a:schemeClr val="bg2">
                            <a:lumMod val="40000"/>
                            <a:lumOff val="60000"/>
                          </a:schemeClr>
                        </a:solidFill>
                        <a:effectLst/>
                        <a:latin typeface="+mj-lt"/>
                        <a:ea typeface="Times New Roman"/>
                        <a:cs typeface="Times New Roman"/>
                      </a:endParaRPr>
                    </a:p>
                  </a:txBody>
                  <a:tcPr marL="68580" marR="68580" marT="0" marB="0" anchor="ctr"/>
                </a:tc>
                <a:tc>
                  <a:txBody>
                    <a:bodyPr/>
                    <a:lstStyle/>
                    <a:p>
                      <a:pPr algn="ctr">
                        <a:spcAft>
                          <a:spcPts val="0"/>
                        </a:spcAft>
                      </a:pPr>
                      <a:r>
                        <a:rPr lang="en-US" sz="1800" dirty="0">
                          <a:effectLst/>
                          <a:latin typeface="+mj-lt"/>
                        </a:rPr>
                        <a:t>Determines if data can be corrupted by overstressing the system. Provides an estimate of how far beyond the target load an application can go before causing failures and errors in addition to </a:t>
                      </a:r>
                      <a:r>
                        <a:rPr lang="en-US" sz="1800" dirty="0" smtClean="0">
                          <a:effectLst/>
                          <a:latin typeface="+mj-lt"/>
                        </a:rPr>
                        <a:t>slowness</a:t>
                      </a:r>
                      <a:endParaRPr lang="en-US" sz="1800" dirty="0">
                        <a:effectLst/>
                        <a:latin typeface="+mj-lt"/>
                        <a:ea typeface="Times New Roman"/>
                        <a:cs typeface="Times New Roman"/>
                      </a:endParaRPr>
                    </a:p>
                  </a:txBody>
                  <a:tcPr marL="68580" marR="68580" marT="0" marB="0" anchor="ctr"/>
                </a:tc>
                <a:tc>
                  <a:txBody>
                    <a:bodyPr/>
                    <a:lstStyle/>
                    <a:p>
                      <a:pPr algn="ctr">
                        <a:spcAft>
                          <a:spcPts val="0"/>
                        </a:spcAft>
                      </a:pPr>
                      <a:r>
                        <a:rPr lang="en-US" sz="1600" dirty="0">
                          <a:effectLst/>
                          <a:latin typeface="+mj-lt"/>
                        </a:rPr>
                        <a:t>It is often difficult to know how much stress is worth applying. It is possible to cause application and/or network failures that may result in significant disruption if not isolated to the test environment.</a:t>
                      </a:r>
                      <a:endParaRPr lang="en-US" sz="1600" dirty="0">
                        <a:effectLst/>
                        <a:latin typeface="+mj-lt"/>
                        <a:ea typeface="Times New Roman"/>
                        <a:cs typeface="Times New Roman"/>
                      </a:endParaRPr>
                    </a:p>
                  </a:txBody>
                  <a:tcPr marL="68580" marR="68580" marT="0" marB="0" anchor="ctr"/>
                </a:tc>
              </a:tr>
            </a:tbl>
          </a:graphicData>
        </a:graphic>
      </p:graphicFrame>
    </p:spTree>
    <p:extLst>
      <p:ext uri="{BB962C8B-B14F-4D97-AF65-F5344CB8AC3E}">
        <p14:creationId xmlns:p14="http://schemas.microsoft.com/office/powerpoint/2010/main" val="2529732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57908" y="2420888"/>
            <a:ext cx="5091553" cy="1223963"/>
          </a:xfrm>
        </p:spPr>
        <p:txBody>
          <a:bodyPr/>
          <a:lstStyle/>
          <a:p>
            <a:r>
              <a:rPr lang="pt-PT" dirty="0" err="1" smtClean="0"/>
              <a:t>How</a:t>
            </a:r>
            <a:r>
              <a:rPr lang="pt-PT" dirty="0" smtClean="0"/>
              <a:t> do </a:t>
            </a:r>
            <a:r>
              <a:rPr lang="pt-PT" dirty="0" err="1" smtClean="0"/>
              <a:t>you</a:t>
            </a:r>
            <a:r>
              <a:rPr lang="pt-PT" dirty="0" smtClean="0"/>
              <a:t> </a:t>
            </a:r>
            <a:r>
              <a:rPr lang="pt-PT" dirty="0" err="1" smtClean="0"/>
              <a:t>approach</a:t>
            </a:r>
            <a:r>
              <a:rPr lang="pt-PT" dirty="0" smtClean="0"/>
              <a:t> performance </a:t>
            </a:r>
            <a:r>
              <a:rPr lang="pt-PT" dirty="0" err="1" smtClean="0"/>
              <a:t>testing</a:t>
            </a:r>
            <a:r>
              <a:rPr lang="pt-PT" dirty="0" smtClean="0"/>
              <a:t>?</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26460" y="188640"/>
            <a:ext cx="4743852" cy="6525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1774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1. Identify </a:t>
            </a:r>
            <a:r>
              <a:rPr lang="en-US" dirty="0"/>
              <a:t>the Test </a:t>
            </a:r>
            <a:r>
              <a:rPr lang="en-US" dirty="0" smtClean="0"/>
              <a:t>Environment</a:t>
            </a:r>
            <a:endParaRPr lang="en-US" dirty="0"/>
          </a:p>
        </p:txBody>
      </p:sp>
      <p:sp>
        <p:nvSpPr>
          <p:cNvPr id="3" name="Marcador de Posição de Conteúdo 2"/>
          <p:cNvSpPr>
            <a:spLocks noGrp="1"/>
          </p:cNvSpPr>
          <p:nvPr>
            <p:ph idx="1"/>
          </p:nvPr>
        </p:nvSpPr>
        <p:spPr/>
        <p:txBody>
          <a:bodyPr/>
          <a:lstStyle/>
          <a:p>
            <a:pPr lvl="2" fontAlgn="base"/>
            <a:r>
              <a:rPr lang="en-US" sz="2800" b="1" dirty="0" smtClean="0"/>
              <a:t>Input</a:t>
            </a:r>
            <a:endParaRPr lang="en-US" sz="2800" b="1" dirty="0"/>
          </a:p>
          <a:p>
            <a:pPr lvl="3"/>
            <a:r>
              <a:rPr lang="en-US" sz="2800" b="1" dirty="0"/>
              <a:t>Logical and physical production architecture.</a:t>
            </a:r>
          </a:p>
          <a:p>
            <a:pPr lvl="3"/>
            <a:r>
              <a:rPr lang="en-US" sz="2800" b="1" dirty="0"/>
              <a:t>Logical and physical test architecture.</a:t>
            </a:r>
          </a:p>
          <a:p>
            <a:pPr lvl="3"/>
            <a:r>
              <a:rPr lang="en-US" sz="2800" b="1" dirty="0"/>
              <a:t>Available tools.</a:t>
            </a:r>
          </a:p>
          <a:p>
            <a:pPr lvl="2" fontAlgn="base"/>
            <a:r>
              <a:rPr lang="en-US" sz="2800" b="1" dirty="0"/>
              <a:t>Output</a:t>
            </a:r>
          </a:p>
          <a:p>
            <a:pPr lvl="3"/>
            <a:r>
              <a:rPr lang="en-US" sz="2800" b="1" dirty="0"/>
              <a:t>Comparison of test and production environments.</a:t>
            </a:r>
          </a:p>
          <a:p>
            <a:pPr lvl="3"/>
            <a:r>
              <a:rPr lang="en-US" sz="2800" b="1" dirty="0"/>
              <a:t>Environment-related concerns.</a:t>
            </a:r>
          </a:p>
          <a:p>
            <a:pPr lvl="3"/>
            <a:r>
              <a:rPr lang="en-US" sz="2800" b="1" dirty="0"/>
              <a:t>Determination of whether additional tools are required.</a:t>
            </a:r>
          </a:p>
          <a:p>
            <a:endParaRPr lang="en-US" dirty="0"/>
          </a:p>
        </p:txBody>
      </p:sp>
    </p:spTree>
    <p:extLst>
      <p:ext uri="{BB962C8B-B14F-4D97-AF65-F5344CB8AC3E}">
        <p14:creationId xmlns:p14="http://schemas.microsoft.com/office/powerpoint/2010/main" val="3835473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2. Identify </a:t>
            </a:r>
            <a:r>
              <a:rPr lang="en-US" dirty="0"/>
              <a:t>Performance Acceptance </a:t>
            </a:r>
            <a:r>
              <a:rPr lang="en-US" dirty="0" smtClean="0"/>
              <a:t>Criteria</a:t>
            </a:r>
            <a:endParaRPr lang="en-US" dirty="0"/>
          </a:p>
        </p:txBody>
      </p:sp>
      <p:sp>
        <p:nvSpPr>
          <p:cNvPr id="3" name="Marcador de Posição de Conteúdo 2"/>
          <p:cNvSpPr>
            <a:spLocks noGrp="1"/>
          </p:cNvSpPr>
          <p:nvPr>
            <p:ph idx="1"/>
          </p:nvPr>
        </p:nvSpPr>
        <p:spPr/>
        <p:txBody>
          <a:bodyPr/>
          <a:lstStyle/>
          <a:p>
            <a:pPr lvl="2" fontAlgn="base"/>
            <a:r>
              <a:rPr lang="en-US" sz="2700" b="1" dirty="0" smtClean="0"/>
              <a:t>Input</a:t>
            </a:r>
            <a:endParaRPr lang="en-US" sz="2700" b="1" dirty="0"/>
          </a:p>
          <a:p>
            <a:pPr lvl="3"/>
            <a:r>
              <a:rPr lang="en-US" sz="2700" b="1" dirty="0"/>
              <a:t>Client expectations.</a:t>
            </a:r>
          </a:p>
          <a:p>
            <a:pPr lvl="3"/>
            <a:r>
              <a:rPr lang="en-US" sz="2700" b="1" dirty="0"/>
              <a:t>Risks to be mitigated.</a:t>
            </a:r>
          </a:p>
          <a:p>
            <a:pPr lvl="3"/>
            <a:r>
              <a:rPr lang="en-US" sz="2700" b="1" dirty="0"/>
              <a:t>Business requirements.</a:t>
            </a:r>
          </a:p>
          <a:p>
            <a:pPr lvl="2" fontAlgn="base"/>
            <a:r>
              <a:rPr lang="en-US" sz="2700" b="1" dirty="0"/>
              <a:t>Output</a:t>
            </a:r>
          </a:p>
          <a:p>
            <a:pPr lvl="3"/>
            <a:r>
              <a:rPr lang="en-US" sz="2700" b="1" dirty="0"/>
              <a:t>Performance-testing success criteria.</a:t>
            </a:r>
          </a:p>
          <a:p>
            <a:pPr lvl="3"/>
            <a:r>
              <a:rPr lang="en-US" sz="2700" b="1" dirty="0"/>
              <a:t>Performance goals and requirements.</a:t>
            </a:r>
          </a:p>
          <a:p>
            <a:pPr lvl="3"/>
            <a:r>
              <a:rPr lang="en-US" sz="2700" b="1" dirty="0"/>
              <a:t>Key areas of investigation.</a:t>
            </a:r>
          </a:p>
          <a:p>
            <a:pPr lvl="3"/>
            <a:r>
              <a:rPr lang="en-US" sz="2700" b="1" dirty="0"/>
              <a:t>Key performance  and business indicators.</a:t>
            </a:r>
          </a:p>
          <a:p>
            <a:endParaRPr lang="en-US" dirty="0"/>
          </a:p>
        </p:txBody>
      </p:sp>
    </p:spTree>
    <p:extLst>
      <p:ext uri="{BB962C8B-B14F-4D97-AF65-F5344CB8AC3E}">
        <p14:creationId xmlns:p14="http://schemas.microsoft.com/office/powerpoint/2010/main" val="2161385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3. Plan </a:t>
            </a:r>
            <a:r>
              <a:rPr lang="en-US" dirty="0"/>
              <a:t>and Design </a:t>
            </a:r>
            <a:r>
              <a:rPr lang="en-US" dirty="0" smtClean="0"/>
              <a:t>Test</a:t>
            </a:r>
            <a:endParaRPr lang="en-US" dirty="0"/>
          </a:p>
        </p:txBody>
      </p:sp>
      <p:sp>
        <p:nvSpPr>
          <p:cNvPr id="3" name="Marcador de Posição de Conteúdo 2"/>
          <p:cNvSpPr>
            <a:spLocks noGrp="1"/>
          </p:cNvSpPr>
          <p:nvPr>
            <p:ph idx="1"/>
          </p:nvPr>
        </p:nvSpPr>
        <p:spPr/>
        <p:txBody>
          <a:bodyPr>
            <a:normAutofit fontScale="92500" lnSpcReduction="20000"/>
          </a:bodyPr>
          <a:lstStyle/>
          <a:p>
            <a:pPr lvl="2" fontAlgn="base"/>
            <a:r>
              <a:rPr lang="en-US" sz="2900" b="1" dirty="0" smtClean="0"/>
              <a:t>Input</a:t>
            </a:r>
          </a:p>
          <a:p>
            <a:pPr lvl="3"/>
            <a:r>
              <a:rPr lang="en-US" sz="2900" b="1" dirty="0" smtClean="0"/>
              <a:t>Available application features and/or components.</a:t>
            </a:r>
          </a:p>
          <a:p>
            <a:pPr lvl="3"/>
            <a:r>
              <a:rPr lang="en-US" sz="2900" b="1" dirty="0" smtClean="0"/>
              <a:t>Application usage scenarios.</a:t>
            </a:r>
          </a:p>
          <a:p>
            <a:pPr lvl="3"/>
            <a:r>
              <a:rPr lang="en-US" sz="2900" b="1" dirty="0" smtClean="0"/>
              <a:t>Unit tests.</a:t>
            </a:r>
          </a:p>
          <a:p>
            <a:pPr lvl="3"/>
            <a:r>
              <a:rPr lang="en-US" sz="2900" b="1" dirty="0" smtClean="0"/>
              <a:t>Performance acceptance criteria.</a:t>
            </a:r>
          </a:p>
          <a:p>
            <a:pPr lvl="2" fontAlgn="base"/>
            <a:r>
              <a:rPr lang="en-US" sz="2900" b="1" dirty="0" smtClean="0"/>
              <a:t>Output</a:t>
            </a:r>
          </a:p>
          <a:p>
            <a:pPr lvl="3"/>
            <a:r>
              <a:rPr lang="en-US" sz="2900" b="1" dirty="0" smtClean="0"/>
              <a:t>Conceptual strategy.</a:t>
            </a:r>
          </a:p>
          <a:p>
            <a:pPr lvl="3"/>
            <a:r>
              <a:rPr lang="en-US" sz="2900" b="1" dirty="0" smtClean="0"/>
              <a:t>Test execution prerequisites.</a:t>
            </a:r>
          </a:p>
          <a:p>
            <a:pPr lvl="3"/>
            <a:r>
              <a:rPr lang="en-US" sz="2900" b="1" dirty="0" smtClean="0"/>
              <a:t>Tools and resources required.</a:t>
            </a:r>
          </a:p>
          <a:p>
            <a:pPr lvl="3"/>
            <a:r>
              <a:rPr lang="en-US" sz="2900" b="1" dirty="0" smtClean="0"/>
              <a:t>Application usage models to be simulated.</a:t>
            </a:r>
          </a:p>
          <a:p>
            <a:pPr lvl="3"/>
            <a:r>
              <a:rPr lang="en-US" sz="2900" b="1" dirty="0" smtClean="0"/>
              <a:t>Test data required to implement tests.</a:t>
            </a:r>
          </a:p>
          <a:p>
            <a:endParaRPr lang="en-US" dirty="0"/>
          </a:p>
        </p:txBody>
      </p:sp>
    </p:spTree>
    <p:extLst>
      <p:ext uri="{BB962C8B-B14F-4D97-AF65-F5344CB8AC3E}">
        <p14:creationId xmlns:p14="http://schemas.microsoft.com/office/powerpoint/2010/main" val="1551056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4. Configure </a:t>
            </a:r>
            <a:r>
              <a:rPr lang="en-US" dirty="0"/>
              <a:t>the Test </a:t>
            </a:r>
            <a:r>
              <a:rPr lang="en-US" dirty="0" smtClean="0"/>
              <a:t>Environment</a:t>
            </a:r>
            <a:endParaRPr lang="en-US" dirty="0"/>
          </a:p>
        </p:txBody>
      </p:sp>
      <p:sp>
        <p:nvSpPr>
          <p:cNvPr id="3" name="Marcador de Posição de Conteúdo 2"/>
          <p:cNvSpPr>
            <a:spLocks noGrp="1"/>
          </p:cNvSpPr>
          <p:nvPr>
            <p:ph idx="1"/>
          </p:nvPr>
        </p:nvSpPr>
        <p:spPr/>
        <p:txBody>
          <a:bodyPr/>
          <a:lstStyle/>
          <a:p>
            <a:pPr lvl="2" fontAlgn="base"/>
            <a:r>
              <a:rPr lang="en-US" sz="2800" b="1" dirty="0" smtClean="0"/>
              <a:t>Input</a:t>
            </a:r>
            <a:endParaRPr lang="en-US" sz="2800" b="1" dirty="0"/>
          </a:p>
          <a:p>
            <a:pPr lvl="3"/>
            <a:r>
              <a:rPr lang="en-US" sz="2800" b="1" dirty="0"/>
              <a:t>Conceptual strategy.</a:t>
            </a:r>
          </a:p>
          <a:p>
            <a:pPr lvl="3"/>
            <a:r>
              <a:rPr lang="en-US" sz="2800" b="1" dirty="0"/>
              <a:t>Available tools.</a:t>
            </a:r>
          </a:p>
          <a:p>
            <a:pPr lvl="3"/>
            <a:r>
              <a:rPr lang="en-US" sz="2800" b="1" dirty="0"/>
              <a:t>Designed tests.</a:t>
            </a:r>
          </a:p>
          <a:p>
            <a:pPr lvl="2" fontAlgn="base"/>
            <a:r>
              <a:rPr lang="en-US" sz="2800" b="1" dirty="0"/>
              <a:t>Output</a:t>
            </a:r>
          </a:p>
          <a:p>
            <a:pPr lvl="3"/>
            <a:r>
              <a:rPr lang="en-US" sz="2800" b="1" dirty="0"/>
              <a:t>Configured load-generation and resource-monitoring tools.</a:t>
            </a:r>
          </a:p>
          <a:p>
            <a:pPr lvl="3"/>
            <a:r>
              <a:rPr lang="en-US" sz="2800" b="1" dirty="0"/>
              <a:t>Environment ready for performance testing.</a:t>
            </a:r>
          </a:p>
          <a:p>
            <a:endParaRPr lang="en-US" dirty="0"/>
          </a:p>
        </p:txBody>
      </p:sp>
    </p:spTree>
    <p:extLst>
      <p:ext uri="{BB962C8B-B14F-4D97-AF65-F5344CB8AC3E}">
        <p14:creationId xmlns:p14="http://schemas.microsoft.com/office/powerpoint/2010/main" val="2232324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5. Implement </a:t>
            </a:r>
            <a:r>
              <a:rPr lang="en-US" dirty="0"/>
              <a:t>the Test </a:t>
            </a:r>
            <a:r>
              <a:rPr lang="en-US" dirty="0" smtClean="0"/>
              <a:t>Design</a:t>
            </a:r>
            <a:endParaRPr lang="en-US" dirty="0"/>
          </a:p>
        </p:txBody>
      </p:sp>
      <p:sp>
        <p:nvSpPr>
          <p:cNvPr id="3" name="Marcador de Posição de Conteúdo 2"/>
          <p:cNvSpPr>
            <a:spLocks noGrp="1"/>
          </p:cNvSpPr>
          <p:nvPr>
            <p:ph idx="1"/>
          </p:nvPr>
        </p:nvSpPr>
        <p:spPr/>
        <p:txBody>
          <a:bodyPr/>
          <a:lstStyle/>
          <a:p>
            <a:pPr lvl="2" fontAlgn="base"/>
            <a:r>
              <a:rPr lang="en-US" sz="2800" b="1" dirty="0" smtClean="0"/>
              <a:t>Input</a:t>
            </a:r>
            <a:endParaRPr lang="en-US" sz="2800" b="1" dirty="0"/>
          </a:p>
          <a:p>
            <a:pPr lvl="3"/>
            <a:r>
              <a:rPr lang="en-US" sz="2800" b="1" dirty="0"/>
              <a:t>Conceptual strategy.</a:t>
            </a:r>
          </a:p>
          <a:p>
            <a:pPr lvl="3"/>
            <a:r>
              <a:rPr lang="en-US" sz="2800" b="1" dirty="0"/>
              <a:t>Available tools.</a:t>
            </a:r>
          </a:p>
          <a:p>
            <a:pPr lvl="3"/>
            <a:r>
              <a:rPr lang="en-US" sz="2800" b="1" dirty="0"/>
              <a:t>Designed tests.</a:t>
            </a:r>
          </a:p>
          <a:p>
            <a:pPr lvl="2" fontAlgn="base"/>
            <a:r>
              <a:rPr lang="en-US" sz="2800" b="1" dirty="0"/>
              <a:t>Output</a:t>
            </a:r>
          </a:p>
          <a:p>
            <a:pPr lvl="3"/>
            <a:r>
              <a:rPr lang="en-US" sz="2800" b="1" dirty="0"/>
              <a:t>Configured load-generation and resource-monitoring tools.</a:t>
            </a:r>
          </a:p>
          <a:p>
            <a:pPr lvl="3"/>
            <a:r>
              <a:rPr lang="en-US" sz="2800" b="1" dirty="0"/>
              <a:t>Environment ready for performance testing.</a:t>
            </a:r>
          </a:p>
          <a:p>
            <a:endParaRPr lang="en-US" dirty="0"/>
          </a:p>
        </p:txBody>
      </p:sp>
    </p:spTree>
    <p:extLst>
      <p:ext uri="{BB962C8B-B14F-4D97-AF65-F5344CB8AC3E}">
        <p14:creationId xmlns:p14="http://schemas.microsoft.com/office/powerpoint/2010/main" val="2691162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xmlns=""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purl.org/dc/terms/"/>
    <ds:schemaRef ds:uri="http://schemas.openxmlformats.org/package/2006/metadata/core-properties"/>
    <ds:schemaRef ds:uri="4873beb7-5857-4685-be1f-d57550cc96cc"/>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2483</TotalTime>
  <Words>763</Words>
  <Application>Microsoft Office PowerPoint</Application>
  <PresentationFormat>Personalizados</PresentationFormat>
  <Paragraphs>125</Paragraphs>
  <Slides>17</Slides>
  <Notes>1</Notes>
  <HiddenSlides>0</HiddenSlides>
  <MMClips>0</MMClips>
  <ScaleCrop>false</ScaleCrop>
  <HeadingPairs>
    <vt:vector size="4" baseType="variant">
      <vt:variant>
        <vt:lpstr>Tema</vt:lpstr>
      </vt:variant>
      <vt:variant>
        <vt:i4>1</vt:i4>
      </vt:variant>
      <vt:variant>
        <vt:lpstr>Títulos dos diapositivos</vt:lpstr>
      </vt:variant>
      <vt:variant>
        <vt:i4>17</vt:i4>
      </vt:variant>
    </vt:vector>
  </HeadingPairs>
  <TitlesOfParts>
    <vt:vector size="18" baseType="lpstr">
      <vt:lpstr>Tech 16x9</vt:lpstr>
      <vt:lpstr>Good Pratices in Performance Testing</vt:lpstr>
      <vt:lpstr>Goals</vt:lpstr>
      <vt:lpstr>Performance Testing Categories</vt:lpstr>
      <vt:lpstr>How do you approach performance testing?</vt:lpstr>
      <vt:lpstr>1. Identify the Test Environment</vt:lpstr>
      <vt:lpstr>2. Identify Performance Acceptance Criteria</vt:lpstr>
      <vt:lpstr>3. Plan and Design Test</vt:lpstr>
      <vt:lpstr>4. Configure the Test Environment</vt:lpstr>
      <vt:lpstr>5. Implement the Test Design</vt:lpstr>
      <vt:lpstr>6. Execute Tests</vt:lpstr>
      <vt:lpstr>7. Analyze Results, Report, and Retest</vt:lpstr>
      <vt:lpstr>Guidelines</vt:lpstr>
      <vt:lpstr>Guidelines</vt:lpstr>
      <vt:lpstr>Guidelines</vt:lpstr>
      <vt:lpstr>Guidelines</vt:lpstr>
      <vt:lpstr>Guidelines</vt:lpstr>
      <vt:lpstr>Apresentação do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Model-base testing</dc:title>
  <dc:creator>José Esteves</dc:creator>
  <cp:lastModifiedBy>malafas</cp:lastModifiedBy>
  <cp:revision>56</cp:revision>
  <dcterms:created xsi:type="dcterms:W3CDTF">2016-10-29T16:25:20Z</dcterms:created>
  <dcterms:modified xsi:type="dcterms:W3CDTF">2016-12-21T09:03:03Z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