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A3FD41-F73F-4958-82C3-CDE7878CAC14}">
  <a:tblStyle styleId="{CDA3FD41-F73F-4958-82C3-CDE7878CAC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e7ef088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e7ef088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954d1147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954d1147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e7ef088d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e7ef088d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f8ed4db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f8ed4db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e7ef088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e7ef088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7b4c32b6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7b4c32b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54d1147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954d114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f1fb72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f1fb72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25a352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25a352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e7ef088d1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e7ef088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www.who.int/news-room/fact-sheets/detail/cardiovascular-diseases-(cvds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sulianova/cardiovascular-disease-dataset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132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29610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HEART DISEASE RISK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3750" y="3894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Exploring Heart Disease Risk Through Predictive Modeling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150" y="152400"/>
            <a:ext cx="3349691" cy="26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6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Demonstration time!</a:t>
            </a:r>
            <a:endParaRPr/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405950" y="3723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Beat Away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1326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0" y="178875"/>
            <a:ext cx="91440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Further Consideration</a:t>
            </a:r>
            <a:endParaRPr b="1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063" y="1451150"/>
            <a:ext cx="4653875" cy="31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0" y="1709950"/>
            <a:ext cx="91440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Family history of heart disease is considered a major predictor of heart disease.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Socioeconomic factors could also play a role in cardiovascular health.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Increasing our model to include a wider range of ages.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is always more to learn and advances in medical science mean that what is important in a diagnostic tool will change with each advance.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had a significant gender imbalance in our dataset which may cause over or under diagnosis for men and women respectively.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" name="Google Shape;170;p24"/>
          <p:cNvSpPr txBox="1"/>
          <p:nvPr>
            <p:ph type="title"/>
          </p:nvPr>
        </p:nvSpPr>
        <p:spPr>
          <a:xfrm>
            <a:off x="0" y="578825"/>
            <a:ext cx="82221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Further Dives </a:t>
            </a:r>
            <a:endParaRPr sz="2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0" y="1709950"/>
            <a:ext cx="91440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future improved models additional factors laid out could improve the accuracy of our model. That is an area we had trouble improving within the bounds of our dataset.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Binary data is limiting and dealing with data in more open categories might offer a more accurate model.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Understanding and exploring the data is a challenge for non-medical professionals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0" y="578825"/>
            <a:ext cx="91440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Improvements and Drawbacks</a:t>
            </a:r>
            <a:r>
              <a:rPr lang="en" sz="2900"/>
              <a:t> 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0" y="2657850"/>
            <a:ext cx="91440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As per the WHO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An estimated 17.9 million people died from CVDs in 2019, representing 32% of all global deaths. Of these deaths, 85% were due to heart attack and stroke.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Most cardiovascular diseases can be prevented by addressing behavioural risk factors.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It is important to detect cardiovascular disease as early as possible so that management with counselling and medicines can begin.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0" y="1826550"/>
            <a:ext cx="9144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</a:rPr>
              <a:t>Cardiovascular Disease is the Worldwide Leading Cause of Death.</a:t>
            </a:r>
            <a:endParaRPr b="1" sz="2900">
              <a:solidFill>
                <a:srgbClr val="1155CC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0" y="467925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 Heart Disease?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101075" y="4697100"/>
            <a:ext cx="295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WHO CVD Fact Sheet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45075" y="1955198"/>
            <a:ext cx="8222100" cy="23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12121"/>
                </a:solidFill>
              </a:rPr>
              <a:t>Cardiovascular disease (CVD) makes our heart and blood vessels dysfunctional and often leads to death or physical paralysis. Therefore, early and automatic detection of CVD can save many human lives.</a:t>
            </a:r>
            <a:endParaRPr sz="20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212121"/>
                </a:solidFill>
              </a:rPr>
              <a:t>If we consider cardiovascular diseases as preventable by changes in lifestyle factors, it makes it a ripe project for machine learning. If those factors can be analyzed and risk </a:t>
            </a:r>
            <a:r>
              <a:rPr lang="en" sz="1700">
                <a:solidFill>
                  <a:srgbClr val="212121"/>
                </a:solidFill>
              </a:rPr>
              <a:t>assessed, we can create a warning system to encourage lifestyle changes or further medical interventions</a:t>
            </a:r>
            <a:r>
              <a:rPr lang="en" sz="1600">
                <a:solidFill>
                  <a:srgbClr val="212121"/>
                </a:solidFill>
              </a:rPr>
              <a:t>. </a:t>
            </a:r>
            <a:endParaRPr sz="2000">
              <a:solidFill>
                <a:srgbClr val="212121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0" y="471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Preventable Disease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-177875" y="1842875"/>
            <a:ext cx="57489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To explore a dataset related to cardiac health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To better understand the contributing factors in heart disease risk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To create a viable tool that </a:t>
            </a:r>
            <a:r>
              <a:rPr lang="en" sz="1600">
                <a:solidFill>
                  <a:srgbClr val="000000"/>
                </a:solidFill>
              </a:rPr>
              <a:t>can enhance cardiovascular risk prediction accuracy in population primary care at large 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0" y="3813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 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988" y="1896438"/>
            <a:ext cx="3915012" cy="305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1326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-150" y="123075"/>
            <a:ext cx="91440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Methodology 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100" y="1468475"/>
            <a:ext cx="5937502" cy="30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-82075" y="1805713"/>
            <a:ext cx="5410200" cy="32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800">
                <a:solidFill>
                  <a:srgbClr val="000000"/>
                </a:solidFill>
              </a:rPr>
              <a:t>An anonymized data set that tracks the presence of heart disease.</a:t>
            </a:r>
            <a:endParaRPr sz="18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800">
                <a:solidFill>
                  <a:srgbClr val="000000"/>
                </a:solidFill>
              </a:rPr>
              <a:t>Has metrics for cholesterol, diastolic and systolic blood pressure, height and weight</a:t>
            </a:r>
            <a:endParaRPr sz="18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800">
                <a:solidFill>
                  <a:srgbClr val="000000"/>
                </a:solidFill>
              </a:rPr>
              <a:t>Tracks several lifestyle factors such as smoking and alcohol consumption.</a:t>
            </a:r>
            <a:endParaRPr sz="18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800">
                <a:solidFill>
                  <a:srgbClr val="000000"/>
                </a:solidFill>
              </a:rPr>
              <a:t>All participants are adults between 29 and 65.</a:t>
            </a:r>
            <a:endParaRPr sz="1800"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Cardiovascular Disease dataset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6005300" y="2790625"/>
            <a:ext cx="2688900" cy="18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350" y="1805675"/>
            <a:ext cx="3068849" cy="322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0" y="0"/>
            <a:ext cx="9144000" cy="17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460950" y="3146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0" y="1709950"/>
            <a:ext cx="84744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To date, no large-scale study has used routine clinical data and machine learning (ML) in prognostic CVD assessment.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Machine learning helps a cardiologist to predict diseases at an early stage and treat the patient accordingly.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After testing several machine learning models we chose </a:t>
            </a:r>
            <a:r>
              <a:rPr b="1" lang="en" sz="1600">
                <a:solidFill>
                  <a:srgbClr val="000000"/>
                </a:solidFill>
              </a:rPr>
              <a:t>Gradient Boosting Classifier</a:t>
            </a:r>
            <a:r>
              <a:rPr lang="en" sz="1600">
                <a:solidFill>
                  <a:srgbClr val="000000"/>
                </a:solidFill>
              </a:rPr>
              <a:t> as it had the highest accuracy score for this dataset.</a:t>
            </a:r>
            <a:endParaRPr sz="16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600">
                <a:solidFill>
                  <a:srgbClr val="000000"/>
                </a:solidFill>
              </a:rPr>
              <a:t>This project allows us to gain substantial information, 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health causes, relationships linked to heart disease, and trends 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to be identified.</a:t>
            </a:r>
            <a:endParaRPr sz="12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title"/>
          </p:nvPr>
        </p:nvSpPr>
        <p:spPr>
          <a:xfrm>
            <a:off x="0" y="471125"/>
            <a:ext cx="9144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Crystal Ball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3250" y="3742950"/>
            <a:ext cx="1812026" cy="131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type="title"/>
          </p:nvPr>
        </p:nvSpPr>
        <p:spPr>
          <a:xfrm>
            <a:off x="0" y="471125"/>
            <a:ext cx="9144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Results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87" y="2633350"/>
            <a:ext cx="3004425" cy="2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0" y="1709950"/>
            <a:ext cx="411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Model evaluation criteria: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Overall accuracy of predicting CVD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Reducing false negatives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341200" y="1764675"/>
            <a:ext cx="380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Contributing factors for CVD prediction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3500" y="2250491"/>
            <a:ext cx="3004449" cy="285065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3351475" y="2872700"/>
            <a:ext cx="2479200" cy="1539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980000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600" u="sng">
              <a:solidFill>
                <a:srgbClr val="980000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Overall Accuracy: 74%</a:t>
            </a:r>
            <a:endParaRPr b="1" sz="1600">
              <a:solidFill>
                <a:srgbClr val="980000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Low Risk Accuracy: 80%</a:t>
            </a:r>
            <a:endParaRPr b="1" sz="1600">
              <a:solidFill>
                <a:srgbClr val="980000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High Risk Accuracy: 68%</a:t>
            </a:r>
            <a:endParaRPr b="1" sz="1600">
              <a:solidFill>
                <a:srgbClr val="980000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type="title"/>
          </p:nvPr>
        </p:nvSpPr>
        <p:spPr>
          <a:xfrm>
            <a:off x="0" y="468625"/>
            <a:ext cx="9144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>
              <a:solidFill>
                <a:srgbClr val="85200C"/>
              </a:solidFill>
            </a:endParaRPr>
          </a:p>
        </p:txBody>
      </p:sp>
      <p:graphicFrame>
        <p:nvGraphicFramePr>
          <p:cNvPr id="134" name="Google Shape;134;p21"/>
          <p:cNvGraphicFramePr/>
          <p:nvPr/>
        </p:nvGraphicFramePr>
        <p:xfrm>
          <a:off x="91850" y="1907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{CDA3FD41-F73F-4958-82C3-CDE7878CAC14}</a:tableStyleId>
              </a:tblPr>
              <a:tblGrid>
                <a:gridCol w="1387675"/>
                <a:gridCol w="1615850"/>
                <a:gridCol w="1501775"/>
                <a:gridCol w="1501775"/>
                <a:gridCol w="1501775"/>
                <a:gridCol w="150177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Tools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Exploration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Extract, Transform, Load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Machine Learning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Visualizations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Interface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50" y="2766926"/>
            <a:ext cx="1226975" cy="3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125" y="3156900"/>
            <a:ext cx="1226976" cy="3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800" y="4345588"/>
            <a:ext cx="1233623" cy="3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800" y="3934154"/>
            <a:ext cx="1233625" cy="34787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2141850" y="2801025"/>
            <a:ext cx="228600" cy="228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3722075" y="2801013"/>
            <a:ext cx="228600" cy="228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5260550" y="2801025"/>
            <a:ext cx="228600" cy="228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141850" y="3195038"/>
            <a:ext cx="228600" cy="228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722075" y="3195038"/>
            <a:ext cx="228600" cy="228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5260550" y="3195038"/>
            <a:ext cx="228600" cy="228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6769825" y="3195050"/>
            <a:ext cx="228600" cy="228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8262350" y="4409113"/>
            <a:ext cx="228600" cy="228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8262350" y="3993775"/>
            <a:ext cx="228600" cy="228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6769825" y="3606500"/>
            <a:ext cx="228600" cy="228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6769825" y="2830425"/>
            <a:ext cx="228600" cy="228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056" y="3391731"/>
            <a:ext cx="1099776" cy="61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