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71" r:id="rId2"/>
    <p:sldId id="275" r:id="rId3"/>
    <p:sldId id="277" r:id="rId4"/>
    <p:sldId id="281" r:id="rId5"/>
    <p:sldId id="283" r:id="rId6"/>
    <p:sldId id="285" r:id="rId7"/>
    <p:sldId id="287" r:id="rId8"/>
    <p:sldId id="289" r:id="rId9"/>
    <p:sldId id="291" r:id="rId10"/>
    <p:sldId id="293" r:id="rId11"/>
    <p:sldId id="297" r:id="rId12"/>
    <p:sldId id="295" r:id="rId13"/>
    <p:sldId id="306" r:id="rId14"/>
    <p:sldId id="301" r:id="rId15"/>
    <p:sldId id="303" r:id="rId16"/>
    <p:sldId id="305" r:id="rId17"/>
    <p:sldId id="308" r:id="rId18"/>
    <p:sldId id="310" r:id="rId19"/>
    <p:sldId id="312" r:id="rId20"/>
    <p:sldId id="314" r:id="rId21"/>
    <p:sldId id="316" r:id="rId22"/>
    <p:sldId id="318" r:id="rId23"/>
    <p:sldId id="319" r:id="rId24"/>
    <p:sldId id="328" r:id="rId25"/>
    <p:sldId id="320" r:id="rId26"/>
    <p:sldId id="323" r:id="rId27"/>
    <p:sldId id="324" r:id="rId28"/>
    <p:sldId id="326" r:id="rId29"/>
    <p:sldId id="327" r:id="rId3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1" autoAdjust="0"/>
  </p:normalViewPr>
  <p:slideViewPr>
    <p:cSldViewPr>
      <p:cViewPr>
        <p:scale>
          <a:sx n="150" d="100"/>
          <a:sy n="150" d="100"/>
        </p:scale>
        <p:origin x="894" y="-7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686"/>
    </p:cViewPr>
  </p:sorterViewPr>
  <p:notesViewPr>
    <p:cSldViewPr showGuides="1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AF9D4-D63C-4348-B776-619FDB10D6E0}" type="datetimeFigureOut">
              <a:rPr lang="en-GB" smtClean="0"/>
              <a:pPr/>
              <a:t>13/08/2014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6F649-2B07-4756-AED3-08BB84EDF49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48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45856" b="54603"/>
          <a:stretch/>
        </p:blipFill>
        <p:spPr>
          <a:xfrm>
            <a:off x="0" y="1962269"/>
            <a:ext cx="6858001" cy="7181732"/>
          </a:xfrm>
          <a:prstGeom prst="rect">
            <a:avLst/>
          </a:prstGeom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7099" y="1143398"/>
            <a:ext cx="3895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Catholic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Western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un 36"/>
          <p:cNvSpPr/>
          <p:nvPr/>
        </p:nvSpPr>
        <p:spPr>
          <a:xfrm>
            <a:off x="6273494" y="860019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8391" y="8128924"/>
            <a:ext cx="4376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Carthago</a:t>
            </a:r>
            <a:endParaRPr lang="en-US" sz="900" b="1" dirty="0"/>
          </a:p>
        </p:txBody>
      </p:sp>
      <p:sp>
        <p:nvSpPr>
          <p:cNvPr id="34" name="Sun 33"/>
          <p:cNvSpPr/>
          <p:nvPr/>
        </p:nvSpPr>
        <p:spPr>
          <a:xfrm>
            <a:off x="2891051" y="790998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2531" y="7286942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43" name="Sun 42"/>
          <p:cNvSpPr/>
          <p:nvPr/>
        </p:nvSpPr>
        <p:spPr>
          <a:xfrm>
            <a:off x="3165440" y="708942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8889" y="5724338"/>
            <a:ext cx="63158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Julich</a:t>
            </a:r>
            <a:r>
              <a:rPr lang="en-US" sz="900" b="1" dirty="0" smtClean="0"/>
              <a:t> </a:t>
            </a:r>
            <a:r>
              <a:rPr lang="en-US" sz="900" dirty="0" smtClean="0"/>
              <a:t>– </a:t>
            </a:r>
            <a:r>
              <a:rPr lang="en-US" sz="900" dirty="0" err="1" smtClean="0"/>
              <a:t>Prum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 smtClean="0"/>
              <a:t>(Aachen)</a:t>
            </a:r>
            <a:endParaRPr lang="en-US" sz="900" i="1" dirty="0"/>
          </a:p>
        </p:txBody>
      </p:sp>
      <p:sp>
        <p:nvSpPr>
          <p:cNvPr id="47" name="Sun 46"/>
          <p:cNvSpPr/>
          <p:nvPr/>
        </p:nvSpPr>
        <p:spPr>
          <a:xfrm>
            <a:off x="2312145" y="574013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8540" y="1074148"/>
            <a:ext cx="257121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Donatist</a:t>
            </a:r>
            <a:endParaRPr lang="en-US" sz="900" dirty="0" smtClean="0"/>
          </a:p>
          <a:p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smtClean="0">
                <a:solidFill>
                  <a:srgbClr val="C00000"/>
                </a:solidFill>
              </a:rPr>
              <a:t>                  Antinomian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Cathar</a:t>
            </a:r>
            <a:r>
              <a:rPr lang="en-US" sz="900" dirty="0" smtClean="0"/>
              <a:t>, </a:t>
            </a:r>
            <a:r>
              <a:rPr lang="en-US" sz="900" b="1" i="1" dirty="0" err="1" smtClean="0">
                <a:solidFill>
                  <a:srgbClr val="C00000"/>
                </a:solidFill>
              </a:rPr>
              <a:t>Fraticelli</a:t>
            </a:r>
            <a:r>
              <a:rPr lang="en-US" sz="900" dirty="0" smtClean="0"/>
              <a:t> , </a:t>
            </a:r>
            <a:r>
              <a:rPr lang="en-US" sz="900" b="1" i="1" dirty="0" err="1">
                <a:solidFill>
                  <a:srgbClr val="C00000"/>
                </a:solidFill>
              </a:rPr>
              <a:t>Waldensian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4" name="Sun 43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6501" y="1641733"/>
            <a:ext cx="43229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Pelagian</a:t>
            </a:r>
            <a:endParaRPr lang="en-US" sz="900" dirty="0"/>
          </a:p>
        </p:txBody>
      </p:sp>
      <p:sp>
        <p:nvSpPr>
          <p:cNvPr id="39" name="Sun 38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5400" y="1641733"/>
            <a:ext cx="66472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Semipelagian</a:t>
            </a:r>
            <a:endParaRPr lang="en-US" sz="900" dirty="0"/>
          </a:p>
        </p:txBody>
      </p:sp>
      <p:sp>
        <p:nvSpPr>
          <p:cNvPr id="51" name="Sun 50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4301" y="1641733"/>
            <a:ext cx="51725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Unctionist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76" name="Sun 75"/>
          <p:cNvSpPr/>
          <p:nvPr/>
        </p:nvSpPr>
        <p:spPr>
          <a:xfrm>
            <a:off x="5326385" y="720333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74015" y="6294741"/>
            <a:ext cx="700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en-US" sz="900" b="1" dirty="0" smtClean="0"/>
              <a:t>Paris </a:t>
            </a:r>
            <a:r>
              <a:rPr lang="en-US" sz="900" dirty="0" smtClean="0"/>
              <a:t>- St Denis</a:t>
            </a:r>
            <a:endParaRPr lang="en-US" sz="900" dirty="0"/>
          </a:p>
        </p:txBody>
      </p:sp>
      <p:sp>
        <p:nvSpPr>
          <p:cNvPr id="80" name="Sun 79"/>
          <p:cNvSpPr/>
          <p:nvPr/>
        </p:nvSpPr>
        <p:spPr>
          <a:xfrm>
            <a:off x="1536210" y="5668837"/>
            <a:ext cx="209618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7821" y="5440680"/>
            <a:ext cx="70692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Cantium</a:t>
            </a:r>
            <a:r>
              <a:rPr lang="en-US" dirty="0"/>
              <a:t> </a:t>
            </a:r>
          </a:p>
          <a:p>
            <a:r>
              <a:rPr lang="en-US" b="0" dirty="0" err="1"/>
              <a:t>Cantwarabyrig</a:t>
            </a:r>
            <a:endParaRPr lang="en-US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4952025" y="1877368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0" name="Sun 39"/>
          <p:cNvSpPr/>
          <p:nvPr/>
        </p:nvSpPr>
        <p:spPr>
          <a:xfrm>
            <a:off x="1718128" y="608226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279401" y="1877368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Religions:</a:t>
            </a:r>
          </a:p>
        </p:txBody>
      </p:sp>
      <p:sp>
        <p:nvSpPr>
          <p:cNvPr id="38" name="Sun 37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501" y="2085201"/>
            <a:ext cx="79938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Consolamentian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Cathar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8" name="Sun 47"/>
          <p:cNvSpPr/>
          <p:nvPr/>
        </p:nvSpPr>
        <p:spPr>
          <a:xfrm>
            <a:off x="1887152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04252" y="2085201"/>
            <a:ext cx="227093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Franciscan</a:t>
            </a:r>
          </a:p>
          <a:p>
            <a:r>
              <a:rPr lang="en-US" sz="900" i="1" dirty="0"/>
              <a:t>(Antinomian, </a:t>
            </a:r>
            <a:r>
              <a:rPr lang="en-US" sz="900" i="1" dirty="0" err="1" smtClean="0"/>
              <a:t>Bogomilist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Fraticelli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Waldensian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2" name="Sun 37"/>
          <p:cNvSpPr/>
          <p:nvPr/>
        </p:nvSpPr>
        <p:spPr>
          <a:xfrm>
            <a:off x="1882214" y="6865862"/>
            <a:ext cx="217100" cy="217100"/>
          </a:xfrm>
          <a:prstGeom prst="sun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78"/>
          <p:cNvSpPr txBox="1"/>
          <p:nvPr/>
        </p:nvSpPr>
        <p:spPr>
          <a:xfrm>
            <a:off x="1504254" y="7089814"/>
            <a:ext cx="97302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Narbo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Martius</a:t>
            </a:r>
            <a:r>
              <a:rPr lang="en-US" sz="900" b="1" dirty="0" smtClean="0"/>
              <a:t> </a:t>
            </a:r>
            <a:r>
              <a:rPr lang="en-US" sz="900" dirty="0" smtClean="0"/>
              <a:t>- </a:t>
            </a:r>
            <a:r>
              <a:rPr lang="en-US" sz="900" dirty="0" err="1" smtClean="0"/>
              <a:t>Albi</a:t>
            </a:r>
            <a:endParaRPr lang="en-US" sz="900" dirty="0"/>
          </a:p>
        </p:txBody>
      </p:sp>
      <p:sp>
        <p:nvSpPr>
          <p:cNvPr id="55" name="TextBox 76"/>
          <p:cNvSpPr txBox="1"/>
          <p:nvPr/>
        </p:nvSpPr>
        <p:spPr>
          <a:xfrm>
            <a:off x="4994910" y="6977965"/>
            <a:ext cx="8800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Konstantinoùpolis</a:t>
            </a:r>
            <a:endParaRPr lang="en-US" dirty="0"/>
          </a:p>
          <a:p>
            <a:r>
              <a:rPr lang="en-US" b="0" dirty="0" err="1"/>
              <a:t>Haghia</a:t>
            </a:r>
            <a:r>
              <a:rPr lang="en-US" b="0" dirty="0"/>
              <a:t> Sophia</a:t>
            </a:r>
          </a:p>
        </p:txBody>
      </p:sp>
      <p:sp>
        <p:nvSpPr>
          <p:cNvPr id="56" name="TextBox 35"/>
          <p:cNvSpPr txBox="1"/>
          <p:nvPr/>
        </p:nvSpPr>
        <p:spPr>
          <a:xfrm>
            <a:off x="5664738" y="8587386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en-US" dirty="0" err="1"/>
              <a:t>Hierosolyma</a:t>
            </a:r>
            <a:endParaRPr lang="en-US" dirty="0"/>
          </a:p>
          <a:p>
            <a:pPr algn="r"/>
            <a:r>
              <a:rPr lang="en-US" b="0" dirty="0"/>
              <a:t>Jerusalem</a:t>
            </a:r>
          </a:p>
        </p:txBody>
      </p:sp>
    </p:spTree>
    <p:extLst>
      <p:ext uri="{BB962C8B-B14F-4D97-AF65-F5344CB8AC3E}">
        <p14:creationId xmlns:p14="http://schemas.microsoft.com/office/powerpoint/2010/main" val="3629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t="-2" r="34250" b="37569"/>
          <a:stretch/>
        </p:blipFill>
        <p:spPr>
          <a:xfrm>
            <a:off x="-1" y="2665978"/>
            <a:ext cx="6858001" cy="647802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0" y="-15421"/>
            <a:ext cx="6858000" cy="382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un 22"/>
          <p:cNvSpPr/>
          <p:nvPr/>
        </p:nvSpPr>
        <p:spPr>
          <a:xfrm>
            <a:off x="279401" y="13831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521901" y="14223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9" name="Sun 24"/>
          <p:cNvSpPr/>
          <p:nvPr/>
        </p:nvSpPr>
        <p:spPr>
          <a:xfrm>
            <a:off x="2514600" y="84506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25"/>
          <p:cNvSpPr txBox="1"/>
          <p:nvPr/>
        </p:nvSpPr>
        <p:spPr>
          <a:xfrm>
            <a:off x="2757099" y="884367"/>
            <a:ext cx="7197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Graeco</a:t>
            </a:r>
            <a:r>
              <a:rPr lang="en-US" sz="900" b="1" i="1" dirty="0">
                <a:solidFill>
                  <a:srgbClr val="C00000"/>
                </a:solidFill>
              </a:rPr>
              <a:t>-Roman</a:t>
            </a:r>
          </a:p>
        </p:txBody>
      </p:sp>
      <p:sp>
        <p:nvSpPr>
          <p:cNvPr id="53" name="Sun 29"/>
          <p:cNvSpPr/>
          <p:nvPr/>
        </p:nvSpPr>
        <p:spPr>
          <a:xfrm>
            <a:off x="2794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30"/>
          <p:cNvSpPr txBox="1"/>
          <p:nvPr/>
        </p:nvSpPr>
        <p:spPr>
          <a:xfrm>
            <a:off x="496501" y="1903861"/>
            <a:ext cx="100135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Alexandros-Amonite</a:t>
            </a:r>
            <a:endParaRPr lang="en-US" sz="900" dirty="0"/>
          </a:p>
        </p:txBody>
      </p:sp>
      <p:sp>
        <p:nvSpPr>
          <p:cNvPr id="55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Graeco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-Roman /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6" name="Sun 43"/>
          <p:cNvSpPr/>
          <p:nvPr/>
        </p:nvSpPr>
        <p:spPr>
          <a:xfrm>
            <a:off x="16383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4"/>
          <p:cNvSpPr txBox="1"/>
          <p:nvPr/>
        </p:nvSpPr>
        <p:spPr>
          <a:xfrm>
            <a:off x="1855401" y="1903861"/>
            <a:ext cx="4194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Cybelite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TextBox 1"/>
          <p:cNvSpPr txBox="1"/>
          <p:nvPr/>
        </p:nvSpPr>
        <p:spPr>
          <a:xfrm>
            <a:off x="279401" y="838200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Heresies:</a:t>
            </a:r>
          </a:p>
        </p:txBody>
      </p:sp>
      <p:sp>
        <p:nvSpPr>
          <p:cNvPr id="59" name="TextBox 34"/>
          <p:cNvSpPr txBox="1"/>
          <p:nvPr/>
        </p:nvSpPr>
        <p:spPr>
          <a:xfrm>
            <a:off x="3558540" y="884367"/>
            <a:ext cx="91210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Jupiterite</a:t>
            </a:r>
            <a:endParaRPr lang="en-US" sz="900" dirty="0"/>
          </a:p>
        </p:txBody>
      </p:sp>
      <p:sp>
        <p:nvSpPr>
          <p:cNvPr id="61" name="TextBox 37"/>
          <p:cNvSpPr txBox="1"/>
          <p:nvPr/>
        </p:nvSpPr>
        <p:spPr>
          <a:xfrm>
            <a:off x="279401" y="1633728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74" name="Sun 38"/>
          <p:cNvSpPr/>
          <p:nvPr/>
        </p:nvSpPr>
        <p:spPr>
          <a:xfrm>
            <a:off x="29972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TextBox 49"/>
          <p:cNvSpPr txBox="1"/>
          <p:nvPr/>
        </p:nvSpPr>
        <p:spPr>
          <a:xfrm>
            <a:off x="3214300" y="1903861"/>
            <a:ext cx="53168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Eosphorist</a:t>
            </a:r>
            <a:endParaRPr lang="en-US" sz="900" dirty="0"/>
          </a:p>
        </p:txBody>
      </p:sp>
      <p:sp>
        <p:nvSpPr>
          <p:cNvPr id="76" name="Sun 50"/>
          <p:cNvSpPr/>
          <p:nvPr/>
        </p:nvSpPr>
        <p:spPr>
          <a:xfrm>
            <a:off x="4356101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Sun 59"/>
          <p:cNvSpPr/>
          <p:nvPr/>
        </p:nvSpPr>
        <p:spPr>
          <a:xfrm>
            <a:off x="5715000" y="186456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61"/>
          <p:cNvSpPr txBox="1"/>
          <p:nvPr/>
        </p:nvSpPr>
        <p:spPr>
          <a:xfrm>
            <a:off x="4573201" y="1903861"/>
            <a:ext cx="85388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Platonic Christian</a:t>
            </a:r>
          </a:p>
        </p:txBody>
      </p:sp>
      <p:sp>
        <p:nvSpPr>
          <p:cNvPr id="79" name="TextBox 62"/>
          <p:cNvSpPr txBox="1"/>
          <p:nvPr/>
        </p:nvSpPr>
        <p:spPr>
          <a:xfrm>
            <a:off x="5932102" y="1903861"/>
            <a:ext cx="762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Platonic Islamic</a:t>
            </a:r>
          </a:p>
        </p:txBody>
      </p:sp>
      <p:sp>
        <p:nvSpPr>
          <p:cNvPr id="80" name="Sun 63"/>
          <p:cNvSpPr/>
          <p:nvPr/>
        </p:nvSpPr>
        <p:spPr>
          <a:xfrm>
            <a:off x="2794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64"/>
          <p:cNvSpPr txBox="1"/>
          <p:nvPr/>
        </p:nvSpPr>
        <p:spPr>
          <a:xfrm>
            <a:off x="496501" y="2173809"/>
            <a:ext cx="5797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Porphyryan</a:t>
            </a:r>
            <a:endParaRPr lang="en-US" sz="900" dirty="0"/>
          </a:p>
        </p:txBody>
      </p:sp>
      <p:sp>
        <p:nvSpPr>
          <p:cNvPr id="82" name="Sun 65"/>
          <p:cNvSpPr/>
          <p:nvPr/>
        </p:nvSpPr>
        <p:spPr>
          <a:xfrm>
            <a:off x="16383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66"/>
          <p:cNvSpPr txBox="1"/>
          <p:nvPr/>
        </p:nvSpPr>
        <p:spPr>
          <a:xfrm>
            <a:off x="1855401" y="2173809"/>
            <a:ext cx="74968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Imperial Cultist</a:t>
            </a:r>
          </a:p>
        </p:txBody>
      </p:sp>
      <p:sp>
        <p:nvSpPr>
          <p:cNvPr id="84" name="Sun 67"/>
          <p:cNvSpPr/>
          <p:nvPr/>
        </p:nvSpPr>
        <p:spPr>
          <a:xfrm>
            <a:off x="29972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68"/>
          <p:cNvSpPr txBox="1"/>
          <p:nvPr/>
        </p:nvSpPr>
        <p:spPr>
          <a:xfrm>
            <a:off x="3214300" y="2173809"/>
            <a:ext cx="8394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Apollo-</a:t>
            </a:r>
            <a:r>
              <a:rPr lang="en-US" sz="900" dirty="0" err="1"/>
              <a:t>Heliosean</a:t>
            </a:r>
            <a:endParaRPr lang="en-US" sz="900" dirty="0"/>
          </a:p>
        </p:txBody>
      </p:sp>
      <p:sp>
        <p:nvSpPr>
          <p:cNvPr id="86" name="Sun 69"/>
          <p:cNvSpPr/>
          <p:nvPr/>
        </p:nvSpPr>
        <p:spPr>
          <a:xfrm>
            <a:off x="4356101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Sun 70"/>
          <p:cNvSpPr/>
          <p:nvPr/>
        </p:nvSpPr>
        <p:spPr>
          <a:xfrm>
            <a:off x="5715000" y="21345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TextBox 71"/>
          <p:cNvSpPr txBox="1"/>
          <p:nvPr/>
        </p:nvSpPr>
        <p:spPr>
          <a:xfrm>
            <a:off x="4573201" y="2173809"/>
            <a:ext cx="88754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Apollo-</a:t>
            </a:r>
            <a:r>
              <a:rPr lang="en-US" sz="900" b="1" i="1" dirty="0" err="1">
                <a:solidFill>
                  <a:srgbClr val="C00000"/>
                </a:solidFill>
              </a:rPr>
              <a:t>Boreasean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9" name="TextBox 72"/>
          <p:cNvSpPr txBox="1"/>
          <p:nvPr/>
        </p:nvSpPr>
        <p:spPr>
          <a:xfrm>
            <a:off x="5932102" y="2173809"/>
            <a:ext cx="84586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Al-Shams Islamic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5271695" y="87542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514600" y="1073409"/>
            <a:ext cx="2356800" cy="217100"/>
            <a:chOff x="2514600" y="1082849"/>
            <a:chExt cx="2356800" cy="217100"/>
          </a:xfrm>
        </p:grpSpPr>
        <p:sp>
          <p:nvSpPr>
            <p:cNvPr id="92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25"/>
            <p:cNvSpPr txBox="1"/>
            <p:nvPr/>
          </p:nvSpPr>
          <p:spPr>
            <a:xfrm>
              <a:off x="2757099" y="1122150"/>
              <a:ext cx="408766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err="1" smtClean="0"/>
                <a:t>Mithraic</a:t>
              </a:r>
              <a:endParaRPr lang="en-US" sz="900" b="1" dirty="0"/>
            </a:p>
          </p:txBody>
        </p:sp>
        <p:sp>
          <p:nvSpPr>
            <p:cNvPr id="94" name="TextBox 34"/>
            <p:cNvSpPr txBox="1"/>
            <p:nvPr/>
          </p:nvSpPr>
          <p:spPr>
            <a:xfrm>
              <a:off x="3558540" y="1122150"/>
              <a:ext cx="1312860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 err="1" smtClean="0"/>
                <a:t>Mithraic</a:t>
              </a:r>
              <a:r>
                <a:rPr lang="en-US" sz="900" dirty="0" smtClean="0"/>
                <a:t>-Christian</a:t>
              </a:r>
              <a:endParaRPr lang="en-US" sz="900" dirty="0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514600" y="1301752"/>
            <a:ext cx="2507482" cy="217100"/>
            <a:chOff x="2514600" y="1082849"/>
            <a:chExt cx="2507482" cy="217100"/>
          </a:xfrm>
        </p:grpSpPr>
        <p:sp>
          <p:nvSpPr>
            <p:cNvPr id="96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2757099" y="1122150"/>
              <a:ext cx="58669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err="1" smtClean="0"/>
                <a:t>Neoplatonic</a:t>
              </a:r>
              <a:endParaRPr lang="en-US" sz="900" b="1" dirty="0"/>
            </a:p>
          </p:txBody>
        </p:sp>
        <p:sp>
          <p:nvSpPr>
            <p:cNvPr id="98" name="TextBox 34"/>
            <p:cNvSpPr txBox="1"/>
            <p:nvPr/>
          </p:nvSpPr>
          <p:spPr>
            <a:xfrm>
              <a:off x="3558540" y="1122150"/>
              <a:ext cx="1463542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 smtClean="0"/>
                <a:t>Platonic Pythagorean</a:t>
              </a:r>
              <a:endParaRPr lang="en-US" sz="900" dirty="0"/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514600" y="1530096"/>
            <a:ext cx="3156698" cy="217100"/>
            <a:chOff x="2514600" y="1082849"/>
            <a:chExt cx="3156698" cy="217100"/>
          </a:xfrm>
        </p:grpSpPr>
        <p:sp>
          <p:nvSpPr>
            <p:cNvPr id="100" name="Sun 24"/>
            <p:cNvSpPr/>
            <p:nvPr/>
          </p:nvSpPr>
          <p:spPr>
            <a:xfrm>
              <a:off x="2514600" y="1082849"/>
              <a:ext cx="217100" cy="217100"/>
            </a:xfrm>
            <a:prstGeom prst="sun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3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25"/>
            <p:cNvSpPr txBox="1"/>
            <p:nvPr/>
          </p:nvSpPr>
          <p:spPr>
            <a:xfrm>
              <a:off x="2757099" y="1122150"/>
              <a:ext cx="68287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dirty="0" smtClean="0"/>
                <a:t>Solar-Imperial</a:t>
              </a:r>
              <a:endParaRPr lang="en-US" sz="900" b="1" dirty="0"/>
            </a:p>
          </p:txBody>
        </p:sp>
        <p:sp>
          <p:nvSpPr>
            <p:cNvPr id="102" name="TextBox 34"/>
            <p:cNvSpPr txBox="1"/>
            <p:nvPr/>
          </p:nvSpPr>
          <p:spPr>
            <a:xfrm>
              <a:off x="3558540" y="1122150"/>
              <a:ext cx="2112758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900" b="1" u="sng" dirty="0" smtClean="0"/>
                <a:t>Heresies</a:t>
              </a:r>
              <a:r>
                <a:rPr lang="en-US" sz="900" b="1" dirty="0" smtClean="0"/>
                <a:t>: </a:t>
              </a:r>
              <a:r>
                <a:rPr lang="en-US" sz="900" dirty="0"/>
                <a:t>Solar-Christian, </a:t>
              </a:r>
              <a:r>
                <a:rPr lang="en-US" sz="900" b="1" i="1" dirty="0">
                  <a:solidFill>
                    <a:srgbClr val="C00000"/>
                  </a:solidFill>
                </a:rPr>
                <a:t>Solar-Manichaean </a:t>
              </a:r>
            </a:p>
          </p:txBody>
        </p:sp>
      </p:grpSp>
      <p:sp>
        <p:nvSpPr>
          <p:cNvPr id="103" name="Sun 63"/>
          <p:cNvSpPr/>
          <p:nvPr/>
        </p:nvSpPr>
        <p:spPr>
          <a:xfrm>
            <a:off x="2794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Sun 65"/>
          <p:cNvSpPr/>
          <p:nvPr/>
        </p:nvSpPr>
        <p:spPr>
          <a:xfrm>
            <a:off x="16383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Sun 67"/>
          <p:cNvSpPr/>
          <p:nvPr/>
        </p:nvSpPr>
        <p:spPr>
          <a:xfrm>
            <a:off x="2997201" y="24044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496501" y="2443758"/>
            <a:ext cx="60541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Ódinn-Sólar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7" name="TextBox 68"/>
          <p:cNvSpPr txBox="1"/>
          <p:nvPr/>
        </p:nvSpPr>
        <p:spPr>
          <a:xfrm>
            <a:off x="1855400" y="2443758"/>
            <a:ext cx="3297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Horsic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8" name="TextBox 71"/>
          <p:cNvSpPr txBox="1"/>
          <p:nvPr/>
        </p:nvSpPr>
        <p:spPr>
          <a:xfrm>
            <a:off x="3214301" y="2443758"/>
            <a:ext cx="96609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Ts'ähäy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Mahremite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10" name="Sun 29"/>
          <p:cNvSpPr/>
          <p:nvPr/>
        </p:nvSpPr>
        <p:spPr>
          <a:xfrm>
            <a:off x="279401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TextBox 30"/>
          <p:cNvSpPr txBox="1"/>
          <p:nvPr/>
        </p:nvSpPr>
        <p:spPr>
          <a:xfrm>
            <a:off x="496501" y="2867883"/>
            <a:ext cx="83785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Matar</a:t>
            </a:r>
            <a:r>
              <a:rPr lang="en-US" sz="900" dirty="0"/>
              <a:t> </a:t>
            </a:r>
            <a:r>
              <a:rPr lang="en-US" sz="900" dirty="0" err="1" smtClean="0"/>
              <a:t>Kubileyani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Cybelite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112" name="Sun 43"/>
          <p:cNvSpPr/>
          <p:nvPr/>
        </p:nvSpPr>
        <p:spPr>
          <a:xfrm>
            <a:off x="2667000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3" name="TextBox 44"/>
          <p:cNvSpPr txBox="1"/>
          <p:nvPr/>
        </p:nvSpPr>
        <p:spPr>
          <a:xfrm>
            <a:off x="2884100" y="2867883"/>
            <a:ext cx="14998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Maher </a:t>
            </a:r>
            <a:r>
              <a:rPr lang="en-US" sz="900" dirty="0" err="1" smtClean="0"/>
              <a:t>Aelshadavi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 smtClean="0"/>
              <a:t>Maherite</a:t>
            </a:r>
            <a:r>
              <a:rPr lang="en-US" sz="900" i="1" dirty="0"/>
              <a:t>, </a:t>
            </a:r>
            <a:r>
              <a:rPr lang="en-US" sz="900" i="1" dirty="0" err="1"/>
              <a:t>Ts'ähäy</a:t>
            </a:r>
            <a:r>
              <a:rPr lang="en-US" sz="900" i="1" dirty="0"/>
              <a:t> </a:t>
            </a:r>
            <a:r>
              <a:rPr lang="en-US" sz="900" i="1" dirty="0" err="1"/>
              <a:t>Mahremite</a:t>
            </a:r>
            <a:r>
              <a:rPr lang="en-US" sz="900" i="1" dirty="0"/>
              <a:t>)</a:t>
            </a:r>
          </a:p>
        </p:txBody>
      </p:sp>
      <p:sp>
        <p:nvSpPr>
          <p:cNvPr id="114" name="TextBox 37"/>
          <p:cNvSpPr txBox="1"/>
          <p:nvPr/>
        </p:nvSpPr>
        <p:spPr>
          <a:xfrm>
            <a:off x="279401" y="26670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115" name="Sun 38"/>
          <p:cNvSpPr/>
          <p:nvPr/>
        </p:nvSpPr>
        <p:spPr>
          <a:xfrm>
            <a:off x="5167349" y="2897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6" name="TextBox 49"/>
          <p:cNvSpPr txBox="1"/>
          <p:nvPr/>
        </p:nvSpPr>
        <p:spPr>
          <a:xfrm>
            <a:off x="5384448" y="2831532"/>
            <a:ext cx="916451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/>
              <a:t>Olympist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Graeco</a:t>
            </a:r>
            <a:r>
              <a:rPr lang="en-US" sz="900" i="1" dirty="0" smtClean="0"/>
              <a:t>-Roman)</a:t>
            </a:r>
            <a:endParaRPr lang="en-US" sz="900" i="1" dirty="0"/>
          </a:p>
        </p:txBody>
      </p:sp>
      <p:sp>
        <p:nvSpPr>
          <p:cNvPr id="117" name="Sun 29"/>
          <p:cNvSpPr/>
          <p:nvPr/>
        </p:nvSpPr>
        <p:spPr>
          <a:xfrm>
            <a:off x="279401" y="32398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8" name="TextBox 30"/>
          <p:cNvSpPr txBox="1"/>
          <p:nvPr/>
        </p:nvSpPr>
        <p:spPr>
          <a:xfrm>
            <a:off x="496502" y="3200400"/>
            <a:ext cx="2018098" cy="41549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0" bIns="0" rtlCol="0" anchor="ctr" anchorCtr="0">
            <a:spAutoFit/>
          </a:bodyPr>
          <a:lstStyle/>
          <a:p>
            <a:r>
              <a:rPr lang="en-US" sz="900" dirty="0" err="1" smtClean="0"/>
              <a:t>Sehuli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 smtClean="0"/>
              <a:t>Dažbogite</a:t>
            </a:r>
            <a:r>
              <a:rPr lang="en-US" sz="900" i="1" dirty="0"/>
              <a:t>, </a:t>
            </a:r>
            <a:r>
              <a:rPr lang="en-US" sz="900" i="1" dirty="0" err="1" smtClean="0"/>
              <a:t>Saulic</a:t>
            </a:r>
            <a:r>
              <a:rPr lang="en-US" sz="900" i="1" dirty="0"/>
              <a:t>, </a:t>
            </a:r>
            <a:r>
              <a:rPr lang="en-US" sz="900" i="1" dirty="0" err="1" smtClean="0"/>
              <a:t>Ódinn-Sólar</a:t>
            </a:r>
            <a:r>
              <a:rPr lang="en-US" sz="900" i="1" dirty="0"/>
              <a:t>, </a:t>
            </a:r>
            <a:r>
              <a:rPr lang="en-US" sz="900" i="1" dirty="0" err="1" smtClean="0"/>
              <a:t>Horsic</a:t>
            </a:r>
            <a:r>
              <a:rPr lang="en-US" sz="900" i="1" dirty="0"/>
              <a:t>, </a:t>
            </a:r>
            <a:r>
              <a:rPr lang="en-US" sz="900" i="1" dirty="0" err="1" smtClean="0"/>
              <a:t>Sowiloic</a:t>
            </a:r>
            <a:r>
              <a:rPr lang="en-US" sz="900" i="1" dirty="0" smtClean="0"/>
              <a:t>, </a:t>
            </a:r>
            <a:r>
              <a:rPr lang="en-US" sz="900" i="1" dirty="0" err="1"/>
              <a:t>Jumalanpalvoja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grpSp>
        <p:nvGrpSpPr>
          <p:cNvPr id="119" name="Groupe 118"/>
          <p:cNvGrpSpPr/>
          <p:nvPr/>
        </p:nvGrpSpPr>
        <p:grpSpPr>
          <a:xfrm>
            <a:off x="2667000" y="3209888"/>
            <a:ext cx="1175179" cy="276999"/>
            <a:chOff x="3015821" y="3209888"/>
            <a:chExt cx="1175179" cy="276999"/>
          </a:xfrm>
        </p:grpSpPr>
        <p:sp>
          <p:nvSpPr>
            <p:cNvPr id="120" name="Sun 43"/>
            <p:cNvSpPr/>
            <p:nvPr/>
          </p:nvSpPr>
          <p:spPr>
            <a:xfrm>
              <a:off x="3015821" y="3239837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9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44"/>
            <p:cNvSpPr txBox="1"/>
            <p:nvPr/>
          </p:nvSpPr>
          <p:spPr>
            <a:xfrm>
              <a:off x="3232921" y="3209888"/>
              <a:ext cx="958079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 smtClean="0"/>
                <a:t>Septentrionist</a:t>
              </a:r>
              <a:endParaRPr lang="en-US" sz="900" dirty="0" smtClean="0"/>
            </a:p>
            <a:p>
              <a:r>
                <a:rPr lang="en-US" sz="900" i="1" dirty="0" smtClean="0"/>
                <a:t>(</a:t>
              </a:r>
              <a:r>
                <a:rPr lang="en-US" sz="900" i="1" dirty="0"/>
                <a:t>Apollo-</a:t>
              </a:r>
              <a:r>
                <a:rPr lang="en-US" sz="900" i="1" dirty="0" err="1"/>
                <a:t>Boreasean</a:t>
              </a:r>
              <a:r>
                <a:rPr lang="en-US" sz="900" i="1" dirty="0" smtClean="0"/>
                <a:t>)</a:t>
              </a:r>
              <a:endParaRPr lang="en-US" sz="900" i="1" dirty="0"/>
            </a:p>
          </p:txBody>
        </p:sp>
      </p:grpSp>
      <p:sp>
        <p:nvSpPr>
          <p:cNvPr id="122" name="Sun 38"/>
          <p:cNvSpPr/>
          <p:nvPr/>
        </p:nvSpPr>
        <p:spPr>
          <a:xfrm>
            <a:off x="5167349" y="32398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3" name="TextBox 49"/>
          <p:cNvSpPr txBox="1"/>
          <p:nvPr/>
        </p:nvSpPr>
        <p:spPr>
          <a:xfrm>
            <a:off x="5384448" y="3173537"/>
            <a:ext cx="1025455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al-Shams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/>
              <a:t>Al-Shams Islamic)</a:t>
            </a:r>
          </a:p>
        </p:txBody>
      </p:sp>
      <p:sp>
        <p:nvSpPr>
          <p:cNvPr id="124" name="Sun 38"/>
          <p:cNvSpPr/>
          <p:nvPr/>
        </p:nvSpPr>
        <p:spPr>
          <a:xfrm>
            <a:off x="279402" y="367401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5" name="TextBox 49"/>
          <p:cNvSpPr txBox="1"/>
          <p:nvPr/>
        </p:nvSpPr>
        <p:spPr>
          <a:xfrm>
            <a:off x="496501" y="3644069"/>
            <a:ext cx="102545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0" bIns="0" rtlCol="0" anchor="ctr" anchorCtr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Diwwokoan</a:t>
            </a:r>
            <a:endParaRPr lang="en-US" dirty="0"/>
          </a:p>
          <a:p>
            <a:r>
              <a:rPr lang="en-US" i="1" dirty="0"/>
              <a:t>(</a:t>
            </a:r>
            <a:r>
              <a:rPr lang="en-US" i="1" dirty="0" err="1"/>
              <a:t>Dulefukan</a:t>
            </a:r>
            <a:r>
              <a:rPr lang="en-US" i="1" dirty="0"/>
              <a:t>)</a:t>
            </a:r>
          </a:p>
        </p:txBody>
      </p:sp>
      <p:sp>
        <p:nvSpPr>
          <p:cNvPr id="126" name="Sun 67"/>
          <p:cNvSpPr/>
          <p:nvPr/>
        </p:nvSpPr>
        <p:spPr>
          <a:xfrm>
            <a:off x="4357765" y="240009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TextBox 71"/>
          <p:cNvSpPr txBox="1"/>
          <p:nvPr/>
        </p:nvSpPr>
        <p:spPr>
          <a:xfrm>
            <a:off x="4574865" y="2439395"/>
            <a:ext cx="5300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Dulefukan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29" name="Sun 36"/>
          <p:cNvSpPr/>
          <p:nvPr/>
        </p:nvSpPr>
        <p:spPr>
          <a:xfrm>
            <a:off x="4893823" y="69868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0" name="TextBox 32"/>
          <p:cNvSpPr txBox="1"/>
          <p:nvPr/>
        </p:nvSpPr>
        <p:spPr>
          <a:xfrm>
            <a:off x="2067862" y="6756186"/>
            <a:ext cx="4376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Carthago</a:t>
            </a:r>
            <a:endParaRPr lang="fr-FR" sz="900" b="1" dirty="0"/>
          </a:p>
        </p:txBody>
      </p:sp>
      <p:sp>
        <p:nvSpPr>
          <p:cNvPr id="131" name="Sun 33"/>
          <p:cNvSpPr/>
          <p:nvPr/>
        </p:nvSpPr>
        <p:spPr>
          <a:xfrm>
            <a:off x="2179319" y="655866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2" name="TextBox 41"/>
          <p:cNvSpPr txBox="1"/>
          <p:nvPr/>
        </p:nvSpPr>
        <p:spPr>
          <a:xfrm>
            <a:off x="2435349" y="6212134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Roma</a:t>
            </a:r>
            <a:endParaRPr lang="fr-FR" sz="900" b="1" dirty="0"/>
          </a:p>
        </p:txBody>
      </p:sp>
      <p:sp>
        <p:nvSpPr>
          <p:cNvPr id="133" name="Sun 42"/>
          <p:cNvSpPr/>
          <p:nvPr/>
        </p:nvSpPr>
        <p:spPr>
          <a:xfrm>
            <a:off x="2468256" y="601461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4" name="Sun 46"/>
          <p:cNvSpPr/>
          <p:nvPr/>
        </p:nvSpPr>
        <p:spPr>
          <a:xfrm>
            <a:off x="4248751" y="715004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5" name="Sun 24"/>
          <p:cNvSpPr/>
          <p:nvPr/>
        </p:nvSpPr>
        <p:spPr>
          <a:xfrm>
            <a:off x="3602016" y="63828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6" name="TextBox 35"/>
          <p:cNvSpPr txBox="1"/>
          <p:nvPr/>
        </p:nvSpPr>
        <p:spPr>
          <a:xfrm>
            <a:off x="3202867" y="6388522"/>
            <a:ext cx="39914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Attiké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Piraeaus</a:t>
            </a:r>
            <a:endParaRPr lang="fr-FR" sz="900" dirty="0"/>
          </a:p>
        </p:txBody>
      </p:sp>
      <p:sp>
        <p:nvSpPr>
          <p:cNvPr id="138" name="Sun 24"/>
          <p:cNvSpPr/>
          <p:nvPr/>
        </p:nvSpPr>
        <p:spPr>
          <a:xfrm>
            <a:off x="6137936" y="654360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9" name="Sun 24"/>
          <p:cNvSpPr/>
          <p:nvPr/>
        </p:nvSpPr>
        <p:spPr>
          <a:xfrm>
            <a:off x="4145147" y="607046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1" name="Sun 29"/>
          <p:cNvSpPr/>
          <p:nvPr/>
        </p:nvSpPr>
        <p:spPr>
          <a:xfrm>
            <a:off x="3954237" y="725619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TextBox 45"/>
          <p:cNvSpPr txBox="1"/>
          <p:nvPr/>
        </p:nvSpPr>
        <p:spPr>
          <a:xfrm>
            <a:off x="3939943" y="7505075"/>
            <a:ext cx="227627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Siwa</a:t>
            </a:r>
            <a:endParaRPr lang="fr-FR" sz="900" b="1" dirty="0"/>
          </a:p>
        </p:txBody>
      </p:sp>
      <p:sp>
        <p:nvSpPr>
          <p:cNvPr id="143" name="Sun 29"/>
          <p:cNvSpPr/>
          <p:nvPr/>
        </p:nvSpPr>
        <p:spPr>
          <a:xfrm>
            <a:off x="4076263" y="642368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TextBox 45"/>
          <p:cNvSpPr txBox="1"/>
          <p:nvPr/>
        </p:nvSpPr>
        <p:spPr>
          <a:xfrm>
            <a:off x="4303292" y="6432629"/>
            <a:ext cx="39433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Ephesos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Lebedos</a:t>
            </a:r>
            <a:endParaRPr lang="fr-FR" sz="900" dirty="0"/>
          </a:p>
        </p:txBody>
      </p:sp>
      <p:sp>
        <p:nvSpPr>
          <p:cNvPr id="145" name="Sun 29"/>
          <p:cNvSpPr/>
          <p:nvPr/>
        </p:nvSpPr>
        <p:spPr>
          <a:xfrm>
            <a:off x="4812896" y="621749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6" name="TextBox 45"/>
          <p:cNvSpPr txBox="1"/>
          <p:nvPr/>
        </p:nvSpPr>
        <p:spPr>
          <a:xfrm>
            <a:off x="5033494" y="6232213"/>
            <a:ext cx="35586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Tavium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fr-FR" sz="900" dirty="0" err="1" smtClean="0"/>
              <a:t>Tavia</a:t>
            </a:r>
            <a:endParaRPr lang="fr-FR" sz="900" dirty="0" smtClean="0"/>
          </a:p>
        </p:txBody>
      </p:sp>
      <p:sp>
        <p:nvSpPr>
          <p:cNvPr id="147" name="Sun 29"/>
          <p:cNvSpPr/>
          <p:nvPr/>
        </p:nvSpPr>
        <p:spPr>
          <a:xfrm>
            <a:off x="5431738" y="610073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8" name="TextBox 45"/>
          <p:cNvSpPr txBox="1"/>
          <p:nvPr/>
        </p:nvSpPr>
        <p:spPr>
          <a:xfrm>
            <a:off x="5665377" y="6111931"/>
            <a:ext cx="63158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Trapezounda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Rizaion</a:t>
            </a:r>
            <a:endParaRPr lang="fr-FR" sz="900" dirty="0" smtClean="0"/>
          </a:p>
        </p:txBody>
      </p:sp>
      <p:sp>
        <p:nvSpPr>
          <p:cNvPr id="149" name="Sun 29"/>
          <p:cNvSpPr/>
          <p:nvPr/>
        </p:nvSpPr>
        <p:spPr>
          <a:xfrm>
            <a:off x="3411418" y="698099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0" name="TextBox 45"/>
          <p:cNvSpPr txBox="1"/>
          <p:nvPr/>
        </p:nvSpPr>
        <p:spPr>
          <a:xfrm>
            <a:off x="3068018" y="6983513"/>
            <a:ext cx="33663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Kyrene</a:t>
            </a:r>
            <a:endParaRPr lang="fr-FR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Derna</a:t>
            </a:r>
            <a:endParaRPr lang="fr-FR" sz="900" dirty="0" smtClean="0"/>
          </a:p>
        </p:txBody>
      </p:sp>
      <p:sp>
        <p:nvSpPr>
          <p:cNvPr id="151" name="Sun 29"/>
          <p:cNvSpPr/>
          <p:nvPr/>
        </p:nvSpPr>
        <p:spPr>
          <a:xfrm>
            <a:off x="4980262" y="566520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2" name="TextBox 45"/>
          <p:cNvSpPr txBox="1"/>
          <p:nvPr/>
        </p:nvSpPr>
        <p:spPr>
          <a:xfrm>
            <a:off x="4736303" y="5457859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153" name="TextBox 32"/>
          <p:cNvSpPr txBox="1"/>
          <p:nvPr/>
        </p:nvSpPr>
        <p:spPr>
          <a:xfrm>
            <a:off x="5164386" y="7262740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154" name="Sun 29"/>
          <p:cNvSpPr/>
          <p:nvPr/>
        </p:nvSpPr>
        <p:spPr>
          <a:xfrm>
            <a:off x="4947286" y="719872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10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5" name="TextBox 45"/>
          <p:cNvSpPr txBox="1"/>
          <p:nvPr/>
        </p:nvSpPr>
        <p:spPr>
          <a:xfrm>
            <a:off x="4095613" y="7017278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Alexandria</a:t>
            </a:r>
            <a:endParaRPr lang="fr-FR" sz="900" b="1" dirty="0"/>
          </a:p>
        </p:txBody>
      </p:sp>
      <p:sp>
        <p:nvSpPr>
          <p:cNvPr id="156" name="Sun 29"/>
          <p:cNvSpPr/>
          <p:nvPr/>
        </p:nvSpPr>
        <p:spPr>
          <a:xfrm>
            <a:off x="4610012" y="430616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7" name="TextBox 45"/>
          <p:cNvSpPr txBox="1"/>
          <p:nvPr/>
        </p:nvSpPr>
        <p:spPr>
          <a:xfrm>
            <a:off x="4461889" y="4099679"/>
            <a:ext cx="51616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Holmgardr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158" name="Sun 29"/>
          <p:cNvSpPr/>
          <p:nvPr/>
        </p:nvSpPr>
        <p:spPr>
          <a:xfrm>
            <a:off x="4009990" y="448087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9" name="TextBox 45"/>
          <p:cNvSpPr txBox="1"/>
          <p:nvPr/>
        </p:nvSpPr>
        <p:spPr>
          <a:xfrm>
            <a:off x="3905799" y="4698783"/>
            <a:ext cx="43441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Palteskja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160" name="Sun 63"/>
          <p:cNvSpPr/>
          <p:nvPr/>
        </p:nvSpPr>
        <p:spPr>
          <a:xfrm>
            <a:off x="5293428" y="885029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1" name="TextBox 64"/>
          <p:cNvSpPr txBox="1"/>
          <p:nvPr/>
        </p:nvSpPr>
        <p:spPr>
          <a:xfrm>
            <a:off x="5236868" y="8635804"/>
            <a:ext cx="33021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Axum</a:t>
            </a:r>
          </a:p>
          <a:p>
            <a:pPr algn="ctr">
              <a:lnSpc>
                <a:spcPts val="800"/>
              </a:lnSpc>
            </a:pPr>
            <a:r>
              <a:rPr lang="en-US" sz="900" dirty="0" smtClean="0"/>
              <a:t>Aksum</a:t>
            </a:r>
            <a:endParaRPr lang="en-US" sz="900" dirty="0"/>
          </a:p>
        </p:txBody>
      </p:sp>
      <p:sp>
        <p:nvSpPr>
          <p:cNvPr id="162" name="TextBox 37"/>
          <p:cNvSpPr txBox="1"/>
          <p:nvPr/>
        </p:nvSpPr>
        <p:spPr>
          <a:xfrm>
            <a:off x="5910669" y="6763480"/>
            <a:ext cx="65402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Ganzak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Âdur</a:t>
            </a:r>
            <a:r>
              <a:rPr lang="en-US" sz="900" dirty="0"/>
              <a:t> </a:t>
            </a:r>
            <a:r>
              <a:rPr lang="en-US" sz="900" dirty="0" err="1" smtClean="0"/>
              <a:t>Gušnasp</a:t>
            </a:r>
            <a:endParaRPr lang="fr-FR" sz="900" dirty="0"/>
          </a:p>
        </p:txBody>
      </p:sp>
      <p:sp>
        <p:nvSpPr>
          <p:cNvPr id="163" name="TextBox 35"/>
          <p:cNvSpPr txBox="1"/>
          <p:nvPr/>
        </p:nvSpPr>
        <p:spPr>
          <a:xfrm>
            <a:off x="5112593" y="6993324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l"/>
            <a:r>
              <a:rPr lang="en-US" dirty="0" err="1"/>
              <a:t>Hierosolyma</a:t>
            </a:r>
            <a:endParaRPr lang="en-US" dirty="0"/>
          </a:p>
          <a:p>
            <a:pPr algn="l"/>
            <a:r>
              <a:rPr lang="en-US" b="0" dirty="0"/>
              <a:t>Jerusalem</a:t>
            </a:r>
          </a:p>
        </p:txBody>
      </p:sp>
      <p:sp>
        <p:nvSpPr>
          <p:cNvPr id="164" name="TextBox 76"/>
          <p:cNvSpPr txBox="1"/>
          <p:nvPr/>
        </p:nvSpPr>
        <p:spPr>
          <a:xfrm>
            <a:off x="3808726" y="5858517"/>
            <a:ext cx="8800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Konstantinoùpolis</a:t>
            </a:r>
            <a:endParaRPr lang="en-US" dirty="0"/>
          </a:p>
          <a:p>
            <a:r>
              <a:rPr lang="en-US" b="0" dirty="0" err="1"/>
              <a:t>Haghia</a:t>
            </a:r>
            <a:r>
              <a:rPr lang="en-US" b="0" dirty="0"/>
              <a:t> Sophia</a:t>
            </a:r>
          </a:p>
        </p:txBody>
      </p:sp>
      <p:sp>
        <p:nvSpPr>
          <p:cNvPr id="165" name="Sun 38"/>
          <p:cNvSpPr/>
          <p:nvPr/>
        </p:nvSpPr>
        <p:spPr>
          <a:xfrm>
            <a:off x="3792890" y="867095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6" name="TextBox 45"/>
          <p:cNvSpPr txBox="1"/>
          <p:nvPr/>
        </p:nvSpPr>
        <p:spPr>
          <a:xfrm>
            <a:off x="3626770" y="8487606"/>
            <a:ext cx="55944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Darfur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Fuka</a:t>
            </a:r>
            <a:r>
              <a:rPr lang="en-US" sz="900" dirty="0" smtClean="0"/>
              <a:t> </a:t>
            </a:r>
            <a:r>
              <a:rPr lang="en-US" sz="900" dirty="0" err="1" smtClean="0"/>
              <a:t>Lolong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359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3973" r="45856" b="54603"/>
          <a:stretch/>
        </p:blipFill>
        <p:spPr>
          <a:xfrm>
            <a:off x="0" y="2590799"/>
            <a:ext cx="6858001" cy="6553201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72936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Furistaz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Siduzic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54" name="TextBox 34"/>
          <p:cNvSpPr txBox="1"/>
          <p:nvPr/>
        </p:nvSpPr>
        <p:spPr>
          <a:xfrm>
            <a:off x="3558540" y="1143398"/>
            <a:ext cx="8463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Irminsulic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43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4"/>
          <p:cNvSpPr txBox="1"/>
          <p:nvPr/>
        </p:nvSpPr>
        <p:spPr>
          <a:xfrm>
            <a:off x="1855401" y="1636973"/>
            <a:ext cx="4387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Wulfilist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Sun 38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49"/>
          <p:cNvSpPr txBox="1"/>
          <p:nvPr/>
        </p:nvSpPr>
        <p:spPr>
          <a:xfrm>
            <a:off x="3214300" y="1636973"/>
            <a:ext cx="4499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Teiwazic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1" name="TextBox 39"/>
          <p:cNvSpPr txBox="1"/>
          <p:nvPr/>
        </p:nvSpPr>
        <p:spPr>
          <a:xfrm>
            <a:off x="5105400" y="20852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5" name="TextBox 45"/>
          <p:cNvSpPr txBox="1"/>
          <p:nvPr/>
        </p:nvSpPr>
        <p:spPr>
          <a:xfrm>
            <a:off x="3690973" y="5275846"/>
            <a:ext cx="378877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Stetin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80" name="TextBox 45"/>
          <p:cNvSpPr txBox="1"/>
          <p:nvPr/>
        </p:nvSpPr>
        <p:spPr>
          <a:xfrm>
            <a:off x="1660259" y="5824494"/>
            <a:ext cx="704286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Julich</a:t>
            </a:r>
            <a:r>
              <a:rPr lang="en-US" sz="900" b="1" dirty="0" smtClean="0"/>
              <a:t> </a:t>
            </a:r>
            <a:r>
              <a:rPr lang="en-US" sz="900" dirty="0" smtClean="0"/>
              <a:t>– </a:t>
            </a:r>
            <a:r>
              <a:rPr lang="en-US" sz="900" dirty="0" err="1" smtClean="0"/>
              <a:t>Pr</a:t>
            </a:r>
            <a:r>
              <a:rPr lang="hu-HU" sz="900" dirty="0" smtClean="0"/>
              <a:t>ű</a:t>
            </a:r>
            <a:r>
              <a:rPr lang="en-US" sz="900" dirty="0" smtClean="0"/>
              <a:t>m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 smtClean="0"/>
              <a:t>(Aachen)</a:t>
            </a:r>
            <a:endParaRPr lang="en-US" sz="900" i="1" dirty="0"/>
          </a:p>
        </p:txBody>
      </p:sp>
      <p:sp>
        <p:nvSpPr>
          <p:cNvPr id="83" name="TextBox 45"/>
          <p:cNvSpPr txBox="1"/>
          <p:nvPr/>
        </p:nvSpPr>
        <p:spPr>
          <a:xfrm>
            <a:off x="3226028" y="6087989"/>
            <a:ext cx="558414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Munichen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Freising</a:t>
            </a:r>
            <a:endParaRPr lang="en-US" sz="900" i="1" dirty="0"/>
          </a:p>
        </p:txBody>
      </p:sp>
      <p:sp>
        <p:nvSpPr>
          <p:cNvPr id="85" name="TextBox 45"/>
          <p:cNvSpPr txBox="1"/>
          <p:nvPr/>
        </p:nvSpPr>
        <p:spPr>
          <a:xfrm>
            <a:off x="2616900" y="6386336"/>
            <a:ext cx="497498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Suebi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Konstanz</a:t>
            </a:r>
            <a:endParaRPr lang="en-US" sz="900" i="1" dirty="0"/>
          </a:p>
        </p:txBody>
      </p:sp>
      <p:sp>
        <p:nvSpPr>
          <p:cNvPr id="89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TextBox 30"/>
          <p:cNvSpPr txBox="1"/>
          <p:nvPr/>
        </p:nvSpPr>
        <p:spPr>
          <a:xfrm>
            <a:off x="496501" y="2085201"/>
            <a:ext cx="2033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Niwjaz</a:t>
            </a:r>
            <a:r>
              <a:rPr lang="en-US" sz="900" dirty="0"/>
              <a:t> </a:t>
            </a:r>
            <a:r>
              <a:rPr lang="en-US" sz="900" dirty="0" err="1" smtClean="0"/>
              <a:t>Siduzic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Furistaz</a:t>
            </a:r>
            <a:r>
              <a:rPr lang="en-US" sz="900" i="1" dirty="0"/>
              <a:t> </a:t>
            </a:r>
            <a:r>
              <a:rPr lang="en-US" sz="900" i="1" dirty="0" err="1" smtClean="0"/>
              <a:t>Siduzic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Irminsulic</a:t>
            </a:r>
            <a:r>
              <a:rPr lang="en-US" sz="900" i="1" dirty="0" smtClean="0"/>
              <a:t> &amp; Wodanazic0)</a:t>
            </a:r>
            <a:endParaRPr lang="en-US" sz="900" i="1" dirty="0"/>
          </a:p>
        </p:txBody>
      </p:sp>
      <p:sp>
        <p:nvSpPr>
          <p:cNvPr id="91" name="Sun 43"/>
          <p:cNvSpPr/>
          <p:nvPr/>
        </p:nvSpPr>
        <p:spPr>
          <a:xfrm>
            <a:off x="2674690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TextBox 44"/>
          <p:cNvSpPr txBox="1"/>
          <p:nvPr/>
        </p:nvSpPr>
        <p:spPr>
          <a:xfrm>
            <a:off x="2861310" y="2085201"/>
            <a:ext cx="6438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Woriibarstist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Wulfilist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3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94" name="Sun 38"/>
          <p:cNvSpPr/>
          <p:nvPr/>
        </p:nvSpPr>
        <p:spPr>
          <a:xfrm>
            <a:off x="3654047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49"/>
          <p:cNvSpPr txBox="1"/>
          <p:nvPr/>
        </p:nvSpPr>
        <p:spPr>
          <a:xfrm>
            <a:off x="3871146" y="2085201"/>
            <a:ext cx="62465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Rextaz</a:t>
            </a:r>
            <a:r>
              <a:rPr lang="en-US" sz="900" dirty="0"/>
              <a:t> </a:t>
            </a:r>
            <a:r>
              <a:rPr lang="en-US" sz="900" dirty="0" err="1" smtClean="0"/>
              <a:t>Situic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Teiwazic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6" name="TextBox 56"/>
          <p:cNvSpPr txBox="1"/>
          <p:nvPr/>
        </p:nvSpPr>
        <p:spPr>
          <a:xfrm>
            <a:off x="1397884" y="5560273"/>
            <a:ext cx="614518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Nchalennia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Tholen</a:t>
            </a:r>
            <a:endParaRPr lang="en-US" sz="900" dirty="0"/>
          </a:p>
        </p:txBody>
      </p:sp>
      <p:sp>
        <p:nvSpPr>
          <p:cNvPr id="98" name="TextBox 45"/>
          <p:cNvSpPr txBox="1"/>
          <p:nvPr/>
        </p:nvSpPr>
        <p:spPr>
          <a:xfrm>
            <a:off x="2734311" y="5317677"/>
            <a:ext cx="568031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Brunswik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Paderborn</a:t>
            </a:r>
            <a:endParaRPr lang="en-US" sz="900" dirty="0"/>
          </a:p>
        </p:txBody>
      </p:sp>
      <p:sp>
        <p:nvSpPr>
          <p:cNvPr id="100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44"/>
          <p:cNvSpPr txBox="1"/>
          <p:nvPr/>
        </p:nvSpPr>
        <p:spPr>
          <a:xfrm>
            <a:off x="488061" y="1645377"/>
            <a:ext cx="5685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Wodanazic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3" name="TextBox 45"/>
          <p:cNvSpPr txBox="1"/>
          <p:nvPr/>
        </p:nvSpPr>
        <p:spPr>
          <a:xfrm>
            <a:off x="3222396" y="5653146"/>
            <a:ext cx="503911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Wimares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Gera</a:t>
            </a:r>
            <a:endParaRPr lang="en-US" sz="900" dirty="0"/>
          </a:p>
        </p:txBody>
      </p:sp>
      <p:sp>
        <p:nvSpPr>
          <p:cNvPr id="105" name="TextBox 45"/>
          <p:cNvSpPr txBox="1"/>
          <p:nvPr/>
        </p:nvSpPr>
        <p:spPr>
          <a:xfrm>
            <a:off x="1897379" y="6192037"/>
            <a:ext cx="534368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Bergheim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Lorsch</a:t>
            </a:r>
            <a:endParaRPr lang="en-US" sz="900" i="1" dirty="0"/>
          </a:p>
        </p:txBody>
      </p:sp>
      <p:cxnSp>
        <p:nvCxnSpPr>
          <p:cNvPr id="5" name="Connecteur droit avec flèche 4"/>
          <p:cNvCxnSpPr>
            <a:stCxn id="105" idx="3"/>
          </p:cNvCxnSpPr>
          <p:nvPr/>
        </p:nvCxnSpPr>
        <p:spPr>
          <a:xfrm flipV="1">
            <a:off x="2431747" y="6098539"/>
            <a:ext cx="259913" cy="23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un 46"/>
          <p:cNvSpPr/>
          <p:nvPr/>
        </p:nvSpPr>
        <p:spPr>
          <a:xfrm>
            <a:off x="3522263" y="531376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1" name="Sun 46"/>
          <p:cNvSpPr/>
          <p:nvPr/>
        </p:nvSpPr>
        <p:spPr>
          <a:xfrm>
            <a:off x="2319550" y="575508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2" name="Sun 43"/>
          <p:cNvSpPr/>
          <p:nvPr/>
        </p:nvSpPr>
        <p:spPr>
          <a:xfrm>
            <a:off x="3040310" y="611838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Sun 43"/>
          <p:cNvSpPr/>
          <p:nvPr/>
        </p:nvSpPr>
        <p:spPr>
          <a:xfrm>
            <a:off x="2757099" y="619578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Sun 57"/>
          <p:cNvSpPr/>
          <p:nvPr/>
        </p:nvSpPr>
        <p:spPr>
          <a:xfrm>
            <a:off x="1986215" y="559025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9" name="Sun 46"/>
          <p:cNvSpPr/>
          <p:nvPr/>
        </p:nvSpPr>
        <p:spPr>
          <a:xfrm>
            <a:off x="2910977" y="554384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2" name="Sun 43"/>
          <p:cNvSpPr/>
          <p:nvPr/>
        </p:nvSpPr>
        <p:spPr>
          <a:xfrm>
            <a:off x="3027212" y="568354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Sun 38"/>
          <p:cNvSpPr/>
          <p:nvPr/>
        </p:nvSpPr>
        <p:spPr>
          <a:xfrm>
            <a:off x="2639657" y="590279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9971" b="54603"/>
          <a:stretch/>
        </p:blipFill>
        <p:spPr>
          <a:xfrm>
            <a:off x="1" y="2681876"/>
            <a:ext cx="6858000" cy="6462123"/>
          </a:xfrm>
          <a:prstGeom prst="rect">
            <a:avLst/>
          </a:prstGeom>
        </p:spPr>
      </p:pic>
      <p:sp>
        <p:nvSpPr>
          <p:cNvPr id="46" name="Sun 45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47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57099" y="1143398"/>
            <a:ext cx="5033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Forn</a:t>
            </a:r>
            <a:r>
              <a:rPr lang="en-US" sz="900" b="1" i="1" dirty="0" smtClean="0">
                <a:solidFill>
                  <a:srgbClr val="C00000"/>
                </a:solidFill>
              </a:rPr>
              <a:t> </a:t>
            </a:r>
            <a:r>
              <a:rPr lang="en-US" sz="900" b="1" i="1" dirty="0" err="1" smtClean="0">
                <a:solidFill>
                  <a:srgbClr val="C00000"/>
                </a:solidFill>
              </a:rPr>
              <a:t>Siðric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Norse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2" name="Sun 51"/>
          <p:cNvSpPr/>
          <p:nvPr/>
        </p:nvSpPr>
        <p:spPr>
          <a:xfrm>
            <a:off x="1638301" y="16002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5401" y="1639501"/>
            <a:ext cx="525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Scandinist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Sun 54"/>
          <p:cNvSpPr/>
          <p:nvPr/>
        </p:nvSpPr>
        <p:spPr>
          <a:xfrm>
            <a:off x="2997201" y="16002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301" y="1639501"/>
            <a:ext cx="47557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Sunnutrú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8727" y="5949480"/>
            <a:ext cx="54181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Nchalennia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Tholen</a:t>
            </a:r>
            <a:endParaRPr lang="en-US" sz="900" dirty="0"/>
          </a:p>
        </p:txBody>
      </p:sp>
      <p:sp>
        <p:nvSpPr>
          <p:cNvPr id="58" name="Sun 57"/>
          <p:cNvSpPr/>
          <p:nvPr/>
        </p:nvSpPr>
        <p:spPr>
          <a:xfrm>
            <a:off x="165100" y="593142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58540" y="1143398"/>
            <a:ext cx="179215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Ófriðartrívaric</a:t>
            </a:r>
            <a:r>
              <a:rPr lang="en-US" sz="900" dirty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Ragnarökric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4495800" y="1571625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</a:p>
        </p:txBody>
      </p:sp>
      <p:sp>
        <p:nvSpPr>
          <p:cNvPr id="76" name="TextBox 45"/>
          <p:cNvSpPr txBox="1"/>
          <p:nvPr/>
        </p:nvSpPr>
        <p:spPr>
          <a:xfrm>
            <a:off x="866407" y="6122497"/>
            <a:ext cx="49532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Brunswik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Paderborn</a:t>
            </a:r>
            <a:endParaRPr lang="en-US" sz="900" dirty="0"/>
          </a:p>
        </p:txBody>
      </p:sp>
      <p:sp>
        <p:nvSpPr>
          <p:cNvPr id="77" name="Sun 46"/>
          <p:cNvSpPr/>
          <p:nvPr/>
        </p:nvSpPr>
        <p:spPr>
          <a:xfrm>
            <a:off x="995190" y="590284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TextBox 45"/>
          <p:cNvSpPr txBox="1"/>
          <p:nvPr/>
        </p:nvSpPr>
        <p:spPr>
          <a:xfrm>
            <a:off x="1387124" y="5405820"/>
            <a:ext cx="75982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/>
              <a:t>Købmannahavn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Roskilde</a:t>
            </a:r>
            <a:endParaRPr lang="en-US" sz="900" dirty="0"/>
          </a:p>
        </p:txBody>
      </p:sp>
      <p:sp>
        <p:nvSpPr>
          <p:cNvPr id="79" name="Sun 46"/>
          <p:cNvSpPr/>
          <p:nvPr/>
        </p:nvSpPr>
        <p:spPr>
          <a:xfrm>
            <a:off x="1147035" y="54001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Sun 24"/>
          <p:cNvSpPr/>
          <p:nvPr/>
        </p:nvSpPr>
        <p:spPr>
          <a:xfrm>
            <a:off x="1881471" y="476512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45"/>
          <p:cNvSpPr txBox="1"/>
          <p:nvPr/>
        </p:nvSpPr>
        <p:spPr>
          <a:xfrm>
            <a:off x="2118035" y="4819650"/>
            <a:ext cx="511358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/>
              <a:t>Östra</a:t>
            </a:r>
            <a:r>
              <a:rPr lang="en-US" sz="900" b="1" dirty="0"/>
              <a:t> </a:t>
            </a:r>
            <a:r>
              <a:rPr lang="en-US" sz="900" b="1" dirty="0" err="1" smtClean="0"/>
              <a:t>Aros</a:t>
            </a:r>
            <a:endParaRPr lang="en-US" sz="900" b="1" dirty="0" smtClean="0"/>
          </a:p>
        </p:txBody>
      </p:sp>
      <p:sp>
        <p:nvSpPr>
          <p:cNvPr id="82" name="Sun 24"/>
          <p:cNvSpPr/>
          <p:nvPr/>
        </p:nvSpPr>
        <p:spPr>
          <a:xfrm>
            <a:off x="1041626" y="480152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45"/>
          <p:cNvSpPr txBox="1"/>
          <p:nvPr/>
        </p:nvSpPr>
        <p:spPr>
          <a:xfrm>
            <a:off x="587976" y="4808628"/>
            <a:ext cx="45365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Austfold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Bergheim</a:t>
            </a:r>
            <a:endParaRPr lang="en-US" sz="900" dirty="0"/>
          </a:p>
        </p:txBody>
      </p:sp>
      <p:sp>
        <p:nvSpPr>
          <p:cNvPr id="84" name="Sun 24"/>
          <p:cNvSpPr/>
          <p:nvPr/>
        </p:nvSpPr>
        <p:spPr>
          <a:xfrm>
            <a:off x="721458" y="44470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45"/>
          <p:cNvSpPr txBox="1"/>
          <p:nvPr/>
        </p:nvSpPr>
        <p:spPr>
          <a:xfrm>
            <a:off x="527062" y="4215502"/>
            <a:ext cx="575478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/>
              <a:t>Þróndheimr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Nidaros</a:t>
            </a:r>
            <a:endParaRPr lang="en-US" sz="900" dirty="0"/>
          </a:p>
        </p:txBody>
      </p:sp>
      <p:sp>
        <p:nvSpPr>
          <p:cNvPr id="86" name="Sun 46"/>
          <p:cNvSpPr/>
          <p:nvPr/>
        </p:nvSpPr>
        <p:spPr>
          <a:xfrm>
            <a:off x="1570209" y="56952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7" name="TextBox 45"/>
          <p:cNvSpPr txBox="1"/>
          <p:nvPr/>
        </p:nvSpPr>
        <p:spPr>
          <a:xfrm>
            <a:off x="1823140" y="5697661"/>
            <a:ext cx="32380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Stettin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88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30"/>
          <p:cNvSpPr txBox="1"/>
          <p:nvPr/>
        </p:nvSpPr>
        <p:spPr>
          <a:xfrm>
            <a:off x="496501" y="2085201"/>
            <a:ext cx="58297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Kristatrú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Scandinist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0" name="Sun 43"/>
          <p:cNvSpPr/>
          <p:nvPr/>
        </p:nvSpPr>
        <p:spPr>
          <a:xfrm>
            <a:off x="16383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TextBox 44"/>
          <p:cNvSpPr txBox="1"/>
          <p:nvPr/>
        </p:nvSpPr>
        <p:spPr>
          <a:xfrm>
            <a:off x="1824921" y="2085201"/>
            <a:ext cx="164256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Ásatrú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Ásatrú</a:t>
            </a:r>
            <a:r>
              <a:rPr lang="en-US" sz="900" i="1" dirty="0"/>
              <a:t> 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Njóla</a:t>
            </a:r>
            <a:r>
              <a:rPr lang="en-US" sz="900" i="1" dirty="0" smtClean="0"/>
              <a:t> and </a:t>
            </a:r>
            <a:r>
              <a:rPr lang="en-US" sz="900" i="1" dirty="0" err="1"/>
              <a:t>Ófriðartrívaric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2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93" name="Sun 38"/>
          <p:cNvSpPr/>
          <p:nvPr/>
        </p:nvSpPr>
        <p:spPr>
          <a:xfrm>
            <a:off x="3604354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TextBox 49"/>
          <p:cNvSpPr txBox="1"/>
          <p:nvPr/>
        </p:nvSpPr>
        <p:spPr>
          <a:xfrm>
            <a:off x="3821453" y="2085201"/>
            <a:ext cx="6743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Røkkatru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Ragnarökric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5" name="Sun 38"/>
          <p:cNvSpPr/>
          <p:nvPr/>
        </p:nvSpPr>
        <p:spPr>
          <a:xfrm>
            <a:off x="1120109" y="447401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45"/>
          <p:cNvSpPr txBox="1"/>
          <p:nvPr/>
        </p:nvSpPr>
        <p:spPr>
          <a:xfrm>
            <a:off x="1361735" y="4479976"/>
            <a:ext cx="47609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/>
              <a:t>Heiðmork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Hamar</a:t>
            </a:r>
            <a:endParaRPr lang="en-US" sz="900" dirty="0"/>
          </a:p>
        </p:txBody>
      </p:sp>
      <p:sp>
        <p:nvSpPr>
          <p:cNvPr id="98" name="Sun 97"/>
          <p:cNvSpPr/>
          <p:nvPr/>
        </p:nvSpPr>
        <p:spPr>
          <a:xfrm>
            <a:off x="279401" y="16002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6501" y="1639501"/>
            <a:ext cx="29123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Njóla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1" name="Sun 38"/>
          <p:cNvSpPr/>
          <p:nvPr/>
        </p:nvSpPr>
        <p:spPr>
          <a:xfrm>
            <a:off x="6413500" y="468715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TextBox 45"/>
          <p:cNvSpPr txBox="1"/>
          <p:nvPr/>
        </p:nvSpPr>
        <p:spPr>
          <a:xfrm>
            <a:off x="6367360" y="4928520"/>
            <a:ext cx="30938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Perym</a:t>
            </a: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7956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9971" b="54603"/>
          <a:stretch/>
        </p:blipFill>
        <p:spPr>
          <a:xfrm>
            <a:off x="1" y="2681876"/>
            <a:ext cx="6858000" cy="6462123"/>
          </a:xfrm>
          <a:prstGeom prst="rect">
            <a:avLst/>
          </a:prstGeom>
        </p:spPr>
      </p:pic>
      <p:sp>
        <p:nvSpPr>
          <p:cNvPr id="96" name="TextBox 45"/>
          <p:cNvSpPr txBox="1"/>
          <p:nvPr/>
        </p:nvSpPr>
        <p:spPr>
          <a:xfrm>
            <a:off x="2946745" y="4905813"/>
            <a:ext cx="48410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Kalevan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/>
              <a:t>Haapasalo</a:t>
            </a:r>
            <a:endParaRPr lang="en-US" sz="900" dirty="0"/>
          </a:p>
        </p:txBody>
      </p:sp>
      <p:sp>
        <p:nvSpPr>
          <p:cNvPr id="102" name="TextBox 45"/>
          <p:cNvSpPr txBox="1"/>
          <p:nvPr/>
        </p:nvSpPr>
        <p:spPr>
          <a:xfrm>
            <a:off x="6367360" y="4958426"/>
            <a:ext cx="30938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Perym</a:t>
            </a:r>
            <a:endParaRPr lang="en-US" sz="900" b="1" dirty="0" smtClean="0"/>
          </a:p>
        </p:txBody>
      </p:sp>
      <p:sp>
        <p:nvSpPr>
          <p:cNvPr id="4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Sun 29"/>
          <p:cNvSpPr/>
          <p:nvPr/>
        </p:nvSpPr>
        <p:spPr>
          <a:xfrm>
            <a:off x="2794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496501" y="1475433"/>
            <a:ext cx="7064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Suomenuskan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Finnic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1" name="Sun 43"/>
          <p:cNvSpPr/>
          <p:nvPr/>
        </p:nvSpPr>
        <p:spPr>
          <a:xfrm>
            <a:off x="16383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855401" y="1475433"/>
            <a:ext cx="9035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Ilmattarenpalvoja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2" name="TextBox 37"/>
          <p:cNvSpPr txBox="1"/>
          <p:nvPr/>
        </p:nvSpPr>
        <p:spPr>
          <a:xfrm>
            <a:off x="279401" y="1066800"/>
            <a:ext cx="1193203" cy="369332"/>
          </a:xfrm>
          <a:prstGeom prst="rect">
            <a:avLst/>
          </a:prstGeom>
          <a:noFill/>
        </p:spPr>
        <p:txBody>
          <a:bodyPr wrap="none" lIns="36000" rIns="36000" rtlCol="0" anchor="b" anchorCtr="0">
            <a:spAutoFit/>
          </a:bodyPr>
          <a:lstStyle/>
          <a:p>
            <a:r>
              <a:rPr lang="en-US" sz="900" b="1" u="sng" dirty="0" smtClean="0"/>
              <a:t>Autonomous Religions:</a:t>
            </a:r>
            <a:br>
              <a:rPr lang="en-US" sz="900" b="1" u="sng" dirty="0" smtClean="0"/>
            </a:br>
            <a:r>
              <a:rPr lang="en-US" sz="900" i="1" dirty="0" smtClean="0"/>
              <a:t>(no separate holy sites)</a:t>
            </a:r>
            <a:r>
              <a:rPr lang="en-US" sz="900" b="1" u="sng" dirty="0" smtClean="0"/>
              <a:t> </a:t>
            </a:r>
            <a:endParaRPr lang="en-US" sz="900" b="1" u="sng" dirty="0"/>
          </a:p>
        </p:txBody>
      </p:sp>
      <p:sp>
        <p:nvSpPr>
          <p:cNvPr id="63" name="Sun 38"/>
          <p:cNvSpPr/>
          <p:nvPr/>
        </p:nvSpPr>
        <p:spPr>
          <a:xfrm>
            <a:off x="2997201" y="14361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TextBox 49"/>
          <p:cNvSpPr txBox="1"/>
          <p:nvPr/>
        </p:nvSpPr>
        <p:spPr>
          <a:xfrm>
            <a:off x="3214300" y="1475433"/>
            <a:ext cx="79617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Jumalanpalvoja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5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66" name="TextBox 44"/>
          <p:cNvSpPr txBox="1"/>
          <p:nvPr/>
        </p:nvSpPr>
        <p:spPr>
          <a:xfrm>
            <a:off x="441637" y="1932801"/>
            <a:ext cx="18733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Kalevalan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Suomenuskan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i="1" dirty="0" smtClean="0"/>
              <a:t>and </a:t>
            </a:r>
            <a:r>
              <a:rPr lang="en-US" sz="900" i="1" dirty="0" err="1"/>
              <a:t>Ilmattarenpalvoja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67" name="TextBox 37"/>
          <p:cNvSpPr txBox="1"/>
          <p:nvPr/>
        </p:nvSpPr>
        <p:spPr>
          <a:xfrm>
            <a:off x="279401" y="17319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68" name="TextBox 23"/>
          <p:cNvSpPr txBox="1"/>
          <p:nvPr/>
        </p:nvSpPr>
        <p:spPr>
          <a:xfrm>
            <a:off x="521901" y="877499"/>
            <a:ext cx="18562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 </a:t>
            </a:r>
            <a:r>
              <a:rPr lang="en-US" sz="900" i="1" dirty="0"/>
              <a:t>(no distinct holy site)</a:t>
            </a:r>
            <a:r>
              <a:rPr lang="en-US" sz="900" b="1" dirty="0"/>
              <a:t> </a:t>
            </a:r>
          </a:p>
        </p:txBody>
      </p:sp>
      <p:sp>
        <p:nvSpPr>
          <p:cNvPr id="69" name="TextBox 44"/>
          <p:cNvSpPr txBox="1"/>
          <p:nvPr/>
        </p:nvSpPr>
        <p:spPr>
          <a:xfrm>
            <a:off x="2573354" y="1932801"/>
            <a:ext cx="248574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err="1" smtClean="0"/>
              <a:t>Jumalanpalvoja</a:t>
            </a:r>
            <a:r>
              <a:rPr lang="en-US" sz="900" dirty="0" smtClean="0"/>
              <a:t> reforms into </a:t>
            </a:r>
            <a:r>
              <a:rPr lang="en-US" sz="900" dirty="0" err="1" smtClean="0"/>
              <a:t>Sehuli</a:t>
            </a:r>
            <a:r>
              <a:rPr lang="en-US" sz="900" dirty="0" smtClean="0"/>
              <a:t>, a </a:t>
            </a:r>
            <a:r>
              <a:rPr lang="en-US" sz="900" b="1" dirty="0" smtClean="0"/>
              <a:t>Solar</a:t>
            </a:r>
            <a:r>
              <a:rPr lang="en-US" sz="900" dirty="0" smtClean="0"/>
              <a:t> religion.</a:t>
            </a:r>
          </a:p>
        </p:txBody>
      </p:sp>
      <p:sp>
        <p:nvSpPr>
          <p:cNvPr id="70" name="Sun 43"/>
          <p:cNvSpPr/>
          <p:nvPr/>
        </p:nvSpPr>
        <p:spPr>
          <a:xfrm>
            <a:off x="279401" y="19627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2279059" y="5180309"/>
            <a:ext cx="552000" cy="2826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Saaremaa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Hiiumaa</a:t>
            </a:r>
            <a:endParaRPr lang="fr-FR" sz="900" dirty="0" smtClean="0"/>
          </a:p>
        </p:txBody>
      </p:sp>
      <p:sp>
        <p:nvSpPr>
          <p:cNvPr id="73" name="TextBox 45"/>
          <p:cNvSpPr txBox="1"/>
          <p:nvPr/>
        </p:nvSpPr>
        <p:spPr>
          <a:xfrm>
            <a:off x="3908821" y="4924989"/>
            <a:ext cx="588870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/>
              <a:t>Holmgarðr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103" name="Sun 29"/>
          <p:cNvSpPr/>
          <p:nvPr/>
        </p:nvSpPr>
        <p:spPr>
          <a:xfrm>
            <a:off x="3689282" y="495842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45"/>
          <p:cNvSpPr txBox="1"/>
          <p:nvPr/>
        </p:nvSpPr>
        <p:spPr>
          <a:xfrm>
            <a:off x="1353057" y="4813749"/>
            <a:ext cx="511358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/>
              <a:t>Östra</a:t>
            </a:r>
            <a:r>
              <a:rPr lang="en-US" sz="900" b="1" dirty="0"/>
              <a:t> </a:t>
            </a:r>
            <a:r>
              <a:rPr lang="en-US" sz="900" b="1" dirty="0" err="1" smtClean="0"/>
              <a:t>Aros</a:t>
            </a:r>
            <a:endParaRPr lang="en-US" sz="900" b="1" dirty="0" smtClean="0"/>
          </a:p>
        </p:txBody>
      </p:sp>
      <p:sp>
        <p:nvSpPr>
          <p:cNvPr id="80" name="Sun 24"/>
          <p:cNvSpPr/>
          <p:nvPr/>
        </p:nvSpPr>
        <p:spPr>
          <a:xfrm>
            <a:off x="1881471" y="4765121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Sun 29"/>
          <p:cNvSpPr/>
          <p:nvPr/>
        </p:nvSpPr>
        <p:spPr>
          <a:xfrm>
            <a:off x="2446509" y="49812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Sun 43"/>
          <p:cNvSpPr/>
          <p:nvPr/>
        </p:nvSpPr>
        <p:spPr>
          <a:xfrm>
            <a:off x="2721316" y="489985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7" name="Sun 38"/>
          <p:cNvSpPr/>
          <p:nvPr/>
        </p:nvSpPr>
        <p:spPr>
          <a:xfrm>
            <a:off x="6413500" y="4682755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Sun 29"/>
          <p:cNvSpPr/>
          <p:nvPr/>
        </p:nvSpPr>
        <p:spPr>
          <a:xfrm>
            <a:off x="3654620" y="42299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TextBox 45"/>
          <p:cNvSpPr txBox="1"/>
          <p:nvPr/>
        </p:nvSpPr>
        <p:spPr>
          <a:xfrm>
            <a:off x="3871720" y="4229975"/>
            <a:ext cx="38792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Karjala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Kalevala</a:t>
            </a:r>
            <a:endParaRPr lang="en-US" sz="900" dirty="0"/>
          </a:p>
        </p:txBody>
      </p:sp>
      <p:sp>
        <p:nvSpPr>
          <p:cNvPr id="111" name="Sun 29"/>
          <p:cNvSpPr/>
          <p:nvPr/>
        </p:nvSpPr>
        <p:spPr>
          <a:xfrm>
            <a:off x="2422967" y="471859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TextBox 45"/>
          <p:cNvSpPr txBox="1"/>
          <p:nvPr/>
        </p:nvSpPr>
        <p:spPr>
          <a:xfrm>
            <a:off x="2368812" y="4507363"/>
            <a:ext cx="32541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Suomi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Rauma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50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3" r="759" b="25881"/>
          <a:stretch/>
        </p:blipFill>
        <p:spPr>
          <a:xfrm>
            <a:off x="0" y="2597389"/>
            <a:ext cx="6858000" cy="6546612"/>
          </a:xfrm>
          <a:prstGeom prst="rect">
            <a:avLst/>
          </a:prstGeom>
        </p:spPr>
      </p:pic>
      <p:sp>
        <p:nvSpPr>
          <p:cNvPr id="80" name="TextBox 45"/>
          <p:cNvSpPr txBox="1"/>
          <p:nvPr/>
        </p:nvSpPr>
        <p:spPr>
          <a:xfrm>
            <a:off x="4803131" y="3869088"/>
            <a:ext cx="511926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Yomvosh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Belyy-Yar</a:t>
            </a:r>
            <a:endParaRPr lang="fr-FR" sz="900" dirty="0" smtClean="0"/>
          </a:p>
        </p:txBody>
      </p:sp>
      <p:sp>
        <p:nvSpPr>
          <p:cNvPr id="84" name="TextBox 45"/>
          <p:cNvSpPr txBox="1"/>
          <p:nvPr/>
        </p:nvSpPr>
        <p:spPr>
          <a:xfrm>
            <a:off x="1534917" y="3945416"/>
            <a:ext cx="588870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/>
              <a:t>Holmgarðr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79" name="Sun 29"/>
          <p:cNvSpPr/>
          <p:nvPr/>
        </p:nvSpPr>
        <p:spPr>
          <a:xfrm>
            <a:off x="5315057" y="390246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Sun 29"/>
          <p:cNvSpPr/>
          <p:nvPr/>
        </p:nvSpPr>
        <p:spPr>
          <a:xfrm>
            <a:off x="1315378" y="3978853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Sun 38"/>
          <p:cNvSpPr/>
          <p:nvPr/>
        </p:nvSpPr>
        <p:spPr>
          <a:xfrm>
            <a:off x="3350889" y="3778489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45"/>
          <p:cNvSpPr txBox="1"/>
          <p:nvPr/>
        </p:nvSpPr>
        <p:spPr>
          <a:xfrm>
            <a:off x="3304749" y="3998462"/>
            <a:ext cx="30938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Perym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Perm</a:t>
            </a:r>
            <a:endParaRPr lang="en-US" sz="900" dirty="0"/>
          </a:p>
        </p:txBody>
      </p:sp>
      <p:sp>
        <p:nvSpPr>
          <p:cNvPr id="28" name="Sun 27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0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501" y="1413133"/>
            <a:ext cx="63266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Chumbylatic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Komi-Mordvin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33" name="Sun 32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5401" y="1413133"/>
            <a:ext cx="7256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Vattisen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Yalist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36" name="Sun 35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4300" y="1413133"/>
            <a:ext cx="5461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Voipel'ean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39" name="Sun 29"/>
          <p:cNvSpPr/>
          <p:nvPr/>
        </p:nvSpPr>
        <p:spPr>
          <a:xfrm>
            <a:off x="2794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496501" y="1877283"/>
            <a:ext cx="7032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 smtClean="0"/>
              <a:t>Küsotari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Chumbylatic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1" name="Sun 43"/>
          <p:cNvSpPr/>
          <p:nvPr/>
        </p:nvSpPr>
        <p:spPr>
          <a:xfrm>
            <a:off x="16383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44"/>
          <p:cNvSpPr txBox="1"/>
          <p:nvPr/>
        </p:nvSpPr>
        <p:spPr>
          <a:xfrm>
            <a:off x="1855401" y="1877283"/>
            <a:ext cx="79617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Sardashi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Vattisen</a:t>
            </a:r>
            <a:r>
              <a:rPr lang="en-US" sz="900" i="1" dirty="0"/>
              <a:t> </a:t>
            </a:r>
            <a:r>
              <a:rPr lang="en-US" sz="900" i="1" dirty="0" err="1"/>
              <a:t>Yalist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3" name="TextBox 37"/>
          <p:cNvSpPr txBox="1"/>
          <p:nvPr/>
        </p:nvSpPr>
        <p:spPr>
          <a:xfrm>
            <a:off x="279401" y="16764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44" name="Sun 38"/>
          <p:cNvSpPr/>
          <p:nvPr/>
        </p:nvSpPr>
        <p:spPr>
          <a:xfrm>
            <a:off x="29972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TextBox 49"/>
          <p:cNvSpPr txBox="1"/>
          <p:nvPr/>
        </p:nvSpPr>
        <p:spPr>
          <a:xfrm>
            <a:off x="3214300" y="1877283"/>
            <a:ext cx="69518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Voittoisa</a:t>
            </a:r>
            <a:r>
              <a:rPr lang="en-US" sz="900" dirty="0"/>
              <a:t> </a:t>
            </a:r>
            <a:r>
              <a:rPr lang="en-US" sz="900" dirty="0" err="1" smtClean="0"/>
              <a:t>tuuli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Voipel'ean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0" name="Sun 29"/>
          <p:cNvSpPr/>
          <p:nvPr/>
        </p:nvSpPr>
        <p:spPr>
          <a:xfrm>
            <a:off x="1631156" y="51339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5"/>
          <p:cNvSpPr txBox="1"/>
          <p:nvPr/>
        </p:nvSpPr>
        <p:spPr>
          <a:xfrm>
            <a:off x="1387197" y="4926626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60" name="Sun 29"/>
          <p:cNvSpPr/>
          <p:nvPr/>
        </p:nvSpPr>
        <p:spPr>
          <a:xfrm>
            <a:off x="2023464" y="4349876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45"/>
          <p:cNvSpPr txBox="1"/>
          <p:nvPr/>
        </p:nvSpPr>
        <p:spPr>
          <a:xfrm>
            <a:off x="1617904" y="4352850"/>
            <a:ext cx="40556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Pereslav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Solotcha</a:t>
            </a:r>
            <a:endParaRPr lang="fr-FR" sz="900" dirty="0" smtClean="0"/>
          </a:p>
        </p:txBody>
      </p:sp>
      <p:sp>
        <p:nvSpPr>
          <p:cNvPr id="63" name="Sun 29"/>
          <p:cNvSpPr/>
          <p:nvPr/>
        </p:nvSpPr>
        <p:spPr>
          <a:xfrm>
            <a:off x="2689855" y="435325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TextBox 45"/>
          <p:cNvSpPr txBox="1"/>
          <p:nvPr/>
        </p:nvSpPr>
        <p:spPr>
          <a:xfrm>
            <a:off x="2534924" y="4581213"/>
            <a:ext cx="52578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Alatyr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Makaryevo</a:t>
            </a:r>
            <a:endParaRPr lang="fr-FR" sz="900" dirty="0" smtClean="0"/>
          </a:p>
        </p:txBody>
      </p:sp>
      <p:sp>
        <p:nvSpPr>
          <p:cNvPr id="65" name="Sun 29"/>
          <p:cNvSpPr/>
          <p:nvPr/>
        </p:nvSpPr>
        <p:spPr>
          <a:xfrm>
            <a:off x="3086109" y="419996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TextBox 45"/>
          <p:cNvSpPr txBox="1"/>
          <p:nvPr/>
        </p:nvSpPr>
        <p:spPr>
          <a:xfrm>
            <a:off x="3008710" y="4412363"/>
            <a:ext cx="37189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Bolghar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Chastye</a:t>
            </a:r>
            <a:endParaRPr lang="fr-FR" sz="900" dirty="0" smtClean="0"/>
          </a:p>
        </p:txBody>
      </p:sp>
    </p:spTree>
    <p:extLst>
      <p:ext uri="{BB962C8B-B14F-4D97-AF65-F5344CB8AC3E}">
        <p14:creationId xmlns:p14="http://schemas.microsoft.com/office/powerpoint/2010/main" val="41754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9971" b="54603"/>
          <a:stretch/>
        </p:blipFill>
        <p:spPr>
          <a:xfrm>
            <a:off x="1" y="2681876"/>
            <a:ext cx="6858000" cy="6462123"/>
          </a:xfrm>
          <a:prstGeom prst="rect">
            <a:avLst/>
          </a:prstGeom>
        </p:spPr>
      </p:pic>
      <p:sp>
        <p:nvSpPr>
          <p:cNvPr id="86" name="Sun 46"/>
          <p:cNvSpPr/>
          <p:nvPr/>
        </p:nvSpPr>
        <p:spPr>
          <a:xfrm>
            <a:off x="1570209" y="569525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7" name="TextBox 45"/>
          <p:cNvSpPr txBox="1"/>
          <p:nvPr/>
        </p:nvSpPr>
        <p:spPr>
          <a:xfrm>
            <a:off x="1246402" y="5702367"/>
            <a:ext cx="32380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Stettin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Wollin</a:t>
            </a:r>
            <a:endParaRPr lang="en-US" sz="900" dirty="0"/>
          </a:p>
        </p:txBody>
      </p:sp>
      <p:sp>
        <p:nvSpPr>
          <p:cNvPr id="43" name="Sun 4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5" name="Sun 4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7099" y="1143398"/>
            <a:ext cx="3943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Dievasic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1" name="Sun 50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6501" y="1641733"/>
            <a:ext cx="4691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Peckolsic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Baltic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63" name="Sun 62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5401" y="1641733"/>
            <a:ext cx="4932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Perkunan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58540" y="1143398"/>
            <a:ext cx="67005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Saulic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279401" y="25908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69" name="Sun 29"/>
          <p:cNvSpPr/>
          <p:nvPr/>
        </p:nvSpPr>
        <p:spPr>
          <a:xfrm>
            <a:off x="279401" y="208966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TextBox 37"/>
          <p:cNvSpPr txBox="1"/>
          <p:nvPr/>
        </p:nvSpPr>
        <p:spPr>
          <a:xfrm>
            <a:off x="279401" y="1858833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</a:t>
            </a:r>
            <a:endParaRPr lang="en-US" sz="900" b="1" u="sng" dirty="0"/>
          </a:p>
        </p:txBody>
      </p:sp>
      <p:sp>
        <p:nvSpPr>
          <p:cNvPr id="71" name="TextBox 44"/>
          <p:cNvSpPr txBox="1"/>
          <p:nvPr/>
        </p:nvSpPr>
        <p:spPr>
          <a:xfrm>
            <a:off x="469392" y="2069592"/>
            <a:ext cx="13379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Romuvan</a:t>
            </a:r>
            <a:endParaRPr lang="en-US" sz="900" dirty="0" smtClean="0"/>
          </a:p>
          <a:p>
            <a:r>
              <a:rPr lang="en-US" sz="900" i="1" dirty="0" smtClean="0"/>
              <a:t>(all the above except </a:t>
            </a:r>
            <a:r>
              <a:rPr lang="en-US" sz="900" i="1" dirty="0" err="1" smtClean="0"/>
              <a:t>Saulic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115" name="TextBox 44"/>
          <p:cNvSpPr txBox="1"/>
          <p:nvPr/>
        </p:nvSpPr>
        <p:spPr>
          <a:xfrm>
            <a:off x="2573354" y="2069592"/>
            <a:ext cx="230620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smtClean="0"/>
              <a:t>Note</a:t>
            </a:r>
            <a:r>
              <a:rPr lang="en-US" sz="900" dirty="0" smtClean="0"/>
              <a:t>: </a:t>
            </a:r>
            <a:r>
              <a:rPr lang="en-US" sz="900" i="1" dirty="0" err="1" smtClean="0"/>
              <a:t>Saulic</a:t>
            </a:r>
            <a:r>
              <a:rPr lang="en-US" sz="900" i="1" dirty="0" smtClean="0"/>
              <a:t> </a:t>
            </a:r>
            <a:r>
              <a:rPr lang="en-US" sz="900" dirty="0" smtClean="0"/>
              <a:t>reforms into </a:t>
            </a:r>
            <a:r>
              <a:rPr lang="en-US" sz="900" dirty="0" err="1" smtClean="0"/>
              <a:t>Sehuli</a:t>
            </a:r>
            <a:r>
              <a:rPr lang="en-US" sz="900" dirty="0" smtClean="0"/>
              <a:t>, a </a:t>
            </a:r>
            <a:r>
              <a:rPr lang="en-US" sz="900" b="1" dirty="0" smtClean="0"/>
              <a:t>Solar</a:t>
            </a:r>
            <a:r>
              <a:rPr lang="en-US" sz="900" dirty="0" smtClean="0"/>
              <a:t> religion.</a:t>
            </a:r>
          </a:p>
        </p:txBody>
      </p:sp>
      <p:sp>
        <p:nvSpPr>
          <p:cNvPr id="116" name="TextBox 45"/>
          <p:cNvSpPr txBox="1"/>
          <p:nvPr/>
        </p:nvSpPr>
        <p:spPr>
          <a:xfrm>
            <a:off x="2270950" y="4670303"/>
            <a:ext cx="552000" cy="28269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Saaremaa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Hiiumaa</a:t>
            </a:r>
            <a:endParaRPr lang="fr-FR" sz="900" dirty="0" smtClean="0"/>
          </a:p>
        </p:txBody>
      </p:sp>
      <p:sp>
        <p:nvSpPr>
          <p:cNvPr id="117" name="Sun 29"/>
          <p:cNvSpPr/>
          <p:nvPr/>
        </p:nvSpPr>
        <p:spPr>
          <a:xfrm>
            <a:off x="2438400" y="49530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57734" y="5351353"/>
            <a:ext cx="47769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Klaipeda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Kretingale</a:t>
            </a:r>
            <a:endParaRPr lang="en-US" sz="900" dirty="0"/>
          </a:p>
        </p:txBody>
      </p:sp>
      <p:sp>
        <p:nvSpPr>
          <p:cNvPr id="119" name="Sun 22"/>
          <p:cNvSpPr/>
          <p:nvPr/>
        </p:nvSpPr>
        <p:spPr>
          <a:xfrm>
            <a:off x="2342859" y="5344247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0" name="Sun 29"/>
          <p:cNvSpPr/>
          <p:nvPr/>
        </p:nvSpPr>
        <p:spPr>
          <a:xfrm>
            <a:off x="3249230" y="532529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Box 45"/>
          <p:cNvSpPr txBox="1"/>
          <p:nvPr/>
        </p:nvSpPr>
        <p:spPr>
          <a:xfrm>
            <a:off x="3466330" y="5334805"/>
            <a:ext cx="43441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Palteskja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126" name="Sun 24"/>
          <p:cNvSpPr/>
          <p:nvPr/>
        </p:nvSpPr>
        <p:spPr>
          <a:xfrm>
            <a:off x="2552339" y="572486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TextBox 45"/>
          <p:cNvSpPr txBox="1"/>
          <p:nvPr/>
        </p:nvSpPr>
        <p:spPr>
          <a:xfrm>
            <a:off x="2375583" y="5966747"/>
            <a:ext cx="57868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Gardinas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Novogrudok</a:t>
            </a:r>
            <a:endParaRPr lang="fr-FR" sz="900" dirty="0" smtClean="0"/>
          </a:p>
        </p:txBody>
      </p:sp>
      <p:sp>
        <p:nvSpPr>
          <p:cNvPr id="128" name="Sun 43"/>
          <p:cNvSpPr/>
          <p:nvPr/>
        </p:nvSpPr>
        <p:spPr>
          <a:xfrm>
            <a:off x="2044220" y="5657447"/>
            <a:ext cx="25908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9" name="TextBox 45"/>
          <p:cNvSpPr txBox="1"/>
          <p:nvPr/>
        </p:nvSpPr>
        <p:spPr>
          <a:xfrm>
            <a:off x="1887202" y="5896632"/>
            <a:ext cx="42960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Chelmno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Briesen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956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9971" b="54603"/>
          <a:stretch/>
        </p:blipFill>
        <p:spPr>
          <a:xfrm>
            <a:off x="1" y="2681876"/>
            <a:ext cx="6858000" cy="646212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0" y="-15421"/>
            <a:ext cx="6858000" cy="2987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un 36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39" name="Sun 38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7099" y="1143398"/>
            <a:ext cx="36227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Perunic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1" name="Sun 40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501" y="1641733"/>
            <a:ext cx="47717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Dabogite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Slavic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7" name="Sun 46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5401" y="1641733"/>
            <a:ext cx="60702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Dragomirist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558540" y="1143398"/>
            <a:ext cx="7165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Velesic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4" name="Sun 53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4300" y="1641733"/>
            <a:ext cx="30084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Rodic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6" name="Sun 55"/>
          <p:cNvSpPr/>
          <p:nvPr/>
        </p:nvSpPr>
        <p:spPr>
          <a:xfrm>
            <a:off x="43561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3201" y="1641733"/>
            <a:ext cx="76251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Slavic Christian</a:t>
            </a:r>
          </a:p>
        </p:txBody>
      </p:sp>
      <p:sp>
        <p:nvSpPr>
          <p:cNvPr id="58" name="Sun 57"/>
          <p:cNvSpPr/>
          <p:nvPr/>
        </p:nvSpPr>
        <p:spPr>
          <a:xfrm>
            <a:off x="2794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6501" y="1925321"/>
            <a:ext cx="5685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Rodnoveric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1" name="Sun 60"/>
          <p:cNvSpPr/>
          <p:nvPr/>
        </p:nvSpPr>
        <p:spPr>
          <a:xfrm>
            <a:off x="16383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55401" y="1925321"/>
            <a:ext cx="4900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Svarogan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3" name="Sun 72"/>
          <p:cNvSpPr/>
          <p:nvPr/>
        </p:nvSpPr>
        <p:spPr>
          <a:xfrm>
            <a:off x="2997201" y="18860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4300" y="1925321"/>
            <a:ext cx="5685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Svetovidan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9401" y="2737197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6" name="TextBox 37"/>
          <p:cNvSpPr txBox="1"/>
          <p:nvPr/>
        </p:nvSpPr>
        <p:spPr>
          <a:xfrm>
            <a:off x="279401" y="2144643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77" name="Sun 43"/>
          <p:cNvSpPr/>
          <p:nvPr/>
        </p:nvSpPr>
        <p:spPr>
          <a:xfrm>
            <a:off x="279815" y="24054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TextBox 44"/>
          <p:cNvSpPr txBox="1"/>
          <p:nvPr/>
        </p:nvSpPr>
        <p:spPr>
          <a:xfrm>
            <a:off x="457200" y="2375475"/>
            <a:ext cx="24071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Slavianist</a:t>
            </a:r>
            <a:endParaRPr lang="en-US" sz="900" b="1" dirty="0" smtClean="0"/>
          </a:p>
          <a:p>
            <a:r>
              <a:rPr lang="en-US" sz="900" i="1" dirty="0" smtClean="0"/>
              <a:t>(all above except Slavic Christian and </a:t>
            </a:r>
            <a:r>
              <a:rPr lang="en-US" sz="900" i="1" dirty="0" err="1" smtClean="0"/>
              <a:t>Dragomirist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9" name="Sun 43"/>
          <p:cNvSpPr/>
          <p:nvPr/>
        </p:nvSpPr>
        <p:spPr>
          <a:xfrm>
            <a:off x="3108933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TextBox 44"/>
          <p:cNvSpPr txBox="1"/>
          <p:nvPr/>
        </p:nvSpPr>
        <p:spPr>
          <a:xfrm>
            <a:off x="3295553" y="2405421"/>
            <a:ext cx="107990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/>
              <a:t>Slavonic </a:t>
            </a:r>
            <a:r>
              <a:rPr lang="en-US" sz="900" b="1" dirty="0" err="1" smtClean="0"/>
              <a:t>Theantropist</a:t>
            </a:r>
            <a:endParaRPr lang="en-US" sz="900" b="1" dirty="0" smtClean="0"/>
          </a:p>
          <a:p>
            <a:r>
              <a:rPr lang="en-US" sz="900" i="1" dirty="0" smtClean="0"/>
              <a:t>(Slavic Christian)</a:t>
            </a:r>
            <a:endParaRPr lang="en-US" sz="900" i="1" dirty="0"/>
          </a:p>
        </p:txBody>
      </p:sp>
      <p:sp>
        <p:nvSpPr>
          <p:cNvPr id="81" name="Sun 43"/>
          <p:cNvSpPr/>
          <p:nvPr/>
        </p:nvSpPr>
        <p:spPr>
          <a:xfrm>
            <a:off x="4612191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44"/>
          <p:cNvSpPr txBox="1"/>
          <p:nvPr/>
        </p:nvSpPr>
        <p:spPr>
          <a:xfrm>
            <a:off x="4798811" y="2405421"/>
            <a:ext cx="66472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Woriijadtist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Dragomirist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3" name="Sun 43"/>
          <p:cNvSpPr/>
          <p:nvPr/>
        </p:nvSpPr>
        <p:spPr>
          <a:xfrm>
            <a:off x="5638800" y="243537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44"/>
          <p:cNvSpPr txBox="1"/>
          <p:nvPr/>
        </p:nvSpPr>
        <p:spPr>
          <a:xfrm>
            <a:off x="5825420" y="2405421"/>
            <a:ext cx="978917" cy="41549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t" anchorCtr="1">
            <a:spAutoFit/>
          </a:bodyPr>
          <a:lstStyle/>
          <a:p>
            <a:r>
              <a:rPr lang="en-US" sz="900" b="1" dirty="0" err="1" smtClean="0"/>
              <a:t>Rodist</a:t>
            </a:r>
            <a:endParaRPr lang="en-US" sz="900" b="1" dirty="0" smtClean="0"/>
          </a:p>
          <a:p>
            <a:r>
              <a:rPr lang="en-US" sz="900" i="1" dirty="0" smtClean="0"/>
              <a:t>(Rod </a:t>
            </a:r>
            <a:r>
              <a:rPr lang="en-US" sz="900" i="1" dirty="0" err="1" smtClean="0"/>
              <a:t>Tengrili</a:t>
            </a:r>
            <a:r>
              <a:rPr lang="en-US" sz="900" i="1" dirty="0" smtClean="0"/>
              <a:t>,</a:t>
            </a:r>
            <a:br>
              <a:rPr lang="en-US" sz="900" i="1" dirty="0" smtClean="0"/>
            </a:br>
            <a:r>
              <a:rPr lang="en-US" sz="900" i="1" dirty="0" smtClean="0"/>
              <a:t>a </a:t>
            </a:r>
            <a:r>
              <a:rPr lang="en-US" sz="900" b="1" i="1" dirty="0" err="1" smtClean="0"/>
              <a:t>Tengriist</a:t>
            </a:r>
            <a:r>
              <a:rPr lang="en-US" sz="900" i="1" dirty="0" smtClean="0"/>
              <a:t> religion)</a:t>
            </a:r>
            <a:endParaRPr lang="en-US" sz="900" i="1" dirty="0"/>
          </a:p>
        </p:txBody>
      </p:sp>
      <p:sp>
        <p:nvSpPr>
          <p:cNvPr id="85" name="TextBox 45"/>
          <p:cNvSpPr txBox="1"/>
          <p:nvPr/>
        </p:nvSpPr>
        <p:spPr>
          <a:xfrm>
            <a:off x="3876450" y="4926491"/>
            <a:ext cx="588870" cy="27788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/>
              <a:t>Holmgarðr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Tikhvin</a:t>
            </a:r>
            <a:endParaRPr lang="fr-FR" sz="900" dirty="0" smtClean="0"/>
          </a:p>
        </p:txBody>
      </p:sp>
      <p:sp>
        <p:nvSpPr>
          <p:cNvPr id="43" name="TextBox 45"/>
          <p:cNvSpPr txBox="1"/>
          <p:nvPr/>
        </p:nvSpPr>
        <p:spPr>
          <a:xfrm>
            <a:off x="3498574" y="6083378"/>
            <a:ext cx="29495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Kiev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Yuriev</a:t>
            </a:r>
            <a:endParaRPr lang="en-US" sz="900" dirty="0"/>
          </a:p>
        </p:txBody>
      </p:sp>
      <p:sp>
        <p:nvSpPr>
          <p:cNvPr id="45" name="TextBox 45"/>
          <p:cNvSpPr txBox="1"/>
          <p:nvPr/>
        </p:nvSpPr>
        <p:spPr>
          <a:xfrm>
            <a:off x="1836119" y="6642392"/>
            <a:ext cx="41357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Nitra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Moravce</a:t>
            </a:r>
            <a:endParaRPr lang="en-US" sz="900" dirty="0"/>
          </a:p>
        </p:txBody>
      </p:sp>
      <p:sp>
        <p:nvSpPr>
          <p:cNvPr id="88" name="Sun 29"/>
          <p:cNvSpPr/>
          <p:nvPr/>
        </p:nvSpPr>
        <p:spPr>
          <a:xfrm>
            <a:off x="3691866" y="4959928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Sun 46"/>
          <p:cNvSpPr/>
          <p:nvPr/>
        </p:nvSpPr>
        <p:spPr>
          <a:xfrm>
            <a:off x="3276378" y="607867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0" name="Sun 46"/>
          <p:cNvSpPr/>
          <p:nvPr/>
        </p:nvSpPr>
        <p:spPr>
          <a:xfrm>
            <a:off x="1935557" y="638908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1" name="Sun 29"/>
          <p:cNvSpPr/>
          <p:nvPr/>
        </p:nvSpPr>
        <p:spPr>
          <a:xfrm>
            <a:off x="4635051" y="5560547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45"/>
          <p:cNvSpPr txBox="1"/>
          <p:nvPr/>
        </p:nvSpPr>
        <p:spPr>
          <a:xfrm>
            <a:off x="4855416" y="5552313"/>
            <a:ext cx="40556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Pereslav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Solotcha</a:t>
            </a:r>
            <a:endParaRPr lang="fr-FR" sz="900" dirty="0" smtClean="0"/>
          </a:p>
        </p:txBody>
      </p:sp>
      <p:sp>
        <p:nvSpPr>
          <p:cNvPr id="62" name="Sun 46"/>
          <p:cNvSpPr/>
          <p:nvPr/>
        </p:nvSpPr>
        <p:spPr>
          <a:xfrm>
            <a:off x="2238053" y="6078672"/>
            <a:ext cx="214700" cy="2147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3" name="TextBox 45"/>
          <p:cNvSpPr txBox="1"/>
          <p:nvPr/>
        </p:nvSpPr>
        <p:spPr>
          <a:xfrm>
            <a:off x="2112552" y="5870168"/>
            <a:ext cx="4680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Krakow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Jedrzejow</a:t>
            </a:r>
            <a:endParaRPr lang="en-US" sz="900" dirty="0"/>
          </a:p>
        </p:txBody>
      </p:sp>
      <p:sp>
        <p:nvSpPr>
          <p:cNvPr id="64" name="Sun 29"/>
          <p:cNvSpPr/>
          <p:nvPr/>
        </p:nvSpPr>
        <p:spPr>
          <a:xfrm>
            <a:off x="1197328" y="585825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TextBox 45"/>
          <p:cNvSpPr txBox="1"/>
          <p:nvPr/>
        </p:nvSpPr>
        <p:spPr>
          <a:xfrm>
            <a:off x="648394" y="5870168"/>
            <a:ext cx="54341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Ciervisti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Magdeburg</a:t>
            </a:r>
            <a:endParaRPr lang="fr-FR" sz="900" dirty="0" smtClean="0"/>
          </a:p>
        </p:txBody>
      </p:sp>
      <p:sp>
        <p:nvSpPr>
          <p:cNvPr id="66" name="Sun 29"/>
          <p:cNvSpPr/>
          <p:nvPr/>
        </p:nvSpPr>
        <p:spPr>
          <a:xfrm>
            <a:off x="2688168" y="627432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TextBox 45"/>
          <p:cNvSpPr txBox="1"/>
          <p:nvPr/>
        </p:nvSpPr>
        <p:spPr>
          <a:xfrm>
            <a:off x="2645286" y="6489022"/>
            <a:ext cx="2997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Galich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Lviv</a:t>
            </a:r>
            <a:endParaRPr lang="en-US" sz="900" dirty="0"/>
          </a:p>
        </p:txBody>
      </p:sp>
      <p:sp>
        <p:nvSpPr>
          <p:cNvPr id="68" name="Sun 29"/>
          <p:cNvSpPr/>
          <p:nvPr/>
        </p:nvSpPr>
        <p:spPr>
          <a:xfrm>
            <a:off x="4139001" y="682692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Box 45"/>
          <p:cNvSpPr txBox="1"/>
          <p:nvPr/>
        </p:nvSpPr>
        <p:spPr>
          <a:xfrm>
            <a:off x="3912846" y="7045997"/>
            <a:ext cx="6812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Panticapacum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Cherco</a:t>
            </a:r>
            <a:endParaRPr lang="fr-FR" sz="900" dirty="0" smtClean="0"/>
          </a:p>
        </p:txBody>
      </p:sp>
      <p:sp>
        <p:nvSpPr>
          <p:cNvPr id="71" name="TextBox 45"/>
          <p:cNvSpPr txBox="1"/>
          <p:nvPr/>
        </p:nvSpPr>
        <p:spPr>
          <a:xfrm>
            <a:off x="3466330" y="5334805"/>
            <a:ext cx="43441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Palteskja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Braslaw</a:t>
            </a:r>
            <a:endParaRPr lang="fr-FR" sz="900" dirty="0" smtClean="0"/>
          </a:p>
        </p:txBody>
      </p:sp>
      <p:sp>
        <p:nvSpPr>
          <p:cNvPr id="86" name="Sun 29"/>
          <p:cNvSpPr/>
          <p:nvPr/>
        </p:nvSpPr>
        <p:spPr>
          <a:xfrm>
            <a:off x="3263200" y="53303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Sun 24"/>
          <p:cNvSpPr/>
          <p:nvPr/>
        </p:nvSpPr>
        <p:spPr>
          <a:xfrm>
            <a:off x="4496962" y="620602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45"/>
          <p:cNvSpPr txBox="1"/>
          <p:nvPr/>
        </p:nvSpPr>
        <p:spPr>
          <a:xfrm>
            <a:off x="4732350" y="6211983"/>
            <a:ext cx="58349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Mikrotanais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Sviatohirsk</a:t>
            </a:r>
            <a:endParaRPr lang="fr-FR" sz="900" dirty="0" smtClean="0"/>
          </a:p>
        </p:txBody>
      </p:sp>
    </p:spTree>
    <p:extLst>
      <p:ext uri="{BB962C8B-B14F-4D97-AF65-F5344CB8AC3E}">
        <p14:creationId xmlns:p14="http://schemas.microsoft.com/office/powerpoint/2010/main" val="27956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3" r="759" b="25881"/>
          <a:stretch/>
        </p:blipFill>
        <p:spPr>
          <a:xfrm>
            <a:off x="0" y="2597389"/>
            <a:ext cx="6858000" cy="6546612"/>
          </a:xfrm>
          <a:prstGeom prst="rect">
            <a:avLst/>
          </a:prstGeom>
        </p:spPr>
      </p:pic>
      <p:sp>
        <p:nvSpPr>
          <p:cNvPr id="86" name="Sun 38"/>
          <p:cNvSpPr/>
          <p:nvPr/>
        </p:nvSpPr>
        <p:spPr>
          <a:xfrm>
            <a:off x="6441042" y="4912119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45"/>
          <p:cNvSpPr txBox="1"/>
          <p:nvPr/>
        </p:nvSpPr>
        <p:spPr>
          <a:xfrm>
            <a:off x="5676409" y="4921870"/>
            <a:ext cx="76463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Altay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Kutuk</a:t>
            </a:r>
            <a:r>
              <a:rPr lang="en-US" sz="900" dirty="0" smtClean="0"/>
              <a:t> </a:t>
            </a:r>
            <a:r>
              <a:rPr lang="en-US" sz="900" dirty="0" err="1" smtClean="0"/>
              <a:t>Tindu</a:t>
            </a:r>
            <a:r>
              <a:rPr lang="en-US" sz="900" dirty="0" smtClean="0"/>
              <a:t> Suu</a:t>
            </a:r>
            <a:endParaRPr lang="en-US" sz="900" dirty="0"/>
          </a:p>
        </p:txBody>
      </p:sp>
      <p:sp>
        <p:nvSpPr>
          <p:cNvPr id="65" name="Sun 29"/>
          <p:cNvSpPr/>
          <p:nvPr/>
        </p:nvSpPr>
        <p:spPr>
          <a:xfrm>
            <a:off x="2024713" y="43320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1641733"/>
            <a:ext cx="61984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Mani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Tengriist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TextBox 44"/>
          <p:cNvSpPr txBox="1"/>
          <p:nvPr/>
        </p:nvSpPr>
        <p:spPr>
          <a:xfrm>
            <a:off x="1855401" y="1641733"/>
            <a:ext cx="55572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Rod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279401" y="10668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1" name="TextBox 39"/>
          <p:cNvSpPr txBox="1"/>
          <p:nvPr/>
        </p:nvSpPr>
        <p:spPr>
          <a:xfrm>
            <a:off x="4837494" y="243073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67" name="Sun 29"/>
          <p:cNvSpPr/>
          <p:nvPr/>
        </p:nvSpPr>
        <p:spPr>
          <a:xfrm>
            <a:off x="1638301" y="213010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30"/>
          <p:cNvSpPr txBox="1"/>
          <p:nvPr/>
        </p:nvSpPr>
        <p:spPr>
          <a:xfrm>
            <a:off x="1855401" y="2100152"/>
            <a:ext cx="8154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b="1" dirty="0" err="1" smtClean="0"/>
              <a:t>Ulu</a:t>
            </a:r>
            <a:r>
              <a:rPr lang="en-US" sz="900" b="1" dirty="0"/>
              <a:t> </a:t>
            </a:r>
            <a:r>
              <a:rPr lang="en-US" sz="900" b="1" dirty="0" err="1" smtClean="0"/>
              <a:t>Gökh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Tanrili</a:t>
            </a:r>
            <a:endParaRPr lang="en-US" sz="900" b="1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Gökh</a:t>
            </a:r>
            <a:r>
              <a:rPr lang="en-US" sz="900" i="1" dirty="0"/>
              <a:t>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69" name="TextBox 37"/>
          <p:cNvSpPr txBox="1"/>
          <p:nvPr/>
        </p:nvSpPr>
        <p:spPr>
          <a:xfrm>
            <a:off x="279401" y="1884318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 </a:t>
            </a:r>
            <a:endParaRPr lang="en-US" sz="900" b="1" u="sng" dirty="0"/>
          </a:p>
        </p:txBody>
      </p:sp>
      <p:sp>
        <p:nvSpPr>
          <p:cNvPr id="70" name="Sun 29"/>
          <p:cNvSpPr/>
          <p:nvPr/>
        </p:nvSpPr>
        <p:spPr>
          <a:xfrm>
            <a:off x="279401" y="12976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TextBox 30"/>
          <p:cNvSpPr txBox="1"/>
          <p:nvPr/>
        </p:nvSpPr>
        <p:spPr>
          <a:xfrm>
            <a:off x="496501" y="1336933"/>
            <a:ext cx="78335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Ahriman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2" name="Sun 29"/>
          <p:cNvSpPr/>
          <p:nvPr/>
        </p:nvSpPr>
        <p:spPr>
          <a:xfrm>
            <a:off x="1638301" y="129549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TextBox 30"/>
          <p:cNvSpPr txBox="1"/>
          <p:nvPr/>
        </p:nvSpPr>
        <p:spPr>
          <a:xfrm>
            <a:off x="1855401" y="1334798"/>
            <a:ext cx="61503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Buda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4" name="Sun 29"/>
          <p:cNvSpPr/>
          <p:nvPr/>
        </p:nvSpPr>
        <p:spPr>
          <a:xfrm>
            <a:off x="2997201" y="129652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214301" y="1335830"/>
            <a:ext cx="57816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Erlik</a:t>
            </a:r>
            <a:r>
              <a:rPr lang="en-US" sz="900" b="1" i="1" dirty="0" smtClean="0">
                <a:solidFill>
                  <a:srgbClr val="C00000"/>
                </a:solidFill>
              </a:rPr>
              <a:t>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6" name="Sun 29"/>
          <p:cNvSpPr/>
          <p:nvPr/>
        </p:nvSpPr>
        <p:spPr>
          <a:xfrm>
            <a:off x="4354355" y="129198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4571455" y="1331282"/>
            <a:ext cx="61984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Gökh</a:t>
            </a:r>
            <a:r>
              <a:rPr lang="en-US" sz="900" b="1" i="1" dirty="0" smtClean="0">
                <a:solidFill>
                  <a:srgbClr val="C00000"/>
                </a:solidFill>
              </a:rPr>
              <a:t>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8" name="Sun 29"/>
          <p:cNvSpPr/>
          <p:nvPr/>
        </p:nvSpPr>
        <p:spPr>
          <a:xfrm>
            <a:off x="5719059" y="129198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30"/>
          <p:cNvSpPr txBox="1"/>
          <p:nvPr/>
        </p:nvSpPr>
        <p:spPr>
          <a:xfrm>
            <a:off x="5936159" y="1331282"/>
            <a:ext cx="61343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Kong </a:t>
            </a:r>
            <a:r>
              <a:rPr lang="en-US" sz="900" b="1" i="1" dirty="0" err="1" smtClean="0">
                <a:solidFill>
                  <a:srgbClr val="C00000"/>
                </a:solidFill>
              </a:rPr>
              <a:t>Tanrili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2" name="Sun 29"/>
          <p:cNvSpPr/>
          <p:nvPr/>
        </p:nvSpPr>
        <p:spPr>
          <a:xfrm>
            <a:off x="2997201" y="213010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30"/>
          <p:cNvSpPr txBox="1"/>
          <p:nvPr/>
        </p:nvSpPr>
        <p:spPr>
          <a:xfrm>
            <a:off x="3214301" y="2100152"/>
            <a:ext cx="92281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b="1" dirty="0" err="1" smtClean="0"/>
              <a:t>Ulu</a:t>
            </a:r>
            <a:r>
              <a:rPr lang="en-US" sz="900" b="1" dirty="0"/>
              <a:t> </a:t>
            </a:r>
            <a:r>
              <a:rPr lang="en-US" sz="900" b="1" dirty="0" err="1" smtClean="0"/>
              <a:t>Ordogh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Tanrili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Erlik</a:t>
            </a:r>
            <a:r>
              <a:rPr lang="en-US" sz="900" i="1" dirty="0" smtClean="0"/>
              <a:t>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8" name="Sun 29"/>
          <p:cNvSpPr/>
          <p:nvPr/>
        </p:nvSpPr>
        <p:spPr>
          <a:xfrm>
            <a:off x="4356101" y="213010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30"/>
          <p:cNvSpPr txBox="1"/>
          <p:nvPr/>
        </p:nvSpPr>
        <p:spPr>
          <a:xfrm>
            <a:off x="4573201" y="2100152"/>
            <a:ext cx="81701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b="1" dirty="0" err="1"/>
              <a:t>Yitian</a:t>
            </a:r>
            <a:r>
              <a:rPr lang="en-US" sz="900" b="1" dirty="0"/>
              <a:t> </a:t>
            </a:r>
            <a:r>
              <a:rPr lang="en-US" sz="900" b="1" dirty="0" err="1"/>
              <a:t>Chóngbài</a:t>
            </a:r>
            <a:r>
              <a:rPr lang="en-US" sz="900" b="1" dirty="0"/>
              <a:t> </a:t>
            </a:r>
            <a:endParaRPr lang="en-US" sz="900" b="1" dirty="0" smtClean="0"/>
          </a:p>
          <a:p>
            <a:r>
              <a:rPr lang="en-US" sz="900" i="1" dirty="0" smtClean="0"/>
              <a:t>(Kong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0" name="Sun 24"/>
          <p:cNvSpPr/>
          <p:nvPr/>
        </p:nvSpPr>
        <p:spPr>
          <a:xfrm>
            <a:off x="2253337" y="4853485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45"/>
          <p:cNvSpPr txBox="1"/>
          <p:nvPr/>
        </p:nvSpPr>
        <p:spPr>
          <a:xfrm>
            <a:off x="2049303" y="5072990"/>
            <a:ext cx="62517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Sharkil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Ak</a:t>
            </a:r>
            <a:r>
              <a:rPr lang="en-US" sz="900" dirty="0" smtClean="0"/>
              <a:t> </a:t>
            </a:r>
            <a:r>
              <a:rPr lang="en-US" sz="900" dirty="0" err="1" smtClean="0"/>
              <a:t>Tcheshme</a:t>
            </a:r>
            <a:endParaRPr lang="fr-FR" sz="900" dirty="0" smtClean="0"/>
          </a:p>
        </p:txBody>
      </p:sp>
      <p:sp>
        <p:nvSpPr>
          <p:cNvPr id="92" name="Sun 24"/>
          <p:cNvSpPr/>
          <p:nvPr/>
        </p:nvSpPr>
        <p:spPr>
          <a:xfrm>
            <a:off x="5182564" y="422330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45"/>
          <p:cNvSpPr txBox="1"/>
          <p:nvPr/>
        </p:nvSpPr>
        <p:spPr>
          <a:xfrm>
            <a:off x="5156462" y="4442809"/>
            <a:ext cx="26930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Om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Isilkul</a:t>
            </a:r>
            <a:endParaRPr lang="fr-FR" sz="900" dirty="0" smtClean="0"/>
          </a:p>
        </p:txBody>
      </p:sp>
      <p:sp>
        <p:nvSpPr>
          <p:cNvPr id="95" name="TextBox 45"/>
          <p:cNvSpPr txBox="1"/>
          <p:nvPr/>
        </p:nvSpPr>
        <p:spPr>
          <a:xfrm>
            <a:off x="1930483" y="4123058"/>
            <a:ext cx="40556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Pereslav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Solotcha</a:t>
            </a:r>
            <a:endParaRPr lang="fr-FR" sz="900" dirty="0" smtClean="0"/>
          </a:p>
        </p:txBody>
      </p:sp>
      <p:sp>
        <p:nvSpPr>
          <p:cNvPr id="96" name="Sun 24"/>
          <p:cNvSpPr/>
          <p:nvPr/>
        </p:nvSpPr>
        <p:spPr>
          <a:xfrm>
            <a:off x="3901803" y="490598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TextBox 45"/>
          <p:cNvSpPr txBox="1"/>
          <p:nvPr/>
        </p:nvSpPr>
        <p:spPr>
          <a:xfrm>
            <a:off x="3241193" y="4916826"/>
            <a:ext cx="66524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Aral</a:t>
            </a:r>
          </a:p>
          <a:p>
            <a:pPr algn="r">
              <a:lnSpc>
                <a:spcPts val="800"/>
              </a:lnSpc>
            </a:pPr>
            <a:r>
              <a:rPr lang="en-US" sz="900" dirty="0" smtClean="0"/>
              <a:t>Aral </a:t>
            </a:r>
            <a:r>
              <a:rPr lang="en-US" sz="900" dirty="0" err="1" smtClean="0"/>
              <a:t>Arjan</a:t>
            </a:r>
            <a:r>
              <a:rPr lang="en-US" sz="900" dirty="0" smtClean="0"/>
              <a:t> Suu</a:t>
            </a:r>
            <a:endParaRPr lang="fr-FR" sz="900" dirty="0" smtClean="0"/>
          </a:p>
        </p:txBody>
      </p:sp>
      <p:sp>
        <p:nvSpPr>
          <p:cNvPr id="98" name="Sun 29"/>
          <p:cNvSpPr/>
          <p:nvPr/>
        </p:nvSpPr>
        <p:spPr>
          <a:xfrm>
            <a:off x="3727712" y="537991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13"/>
          <p:cNvSpPr txBox="1"/>
          <p:nvPr/>
        </p:nvSpPr>
        <p:spPr>
          <a:xfrm>
            <a:off x="3436312" y="5599688"/>
            <a:ext cx="79989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Xvairizem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Airyanem</a:t>
            </a:r>
            <a:r>
              <a:rPr lang="en-US" sz="900" dirty="0"/>
              <a:t> </a:t>
            </a:r>
            <a:r>
              <a:rPr lang="en-US" sz="900" dirty="0" err="1"/>
              <a:t>Vaejah</a:t>
            </a:r>
            <a:endParaRPr lang="fr-FR" sz="900" i="1" dirty="0"/>
          </a:p>
        </p:txBody>
      </p:sp>
      <p:sp>
        <p:nvSpPr>
          <p:cNvPr id="100" name="Sun 29"/>
          <p:cNvSpPr/>
          <p:nvPr/>
        </p:nvSpPr>
        <p:spPr>
          <a:xfrm>
            <a:off x="5988312" y="662451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13"/>
          <p:cNvSpPr txBox="1"/>
          <p:nvPr/>
        </p:nvSpPr>
        <p:spPr>
          <a:xfrm>
            <a:off x="5815534" y="6846693"/>
            <a:ext cx="56265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Kathmandu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Kusinara</a:t>
            </a:r>
            <a:endParaRPr lang="fr-FR" sz="900" i="1" dirty="0"/>
          </a:p>
        </p:txBody>
      </p:sp>
      <p:sp>
        <p:nvSpPr>
          <p:cNvPr id="102" name="Sun 29"/>
          <p:cNvSpPr/>
          <p:nvPr/>
        </p:nvSpPr>
        <p:spPr>
          <a:xfrm>
            <a:off x="5317216" y="544621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TextBox 13"/>
          <p:cNvSpPr txBox="1"/>
          <p:nvPr/>
        </p:nvSpPr>
        <p:spPr>
          <a:xfrm>
            <a:off x="5553778" y="5449763"/>
            <a:ext cx="100989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Alatau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/>
              <a:t>Khan </a:t>
            </a:r>
            <a:r>
              <a:rPr lang="en-US" sz="900" dirty="0" err="1"/>
              <a:t>Tangiri</a:t>
            </a:r>
            <a:r>
              <a:rPr lang="en-US" sz="900" dirty="0"/>
              <a:t> </a:t>
            </a:r>
            <a:r>
              <a:rPr lang="en-US" sz="900" dirty="0" err="1"/>
              <a:t>Chokusu</a:t>
            </a:r>
            <a:endParaRPr lang="fr-FR" sz="900" i="1" dirty="0"/>
          </a:p>
        </p:txBody>
      </p:sp>
      <p:sp>
        <p:nvSpPr>
          <p:cNvPr id="104" name="Sun 29"/>
          <p:cNvSpPr/>
          <p:nvPr/>
        </p:nvSpPr>
        <p:spPr>
          <a:xfrm>
            <a:off x="3575368" y="42372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TextBox 13"/>
          <p:cNvSpPr txBox="1"/>
          <p:nvPr/>
        </p:nvSpPr>
        <p:spPr>
          <a:xfrm>
            <a:off x="3330455" y="4459380"/>
            <a:ext cx="70692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Bashqortostan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Belebey</a:t>
            </a:r>
            <a:endParaRPr lang="fr-FR" sz="900" i="1" dirty="0"/>
          </a:p>
        </p:txBody>
      </p:sp>
      <p:sp>
        <p:nvSpPr>
          <p:cNvPr id="106" name="Sun 29"/>
          <p:cNvSpPr/>
          <p:nvPr/>
        </p:nvSpPr>
        <p:spPr>
          <a:xfrm>
            <a:off x="5291114" y="563193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7" name="TextBox 13"/>
          <p:cNvSpPr txBox="1"/>
          <p:nvPr/>
        </p:nvSpPr>
        <p:spPr>
          <a:xfrm>
            <a:off x="5205885" y="5850594"/>
            <a:ext cx="383118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Kashgar</a:t>
            </a:r>
          </a:p>
        </p:txBody>
      </p:sp>
      <p:sp>
        <p:nvSpPr>
          <p:cNvPr id="108" name="Sun 29"/>
          <p:cNvSpPr/>
          <p:nvPr/>
        </p:nvSpPr>
        <p:spPr>
          <a:xfrm>
            <a:off x="4423644" y="556501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4254874" y="5787187"/>
            <a:ext cx="55463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Marakanda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Parsiâb</a:t>
            </a:r>
            <a:endParaRPr lang="fr-FR" sz="900" i="1" dirty="0"/>
          </a:p>
        </p:txBody>
      </p:sp>
      <p:sp>
        <p:nvSpPr>
          <p:cNvPr id="110" name="TextBox 44"/>
          <p:cNvSpPr txBox="1"/>
          <p:nvPr/>
        </p:nvSpPr>
        <p:spPr>
          <a:xfrm>
            <a:off x="279401" y="2427834"/>
            <a:ext cx="2873667" cy="55399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rtlCol="0" anchor="t" anchorCtr="1">
            <a:spAutoFit/>
          </a:bodyPr>
          <a:lstStyle/>
          <a:p>
            <a:r>
              <a:rPr lang="en-US" sz="900" b="1" dirty="0" smtClean="0"/>
              <a:t>Reforms into another religious family:</a:t>
            </a:r>
            <a:endParaRPr lang="en-US" sz="900" dirty="0" smtClean="0"/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900" i="1" dirty="0"/>
              <a:t>Ahriman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 </a:t>
            </a:r>
            <a:r>
              <a:rPr lang="en-US" sz="900" dirty="0" smtClean="0"/>
              <a:t>reforms into </a:t>
            </a:r>
            <a:r>
              <a:rPr lang="en-US" sz="900" b="1" dirty="0" err="1" smtClean="0"/>
              <a:t>Akomanic</a:t>
            </a:r>
            <a:r>
              <a:rPr lang="en-US" sz="900" dirty="0" smtClean="0"/>
              <a:t>, a </a:t>
            </a:r>
            <a:r>
              <a:rPr lang="en-US" sz="900" b="1" dirty="0" smtClean="0"/>
              <a:t>Persian </a:t>
            </a:r>
            <a:r>
              <a:rPr lang="en-US" sz="900" dirty="0" smtClean="0"/>
              <a:t>religion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900" i="1" dirty="0" smtClean="0"/>
              <a:t>Buda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 </a:t>
            </a:r>
            <a:r>
              <a:rPr lang="en-US" sz="900" dirty="0"/>
              <a:t>reforms into </a:t>
            </a:r>
            <a:r>
              <a:rPr lang="en-US" sz="900" b="1" dirty="0" err="1" smtClean="0"/>
              <a:t>Datsanist</a:t>
            </a:r>
            <a:r>
              <a:rPr lang="en-US" sz="900" dirty="0" smtClean="0"/>
              <a:t>, a </a:t>
            </a:r>
            <a:r>
              <a:rPr lang="en-US" sz="900" b="1" dirty="0" smtClean="0"/>
              <a:t>Buddhist</a:t>
            </a:r>
            <a:r>
              <a:rPr lang="en-US" sz="900" dirty="0" smtClean="0"/>
              <a:t> religion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900" i="1" dirty="0" smtClean="0"/>
              <a:t>Rod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 </a:t>
            </a:r>
            <a:r>
              <a:rPr lang="en-US" sz="900" dirty="0" smtClean="0"/>
              <a:t>reforms into </a:t>
            </a:r>
            <a:r>
              <a:rPr lang="en-US" sz="900" b="1" dirty="0" err="1" smtClean="0"/>
              <a:t>Rodist</a:t>
            </a:r>
            <a:r>
              <a:rPr lang="en-US" sz="900" dirty="0" smtClean="0"/>
              <a:t>, a </a:t>
            </a:r>
            <a:r>
              <a:rPr lang="en-US" sz="900" b="1" dirty="0" smtClean="0"/>
              <a:t>Slavic</a:t>
            </a:r>
            <a:r>
              <a:rPr lang="en-US" sz="900" dirty="0" smtClean="0"/>
              <a:t> religion</a:t>
            </a:r>
          </a:p>
        </p:txBody>
      </p:sp>
      <p:sp>
        <p:nvSpPr>
          <p:cNvPr id="111" name="Sun 29"/>
          <p:cNvSpPr/>
          <p:nvPr/>
        </p:nvSpPr>
        <p:spPr>
          <a:xfrm>
            <a:off x="284480" y="213010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TextBox 30"/>
          <p:cNvSpPr txBox="1"/>
          <p:nvPr/>
        </p:nvSpPr>
        <p:spPr>
          <a:xfrm>
            <a:off x="501580" y="2100152"/>
            <a:ext cx="6743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b="1" dirty="0" smtClean="0"/>
              <a:t>Bai-</a:t>
            </a:r>
            <a:r>
              <a:rPr lang="en-US" sz="900" b="1" dirty="0" err="1" smtClean="0"/>
              <a:t>Ülgeni</a:t>
            </a:r>
            <a:endParaRPr lang="en-US" sz="900" b="1" dirty="0" smtClean="0"/>
          </a:p>
          <a:p>
            <a:r>
              <a:rPr lang="en-US" sz="900" i="1" dirty="0"/>
              <a:t>(Mani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0452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45856" b="54603"/>
          <a:stretch/>
        </p:blipFill>
        <p:spPr>
          <a:xfrm>
            <a:off x="0" y="1962269"/>
            <a:ext cx="6858001" cy="7181732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3398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Druidic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1641733"/>
            <a:ext cx="61343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Endovelican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Celtic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TextBox 45"/>
          <p:cNvSpPr txBox="1"/>
          <p:nvPr/>
        </p:nvSpPr>
        <p:spPr>
          <a:xfrm>
            <a:off x="289620" y="5681173"/>
            <a:ext cx="737950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Aquae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Sulis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/>
              <a:t>Ynys</a:t>
            </a:r>
            <a:r>
              <a:rPr lang="en-US" sz="900" dirty="0"/>
              <a:t> </a:t>
            </a:r>
            <a:r>
              <a:rPr lang="en-US" sz="900" dirty="0" err="1"/>
              <a:t>yr</a:t>
            </a:r>
            <a:r>
              <a:rPr lang="en-US" sz="900" dirty="0"/>
              <a:t> </a:t>
            </a:r>
            <a:r>
              <a:rPr lang="en-US" sz="900" dirty="0" err="1"/>
              <a:t>Afalon</a:t>
            </a:r>
            <a:endParaRPr lang="en-US" sz="900" dirty="0"/>
          </a:p>
        </p:txBody>
      </p:sp>
      <p:sp>
        <p:nvSpPr>
          <p:cNvPr id="57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58" name="TextBox 34"/>
          <p:cNvSpPr txBox="1"/>
          <p:nvPr/>
        </p:nvSpPr>
        <p:spPr>
          <a:xfrm>
            <a:off x="3558540" y="1143398"/>
            <a:ext cx="74379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Lughite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1" name="TextBox 39"/>
          <p:cNvSpPr txBox="1"/>
          <p:nvPr/>
        </p:nvSpPr>
        <p:spPr>
          <a:xfrm>
            <a:off x="4302333" y="160243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4" name="TextBox 45"/>
          <p:cNvSpPr txBox="1"/>
          <p:nvPr/>
        </p:nvSpPr>
        <p:spPr>
          <a:xfrm>
            <a:off x="669120" y="5116323"/>
            <a:ext cx="532764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Gwynedd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Bangor</a:t>
            </a:r>
            <a:endParaRPr lang="en-US" sz="900" dirty="0"/>
          </a:p>
        </p:txBody>
      </p:sp>
      <p:sp>
        <p:nvSpPr>
          <p:cNvPr id="77" name="TextBox 45"/>
          <p:cNvSpPr txBox="1"/>
          <p:nvPr/>
        </p:nvSpPr>
        <p:spPr>
          <a:xfrm>
            <a:off x="336923" y="4698377"/>
            <a:ext cx="943134" cy="24634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Tuadh-Mhumhain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/>
              <a:t>Cell </a:t>
            </a:r>
            <a:r>
              <a:rPr lang="en-US" sz="900" dirty="0" err="1"/>
              <a:t>Dalua</a:t>
            </a:r>
            <a:endParaRPr lang="en-US" sz="900" dirty="0"/>
          </a:p>
        </p:txBody>
      </p:sp>
      <p:sp>
        <p:nvSpPr>
          <p:cNvPr id="79" name="TextBox 45"/>
          <p:cNvSpPr txBox="1"/>
          <p:nvPr/>
        </p:nvSpPr>
        <p:spPr>
          <a:xfrm>
            <a:off x="472219" y="6168499"/>
            <a:ext cx="603297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Darioritum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Karnag</a:t>
            </a:r>
            <a:endParaRPr lang="en-US" sz="900" dirty="0"/>
          </a:p>
        </p:txBody>
      </p:sp>
      <p:sp>
        <p:nvSpPr>
          <p:cNvPr id="81" name="TextBox 45"/>
          <p:cNvSpPr txBox="1"/>
          <p:nvPr/>
        </p:nvSpPr>
        <p:spPr>
          <a:xfrm>
            <a:off x="1952825" y="6160527"/>
            <a:ext cx="529559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Auréliens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Fleury</a:t>
            </a:r>
            <a:endParaRPr lang="en-US" sz="900" dirty="0"/>
          </a:p>
        </p:txBody>
      </p:sp>
      <p:sp>
        <p:nvSpPr>
          <p:cNvPr id="84" name="Sun 29"/>
          <p:cNvSpPr/>
          <p:nvPr/>
        </p:nvSpPr>
        <p:spPr>
          <a:xfrm>
            <a:off x="2896929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30"/>
          <p:cNvSpPr txBox="1"/>
          <p:nvPr/>
        </p:nvSpPr>
        <p:spPr>
          <a:xfrm>
            <a:off x="3114029" y="2029683"/>
            <a:ext cx="106708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/>
              <a:t>Christo-</a:t>
            </a:r>
            <a:r>
              <a:rPr lang="en-US" sz="900" b="1" dirty="0" err="1"/>
              <a:t>Cúchulainnist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Hibernicist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6" name="Sun 43"/>
          <p:cNvSpPr/>
          <p:nvPr/>
        </p:nvSpPr>
        <p:spPr>
          <a:xfrm>
            <a:off x="279401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TextBox 44"/>
          <p:cNvSpPr txBox="1"/>
          <p:nvPr/>
        </p:nvSpPr>
        <p:spPr>
          <a:xfrm>
            <a:off x="466021" y="2029683"/>
            <a:ext cx="103181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Thuata</a:t>
            </a:r>
            <a:r>
              <a:rPr lang="en-US" sz="900" b="1" dirty="0"/>
              <a:t> </a:t>
            </a:r>
            <a:r>
              <a:rPr lang="en-US" sz="900" b="1" dirty="0" err="1"/>
              <a:t>Dé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/>
              <a:t>Druidic and </a:t>
            </a:r>
            <a:r>
              <a:rPr lang="en-US" sz="900" i="1" dirty="0" err="1"/>
              <a:t>Lughite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8" name="TextBox 37"/>
          <p:cNvSpPr txBox="1"/>
          <p:nvPr/>
        </p:nvSpPr>
        <p:spPr>
          <a:xfrm>
            <a:off x="279401" y="18288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89" name="Sun 29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TextBox 30"/>
          <p:cNvSpPr txBox="1"/>
          <p:nvPr/>
        </p:nvSpPr>
        <p:spPr>
          <a:xfrm>
            <a:off x="1855401" y="1641733"/>
            <a:ext cx="54129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Hibernicist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91" name="Sun 29"/>
          <p:cNvSpPr/>
          <p:nvPr/>
        </p:nvSpPr>
        <p:spPr>
          <a:xfrm>
            <a:off x="1638301" y="20596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TextBox 30"/>
          <p:cNvSpPr txBox="1"/>
          <p:nvPr/>
        </p:nvSpPr>
        <p:spPr>
          <a:xfrm>
            <a:off x="1855401" y="2029683"/>
            <a:ext cx="68396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Iberist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Endovelican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4" name="TextBox 80"/>
          <p:cNvSpPr txBox="1"/>
          <p:nvPr/>
        </p:nvSpPr>
        <p:spPr>
          <a:xfrm>
            <a:off x="1264294" y="5424909"/>
            <a:ext cx="753980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Cantium</a:t>
            </a:r>
            <a:r>
              <a:rPr lang="en-US" dirty="0"/>
              <a:t> </a:t>
            </a:r>
          </a:p>
          <a:p>
            <a:r>
              <a:rPr lang="en-US" b="0" dirty="0" err="1"/>
              <a:t>Cantwarabyrig</a:t>
            </a:r>
            <a:endParaRPr lang="en-US" b="0" dirty="0"/>
          </a:p>
        </p:txBody>
      </p:sp>
      <p:sp>
        <p:nvSpPr>
          <p:cNvPr id="56" name="Sun 46"/>
          <p:cNvSpPr/>
          <p:nvPr/>
        </p:nvSpPr>
        <p:spPr>
          <a:xfrm>
            <a:off x="1002584" y="569223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5" name="Sun 46"/>
          <p:cNvSpPr/>
          <p:nvPr/>
        </p:nvSpPr>
        <p:spPr>
          <a:xfrm>
            <a:off x="829011" y="534406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6" name="Sun 46"/>
          <p:cNvSpPr/>
          <p:nvPr/>
        </p:nvSpPr>
        <p:spPr>
          <a:xfrm>
            <a:off x="229573" y="541087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Sun 46"/>
          <p:cNvSpPr/>
          <p:nvPr/>
        </p:nvSpPr>
        <p:spPr>
          <a:xfrm>
            <a:off x="1051903" y="61819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Sun 24"/>
          <p:cNvSpPr/>
          <p:nvPr/>
        </p:nvSpPr>
        <p:spPr>
          <a:xfrm>
            <a:off x="1753518" y="617274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Sun 79"/>
          <p:cNvSpPr/>
          <p:nvPr/>
        </p:nvSpPr>
        <p:spPr>
          <a:xfrm>
            <a:off x="1536210" y="5668837"/>
            <a:ext cx="209618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avec flèche 4"/>
          <p:cNvCxnSpPr>
            <a:stCxn id="77" idx="1"/>
            <a:endCxn id="76" idx="0"/>
          </p:cNvCxnSpPr>
          <p:nvPr/>
        </p:nvCxnSpPr>
        <p:spPr>
          <a:xfrm>
            <a:off x="336923" y="4821550"/>
            <a:ext cx="0" cy="58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5"/>
          <p:cNvSpPr txBox="1"/>
          <p:nvPr/>
        </p:nvSpPr>
        <p:spPr>
          <a:xfrm>
            <a:off x="447875" y="7468627"/>
            <a:ext cx="540780" cy="2415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36000" tIns="18000" rIns="36000" bIns="1800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Ulyssippo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Alcobaça</a:t>
            </a:r>
            <a:endParaRPr lang="en-US" sz="900" dirty="0"/>
          </a:p>
        </p:txBody>
      </p:sp>
      <p:sp>
        <p:nvSpPr>
          <p:cNvPr id="97" name="Sun 24"/>
          <p:cNvSpPr/>
          <p:nvPr/>
        </p:nvSpPr>
        <p:spPr>
          <a:xfrm>
            <a:off x="248568" y="7480845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3" r="759" b="25881"/>
          <a:stretch/>
        </p:blipFill>
        <p:spPr>
          <a:xfrm>
            <a:off x="0" y="2597389"/>
            <a:ext cx="6858000" cy="6546612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496501" y="1413133"/>
            <a:ext cx="66152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Indo-Hellenic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Indo-Hellenic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Sun 43"/>
          <p:cNvSpPr/>
          <p:nvPr/>
        </p:nvSpPr>
        <p:spPr>
          <a:xfrm>
            <a:off x="1384956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4"/>
          <p:cNvSpPr txBox="1"/>
          <p:nvPr/>
        </p:nvSpPr>
        <p:spPr>
          <a:xfrm>
            <a:off x="1602056" y="1413133"/>
            <a:ext cx="52045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Eusobeian</a:t>
            </a:r>
            <a:endParaRPr lang="en-US" sz="900" dirty="0"/>
          </a:p>
        </p:txBody>
      </p:sp>
      <p:sp>
        <p:nvSpPr>
          <p:cNvPr id="55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38"/>
          <p:cNvSpPr/>
          <p:nvPr/>
        </p:nvSpPr>
        <p:spPr>
          <a:xfrm>
            <a:off x="2438400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9"/>
          <p:cNvSpPr txBox="1"/>
          <p:nvPr/>
        </p:nvSpPr>
        <p:spPr>
          <a:xfrm>
            <a:off x="2655499" y="1413133"/>
            <a:ext cx="74968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Sindhian</a:t>
            </a:r>
            <a:r>
              <a:rPr lang="en-US" sz="900" dirty="0"/>
              <a:t> Hindu</a:t>
            </a:r>
          </a:p>
        </p:txBody>
      </p:sp>
      <p:sp>
        <p:nvSpPr>
          <p:cNvPr id="58" name="Sun 50"/>
          <p:cNvSpPr/>
          <p:nvPr/>
        </p:nvSpPr>
        <p:spPr>
          <a:xfrm>
            <a:off x="3628876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61"/>
          <p:cNvSpPr txBox="1"/>
          <p:nvPr/>
        </p:nvSpPr>
        <p:spPr>
          <a:xfrm>
            <a:off x="3845976" y="1413133"/>
            <a:ext cx="57175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Pyromantic</a:t>
            </a:r>
            <a:endParaRPr lang="en-US" sz="900" dirty="0"/>
          </a:p>
        </p:txBody>
      </p:sp>
      <p:sp>
        <p:nvSpPr>
          <p:cNvPr id="61" name="TextBox 39"/>
          <p:cNvSpPr txBox="1"/>
          <p:nvPr/>
        </p:nvSpPr>
        <p:spPr>
          <a:xfrm>
            <a:off x="4631158" y="1971289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4" name="Sun 29"/>
          <p:cNvSpPr/>
          <p:nvPr/>
        </p:nvSpPr>
        <p:spPr>
          <a:xfrm>
            <a:off x="279401" y="191650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30"/>
          <p:cNvSpPr txBox="1"/>
          <p:nvPr/>
        </p:nvSpPr>
        <p:spPr>
          <a:xfrm>
            <a:off x="496501" y="1886551"/>
            <a:ext cx="73205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dirty="0" err="1" smtClean="0"/>
              <a:t>Indolatreían</a:t>
            </a:r>
            <a:endParaRPr lang="fr-FR" sz="900" dirty="0" smtClean="0"/>
          </a:p>
          <a:p>
            <a:r>
              <a:rPr lang="fr-FR" sz="900" i="1" dirty="0" smtClean="0"/>
              <a:t>(</a:t>
            </a:r>
            <a:r>
              <a:rPr lang="fr-FR" sz="900" i="1" dirty="0" err="1" smtClean="0"/>
              <a:t>Indo-Hellenic</a:t>
            </a:r>
            <a:r>
              <a:rPr lang="fr-FR" sz="900" i="1" dirty="0" smtClean="0"/>
              <a:t>)</a:t>
            </a:r>
            <a:endParaRPr lang="en-US" sz="900" i="1" dirty="0"/>
          </a:p>
        </p:txBody>
      </p:sp>
      <p:sp>
        <p:nvSpPr>
          <p:cNvPr id="76" name="TextBox 37"/>
          <p:cNvSpPr txBox="1"/>
          <p:nvPr/>
        </p:nvSpPr>
        <p:spPr>
          <a:xfrm>
            <a:off x="279401" y="1685668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 </a:t>
            </a:r>
            <a:endParaRPr lang="en-US" sz="900" b="1" u="sng" dirty="0"/>
          </a:p>
        </p:txBody>
      </p:sp>
      <p:sp>
        <p:nvSpPr>
          <p:cNvPr id="80" name="Sun 15"/>
          <p:cNvSpPr/>
          <p:nvPr/>
        </p:nvSpPr>
        <p:spPr>
          <a:xfrm>
            <a:off x="2362200" y="61722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1" name="TextBox 32"/>
          <p:cNvSpPr txBox="1"/>
          <p:nvPr/>
        </p:nvSpPr>
        <p:spPr>
          <a:xfrm>
            <a:off x="1438870" y="6172200"/>
            <a:ext cx="923330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fr-FR" dirty="0" smtClean="0"/>
              <a:t>Bagdad</a:t>
            </a:r>
            <a:endParaRPr lang="fr-FR" dirty="0"/>
          </a:p>
          <a:p>
            <a:pPr algn="r"/>
            <a:r>
              <a:rPr lang="fr-FR" b="0" dirty="0" err="1" smtClean="0"/>
              <a:t>Hillah</a:t>
            </a:r>
            <a:r>
              <a:rPr lang="fr-FR" b="0" dirty="0" smtClean="0"/>
              <a:t> </a:t>
            </a:r>
            <a:r>
              <a:rPr lang="fr-FR" b="0" i="1" dirty="0" smtClean="0"/>
              <a:t>(« </a:t>
            </a:r>
            <a:r>
              <a:rPr lang="fr-FR" b="0" i="1" dirty="0" err="1" smtClean="0"/>
              <a:t>Seleukia</a:t>
            </a:r>
            <a:r>
              <a:rPr lang="fr-FR" b="0" i="1" dirty="0" smtClean="0"/>
              <a:t> »)</a:t>
            </a:r>
            <a:endParaRPr lang="fr-FR" b="0" i="1" dirty="0"/>
          </a:p>
        </p:txBody>
      </p:sp>
      <p:sp>
        <p:nvSpPr>
          <p:cNvPr id="82" name="TextBox 35"/>
          <p:cNvSpPr txBox="1"/>
          <p:nvPr/>
        </p:nvSpPr>
        <p:spPr>
          <a:xfrm>
            <a:off x="5062109" y="6103111"/>
            <a:ext cx="89768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Taxila</a:t>
            </a:r>
            <a:endParaRPr lang="en-US" sz="900" b="1" dirty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Taksasila</a:t>
            </a:r>
            <a:r>
              <a:rPr lang="en-US" sz="900" dirty="0" smtClean="0"/>
              <a:t> </a:t>
            </a:r>
            <a:r>
              <a:rPr lang="en-US" sz="900" i="1" dirty="0" smtClean="0"/>
              <a:t>(“</a:t>
            </a:r>
            <a:r>
              <a:rPr lang="en-US" sz="900" i="1" dirty="0" err="1" smtClean="0"/>
              <a:t>Sirkap</a:t>
            </a:r>
            <a:r>
              <a:rPr lang="en-US" sz="900" i="1" dirty="0" smtClean="0"/>
              <a:t>”)</a:t>
            </a:r>
            <a:endParaRPr lang="en-US" sz="900" i="1" dirty="0"/>
          </a:p>
        </p:txBody>
      </p:sp>
      <p:sp>
        <p:nvSpPr>
          <p:cNvPr id="83" name="Sun 36"/>
          <p:cNvSpPr/>
          <p:nvPr/>
        </p:nvSpPr>
        <p:spPr>
          <a:xfrm>
            <a:off x="4847409" y="60960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4" name="TextBox 35"/>
          <p:cNvSpPr txBox="1"/>
          <p:nvPr/>
        </p:nvSpPr>
        <p:spPr>
          <a:xfrm>
            <a:off x="5134995" y="6779013"/>
            <a:ext cx="90249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Alexandria </a:t>
            </a:r>
            <a:r>
              <a:rPr lang="en-US" sz="900" b="1" dirty="0" err="1" smtClean="0"/>
              <a:t>Euttara</a:t>
            </a:r>
            <a:endParaRPr lang="en-US" sz="900" b="1" dirty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Noida</a:t>
            </a:r>
            <a:endParaRPr lang="en-US" sz="900" dirty="0"/>
          </a:p>
        </p:txBody>
      </p:sp>
      <p:sp>
        <p:nvSpPr>
          <p:cNvPr id="85" name="Sun 36"/>
          <p:cNvSpPr/>
          <p:nvPr/>
        </p:nvSpPr>
        <p:spPr>
          <a:xfrm>
            <a:off x="5478890" y="654130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6" name="TextBox 35"/>
          <p:cNvSpPr txBox="1"/>
          <p:nvPr/>
        </p:nvSpPr>
        <p:spPr>
          <a:xfrm>
            <a:off x="4262721" y="6109461"/>
            <a:ext cx="3462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Baktria</a:t>
            </a:r>
            <a:endParaRPr lang="en-US" sz="900" b="1" dirty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Oxiana</a:t>
            </a:r>
            <a:endParaRPr lang="en-US" sz="900" dirty="0"/>
          </a:p>
        </p:txBody>
      </p:sp>
      <p:sp>
        <p:nvSpPr>
          <p:cNvPr id="87" name="Sun 36"/>
          <p:cNvSpPr/>
          <p:nvPr/>
        </p:nvSpPr>
        <p:spPr>
          <a:xfrm>
            <a:off x="4334682" y="588841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Sun 29"/>
          <p:cNvSpPr/>
          <p:nvPr/>
        </p:nvSpPr>
        <p:spPr>
          <a:xfrm>
            <a:off x="4644796" y="578419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9" name="TextBox 35"/>
          <p:cNvSpPr txBox="1"/>
          <p:nvPr/>
        </p:nvSpPr>
        <p:spPr>
          <a:xfrm>
            <a:off x="4861896" y="5790577"/>
            <a:ext cx="44563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Kuhandiz</a:t>
            </a:r>
            <a:endParaRPr lang="en-US" sz="900" b="1" dirty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Drapsaka</a:t>
            </a:r>
            <a:endParaRPr lang="en-US" sz="900" i="1" dirty="0"/>
          </a:p>
        </p:txBody>
      </p:sp>
      <p:sp>
        <p:nvSpPr>
          <p:cNvPr id="90" name="Sun 29"/>
          <p:cNvSpPr/>
          <p:nvPr/>
        </p:nvSpPr>
        <p:spPr>
          <a:xfrm>
            <a:off x="4414058" y="558093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TextBox 35"/>
          <p:cNvSpPr txBox="1"/>
          <p:nvPr/>
        </p:nvSpPr>
        <p:spPr>
          <a:xfrm>
            <a:off x="3859418" y="5583343"/>
            <a:ext cx="5546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Marakanda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Parsiab</a:t>
            </a:r>
            <a:endParaRPr lang="en-US" sz="900" i="1" dirty="0"/>
          </a:p>
        </p:txBody>
      </p:sp>
      <p:sp>
        <p:nvSpPr>
          <p:cNvPr id="92" name="Sun 29"/>
          <p:cNvSpPr/>
          <p:nvPr/>
        </p:nvSpPr>
        <p:spPr>
          <a:xfrm>
            <a:off x="4226132" y="67832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TextBox 35"/>
          <p:cNvSpPr txBox="1"/>
          <p:nvPr/>
        </p:nvSpPr>
        <p:spPr>
          <a:xfrm>
            <a:off x="3322037" y="6785649"/>
            <a:ext cx="90409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Alexandria </a:t>
            </a:r>
            <a:r>
              <a:rPr lang="en-US" sz="900" b="1" dirty="0" err="1" smtClean="0"/>
              <a:t>Sindhia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Pasni</a:t>
            </a:r>
            <a:endParaRPr lang="en-US" sz="900" i="1" dirty="0"/>
          </a:p>
        </p:txBody>
      </p:sp>
      <p:sp>
        <p:nvSpPr>
          <p:cNvPr id="94" name="Sun 29"/>
          <p:cNvSpPr/>
          <p:nvPr/>
        </p:nvSpPr>
        <p:spPr>
          <a:xfrm>
            <a:off x="3691823" y="643275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35"/>
          <p:cNvSpPr txBox="1"/>
          <p:nvPr/>
        </p:nvSpPr>
        <p:spPr>
          <a:xfrm>
            <a:off x="3140389" y="6435156"/>
            <a:ext cx="55143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Bam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Vahmakada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41894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7109" r="24860" b="37170"/>
          <a:stretch/>
        </p:blipFill>
        <p:spPr>
          <a:xfrm>
            <a:off x="-7256" y="2514600"/>
            <a:ext cx="6865256" cy="661670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5" name="Sun 36"/>
          <p:cNvSpPr/>
          <p:nvPr/>
        </p:nvSpPr>
        <p:spPr>
          <a:xfrm>
            <a:off x="3274364" y="663232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6" name="TextBox 32"/>
          <p:cNvSpPr txBox="1"/>
          <p:nvPr/>
        </p:nvSpPr>
        <p:spPr>
          <a:xfrm>
            <a:off x="2359629" y="7037805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Alexandria</a:t>
            </a:r>
            <a:endParaRPr lang="en-US" sz="900" b="1" dirty="0"/>
          </a:p>
        </p:txBody>
      </p:sp>
      <p:sp>
        <p:nvSpPr>
          <p:cNvPr id="87" name="Sun 33"/>
          <p:cNvSpPr/>
          <p:nvPr/>
        </p:nvSpPr>
        <p:spPr>
          <a:xfrm>
            <a:off x="2512767" y="681168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TextBox 41"/>
          <p:cNvSpPr txBox="1"/>
          <p:nvPr/>
        </p:nvSpPr>
        <p:spPr>
          <a:xfrm>
            <a:off x="442671" y="5698807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89" name="Sun 42"/>
          <p:cNvSpPr/>
          <p:nvPr/>
        </p:nvSpPr>
        <p:spPr>
          <a:xfrm>
            <a:off x="475580" y="550128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0" name="Sun 46"/>
          <p:cNvSpPr/>
          <p:nvPr/>
        </p:nvSpPr>
        <p:spPr>
          <a:xfrm>
            <a:off x="2393492" y="556140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1" name="TextBox 76"/>
          <p:cNvSpPr txBox="1"/>
          <p:nvPr/>
        </p:nvSpPr>
        <p:spPr>
          <a:xfrm>
            <a:off x="2060817" y="5321469"/>
            <a:ext cx="8800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Konstantinoùpolis</a:t>
            </a:r>
            <a:endParaRPr lang="en-US" dirty="0"/>
          </a:p>
          <a:p>
            <a:r>
              <a:rPr lang="en-US" b="0" dirty="0" err="1"/>
              <a:t>Haghia</a:t>
            </a:r>
            <a:r>
              <a:rPr lang="en-US" b="0" dirty="0"/>
              <a:t> Sophia</a:t>
            </a:r>
          </a:p>
        </p:txBody>
      </p:sp>
      <p:sp>
        <p:nvSpPr>
          <p:cNvPr id="93" name="Sun 53"/>
          <p:cNvSpPr/>
          <p:nvPr/>
        </p:nvSpPr>
        <p:spPr>
          <a:xfrm>
            <a:off x="1513657" y="55533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TextBox 54"/>
          <p:cNvSpPr txBox="1"/>
          <p:nvPr/>
        </p:nvSpPr>
        <p:spPr>
          <a:xfrm>
            <a:off x="4243101" y="5931898"/>
            <a:ext cx="58990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Dwin</a:t>
            </a:r>
            <a:endParaRPr lang="en-US" dirty="0"/>
          </a:p>
          <a:p>
            <a:r>
              <a:rPr lang="en-US" b="0" dirty="0" err="1"/>
              <a:t>Erchmiadzin</a:t>
            </a:r>
            <a:endParaRPr lang="en-US" b="0" dirty="0"/>
          </a:p>
        </p:txBody>
      </p:sp>
      <p:sp>
        <p:nvSpPr>
          <p:cNvPr id="95" name="Sun 55"/>
          <p:cNvSpPr/>
          <p:nvPr/>
        </p:nvSpPr>
        <p:spPr>
          <a:xfrm>
            <a:off x="4423674" y="571479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96" name="Sun 56"/>
          <p:cNvSpPr/>
          <p:nvPr/>
        </p:nvSpPr>
        <p:spPr>
          <a:xfrm>
            <a:off x="3925876" y="6097609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Sun 58"/>
          <p:cNvSpPr/>
          <p:nvPr/>
        </p:nvSpPr>
        <p:spPr>
          <a:xfrm>
            <a:off x="3340076" y="620615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59"/>
          <p:cNvSpPr txBox="1"/>
          <p:nvPr/>
        </p:nvSpPr>
        <p:spPr>
          <a:xfrm>
            <a:off x="2538575" y="6216206"/>
            <a:ext cx="80150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Antiochea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r.d.</a:t>
            </a:r>
            <a:r>
              <a:rPr lang="en-US" sz="900" dirty="0" smtClean="0"/>
              <a:t> of St </a:t>
            </a:r>
            <a:r>
              <a:rPr lang="en-US" sz="900" dirty="0" err="1" smtClean="0"/>
              <a:t>Symeon</a:t>
            </a:r>
            <a:endParaRPr lang="en-US" sz="900" dirty="0"/>
          </a:p>
        </p:txBody>
      </p:sp>
      <p:sp>
        <p:nvSpPr>
          <p:cNvPr id="100" name="Sun 60"/>
          <p:cNvSpPr/>
          <p:nvPr/>
        </p:nvSpPr>
        <p:spPr>
          <a:xfrm>
            <a:off x="3340076" y="560699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62"/>
          <p:cNvSpPr txBox="1"/>
          <p:nvPr/>
        </p:nvSpPr>
        <p:spPr>
          <a:xfrm>
            <a:off x="3190080" y="5394875"/>
            <a:ext cx="55143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Amisos</a:t>
            </a:r>
            <a:r>
              <a:rPr lang="en-US" sz="900" dirty="0" smtClean="0"/>
              <a:t> </a:t>
            </a:r>
            <a:br>
              <a:rPr lang="en-US" sz="900" dirty="0" smtClean="0"/>
            </a:br>
            <a:r>
              <a:rPr lang="en-US" sz="900" dirty="0" err="1" smtClean="0"/>
              <a:t>Thermodon</a:t>
            </a:r>
            <a:endParaRPr lang="en-US" sz="900" dirty="0"/>
          </a:p>
        </p:txBody>
      </p:sp>
      <p:sp>
        <p:nvSpPr>
          <p:cNvPr id="102" name="Sun 37"/>
          <p:cNvSpPr/>
          <p:nvPr/>
        </p:nvSpPr>
        <p:spPr>
          <a:xfrm>
            <a:off x="2608192" y="5707199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TextBox 78"/>
          <p:cNvSpPr txBox="1"/>
          <p:nvPr/>
        </p:nvSpPr>
        <p:spPr>
          <a:xfrm>
            <a:off x="2466978" y="5921950"/>
            <a:ext cx="50173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Mycia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Militopolis</a:t>
            </a:r>
            <a:endParaRPr lang="en-US" sz="900" dirty="0"/>
          </a:p>
        </p:txBody>
      </p:sp>
      <p:sp>
        <p:nvSpPr>
          <p:cNvPr id="104" name="TextBox 62"/>
          <p:cNvSpPr txBox="1"/>
          <p:nvPr/>
        </p:nvSpPr>
        <p:spPr>
          <a:xfrm>
            <a:off x="1385025" y="5798074"/>
            <a:ext cx="47609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Lychnidos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Ohrid</a:t>
            </a:r>
            <a:endParaRPr lang="en-US" sz="900" dirty="0"/>
          </a:p>
        </p:txBody>
      </p:sp>
      <p:sp>
        <p:nvSpPr>
          <p:cNvPr id="50" name="TextBox 57"/>
          <p:cNvSpPr txBox="1"/>
          <p:nvPr/>
        </p:nvSpPr>
        <p:spPr>
          <a:xfrm>
            <a:off x="3870004" y="6312360"/>
            <a:ext cx="317395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Nisibis</a:t>
            </a:r>
            <a:endParaRPr lang="en-US" sz="9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Eastern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Holy Sites</a:t>
            </a:r>
          </a:p>
        </p:txBody>
      </p:sp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64120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Monophysite</a:t>
            </a:r>
            <a:endParaRPr lang="en-US" sz="900" b="1" dirty="0"/>
          </a:p>
        </p:txBody>
      </p:sp>
      <p:sp>
        <p:nvSpPr>
          <p:cNvPr id="52" name="TextBox 34"/>
          <p:cNvSpPr txBox="1"/>
          <p:nvPr/>
        </p:nvSpPr>
        <p:spPr>
          <a:xfrm>
            <a:off x="3608598" y="1149824"/>
            <a:ext cx="171521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Appolinarist</a:t>
            </a:r>
            <a:r>
              <a:rPr lang="en-US" sz="900" dirty="0" smtClean="0"/>
              <a:t>, </a:t>
            </a:r>
            <a:r>
              <a:rPr lang="en-GB" sz="900" dirty="0" err="1" smtClean="0"/>
              <a:t>Eutychianist</a:t>
            </a:r>
            <a:r>
              <a:rPr lang="en-GB" sz="900" dirty="0" smtClean="0"/>
              <a:t> </a:t>
            </a:r>
            <a:endParaRPr lang="en-US" sz="900" dirty="0"/>
          </a:p>
        </p:txBody>
      </p:sp>
      <p:sp>
        <p:nvSpPr>
          <p:cNvPr id="53" name="TextBox 73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Heresies:</a:t>
            </a:r>
          </a:p>
        </p:txBody>
      </p:sp>
      <p:grpSp>
        <p:nvGrpSpPr>
          <p:cNvPr id="54" name="Groupe 53"/>
          <p:cNvGrpSpPr/>
          <p:nvPr/>
        </p:nvGrpSpPr>
        <p:grpSpPr>
          <a:xfrm>
            <a:off x="279401" y="1907317"/>
            <a:ext cx="3904199" cy="447932"/>
            <a:chOff x="279401" y="1752600"/>
            <a:chExt cx="3904199" cy="447932"/>
          </a:xfrm>
        </p:grpSpPr>
        <p:sp>
          <p:nvSpPr>
            <p:cNvPr id="55" name="Sun 43"/>
            <p:cNvSpPr/>
            <p:nvPr/>
          </p:nvSpPr>
          <p:spPr>
            <a:xfrm>
              <a:off x="2794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4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44"/>
            <p:cNvSpPr txBox="1"/>
            <p:nvPr/>
          </p:nvSpPr>
          <p:spPr>
            <a:xfrm>
              <a:off x="496501" y="2022733"/>
              <a:ext cx="504428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Audianist</a:t>
              </a:r>
              <a:r>
                <a:rPr lang="en-US" sz="900" dirty="0"/>
                <a:t> </a:t>
              </a:r>
            </a:p>
          </p:txBody>
        </p:sp>
        <p:sp>
          <p:nvSpPr>
            <p:cNvPr id="57" name="Sun 38"/>
            <p:cNvSpPr/>
            <p:nvPr/>
          </p:nvSpPr>
          <p:spPr>
            <a:xfrm>
              <a:off x="16383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5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49"/>
            <p:cNvSpPr txBox="1"/>
            <p:nvPr/>
          </p:nvSpPr>
          <p:spPr>
            <a:xfrm>
              <a:off x="1855400" y="2022733"/>
              <a:ext cx="538092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Marcionist</a:t>
              </a:r>
              <a:endParaRPr lang="en-US" sz="900" dirty="0"/>
            </a:p>
          </p:txBody>
        </p:sp>
        <p:sp>
          <p:nvSpPr>
            <p:cNvPr id="59" name="Sun 50"/>
            <p:cNvSpPr/>
            <p:nvPr/>
          </p:nvSpPr>
          <p:spPr>
            <a:xfrm>
              <a:off x="2997201" y="1983432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6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3214301" y="2022733"/>
              <a:ext cx="969299" cy="1384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/>
                <a:t>Solomonic</a:t>
              </a:r>
              <a:r>
                <a:rPr lang="en-US" sz="900" dirty="0"/>
                <a:t> Christian</a:t>
              </a:r>
            </a:p>
          </p:txBody>
        </p:sp>
        <p:sp>
          <p:nvSpPr>
            <p:cNvPr id="74" name="TextBox 31"/>
            <p:cNvSpPr txBox="1"/>
            <p:nvPr/>
          </p:nvSpPr>
          <p:spPr>
            <a:xfrm>
              <a:off x="279401" y="1752600"/>
              <a:ext cx="121885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US" sz="900" b="1" u="sng" dirty="0" smtClean="0"/>
                <a:t>Autonomous Religions: </a:t>
              </a:r>
              <a:endParaRPr lang="en-US" sz="900" b="1" u="sng" dirty="0"/>
            </a:p>
          </p:txBody>
        </p:sp>
      </p:grpSp>
      <p:sp>
        <p:nvSpPr>
          <p:cNvPr id="75" name="Sun 37"/>
          <p:cNvSpPr/>
          <p:nvPr/>
        </p:nvSpPr>
        <p:spPr>
          <a:xfrm>
            <a:off x="2514600" y="13616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40"/>
          <p:cNvSpPr txBox="1"/>
          <p:nvPr/>
        </p:nvSpPr>
        <p:spPr>
          <a:xfrm>
            <a:off x="2757099" y="1400974"/>
            <a:ext cx="4728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Nestorian</a:t>
            </a:r>
            <a:endParaRPr lang="en-US" sz="900" b="1" dirty="0"/>
          </a:p>
        </p:txBody>
      </p:sp>
      <p:sp>
        <p:nvSpPr>
          <p:cNvPr id="77" name="TextBox 47"/>
          <p:cNvSpPr txBox="1"/>
          <p:nvPr/>
        </p:nvSpPr>
        <p:spPr>
          <a:xfrm>
            <a:off x="3608598" y="1400974"/>
            <a:ext cx="13801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Docetist</a:t>
            </a:r>
            <a:r>
              <a:rPr lang="en-US" sz="900" dirty="0"/>
              <a:t>, Iconoclast</a:t>
            </a:r>
          </a:p>
        </p:txBody>
      </p:sp>
      <p:sp>
        <p:nvSpPr>
          <p:cNvPr id="78" name="Sun 48"/>
          <p:cNvSpPr/>
          <p:nvPr/>
        </p:nvSpPr>
        <p:spPr>
          <a:xfrm>
            <a:off x="2514600" y="16192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TextBox 51"/>
          <p:cNvSpPr txBox="1"/>
          <p:nvPr/>
        </p:nvSpPr>
        <p:spPr>
          <a:xfrm>
            <a:off x="2757099" y="1658551"/>
            <a:ext cx="463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Orthodox</a:t>
            </a:r>
            <a:endParaRPr lang="en-US" sz="900" b="1" dirty="0"/>
          </a:p>
        </p:txBody>
      </p:sp>
      <p:sp>
        <p:nvSpPr>
          <p:cNvPr id="80" name="TextBox 52"/>
          <p:cNvSpPr txBox="1"/>
          <p:nvPr/>
        </p:nvSpPr>
        <p:spPr>
          <a:xfrm>
            <a:off x="3608598" y="1658551"/>
            <a:ext cx="30970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Bogomilist</a:t>
            </a:r>
            <a:r>
              <a:rPr lang="en-US" sz="900" dirty="0" smtClean="0"/>
              <a:t>, </a:t>
            </a:r>
            <a:r>
              <a:rPr lang="en-US" sz="900" dirty="0" err="1" smtClean="0"/>
              <a:t>Melkite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Montanist</a:t>
            </a:r>
            <a:r>
              <a:rPr lang="en-US" sz="900" dirty="0" smtClean="0"/>
              <a:t>, </a:t>
            </a:r>
            <a:r>
              <a:rPr lang="en-US" sz="900" dirty="0" err="1" smtClean="0"/>
              <a:t>Sabellianist</a:t>
            </a:r>
            <a:r>
              <a:rPr lang="en-US" sz="900" dirty="0" smtClean="0"/>
              <a:t>, </a:t>
            </a:r>
            <a:r>
              <a:rPr lang="en-US" sz="900" dirty="0" err="1" smtClean="0"/>
              <a:t>Valentinian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1" name="TextBox 30"/>
          <p:cNvSpPr txBox="1"/>
          <p:nvPr/>
        </p:nvSpPr>
        <p:spPr>
          <a:xfrm>
            <a:off x="4615907" y="1907317"/>
            <a:ext cx="99923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Religion:</a:t>
            </a:r>
            <a:endParaRPr lang="en-US" dirty="0"/>
          </a:p>
        </p:txBody>
      </p:sp>
      <p:sp>
        <p:nvSpPr>
          <p:cNvPr id="82" name="Sun 37"/>
          <p:cNvSpPr/>
          <p:nvPr/>
        </p:nvSpPr>
        <p:spPr>
          <a:xfrm>
            <a:off x="4615907" y="2145099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40"/>
          <p:cNvSpPr txBox="1"/>
          <p:nvPr/>
        </p:nvSpPr>
        <p:spPr>
          <a:xfrm>
            <a:off x="4833007" y="2115150"/>
            <a:ext cx="5925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Phrygian</a:t>
            </a:r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Montanist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51" name="Sun 37"/>
          <p:cNvSpPr/>
          <p:nvPr/>
        </p:nvSpPr>
        <p:spPr>
          <a:xfrm>
            <a:off x="3708776" y="875041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TextBox 78"/>
          <p:cNvSpPr txBox="1"/>
          <p:nvPr/>
        </p:nvSpPr>
        <p:spPr>
          <a:xfrm>
            <a:off x="3504740" y="8543466"/>
            <a:ext cx="62517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Axum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r.d.</a:t>
            </a:r>
            <a:r>
              <a:rPr lang="en-US" sz="900" dirty="0" smtClean="0"/>
              <a:t> of Aksum</a:t>
            </a:r>
            <a:endParaRPr lang="en-US" sz="900" dirty="0"/>
          </a:p>
        </p:txBody>
      </p:sp>
      <p:sp>
        <p:nvSpPr>
          <p:cNvPr id="62" name="TextBox 35"/>
          <p:cNvSpPr txBox="1"/>
          <p:nvPr/>
        </p:nvSpPr>
        <p:spPr>
          <a:xfrm>
            <a:off x="3088976" y="6888904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Hierosolyma</a:t>
            </a:r>
            <a:endParaRPr lang="en-US" dirty="0"/>
          </a:p>
          <a:p>
            <a:r>
              <a:rPr lang="en-US" b="0" dirty="0"/>
              <a:t>Jerusalem</a:t>
            </a:r>
          </a:p>
        </p:txBody>
      </p:sp>
    </p:spTree>
    <p:extLst>
      <p:ext uri="{BB962C8B-B14F-4D97-AF65-F5344CB8AC3E}">
        <p14:creationId xmlns:p14="http://schemas.microsoft.com/office/powerpoint/2010/main" val="2519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45856" b="54603"/>
          <a:stretch/>
        </p:blipFill>
        <p:spPr>
          <a:xfrm>
            <a:off x="0" y="1962269"/>
            <a:ext cx="6858001" cy="7181732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5001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/>
              <a:t>Zalmoxian</a:t>
            </a:r>
            <a:endParaRPr lang="en-US" sz="900" b="1" dirty="0"/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Zalmoxian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54" name="TextBox 34"/>
          <p:cNvSpPr txBox="1"/>
          <p:nvPr/>
        </p:nvSpPr>
        <p:spPr>
          <a:xfrm>
            <a:off x="3558540" y="1143398"/>
            <a:ext cx="209031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/>
              <a:t>Christo-</a:t>
            </a:r>
            <a:r>
              <a:rPr lang="en-US" sz="900" dirty="0" err="1"/>
              <a:t>Zalmoxian</a:t>
            </a:r>
            <a:r>
              <a:rPr lang="en-US" sz="900" dirty="0"/>
              <a:t>, </a:t>
            </a:r>
            <a:r>
              <a:rPr lang="en-US" sz="900" dirty="0" err="1"/>
              <a:t>Apogenesianist</a:t>
            </a:r>
            <a:endParaRPr lang="en-US" sz="900" dirty="0"/>
          </a:p>
        </p:txBody>
      </p:sp>
      <p:sp>
        <p:nvSpPr>
          <p:cNvPr id="55" name="TextBox 37"/>
          <p:cNvSpPr txBox="1"/>
          <p:nvPr/>
        </p:nvSpPr>
        <p:spPr>
          <a:xfrm>
            <a:off x="279401" y="1371600"/>
            <a:ext cx="1236483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i="1" dirty="0" smtClean="0"/>
              <a:t>No autonomous religion </a:t>
            </a:r>
            <a:endParaRPr lang="en-US" sz="900" i="1" dirty="0"/>
          </a:p>
        </p:txBody>
      </p:sp>
      <p:sp>
        <p:nvSpPr>
          <p:cNvPr id="56" name="TextBox 39"/>
          <p:cNvSpPr txBox="1"/>
          <p:nvPr/>
        </p:nvSpPr>
        <p:spPr>
          <a:xfrm>
            <a:off x="279401" y="1794125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61" name="TextBox 55"/>
          <p:cNvSpPr txBox="1"/>
          <p:nvPr/>
        </p:nvSpPr>
        <p:spPr>
          <a:xfrm>
            <a:off x="4369904" y="6636124"/>
            <a:ext cx="76303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Sarmizegethusa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/>
              <a:t>Kôgajon</a:t>
            </a:r>
            <a:endParaRPr lang="fr-FR" b="0" dirty="0"/>
          </a:p>
        </p:txBody>
      </p:sp>
      <p:sp>
        <p:nvSpPr>
          <p:cNvPr id="76" name="Sun 29"/>
          <p:cNvSpPr/>
          <p:nvPr/>
        </p:nvSpPr>
        <p:spPr>
          <a:xfrm>
            <a:off x="4768344" y="5961939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45"/>
          <p:cNvSpPr txBox="1"/>
          <p:nvPr/>
        </p:nvSpPr>
        <p:spPr>
          <a:xfrm>
            <a:off x="4726790" y="5728141"/>
            <a:ext cx="2997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Galich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Lviv</a:t>
            </a:r>
            <a:endParaRPr lang="en-US" sz="900" dirty="0"/>
          </a:p>
        </p:txBody>
      </p:sp>
      <p:sp>
        <p:nvSpPr>
          <p:cNvPr id="78" name="Sun 54"/>
          <p:cNvSpPr/>
          <p:nvPr/>
        </p:nvSpPr>
        <p:spPr>
          <a:xfrm>
            <a:off x="1066800" y="555010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9" name="TextBox 55"/>
          <p:cNvSpPr txBox="1"/>
          <p:nvPr/>
        </p:nvSpPr>
        <p:spPr>
          <a:xfrm>
            <a:off x="770996" y="5342519"/>
            <a:ext cx="806311" cy="20999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>
              <a:lnSpc>
                <a:spcPts val="800"/>
              </a:lnSpc>
            </a:pPr>
            <a:r>
              <a:rPr lang="fr-FR" dirty="0" err="1" smtClean="0"/>
              <a:t>Vadum</a:t>
            </a:r>
            <a:r>
              <a:rPr lang="fr-FR" dirty="0" smtClean="0"/>
              <a:t> </a:t>
            </a:r>
            <a:r>
              <a:rPr lang="fr-FR" dirty="0" err="1" smtClean="0"/>
              <a:t>Exercitus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/>
              <a:t>Henffordd</a:t>
            </a:r>
            <a:endParaRPr lang="fr-FR" b="0" dirty="0"/>
          </a:p>
        </p:txBody>
      </p:sp>
      <p:sp>
        <p:nvSpPr>
          <p:cNvPr id="81" name="TextBox 55"/>
          <p:cNvSpPr txBox="1"/>
          <p:nvPr/>
        </p:nvSpPr>
        <p:spPr>
          <a:xfrm>
            <a:off x="5642198" y="6449989"/>
            <a:ext cx="988973" cy="41036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 anchor="t" anchorCtr="1">
            <a:spAutoFit/>
          </a:bodyPr>
          <a:lstStyle>
            <a:defPPr>
              <a:defRPr lang="en-US"/>
            </a:defPPr>
            <a:lvl1pPr algn="ctr">
              <a:defRPr sz="900" b="1"/>
            </a:lvl1pPr>
          </a:lstStyle>
          <a:p>
            <a:pPr algn="l">
              <a:lnSpc>
                <a:spcPts val="800"/>
              </a:lnSpc>
            </a:pPr>
            <a:r>
              <a:rPr lang="fr-FR" dirty="0" err="1" smtClean="0"/>
              <a:t>Maurokastron</a:t>
            </a:r>
            <a:r>
              <a:rPr lang="fr-FR" dirty="0"/>
              <a:t/>
            </a:r>
            <a:br>
              <a:rPr lang="fr-FR" dirty="0"/>
            </a:br>
            <a:r>
              <a:rPr lang="fr-FR" b="0" dirty="0" err="1" smtClean="0"/>
              <a:t>Noviodounos</a:t>
            </a:r>
            <a:endParaRPr lang="fr-FR" b="0" dirty="0" smtClean="0"/>
          </a:p>
          <a:p>
            <a:pPr algn="l">
              <a:lnSpc>
                <a:spcPts val="800"/>
              </a:lnSpc>
            </a:pPr>
            <a:r>
              <a:rPr lang="fr-FR" b="0" i="1" dirty="0" smtClean="0"/>
              <a:t>("Saka-</a:t>
            </a:r>
            <a:r>
              <a:rPr lang="fr-FR" b="0" i="1" dirty="0" err="1" smtClean="0"/>
              <a:t>katai</a:t>
            </a:r>
            <a:r>
              <a:rPr lang="fr-FR" b="0" i="1" dirty="0"/>
              <a:t>"</a:t>
            </a:r>
            <a:r>
              <a:rPr lang="fr-FR" b="0" i="1" dirty="0" smtClean="0"/>
              <a:t> for </a:t>
            </a:r>
            <a:r>
              <a:rPr lang="fr-FR" b="0" i="1" dirty="0" err="1" smtClean="0"/>
              <a:t>Sarmatians</a:t>
            </a:r>
            <a:r>
              <a:rPr lang="fr-FR" b="0" i="1" dirty="0" smtClean="0"/>
              <a:t>)</a:t>
            </a:r>
            <a:endParaRPr lang="fr-FR" b="0" i="1" dirty="0"/>
          </a:p>
        </p:txBody>
      </p:sp>
      <p:sp>
        <p:nvSpPr>
          <p:cNvPr id="59" name="Sun 54"/>
          <p:cNvSpPr/>
          <p:nvPr/>
        </p:nvSpPr>
        <p:spPr>
          <a:xfrm>
            <a:off x="4635800" y="64075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Sun 54"/>
          <p:cNvSpPr/>
          <p:nvPr/>
        </p:nvSpPr>
        <p:spPr>
          <a:xfrm>
            <a:off x="5472735" y="651485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4" name="TextBox 45"/>
          <p:cNvSpPr txBox="1"/>
          <p:nvPr/>
        </p:nvSpPr>
        <p:spPr>
          <a:xfrm>
            <a:off x="3855419" y="6369342"/>
            <a:ext cx="41357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Nitra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Moravce</a:t>
            </a:r>
            <a:endParaRPr lang="en-US" sz="900" dirty="0"/>
          </a:p>
        </p:txBody>
      </p:sp>
      <p:sp>
        <p:nvSpPr>
          <p:cNvPr id="85" name="Sun 46"/>
          <p:cNvSpPr/>
          <p:nvPr/>
        </p:nvSpPr>
        <p:spPr>
          <a:xfrm>
            <a:off x="3954857" y="611603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-1" r="24860" b="44870"/>
          <a:stretch/>
        </p:blipFill>
        <p:spPr>
          <a:xfrm>
            <a:off x="-7256" y="2597389"/>
            <a:ext cx="6865256" cy="6546611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18562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 </a:t>
            </a:r>
            <a:r>
              <a:rPr lang="en-US" sz="900" i="1" dirty="0"/>
              <a:t>(no distinct holy site)</a:t>
            </a:r>
            <a:r>
              <a:rPr lang="en-US" sz="900" b="1" dirty="0"/>
              <a:t> </a:t>
            </a:r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3462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Luwian</a:t>
            </a:r>
            <a:endParaRPr lang="en-US" sz="900" b="1" dirty="0"/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1641733"/>
            <a:ext cx="54290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Tarhuntite</a:t>
            </a:r>
            <a:endParaRPr lang="en-US" sz="900" b="1" dirty="0"/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Luwian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56" name="TextBox 34"/>
          <p:cNvSpPr txBox="1"/>
          <p:nvPr/>
        </p:nvSpPr>
        <p:spPr>
          <a:xfrm>
            <a:off x="3558540" y="1143398"/>
            <a:ext cx="8912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Illuyankan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279401" y="1371600"/>
            <a:ext cx="1193203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</a:t>
            </a:r>
            <a:endParaRPr lang="en-US" sz="900" b="1" dirty="0"/>
          </a:p>
        </p:txBody>
      </p:sp>
      <p:sp>
        <p:nvSpPr>
          <p:cNvPr id="58" name="TextBox 39"/>
          <p:cNvSpPr txBox="1"/>
          <p:nvPr/>
        </p:nvSpPr>
        <p:spPr>
          <a:xfrm>
            <a:off x="5139861" y="19812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59" name="Sun 29"/>
          <p:cNvSpPr/>
          <p:nvPr/>
        </p:nvSpPr>
        <p:spPr>
          <a:xfrm>
            <a:off x="2794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TextBox 30"/>
          <p:cNvSpPr txBox="1"/>
          <p:nvPr/>
        </p:nvSpPr>
        <p:spPr>
          <a:xfrm>
            <a:off x="496501" y="2085201"/>
            <a:ext cx="61022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Typhonist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Illuyankan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4" name="Sun 43"/>
          <p:cNvSpPr/>
          <p:nvPr/>
        </p:nvSpPr>
        <p:spPr>
          <a:xfrm>
            <a:off x="1638301" y="2115150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TextBox 44"/>
          <p:cNvSpPr txBox="1"/>
          <p:nvPr/>
        </p:nvSpPr>
        <p:spPr>
          <a:xfrm>
            <a:off x="1855401" y="2085201"/>
            <a:ext cx="59900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sz="900" dirty="0" err="1"/>
              <a:t>Tarhuntist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Tarhuntite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6" name="TextBox 37"/>
          <p:cNvSpPr txBox="1"/>
          <p:nvPr/>
        </p:nvSpPr>
        <p:spPr>
          <a:xfrm>
            <a:off x="279401" y="1884318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79" name="Sun 29"/>
          <p:cNvSpPr/>
          <p:nvPr/>
        </p:nvSpPr>
        <p:spPr>
          <a:xfrm>
            <a:off x="3179067" y="6671234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45"/>
          <p:cNvSpPr txBox="1"/>
          <p:nvPr/>
        </p:nvSpPr>
        <p:spPr>
          <a:xfrm>
            <a:off x="3396167" y="6673864"/>
            <a:ext cx="68768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Tavium</a:t>
            </a:r>
            <a:r>
              <a:rPr lang="fr-FR" sz="900" b="1" dirty="0" smtClean="0"/>
              <a:t> - </a:t>
            </a:r>
            <a:r>
              <a:rPr lang="fr-FR" sz="900" dirty="0" err="1" smtClean="0"/>
              <a:t>Tavia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(</a:t>
            </a:r>
            <a:r>
              <a:rPr lang="fr-FR" sz="900" i="1" dirty="0" smtClean="0"/>
              <a:t>"</a:t>
            </a:r>
            <a:r>
              <a:rPr lang="fr-FR" sz="900" i="1" dirty="0" err="1"/>
              <a:t>Chattousa</a:t>
            </a:r>
            <a:r>
              <a:rPr lang="fr-FR" sz="900" i="1" dirty="0" smtClean="0"/>
              <a:t>")</a:t>
            </a:r>
          </a:p>
        </p:txBody>
      </p:sp>
      <p:sp>
        <p:nvSpPr>
          <p:cNvPr id="81" name="Sun 24"/>
          <p:cNvSpPr/>
          <p:nvPr/>
        </p:nvSpPr>
        <p:spPr>
          <a:xfrm>
            <a:off x="2941508" y="6855855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2" name="TextBox 45"/>
          <p:cNvSpPr txBox="1"/>
          <p:nvPr/>
        </p:nvSpPr>
        <p:spPr>
          <a:xfrm>
            <a:off x="2877527" y="7072955"/>
            <a:ext cx="36548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Ikonion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Lisdra</a:t>
            </a:r>
            <a:endParaRPr lang="fr-FR" sz="900" dirty="0" smtClean="0"/>
          </a:p>
        </p:txBody>
      </p:sp>
      <p:sp>
        <p:nvSpPr>
          <p:cNvPr id="87" name="Sun 36"/>
          <p:cNvSpPr/>
          <p:nvPr/>
        </p:nvSpPr>
        <p:spPr>
          <a:xfrm>
            <a:off x="3276600" y="755789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Sun 56"/>
          <p:cNvSpPr/>
          <p:nvPr/>
        </p:nvSpPr>
        <p:spPr>
          <a:xfrm>
            <a:off x="3915793" y="7003889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57"/>
          <p:cNvSpPr txBox="1"/>
          <p:nvPr/>
        </p:nvSpPr>
        <p:spPr>
          <a:xfrm>
            <a:off x="3859921" y="7218640"/>
            <a:ext cx="317395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Nisibis</a:t>
            </a:r>
            <a:endParaRPr lang="en-US" sz="900" dirty="0" smtClean="0"/>
          </a:p>
        </p:txBody>
      </p:sp>
      <p:sp>
        <p:nvSpPr>
          <p:cNvPr id="90" name="TextBox 35"/>
          <p:cNvSpPr txBox="1"/>
          <p:nvPr/>
        </p:nvSpPr>
        <p:spPr>
          <a:xfrm>
            <a:off x="3091212" y="7814477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Hierosolyma</a:t>
            </a:r>
            <a:endParaRPr lang="en-US" dirty="0"/>
          </a:p>
          <a:p>
            <a:r>
              <a:rPr lang="en-US" b="0" dirty="0"/>
              <a:t>Jerusalem</a:t>
            </a:r>
          </a:p>
        </p:txBody>
      </p:sp>
      <p:sp>
        <p:nvSpPr>
          <p:cNvPr id="93" name="TextBox 76"/>
          <p:cNvSpPr txBox="1"/>
          <p:nvPr/>
        </p:nvSpPr>
        <p:spPr>
          <a:xfrm>
            <a:off x="2257230" y="6253380"/>
            <a:ext cx="8800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Konstantinoùpolis</a:t>
            </a:r>
            <a:endParaRPr lang="en-US" dirty="0"/>
          </a:p>
          <a:p>
            <a:r>
              <a:rPr lang="en-US" b="0" dirty="0" err="1"/>
              <a:t>Haghia</a:t>
            </a:r>
            <a:r>
              <a:rPr lang="en-US" b="0" dirty="0"/>
              <a:t> Sophia</a:t>
            </a:r>
          </a:p>
        </p:txBody>
      </p:sp>
      <p:sp>
        <p:nvSpPr>
          <p:cNvPr id="94" name="Sun 38"/>
          <p:cNvSpPr/>
          <p:nvPr/>
        </p:nvSpPr>
        <p:spPr>
          <a:xfrm>
            <a:off x="2585953" y="6468629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690"/>
            <a:ext cx="6858000" cy="6507310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496501" y="1413133"/>
            <a:ext cx="4403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Amanaii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Berber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4"/>
          <p:cNvSpPr txBox="1"/>
          <p:nvPr/>
        </p:nvSpPr>
        <p:spPr>
          <a:xfrm>
            <a:off x="1855401" y="1413133"/>
            <a:ext cx="45794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Amazigh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9"/>
          <p:cNvSpPr txBox="1"/>
          <p:nvPr/>
        </p:nvSpPr>
        <p:spPr>
          <a:xfrm>
            <a:off x="3214300" y="1413133"/>
            <a:ext cx="34412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Gurzili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6" name="TextBox 41"/>
          <p:cNvSpPr txBox="1"/>
          <p:nvPr/>
        </p:nvSpPr>
        <p:spPr>
          <a:xfrm>
            <a:off x="2205417" y="5051839"/>
            <a:ext cx="43762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Carthago</a:t>
            </a:r>
            <a:endParaRPr lang="en-US" sz="900" b="1" dirty="0"/>
          </a:p>
        </p:txBody>
      </p:sp>
      <p:sp>
        <p:nvSpPr>
          <p:cNvPr id="77" name="Sun 42"/>
          <p:cNvSpPr/>
          <p:nvPr/>
        </p:nvSpPr>
        <p:spPr>
          <a:xfrm>
            <a:off x="1975307" y="499208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Sun 33"/>
          <p:cNvSpPr/>
          <p:nvPr/>
        </p:nvSpPr>
        <p:spPr>
          <a:xfrm>
            <a:off x="2190007" y="567738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9" name="TextBox 32"/>
          <p:cNvSpPr txBox="1"/>
          <p:nvPr/>
        </p:nvSpPr>
        <p:spPr>
          <a:xfrm>
            <a:off x="2453882" y="5682141"/>
            <a:ext cx="46006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Garama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Osrhoene</a:t>
            </a:r>
            <a:endParaRPr lang="en-US" sz="900" dirty="0"/>
          </a:p>
        </p:txBody>
      </p:sp>
      <p:sp>
        <p:nvSpPr>
          <p:cNvPr id="83" name="Sun 29"/>
          <p:cNvSpPr/>
          <p:nvPr/>
        </p:nvSpPr>
        <p:spPr>
          <a:xfrm>
            <a:off x="2794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37"/>
          <p:cNvSpPr txBox="1"/>
          <p:nvPr/>
        </p:nvSpPr>
        <p:spPr>
          <a:xfrm>
            <a:off x="279401" y="1676400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</a:t>
            </a:r>
            <a:endParaRPr lang="en-US" sz="900" b="1" u="sng" dirty="0"/>
          </a:p>
        </p:txBody>
      </p:sp>
      <p:sp>
        <p:nvSpPr>
          <p:cNvPr id="85" name="TextBox 44"/>
          <p:cNvSpPr txBox="1"/>
          <p:nvPr/>
        </p:nvSpPr>
        <p:spPr>
          <a:xfrm>
            <a:off x="469392" y="1887159"/>
            <a:ext cx="98212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Mastimani</a:t>
            </a:r>
            <a:endParaRPr lang="en-US" sz="900" dirty="0" smtClean="0"/>
          </a:p>
          <a:p>
            <a:r>
              <a:rPr lang="en-US" sz="900" i="1" dirty="0" smtClean="0"/>
              <a:t>(all Berber religions)</a:t>
            </a:r>
            <a:endParaRPr lang="en-US" sz="900" i="1" dirty="0"/>
          </a:p>
        </p:txBody>
      </p:sp>
      <p:sp>
        <p:nvSpPr>
          <p:cNvPr id="87" name="Sun 33"/>
          <p:cNvSpPr/>
          <p:nvPr/>
        </p:nvSpPr>
        <p:spPr>
          <a:xfrm>
            <a:off x="1186315" y="628999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TextBox 32"/>
          <p:cNvSpPr txBox="1"/>
          <p:nvPr/>
        </p:nvSpPr>
        <p:spPr>
          <a:xfrm>
            <a:off x="1417086" y="6299509"/>
            <a:ext cx="4424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Tombuto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fr-FR" sz="900" dirty="0" err="1"/>
              <a:t>Sankore</a:t>
            </a:r>
            <a:r>
              <a:rPr lang="fr-FR" sz="900" dirty="0"/>
              <a:t> </a:t>
            </a:r>
            <a:endParaRPr lang="en-US" sz="900" dirty="0"/>
          </a:p>
        </p:txBody>
      </p:sp>
      <p:sp>
        <p:nvSpPr>
          <p:cNvPr id="89" name="Sun 33"/>
          <p:cNvSpPr/>
          <p:nvPr/>
        </p:nvSpPr>
        <p:spPr>
          <a:xfrm>
            <a:off x="1070052" y="518783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0" name="TextBox 32"/>
          <p:cNvSpPr txBox="1"/>
          <p:nvPr/>
        </p:nvSpPr>
        <p:spPr>
          <a:xfrm>
            <a:off x="678027" y="5190188"/>
            <a:ext cx="39594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Fas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Zerhoun</a:t>
            </a:r>
            <a:endParaRPr lang="en-US" sz="900" dirty="0"/>
          </a:p>
        </p:txBody>
      </p:sp>
      <p:sp>
        <p:nvSpPr>
          <p:cNvPr id="91" name="Sun 29"/>
          <p:cNvSpPr/>
          <p:nvPr/>
        </p:nvSpPr>
        <p:spPr>
          <a:xfrm>
            <a:off x="2137704" y="53126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TextBox 32"/>
          <p:cNvSpPr txBox="1"/>
          <p:nvPr/>
        </p:nvSpPr>
        <p:spPr>
          <a:xfrm>
            <a:off x="2354804" y="5318612"/>
            <a:ext cx="64280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Leptis Magna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Nalut</a:t>
            </a:r>
            <a:endParaRPr lang="en-US" sz="900" dirty="0"/>
          </a:p>
        </p:txBody>
      </p:sp>
      <p:sp>
        <p:nvSpPr>
          <p:cNvPr id="95" name="TextBox 32"/>
          <p:cNvSpPr txBox="1"/>
          <p:nvPr/>
        </p:nvSpPr>
        <p:spPr>
          <a:xfrm>
            <a:off x="1364440" y="5086345"/>
            <a:ext cx="37670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Sirta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Tebessa</a:t>
            </a:r>
            <a:endParaRPr lang="en-US" sz="900" dirty="0"/>
          </a:p>
        </p:txBody>
      </p:sp>
      <p:sp>
        <p:nvSpPr>
          <p:cNvPr id="94" name="Sun 29"/>
          <p:cNvSpPr/>
          <p:nvPr/>
        </p:nvSpPr>
        <p:spPr>
          <a:xfrm>
            <a:off x="1729312" y="507808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Sun 29"/>
          <p:cNvSpPr/>
          <p:nvPr/>
        </p:nvSpPr>
        <p:spPr>
          <a:xfrm>
            <a:off x="872909" y="546751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TextBox 32"/>
          <p:cNvSpPr txBox="1"/>
          <p:nvPr/>
        </p:nvSpPr>
        <p:spPr>
          <a:xfrm>
            <a:off x="722257" y="5686019"/>
            <a:ext cx="47609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Agadir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Ouaouteit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251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690"/>
            <a:ext cx="6858000" cy="6507310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496501" y="1413133"/>
            <a:ext cx="36336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Anansi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African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4"/>
          <p:cNvSpPr txBox="1"/>
          <p:nvPr/>
        </p:nvSpPr>
        <p:spPr>
          <a:xfrm>
            <a:off x="1855401" y="1413133"/>
            <a:ext cx="37618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Nyame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9"/>
          <p:cNvSpPr txBox="1"/>
          <p:nvPr/>
        </p:nvSpPr>
        <p:spPr>
          <a:xfrm>
            <a:off x="3214300" y="1413133"/>
            <a:ext cx="28321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Serer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83" name="Sun 29"/>
          <p:cNvSpPr/>
          <p:nvPr/>
        </p:nvSpPr>
        <p:spPr>
          <a:xfrm>
            <a:off x="279401" y="190723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37"/>
          <p:cNvSpPr txBox="1"/>
          <p:nvPr/>
        </p:nvSpPr>
        <p:spPr>
          <a:xfrm>
            <a:off x="279401" y="1676400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</a:t>
            </a:r>
            <a:endParaRPr lang="en-US" sz="900" b="1" u="sng" dirty="0"/>
          </a:p>
        </p:txBody>
      </p:sp>
      <p:sp>
        <p:nvSpPr>
          <p:cNvPr id="85" name="TextBox 44"/>
          <p:cNvSpPr txBox="1"/>
          <p:nvPr/>
        </p:nvSpPr>
        <p:spPr>
          <a:xfrm>
            <a:off x="469392" y="1887159"/>
            <a:ext cx="128028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Fat </a:t>
            </a:r>
            <a:r>
              <a:rPr lang="en-US" sz="900" dirty="0" err="1" smtClean="0"/>
              <a:t>Roogan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 smtClean="0"/>
              <a:t>Anansi</a:t>
            </a:r>
            <a:r>
              <a:rPr lang="en-US" sz="900" i="1" dirty="0"/>
              <a:t>, </a:t>
            </a:r>
            <a:r>
              <a:rPr lang="en-US" sz="900" i="1" dirty="0" err="1" smtClean="0"/>
              <a:t>Nyame</a:t>
            </a:r>
            <a:r>
              <a:rPr lang="en-US" sz="900" i="1" dirty="0" smtClean="0"/>
              <a:t> and Serer)</a:t>
            </a:r>
            <a:endParaRPr lang="en-US" sz="900" i="1" dirty="0"/>
          </a:p>
        </p:txBody>
      </p:sp>
      <p:sp>
        <p:nvSpPr>
          <p:cNvPr id="87" name="Sun 33"/>
          <p:cNvSpPr/>
          <p:nvPr/>
        </p:nvSpPr>
        <p:spPr>
          <a:xfrm>
            <a:off x="1186315" y="628999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8" name="TextBox 32"/>
          <p:cNvSpPr txBox="1"/>
          <p:nvPr/>
        </p:nvSpPr>
        <p:spPr>
          <a:xfrm>
            <a:off x="1417086" y="6299509"/>
            <a:ext cx="4424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Tombuto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fr-FR" sz="900" dirty="0" err="1"/>
              <a:t>Sankore</a:t>
            </a:r>
            <a:r>
              <a:rPr lang="fr-FR" sz="900" dirty="0"/>
              <a:t> </a:t>
            </a:r>
            <a:endParaRPr lang="en-US" sz="900" dirty="0"/>
          </a:p>
        </p:txBody>
      </p:sp>
      <p:sp>
        <p:nvSpPr>
          <p:cNvPr id="89" name="Sun 33"/>
          <p:cNvSpPr/>
          <p:nvPr/>
        </p:nvSpPr>
        <p:spPr>
          <a:xfrm>
            <a:off x="1070052" y="518783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0" name="TextBox 32"/>
          <p:cNvSpPr txBox="1"/>
          <p:nvPr/>
        </p:nvSpPr>
        <p:spPr>
          <a:xfrm>
            <a:off x="678027" y="5190188"/>
            <a:ext cx="39594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Fas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Zerhoun</a:t>
            </a:r>
            <a:endParaRPr lang="en-US" sz="900" dirty="0"/>
          </a:p>
        </p:txBody>
      </p:sp>
      <p:sp>
        <p:nvSpPr>
          <p:cNvPr id="31" name="Sun 38"/>
          <p:cNvSpPr/>
          <p:nvPr/>
        </p:nvSpPr>
        <p:spPr>
          <a:xfrm>
            <a:off x="4356101" y="137068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573200" y="1409988"/>
            <a:ext cx="37939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Yorùbá</a:t>
            </a:r>
            <a:endParaRPr lang="en-US" sz="900" dirty="0"/>
          </a:p>
        </p:txBody>
      </p:sp>
      <p:sp>
        <p:nvSpPr>
          <p:cNvPr id="33" name="Sun 33"/>
          <p:cNvSpPr/>
          <p:nvPr/>
        </p:nvSpPr>
        <p:spPr>
          <a:xfrm>
            <a:off x="1464937" y="686383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1691950" y="6868591"/>
            <a:ext cx="46006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Eweduko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smtClean="0"/>
              <a:t>Ife</a:t>
            </a:r>
            <a:endParaRPr lang="en-US" sz="900" dirty="0"/>
          </a:p>
        </p:txBody>
      </p:sp>
      <p:sp>
        <p:nvSpPr>
          <p:cNvPr id="35" name="Sun 33"/>
          <p:cNvSpPr/>
          <p:nvPr/>
        </p:nvSpPr>
        <p:spPr>
          <a:xfrm>
            <a:off x="484050" y="648283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403048" y="6700901"/>
            <a:ext cx="37670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Kambra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Kaniaga</a:t>
            </a:r>
            <a:endParaRPr lang="en-US" sz="900" dirty="0"/>
          </a:p>
        </p:txBody>
      </p:sp>
      <p:sp>
        <p:nvSpPr>
          <p:cNvPr id="37" name="Sun 38"/>
          <p:cNvSpPr/>
          <p:nvPr/>
        </p:nvSpPr>
        <p:spPr>
          <a:xfrm>
            <a:off x="481650" y="631712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358318" y="6094361"/>
            <a:ext cx="46967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Sanghana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Touba</a:t>
            </a:r>
            <a:endParaRPr lang="en-US" sz="900" dirty="0"/>
          </a:p>
        </p:txBody>
      </p:sp>
      <p:sp>
        <p:nvSpPr>
          <p:cNvPr id="30" name="Sun 38"/>
          <p:cNvSpPr/>
          <p:nvPr/>
        </p:nvSpPr>
        <p:spPr>
          <a:xfrm>
            <a:off x="1099340" y="690608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951981" y="7131559"/>
            <a:ext cx="50975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Aboisso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Boldumsaz</a:t>
            </a:r>
            <a:endParaRPr lang="en-US" sz="900" dirty="0"/>
          </a:p>
        </p:txBody>
      </p:sp>
      <p:sp>
        <p:nvSpPr>
          <p:cNvPr id="40" name="Sun 38"/>
          <p:cNvSpPr/>
          <p:nvPr/>
        </p:nvSpPr>
        <p:spPr>
          <a:xfrm>
            <a:off x="2008012" y="6442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Box 32"/>
          <p:cNvSpPr txBox="1"/>
          <p:nvPr/>
        </p:nvSpPr>
        <p:spPr>
          <a:xfrm>
            <a:off x="2253299" y="6442033"/>
            <a:ext cx="43281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Zinder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Owshank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611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4" t="28333" r="13811" b="6667"/>
          <a:stretch/>
        </p:blipFill>
        <p:spPr>
          <a:xfrm>
            <a:off x="0" y="3200400"/>
            <a:ext cx="6858000" cy="5943600"/>
          </a:xfrm>
          <a:prstGeom prst="rect">
            <a:avLst/>
          </a:prstGeom>
        </p:spPr>
      </p:pic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Ancient Egyptian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69" name="TextBox 32"/>
          <p:cNvSpPr txBox="1"/>
          <p:nvPr/>
        </p:nvSpPr>
        <p:spPr>
          <a:xfrm>
            <a:off x="2421493" y="4423107"/>
            <a:ext cx="520975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Alexandria</a:t>
            </a:r>
            <a:endParaRPr lang="en-US" sz="900" b="1" dirty="0" smtClean="0"/>
          </a:p>
        </p:txBody>
      </p:sp>
      <p:sp>
        <p:nvSpPr>
          <p:cNvPr id="68" name="Sun 33"/>
          <p:cNvSpPr/>
          <p:nvPr/>
        </p:nvSpPr>
        <p:spPr>
          <a:xfrm>
            <a:off x="2836143" y="452961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8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89" name="TextBox 25"/>
          <p:cNvSpPr txBox="1"/>
          <p:nvPr/>
        </p:nvSpPr>
        <p:spPr>
          <a:xfrm>
            <a:off x="2757099" y="1143398"/>
            <a:ext cx="41036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Amunite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90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0" name="TextBox 30"/>
          <p:cNvSpPr txBox="1"/>
          <p:nvPr/>
        </p:nvSpPr>
        <p:spPr>
          <a:xfrm>
            <a:off x="496501" y="1641733"/>
            <a:ext cx="3329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Isetite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1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102" name="TextBox 34"/>
          <p:cNvSpPr txBox="1"/>
          <p:nvPr/>
        </p:nvSpPr>
        <p:spPr>
          <a:xfrm>
            <a:off x="3558540" y="1143398"/>
            <a:ext cx="141545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Atenist</a:t>
            </a:r>
            <a:r>
              <a:rPr lang="en-US" sz="900" b="1" i="1" dirty="0">
                <a:solidFill>
                  <a:srgbClr val="C00000"/>
                </a:solidFill>
              </a:rPr>
              <a:t>, Ra-</a:t>
            </a:r>
            <a:r>
              <a:rPr lang="en-US" sz="900" b="1" i="1" dirty="0" err="1">
                <a:solidFill>
                  <a:srgbClr val="C00000"/>
                </a:solidFill>
              </a:rPr>
              <a:t>Horakhtic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03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104" name="TextBox 39"/>
          <p:cNvSpPr txBox="1"/>
          <p:nvPr/>
        </p:nvSpPr>
        <p:spPr>
          <a:xfrm>
            <a:off x="279401" y="2801624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106" name="TextBox 30"/>
          <p:cNvSpPr txBox="1"/>
          <p:nvPr/>
        </p:nvSpPr>
        <p:spPr>
          <a:xfrm>
            <a:off x="3200400" y="13716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Religions:</a:t>
            </a:r>
            <a:endParaRPr lang="en-US" dirty="0"/>
          </a:p>
        </p:txBody>
      </p:sp>
      <p:sp>
        <p:nvSpPr>
          <p:cNvPr id="107" name="Sun 37"/>
          <p:cNvSpPr/>
          <p:nvPr/>
        </p:nvSpPr>
        <p:spPr>
          <a:xfrm>
            <a:off x="3200400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TextBox 40"/>
          <p:cNvSpPr txBox="1"/>
          <p:nvPr/>
        </p:nvSpPr>
        <p:spPr>
          <a:xfrm>
            <a:off x="3417500" y="1648683"/>
            <a:ext cx="158004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Kemetic</a:t>
            </a:r>
            <a:r>
              <a:rPr lang="en-US" sz="900" dirty="0" smtClean="0"/>
              <a:t> </a:t>
            </a:r>
            <a:r>
              <a:rPr lang="en-US" sz="900" i="1" dirty="0"/>
              <a:t>(</a:t>
            </a:r>
            <a:r>
              <a:rPr lang="en-US" sz="900" i="1" dirty="0" err="1" smtClean="0"/>
              <a:t>Amunite</a:t>
            </a:r>
            <a:r>
              <a:rPr lang="en-US" sz="900" i="1" dirty="0"/>
              <a:t>, Ra-</a:t>
            </a:r>
            <a:r>
              <a:rPr lang="en-US" sz="900" i="1" dirty="0" err="1"/>
              <a:t>Horakhtic</a:t>
            </a:r>
            <a:r>
              <a:rPr lang="en-US" sz="900" i="1" dirty="0"/>
              <a:t>)</a:t>
            </a:r>
            <a:endParaRPr lang="en-US" sz="900" i="1" dirty="0"/>
          </a:p>
        </p:txBody>
      </p:sp>
      <p:sp>
        <p:nvSpPr>
          <p:cNvPr id="109" name="Sun 29"/>
          <p:cNvSpPr/>
          <p:nvPr/>
        </p:nvSpPr>
        <p:spPr>
          <a:xfrm>
            <a:off x="279401" y="18419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TextBox 30"/>
          <p:cNvSpPr txBox="1"/>
          <p:nvPr/>
        </p:nvSpPr>
        <p:spPr>
          <a:xfrm>
            <a:off x="496501" y="1881207"/>
            <a:ext cx="342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Sutahi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113" name="Sun 37"/>
          <p:cNvSpPr/>
          <p:nvPr/>
        </p:nvSpPr>
        <p:spPr>
          <a:xfrm>
            <a:off x="3199219" y="187654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TextBox 40"/>
          <p:cNvSpPr txBox="1"/>
          <p:nvPr/>
        </p:nvSpPr>
        <p:spPr>
          <a:xfrm>
            <a:off x="3416319" y="1915846"/>
            <a:ext cx="88914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Amarnist</a:t>
            </a:r>
            <a:r>
              <a:rPr lang="en-US" sz="900" dirty="0" smtClean="0"/>
              <a:t> </a:t>
            </a:r>
            <a:r>
              <a:rPr lang="en-US" sz="900" i="1" dirty="0"/>
              <a:t>(</a:t>
            </a:r>
            <a:r>
              <a:rPr lang="en-US" sz="900" i="1" dirty="0" err="1"/>
              <a:t>Atenist</a:t>
            </a:r>
            <a:r>
              <a:rPr lang="en-US" sz="900" i="1" dirty="0"/>
              <a:t>)</a:t>
            </a:r>
            <a:endParaRPr lang="en-US" sz="900" i="1" dirty="0"/>
          </a:p>
        </p:txBody>
      </p:sp>
      <p:sp>
        <p:nvSpPr>
          <p:cNvPr id="115" name="Sun 37"/>
          <p:cNvSpPr/>
          <p:nvPr/>
        </p:nvSpPr>
        <p:spPr>
          <a:xfrm>
            <a:off x="3205569" y="216964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6" name="TextBox 40"/>
          <p:cNvSpPr txBox="1"/>
          <p:nvPr/>
        </p:nvSpPr>
        <p:spPr>
          <a:xfrm>
            <a:off x="3422669" y="2208947"/>
            <a:ext cx="94365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Sekhmetist</a:t>
            </a:r>
            <a:r>
              <a:rPr lang="en-US" sz="900" dirty="0" smtClean="0"/>
              <a:t> </a:t>
            </a:r>
            <a:r>
              <a:rPr lang="en-US" sz="900" i="1" dirty="0"/>
              <a:t>(</a:t>
            </a:r>
            <a:r>
              <a:rPr lang="en-US" sz="900" i="1" dirty="0" err="1"/>
              <a:t>Isetite</a:t>
            </a:r>
            <a:r>
              <a:rPr lang="en-US" sz="900" i="1" dirty="0"/>
              <a:t>)</a:t>
            </a:r>
            <a:endParaRPr lang="en-US" sz="900" i="1" dirty="0"/>
          </a:p>
        </p:txBody>
      </p:sp>
      <p:sp>
        <p:nvSpPr>
          <p:cNvPr id="117" name="Sun 37"/>
          <p:cNvSpPr/>
          <p:nvPr/>
        </p:nvSpPr>
        <p:spPr>
          <a:xfrm>
            <a:off x="3211919" y="246274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8" name="TextBox 40"/>
          <p:cNvSpPr txBox="1"/>
          <p:nvPr/>
        </p:nvSpPr>
        <p:spPr>
          <a:xfrm>
            <a:off x="3429019" y="2502048"/>
            <a:ext cx="85067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Kheprian</a:t>
            </a:r>
            <a:r>
              <a:rPr lang="en-US" sz="900" dirty="0" smtClean="0"/>
              <a:t> </a:t>
            </a:r>
            <a:r>
              <a:rPr lang="en-US" sz="900" i="1" dirty="0"/>
              <a:t>(</a:t>
            </a:r>
            <a:r>
              <a:rPr lang="en-US" sz="900" i="1" dirty="0" err="1"/>
              <a:t>Sutahi</a:t>
            </a:r>
            <a:r>
              <a:rPr lang="en-US" sz="900" i="1" dirty="0"/>
              <a:t>)</a:t>
            </a:r>
            <a:endParaRPr lang="en-US" sz="900" i="1" dirty="0"/>
          </a:p>
        </p:txBody>
      </p:sp>
      <p:sp>
        <p:nvSpPr>
          <p:cNvPr id="120" name="Sun 33"/>
          <p:cNvSpPr/>
          <p:nvPr/>
        </p:nvSpPr>
        <p:spPr>
          <a:xfrm>
            <a:off x="3244938" y="505725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1" name="TextBox 32"/>
          <p:cNvSpPr txBox="1"/>
          <p:nvPr/>
        </p:nvSpPr>
        <p:spPr>
          <a:xfrm>
            <a:off x="3465735" y="5066771"/>
            <a:ext cx="99546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Syene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Elefantina</a:t>
            </a:r>
            <a:r>
              <a:rPr lang="en-US" sz="900" dirty="0" smtClean="0"/>
              <a:t> </a:t>
            </a:r>
            <a:r>
              <a:rPr lang="en-US" sz="900" i="1" dirty="0" smtClean="0"/>
              <a:t>(“</a:t>
            </a:r>
            <a:r>
              <a:rPr lang="en-US" sz="900" i="1" dirty="0" err="1" smtClean="0"/>
              <a:t>Karnak</a:t>
            </a:r>
            <a:r>
              <a:rPr lang="en-US" sz="900" i="1" dirty="0" smtClean="0"/>
              <a:t>”)</a:t>
            </a:r>
            <a:endParaRPr lang="en-US" sz="900" i="1" dirty="0"/>
          </a:p>
        </p:txBody>
      </p:sp>
      <p:sp>
        <p:nvSpPr>
          <p:cNvPr id="122" name="Sun 33"/>
          <p:cNvSpPr/>
          <p:nvPr/>
        </p:nvSpPr>
        <p:spPr>
          <a:xfrm>
            <a:off x="3292213" y="567981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3" name="TextBox 32"/>
          <p:cNvSpPr txBox="1"/>
          <p:nvPr/>
        </p:nvSpPr>
        <p:spPr>
          <a:xfrm>
            <a:off x="3513010" y="5738224"/>
            <a:ext cx="394339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Medewi</a:t>
            </a:r>
            <a:endParaRPr lang="en-US" sz="900" b="1" dirty="0" smtClean="0"/>
          </a:p>
        </p:txBody>
      </p:sp>
      <p:sp>
        <p:nvSpPr>
          <p:cNvPr id="125" name="Sun 33"/>
          <p:cNvSpPr/>
          <p:nvPr/>
        </p:nvSpPr>
        <p:spPr>
          <a:xfrm>
            <a:off x="2990869" y="463102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6" name="TextBox 32"/>
          <p:cNvSpPr txBox="1"/>
          <p:nvPr/>
        </p:nvSpPr>
        <p:spPr>
          <a:xfrm>
            <a:off x="3211919" y="4739942"/>
            <a:ext cx="109164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Memphis</a:t>
            </a:r>
            <a:endParaRPr lang="en-US" sz="900" i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Bilbays</a:t>
            </a:r>
            <a:r>
              <a:rPr lang="en-US" sz="900" dirty="0" smtClean="0"/>
              <a:t> </a:t>
            </a:r>
            <a:r>
              <a:rPr lang="en-US" sz="900" i="1" dirty="0" smtClean="0"/>
              <a:t>(“</a:t>
            </a:r>
            <a:r>
              <a:rPr lang="en-US" sz="900" i="1" dirty="0"/>
              <a:t>Hut-</a:t>
            </a:r>
            <a:r>
              <a:rPr lang="en-US" sz="900" i="1" dirty="0" err="1"/>
              <a:t>ka</a:t>
            </a:r>
            <a:r>
              <a:rPr lang="en-US" sz="900" i="1" dirty="0"/>
              <a:t>-Ptah”)</a:t>
            </a:r>
            <a:endParaRPr lang="en-US" sz="900" i="1" dirty="0"/>
          </a:p>
        </p:txBody>
      </p:sp>
      <p:sp>
        <p:nvSpPr>
          <p:cNvPr id="127" name="Sun 24"/>
          <p:cNvSpPr/>
          <p:nvPr/>
        </p:nvSpPr>
        <p:spPr>
          <a:xfrm>
            <a:off x="2572867" y="464565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8" name="TextBox 32"/>
          <p:cNvSpPr txBox="1"/>
          <p:nvPr/>
        </p:nvSpPr>
        <p:spPr>
          <a:xfrm>
            <a:off x="1889188" y="4648694"/>
            <a:ext cx="68287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Siwa</a:t>
            </a:r>
            <a:endParaRPr lang="en-US" sz="900" i="1" dirty="0" smtClean="0"/>
          </a:p>
          <a:p>
            <a:pPr algn="r">
              <a:lnSpc>
                <a:spcPts val="800"/>
              </a:lnSpc>
            </a:pPr>
            <a:r>
              <a:rPr lang="en-US" sz="900" i="1" dirty="0"/>
              <a:t>(“</a:t>
            </a:r>
            <a:r>
              <a:rPr lang="en-US" sz="900" i="1" dirty="0" err="1"/>
              <a:t>Timasirayn</a:t>
            </a:r>
            <a:r>
              <a:rPr lang="en-US" sz="900" i="1" dirty="0"/>
              <a:t>”)</a:t>
            </a:r>
            <a:endParaRPr lang="en-US" sz="900" i="1" dirty="0"/>
          </a:p>
        </p:txBody>
      </p:sp>
      <p:sp>
        <p:nvSpPr>
          <p:cNvPr id="129" name="Sun 24"/>
          <p:cNvSpPr/>
          <p:nvPr/>
        </p:nvSpPr>
        <p:spPr>
          <a:xfrm>
            <a:off x="3001169" y="54968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0" name="TextBox 32"/>
          <p:cNvSpPr txBox="1"/>
          <p:nvPr/>
        </p:nvSpPr>
        <p:spPr>
          <a:xfrm>
            <a:off x="2599618" y="5499844"/>
            <a:ext cx="40075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Dongola</a:t>
            </a:r>
            <a:endParaRPr lang="en-US" sz="900" i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Delgo</a:t>
            </a:r>
            <a:endParaRPr lang="en-US" sz="900" dirty="0"/>
          </a:p>
        </p:txBody>
      </p:sp>
      <p:sp>
        <p:nvSpPr>
          <p:cNvPr id="131" name="Sun 38"/>
          <p:cNvSpPr/>
          <p:nvPr/>
        </p:nvSpPr>
        <p:spPr>
          <a:xfrm>
            <a:off x="2491068" y="60535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2" name="TextBox 45"/>
          <p:cNvSpPr txBox="1"/>
          <p:nvPr/>
        </p:nvSpPr>
        <p:spPr>
          <a:xfrm>
            <a:off x="2324948" y="5870179"/>
            <a:ext cx="55944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Darfur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Fuka</a:t>
            </a:r>
            <a:r>
              <a:rPr lang="en-US" sz="900" dirty="0" smtClean="0"/>
              <a:t> </a:t>
            </a:r>
            <a:r>
              <a:rPr lang="en-US" sz="900" dirty="0" err="1" smtClean="0"/>
              <a:t>Lolong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26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4" t="36666" r="13811"/>
          <a:stretch/>
        </p:blipFill>
        <p:spPr>
          <a:xfrm>
            <a:off x="0" y="3352800"/>
            <a:ext cx="6858000" cy="5791200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9"/>
          <p:cNvSpPr/>
          <p:nvPr/>
        </p:nvSpPr>
        <p:spPr>
          <a:xfrm>
            <a:off x="2794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496501" y="1413133"/>
            <a:ext cx="547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Amatongo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 African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3" name="Sun 43"/>
          <p:cNvSpPr/>
          <p:nvPr/>
        </p:nvSpPr>
        <p:spPr>
          <a:xfrm>
            <a:off x="16383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4"/>
          <p:cNvSpPr txBox="1"/>
          <p:nvPr/>
        </p:nvSpPr>
        <p:spPr>
          <a:xfrm>
            <a:off x="1855401" y="1413133"/>
            <a:ext cx="5477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Batembuzi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279401" y="11430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38"/>
          <p:cNvSpPr/>
          <p:nvPr/>
        </p:nvSpPr>
        <p:spPr>
          <a:xfrm>
            <a:off x="2997201" y="13738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49"/>
          <p:cNvSpPr txBox="1"/>
          <p:nvPr/>
        </p:nvSpPr>
        <p:spPr>
          <a:xfrm>
            <a:off x="3214300" y="1413133"/>
            <a:ext cx="37138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Imanai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8" name="TextBox 39"/>
          <p:cNvSpPr txBox="1"/>
          <p:nvPr/>
        </p:nvSpPr>
        <p:spPr>
          <a:xfrm>
            <a:off x="279401" y="2520045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83" name="Sun 29"/>
          <p:cNvSpPr/>
          <p:nvPr/>
        </p:nvSpPr>
        <p:spPr>
          <a:xfrm>
            <a:off x="279401" y="211347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37"/>
          <p:cNvSpPr txBox="1"/>
          <p:nvPr/>
        </p:nvSpPr>
        <p:spPr>
          <a:xfrm>
            <a:off x="279401" y="1882644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</a:t>
            </a:r>
            <a:endParaRPr lang="en-US" sz="900" b="1" u="sng" dirty="0"/>
          </a:p>
        </p:txBody>
      </p:sp>
      <p:sp>
        <p:nvSpPr>
          <p:cNvPr id="85" name="TextBox 44"/>
          <p:cNvSpPr txBox="1"/>
          <p:nvPr/>
        </p:nvSpPr>
        <p:spPr>
          <a:xfrm>
            <a:off x="469392" y="2093403"/>
            <a:ext cx="59740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Mbambui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Kurembori</a:t>
            </a:r>
            <a:r>
              <a:rPr lang="en-US" sz="900" i="1" dirty="0"/>
              <a:t>)</a:t>
            </a:r>
          </a:p>
        </p:txBody>
      </p:sp>
      <p:sp>
        <p:nvSpPr>
          <p:cNvPr id="31" name="Sun 38"/>
          <p:cNvSpPr/>
          <p:nvPr/>
        </p:nvSpPr>
        <p:spPr>
          <a:xfrm>
            <a:off x="4356101" y="137068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573200" y="1409988"/>
            <a:ext cx="2896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Kintu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8" name="Sun 29"/>
          <p:cNvSpPr/>
          <p:nvPr/>
        </p:nvSpPr>
        <p:spPr>
          <a:xfrm>
            <a:off x="279401" y="16473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30"/>
          <p:cNvSpPr txBox="1"/>
          <p:nvPr/>
        </p:nvSpPr>
        <p:spPr>
          <a:xfrm>
            <a:off x="496501" y="1686685"/>
            <a:ext cx="3329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Msolo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3" name="Sun 43"/>
          <p:cNvSpPr/>
          <p:nvPr/>
        </p:nvSpPr>
        <p:spPr>
          <a:xfrm>
            <a:off x="1638301" y="16473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855401" y="1686685"/>
            <a:ext cx="3393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Mwari</a:t>
            </a:r>
            <a:endParaRPr lang="en-US" sz="900" dirty="0"/>
          </a:p>
        </p:txBody>
      </p:sp>
      <p:sp>
        <p:nvSpPr>
          <p:cNvPr id="45" name="Sun 38"/>
          <p:cNvSpPr/>
          <p:nvPr/>
        </p:nvSpPr>
        <p:spPr>
          <a:xfrm>
            <a:off x="2997201" y="16473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4300" y="1686685"/>
            <a:ext cx="61663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Nyakalagan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1" name="Sun 38"/>
          <p:cNvSpPr/>
          <p:nvPr/>
        </p:nvSpPr>
        <p:spPr>
          <a:xfrm>
            <a:off x="4356101" y="164423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49"/>
          <p:cNvSpPr txBox="1"/>
          <p:nvPr/>
        </p:nvSpPr>
        <p:spPr>
          <a:xfrm>
            <a:off x="4573200" y="1683540"/>
            <a:ext cx="2784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Nyau</a:t>
            </a:r>
            <a:endParaRPr lang="en-US" sz="900" dirty="0"/>
          </a:p>
        </p:txBody>
      </p:sp>
      <p:sp>
        <p:nvSpPr>
          <p:cNvPr id="60" name="Sun 38"/>
          <p:cNvSpPr/>
          <p:nvPr/>
        </p:nvSpPr>
        <p:spPr>
          <a:xfrm>
            <a:off x="5715001" y="13790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TextBox 49"/>
          <p:cNvSpPr txBox="1"/>
          <p:nvPr/>
        </p:nvSpPr>
        <p:spPr>
          <a:xfrm>
            <a:off x="5932100" y="1418376"/>
            <a:ext cx="53648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Kurembori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3" name="TextBox 32"/>
          <p:cNvSpPr txBox="1"/>
          <p:nvPr/>
        </p:nvSpPr>
        <p:spPr>
          <a:xfrm>
            <a:off x="2442154" y="8497153"/>
            <a:ext cx="50494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Zimbabwe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Khami</a:t>
            </a:r>
            <a:endParaRPr lang="en-US" sz="900" dirty="0"/>
          </a:p>
        </p:txBody>
      </p:sp>
      <p:sp>
        <p:nvSpPr>
          <p:cNvPr id="65" name="TextBox 32"/>
          <p:cNvSpPr txBox="1"/>
          <p:nvPr/>
        </p:nvSpPr>
        <p:spPr>
          <a:xfrm>
            <a:off x="3938289" y="7267028"/>
            <a:ext cx="41197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Zanzibar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Koani</a:t>
            </a:r>
            <a:endParaRPr lang="en-US" sz="900" dirty="0"/>
          </a:p>
        </p:txBody>
      </p:sp>
      <p:sp>
        <p:nvSpPr>
          <p:cNvPr id="67" name="TextBox 32"/>
          <p:cNvSpPr txBox="1"/>
          <p:nvPr/>
        </p:nvSpPr>
        <p:spPr>
          <a:xfrm>
            <a:off x="2655924" y="6724308"/>
            <a:ext cx="42158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Buganda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Buhuli</a:t>
            </a:r>
            <a:endParaRPr lang="en-US" sz="900" dirty="0"/>
          </a:p>
        </p:txBody>
      </p:sp>
      <p:sp>
        <p:nvSpPr>
          <p:cNvPr id="69" name="TextBox 32"/>
          <p:cNvSpPr txBox="1"/>
          <p:nvPr/>
        </p:nvSpPr>
        <p:spPr>
          <a:xfrm>
            <a:off x="4463451" y="6344141"/>
            <a:ext cx="4600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Serapium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Balcad</a:t>
            </a:r>
            <a:endParaRPr lang="en-US" sz="900" dirty="0"/>
          </a:p>
        </p:txBody>
      </p:sp>
      <p:sp>
        <p:nvSpPr>
          <p:cNvPr id="71" name="TextBox 32"/>
          <p:cNvSpPr txBox="1"/>
          <p:nvPr/>
        </p:nvSpPr>
        <p:spPr>
          <a:xfrm>
            <a:off x="3191870" y="8810693"/>
            <a:ext cx="5017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Kangwane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Malelane</a:t>
            </a:r>
            <a:endParaRPr lang="en-US" sz="900" dirty="0"/>
          </a:p>
        </p:txBody>
      </p:sp>
      <p:sp>
        <p:nvSpPr>
          <p:cNvPr id="74" name="TextBox 32"/>
          <p:cNvSpPr txBox="1"/>
          <p:nvPr/>
        </p:nvSpPr>
        <p:spPr>
          <a:xfrm>
            <a:off x="2655575" y="6507734"/>
            <a:ext cx="41036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Bunyoro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Buliisa</a:t>
            </a:r>
            <a:endParaRPr lang="en-US" sz="900" dirty="0"/>
          </a:p>
        </p:txBody>
      </p:sp>
      <p:sp>
        <p:nvSpPr>
          <p:cNvPr id="75" name="TextBox 32"/>
          <p:cNvSpPr txBox="1"/>
          <p:nvPr/>
        </p:nvSpPr>
        <p:spPr>
          <a:xfrm>
            <a:off x="2647745" y="7096111"/>
            <a:ext cx="34945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Ujiji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Kigoma</a:t>
            </a:r>
            <a:endParaRPr lang="en-US" sz="900" dirty="0"/>
          </a:p>
        </p:txBody>
      </p:sp>
      <p:sp>
        <p:nvSpPr>
          <p:cNvPr id="62" name="Sun 33"/>
          <p:cNvSpPr/>
          <p:nvPr/>
        </p:nvSpPr>
        <p:spPr>
          <a:xfrm>
            <a:off x="2952848" y="84948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4" name="Sun 33"/>
          <p:cNvSpPr/>
          <p:nvPr/>
        </p:nvSpPr>
        <p:spPr>
          <a:xfrm>
            <a:off x="3723589" y="721128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6" name="Sun 33"/>
          <p:cNvSpPr/>
          <p:nvPr/>
        </p:nvSpPr>
        <p:spPr>
          <a:xfrm>
            <a:off x="3077513" y="6704175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8" name="Sun 33"/>
          <p:cNvSpPr/>
          <p:nvPr/>
        </p:nvSpPr>
        <p:spPr>
          <a:xfrm>
            <a:off x="4248751" y="633856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0" name="Sun 29"/>
          <p:cNvSpPr/>
          <p:nvPr/>
        </p:nvSpPr>
        <p:spPr>
          <a:xfrm>
            <a:off x="2968963" y="8797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Sun 43"/>
          <p:cNvSpPr/>
          <p:nvPr/>
        </p:nvSpPr>
        <p:spPr>
          <a:xfrm>
            <a:off x="2997201" y="709433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Sun 29"/>
          <p:cNvSpPr/>
          <p:nvPr/>
        </p:nvSpPr>
        <p:spPr>
          <a:xfrm>
            <a:off x="3060198" y="652327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Sun 38"/>
          <p:cNvSpPr/>
          <p:nvPr/>
        </p:nvSpPr>
        <p:spPr>
          <a:xfrm>
            <a:off x="3108255" y="62428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32"/>
          <p:cNvSpPr txBox="1"/>
          <p:nvPr/>
        </p:nvSpPr>
        <p:spPr>
          <a:xfrm>
            <a:off x="2943493" y="6044324"/>
            <a:ext cx="54662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Gondokoro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Ashli</a:t>
            </a:r>
            <a:endParaRPr lang="en-US" sz="900" dirty="0"/>
          </a:p>
        </p:txBody>
      </p:sp>
      <p:sp>
        <p:nvSpPr>
          <p:cNvPr id="79" name="TextBox 32"/>
          <p:cNvSpPr txBox="1"/>
          <p:nvPr/>
        </p:nvSpPr>
        <p:spPr>
          <a:xfrm>
            <a:off x="3629432" y="7732263"/>
            <a:ext cx="50815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Niassa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Metangula</a:t>
            </a:r>
            <a:endParaRPr lang="en-US" sz="900" dirty="0"/>
          </a:p>
        </p:txBody>
      </p:sp>
      <p:sp>
        <p:nvSpPr>
          <p:cNvPr id="80" name="Sun 43"/>
          <p:cNvSpPr/>
          <p:nvPr/>
        </p:nvSpPr>
        <p:spPr>
          <a:xfrm>
            <a:off x="3412332" y="772394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Sun 43"/>
          <p:cNvSpPr/>
          <p:nvPr/>
        </p:nvSpPr>
        <p:spPr>
          <a:xfrm>
            <a:off x="2978132" y="809749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32"/>
          <p:cNvSpPr txBox="1"/>
          <p:nvPr/>
        </p:nvSpPr>
        <p:spPr>
          <a:xfrm>
            <a:off x="2417083" y="8102189"/>
            <a:ext cx="56425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Chidzurgwe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Ruanga</a:t>
            </a:r>
            <a:endParaRPr lang="en-US" sz="900" dirty="0"/>
          </a:p>
        </p:txBody>
      </p:sp>
      <p:sp>
        <p:nvSpPr>
          <p:cNvPr id="91" name="TextBox 32"/>
          <p:cNvSpPr txBox="1"/>
          <p:nvPr/>
        </p:nvSpPr>
        <p:spPr>
          <a:xfrm>
            <a:off x="3388199" y="6904474"/>
            <a:ext cx="52899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Mwanza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Sengerema</a:t>
            </a:r>
            <a:endParaRPr lang="en-US" sz="900" dirty="0"/>
          </a:p>
        </p:txBody>
      </p:sp>
      <p:sp>
        <p:nvSpPr>
          <p:cNvPr id="86" name="Sun 38"/>
          <p:cNvSpPr/>
          <p:nvPr/>
        </p:nvSpPr>
        <p:spPr>
          <a:xfrm>
            <a:off x="3195232" y="698219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TextBox 32"/>
          <p:cNvSpPr txBox="1"/>
          <p:nvPr/>
        </p:nvSpPr>
        <p:spPr>
          <a:xfrm>
            <a:off x="2700486" y="7566722"/>
            <a:ext cx="39914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Karonga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Mzuzu</a:t>
            </a:r>
            <a:endParaRPr lang="en-US" sz="900" dirty="0"/>
          </a:p>
        </p:txBody>
      </p:sp>
      <p:sp>
        <p:nvSpPr>
          <p:cNvPr id="93" name="Sun 43"/>
          <p:cNvSpPr/>
          <p:nvPr/>
        </p:nvSpPr>
        <p:spPr>
          <a:xfrm>
            <a:off x="3096860" y="756316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Sun 29"/>
          <p:cNvSpPr/>
          <p:nvPr/>
        </p:nvSpPr>
        <p:spPr>
          <a:xfrm>
            <a:off x="1638301" y="211347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44"/>
          <p:cNvSpPr txBox="1"/>
          <p:nvPr/>
        </p:nvSpPr>
        <p:spPr>
          <a:xfrm>
            <a:off x="1828292" y="2093403"/>
            <a:ext cx="73205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Ruoth</a:t>
            </a:r>
            <a:r>
              <a:rPr lang="en-US" sz="900" dirty="0"/>
              <a:t> </a:t>
            </a:r>
            <a:r>
              <a:rPr lang="en-US" sz="900" dirty="0" err="1"/>
              <a:t>Nyasayi</a:t>
            </a:r>
            <a:r>
              <a:rPr lang="en-US" sz="900" dirty="0"/>
              <a:t> 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Nyakalagan</a:t>
            </a:r>
            <a:r>
              <a:rPr lang="en-US" sz="900" i="1" dirty="0"/>
              <a:t>)</a:t>
            </a:r>
          </a:p>
        </p:txBody>
      </p:sp>
      <p:sp>
        <p:nvSpPr>
          <p:cNvPr id="96" name="Sun 29"/>
          <p:cNvSpPr/>
          <p:nvPr/>
        </p:nvSpPr>
        <p:spPr>
          <a:xfrm>
            <a:off x="2997201" y="211347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TextBox 44"/>
          <p:cNvSpPr txBox="1"/>
          <p:nvPr/>
        </p:nvSpPr>
        <p:spPr>
          <a:xfrm>
            <a:off x="3187192" y="2093403"/>
            <a:ext cx="71602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Unkulunkulan</a:t>
            </a:r>
            <a:r>
              <a:rPr lang="en-US" sz="900" dirty="0"/>
              <a:t> 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Amatongo</a:t>
            </a:r>
            <a:r>
              <a:rPr lang="en-US" sz="900" i="1" dirty="0"/>
              <a:t>)</a:t>
            </a:r>
          </a:p>
        </p:txBody>
      </p:sp>
      <p:sp>
        <p:nvSpPr>
          <p:cNvPr id="98" name="Sun 29"/>
          <p:cNvSpPr/>
          <p:nvPr/>
        </p:nvSpPr>
        <p:spPr>
          <a:xfrm>
            <a:off x="4356101" y="211347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44"/>
          <p:cNvSpPr txBox="1"/>
          <p:nvPr/>
        </p:nvSpPr>
        <p:spPr>
          <a:xfrm>
            <a:off x="4546092" y="2093403"/>
            <a:ext cx="48359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Munguist</a:t>
            </a:r>
            <a:endParaRPr lang="en-US" sz="900" dirty="0" smtClean="0"/>
          </a:p>
          <a:p>
            <a:r>
              <a:rPr lang="en-US" sz="900" i="1" dirty="0" smtClean="0"/>
              <a:t>(Others)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29112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47128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Holy Sites</a:t>
            </a:r>
            <a:endParaRPr lang="en-US" sz="900" b="1" dirty="0"/>
          </a:p>
        </p:txBody>
      </p:sp>
      <p:sp>
        <p:nvSpPr>
          <p:cNvPr id="25" name="Sun 24"/>
          <p:cNvSpPr/>
          <p:nvPr/>
        </p:nvSpPr>
        <p:spPr>
          <a:xfrm>
            <a:off x="1633914" y="1096234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6413" y="1135535"/>
            <a:ext cx="18915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Bön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0" name="Sun 29"/>
          <p:cNvSpPr/>
          <p:nvPr/>
        </p:nvSpPr>
        <p:spPr>
          <a:xfrm>
            <a:off x="1638712" y="137966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5812" y="1418969"/>
            <a:ext cx="53168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Dzogcheni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Tibetan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1097231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Autonomous </a:t>
            </a:r>
            <a:r>
              <a:rPr lang="en-US" dirty="0" smtClean="0"/>
              <a:t>Religion 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9401" y="1371600"/>
            <a:ext cx="1024887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Religion: </a:t>
            </a:r>
            <a:endParaRPr lang="en-US" sz="9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167640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b="1" dirty="0" smtClean="0"/>
              <a:t>Religion</a:t>
            </a:r>
            <a:r>
              <a:rPr lang="en-US" sz="900" dirty="0" smtClean="0"/>
              <a:t>: reformed religion</a:t>
            </a:r>
            <a:endParaRPr lang="en-US" sz="9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3" t="26025" r="759" b="25881"/>
          <a:stretch/>
        </p:blipFill>
        <p:spPr>
          <a:xfrm>
            <a:off x="0" y="2819399"/>
            <a:ext cx="6858000" cy="6324601"/>
          </a:xfrm>
          <a:prstGeom prst="rect">
            <a:avLst/>
          </a:prstGeom>
        </p:spPr>
      </p:pic>
      <p:sp>
        <p:nvSpPr>
          <p:cNvPr id="46" name="TextBox 32"/>
          <p:cNvSpPr txBox="1"/>
          <p:nvPr/>
        </p:nvSpPr>
        <p:spPr>
          <a:xfrm>
            <a:off x="6165935" y="5033958"/>
            <a:ext cx="38151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Lhasa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Jokhang</a:t>
            </a:r>
            <a:endParaRPr lang="en-US" sz="900" dirty="0"/>
          </a:p>
        </p:txBody>
      </p:sp>
      <p:sp>
        <p:nvSpPr>
          <p:cNvPr id="47" name="Sun 33"/>
          <p:cNvSpPr/>
          <p:nvPr/>
        </p:nvSpPr>
        <p:spPr>
          <a:xfrm>
            <a:off x="6553200" y="50292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TextBox 32"/>
          <p:cNvSpPr txBox="1"/>
          <p:nvPr/>
        </p:nvSpPr>
        <p:spPr>
          <a:xfrm>
            <a:off x="4077793" y="5029200"/>
            <a:ext cx="109805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Gyirong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Lhara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i="1" dirty="0" smtClean="0"/>
              <a:t>(nearby Mount </a:t>
            </a:r>
            <a:r>
              <a:rPr lang="en-US" sz="900" i="1" dirty="0" err="1" smtClean="0"/>
              <a:t>Kailash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49" name="Sun 33"/>
          <p:cNvSpPr/>
          <p:nvPr/>
        </p:nvSpPr>
        <p:spPr>
          <a:xfrm>
            <a:off x="5181600" y="507573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5883032" y="4139160"/>
            <a:ext cx="43762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Gaindam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Samye</a:t>
            </a:r>
            <a:endParaRPr lang="en-US" sz="900" i="1" dirty="0"/>
          </a:p>
        </p:txBody>
      </p:sp>
      <p:sp>
        <p:nvSpPr>
          <p:cNvPr id="53" name="Sun 33"/>
          <p:cNvSpPr/>
          <p:nvPr/>
        </p:nvSpPr>
        <p:spPr>
          <a:xfrm>
            <a:off x="6326401" y="41344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4612669" y="4418560"/>
            <a:ext cx="31098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Rudok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Nu</a:t>
            </a:r>
            <a:endParaRPr lang="en-US" sz="900" i="1" dirty="0"/>
          </a:p>
        </p:txBody>
      </p:sp>
      <p:sp>
        <p:nvSpPr>
          <p:cNvPr id="55" name="Sun 33"/>
          <p:cNvSpPr/>
          <p:nvPr/>
        </p:nvSpPr>
        <p:spPr>
          <a:xfrm>
            <a:off x="4929401" y="44138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5421574" y="5664105"/>
            <a:ext cx="56265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Kathmandu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Kusinara</a:t>
            </a:r>
            <a:endParaRPr lang="en-US" sz="900" dirty="0"/>
          </a:p>
        </p:txBody>
      </p:sp>
      <p:sp>
        <p:nvSpPr>
          <p:cNvPr id="57" name="Sun 33"/>
          <p:cNvSpPr/>
          <p:nvPr/>
        </p:nvSpPr>
        <p:spPr>
          <a:xfrm>
            <a:off x="5595551" y="54518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7" t="27764" r="2655" b="25881"/>
          <a:stretch/>
        </p:blipFill>
        <p:spPr>
          <a:xfrm>
            <a:off x="0" y="3043368"/>
            <a:ext cx="6858000" cy="6096000"/>
          </a:xfrm>
          <a:prstGeom prst="rect">
            <a:avLst/>
          </a:prstGeom>
        </p:spPr>
      </p:pic>
      <p:sp>
        <p:nvSpPr>
          <p:cNvPr id="54" name="TextBox 32"/>
          <p:cNvSpPr txBox="1"/>
          <p:nvPr/>
        </p:nvSpPr>
        <p:spPr>
          <a:xfrm>
            <a:off x="5200001" y="5061205"/>
            <a:ext cx="506549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Haridwara</a:t>
            </a:r>
            <a:endParaRPr lang="en-US" sz="900" b="1" dirty="0" smtClean="0"/>
          </a:p>
        </p:txBody>
      </p:sp>
      <p:sp>
        <p:nvSpPr>
          <p:cNvPr id="55" name="Sun 33"/>
          <p:cNvSpPr/>
          <p:nvPr/>
        </p:nvSpPr>
        <p:spPr>
          <a:xfrm>
            <a:off x="5345926" y="518249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8" name="Sun 38"/>
          <p:cNvSpPr/>
          <p:nvPr/>
        </p:nvSpPr>
        <p:spPr>
          <a:xfrm>
            <a:off x="2514600" y="106170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2757099" y="1101002"/>
            <a:ext cx="28854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/>
              <a:t>Hindu</a:t>
            </a:r>
          </a:p>
        </p:txBody>
      </p:sp>
      <p:sp>
        <p:nvSpPr>
          <p:cNvPr id="32" name="Sun 40"/>
          <p:cNvSpPr/>
          <p:nvPr/>
        </p:nvSpPr>
        <p:spPr>
          <a:xfrm>
            <a:off x="279401" y="156003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496501" y="1599337"/>
            <a:ext cx="2864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Jaina</a:t>
            </a:r>
            <a:endParaRPr lang="en-US" sz="900" b="1" dirty="0"/>
          </a:p>
        </p:txBody>
      </p:sp>
      <p:sp>
        <p:nvSpPr>
          <p:cNvPr id="34" name="Sun 46"/>
          <p:cNvSpPr/>
          <p:nvPr/>
        </p:nvSpPr>
        <p:spPr>
          <a:xfrm>
            <a:off x="1638301" y="156003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TextBox 47"/>
          <p:cNvSpPr txBox="1"/>
          <p:nvPr/>
        </p:nvSpPr>
        <p:spPr>
          <a:xfrm>
            <a:off x="1855401" y="1599337"/>
            <a:ext cx="55732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Kartikeyan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6" name="TextBox 48"/>
          <p:cNvSpPr txBox="1"/>
          <p:nvPr/>
        </p:nvSpPr>
        <p:spPr>
          <a:xfrm>
            <a:off x="279401" y="1054835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37" name="TextBox 51"/>
          <p:cNvSpPr txBox="1"/>
          <p:nvPr/>
        </p:nvSpPr>
        <p:spPr>
          <a:xfrm>
            <a:off x="3558540" y="1101002"/>
            <a:ext cx="87844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Vidharmic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9" name="TextBox 52"/>
          <p:cNvSpPr txBox="1"/>
          <p:nvPr/>
        </p:nvSpPr>
        <p:spPr>
          <a:xfrm>
            <a:off x="279401" y="1329204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1" name="Sun 53"/>
          <p:cNvSpPr/>
          <p:nvPr/>
        </p:nvSpPr>
        <p:spPr>
          <a:xfrm>
            <a:off x="2997201" y="156003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54"/>
          <p:cNvSpPr txBox="1"/>
          <p:nvPr/>
        </p:nvSpPr>
        <p:spPr>
          <a:xfrm>
            <a:off x="3214300" y="1599337"/>
            <a:ext cx="4387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Kuberan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3" name="Sun 55"/>
          <p:cNvSpPr/>
          <p:nvPr/>
        </p:nvSpPr>
        <p:spPr>
          <a:xfrm>
            <a:off x="4356101" y="156003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TextBox 56"/>
          <p:cNvSpPr txBox="1"/>
          <p:nvPr/>
        </p:nvSpPr>
        <p:spPr>
          <a:xfrm>
            <a:off x="4573201" y="1599337"/>
            <a:ext cx="40824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Nasrani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61" name="TextBox 74"/>
          <p:cNvSpPr txBox="1"/>
          <p:nvPr/>
        </p:nvSpPr>
        <p:spPr>
          <a:xfrm>
            <a:off x="279401" y="2694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b="1" dirty="0" smtClean="0"/>
              <a:t>Religion</a:t>
            </a:r>
            <a:r>
              <a:rPr lang="en-US" sz="900" dirty="0" smtClean="0"/>
              <a:t>: reformed religion</a:t>
            </a:r>
            <a:endParaRPr lang="en-US" sz="900" dirty="0"/>
          </a:p>
        </p:txBody>
      </p:sp>
      <p:sp>
        <p:nvSpPr>
          <p:cNvPr id="62" name="TextBox 37"/>
          <p:cNvSpPr txBox="1"/>
          <p:nvPr/>
        </p:nvSpPr>
        <p:spPr>
          <a:xfrm>
            <a:off x="279401" y="18288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64" name="TextBox 44"/>
          <p:cNvSpPr txBox="1"/>
          <p:nvPr/>
        </p:nvSpPr>
        <p:spPr>
          <a:xfrm>
            <a:off x="457200" y="2059632"/>
            <a:ext cx="60862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Arumugani</a:t>
            </a:r>
            <a:endParaRPr lang="en-US" sz="900" b="1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Kartikeyan</a:t>
            </a:r>
            <a:r>
              <a:rPr lang="en-US" sz="900" i="1" dirty="0"/>
              <a:t>)</a:t>
            </a:r>
          </a:p>
        </p:txBody>
      </p:sp>
      <p:sp>
        <p:nvSpPr>
          <p:cNvPr id="66" name="TextBox 44"/>
          <p:cNvSpPr txBox="1"/>
          <p:nvPr/>
        </p:nvSpPr>
        <p:spPr>
          <a:xfrm>
            <a:off x="1831075" y="2064832"/>
            <a:ext cx="94846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smtClean="0"/>
              <a:t>Reformed </a:t>
            </a:r>
            <a:r>
              <a:rPr lang="en-US" sz="900" b="1" dirty="0" err="1" smtClean="0"/>
              <a:t>Kuberan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Kuberan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68" name="TextBox 44"/>
          <p:cNvSpPr txBox="1"/>
          <p:nvPr/>
        </p:nvSpPr>
        <p:spPr>
          <a:xfrm>
            <a:off x="3187884" y="2059629"/>
            <a:ext cx="55732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smtClean="0"/>
              <a:t>Malankara</a:t>
            </a:r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Nasrani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1" name="TextBox 32"/>
          <p:cNvSpPr txBox="1"/>
          <p:nvPr/>
        </p:nvSpPr>
        <p:spPr>
          <a:xfrm>
            <a:off x="5640581" y="5943185"/>
            <a:ext cx="42159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Benarios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Sarnath</a:t>
            </a:r>
            <a:endParaRPr lang="en-US" sz="900" i="1" dirty="0"/>
          </a:p>
        </p:txBody>
      </p:sp>
      <p:sp>
        <p:nvSpPr>
          <p:cNvPr id="72" name="Sun 33"/>
          <p:cNvSpPr/>
          <p:nvPr/>
        </p:nvSpPr>
        <p:spPr>
          <a:xfrm>
            <a:off x="6067920" y="593842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3" name="TextBox 32"/>
          <p:cNvSpPr txBox="1"/>
          <p:nvPr/>
        </p:nvSpPr>
        <p:spPr>
          <a:xfrm>
            <a:off x="5428984" y="7732849"/>
            <a:ext cx="63318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Madura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Samayanallur</a:t>
            </a:r>
            <a:endParaRPr lang="en-US" sz="900" dirty="0" smtClean="0"/>
          </a:p>
        </p:txBody>
      </p:sp>
      <p:sp>
        <p:nvSpPr>
          <p:cNvPr id="74" name="Sun 33"/>
          <p:cNvSpPr/>
          <p:nvPr/>
        </p:nvSpPr>
        <p:spPr>
          <a:xfrm>
            <a:off x="5171426" y="773443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5" name="TextBox 32"/>
          <p:cNvSpPr txBox="1"/>
          <p:nvPr/>
        </p:nvSpPr>
        <p:spPr>
          <a:xfrm>
            <a:off x="5005274" y="7081031"/>
            <a:ext cx="37510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Dravida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Pottapi</a:t>
            </a:r>
            <a:endParaRPr lang="en-US" sz="900" i="1" dirty="0"/>
          </a:p>
        </p:txBody>
      </p:sp>
      <p:sp>
        <p:nvSpPr>
          <p:cNvPr id="76" name="Sun 33"/>
          <p:cNvSpPr/>
          <p:nvPr/>
        </p:nvSpPr>
        <p:spPr>
          <a:xfrm>
            <a:off x="5386126" y="707627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7" name="Sun 55"/>
          <p:cNvSpPr/>
          <p:nvPr/>
        </p:nvSpPr>
        <p:spPr>
          <a:xfrm>
            <a:off x="5713935" y="156003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TextBox 56"/>
          <p:cNvSpPr txBox="1"/>
          <p:nvPr/>
        </p:nvSpPr>
        <p:spPr>
          <a:xfrm>
            <a:off x="5931035" y="1599337"/>
            <a:ext cx="31367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Saura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0" name="TextBox 44"/>
          <p:cNvSpPr txBox="1"/>
          <p:nvPr/>
        </p:nvSpPr>
        <p:spPr>
          <a:xfrm>
            <a:off x="4542721" y="2059629"/>
            <a:ext cx="80258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smtClean="0"/>
              <a:t>Surya </a:t>
            </a:r>
            <a:r>
              <a:rPr lang="en-US" sz="900" b="1" dirty="0" err="1" smtClean="0"/>
              <a:t>Brahmani</a:t>
            </a:r>
            <a:endParaRPr lang="en-US" sz="900" b="1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Saura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1" name="Sun 40"/>
          <p:cNvSpPr/>
          <p:nvPr/>
        </p:nvSpPr>
        <p:spPr>
          <a:xfrm>
            <a:off x="4371341" y="615788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32"/>
          <p:cNvSpPr txBox="1"/>
          <p:nvPr/>
        </p:nvSpPr>
        <p:spPr>
          <a:xfrm>
            <a:off x="4588441" y="6161437"/>
            <a:ext cx="55784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Varodaros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Shatrunjaya</a:t>
            </a:r>
            <a:endParaRPr lang="en-US" sz="900" i="1" dirty="0"/>
          </a:p>
        </p:txBody>
      </p:sp>
      <p:sp>
        <p:nvSpPr>
          <p:cNvPr id="83" name="Sun 40"/>
          <p:cNvSpPr/>
          <p:nvPr/>
        </p:nvSpPr>
        <p:spPr>
          <a:xfrm>
            <a:off x="4085463" y="614382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32"/>
          <p:cNvSpPr txBox="1"/>
          <p:nvPr/>
        </p:nvSpPr>
        <p:spPr>
          <a:xfrm>
            <a:off x="3641974" y="6149785"/>
            <a:ext cx="45044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Dvaraka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Khimrana</a:t>
            </a:r>
            <a:endParaRPr lang="en-US" sz="900" i="1" dirty="0"/>
          </a:p>
        </p:txBody>
      </p:sp>
      <p:sp>
        <p:nvSpPr>
          <p:cNvPr id="85" name="TextBox 32"/>
          <p:cNvSpPr txBox="1"/>
          <p:nvPr/>
        </p:nvSpPr>
        <p:spPr>
          <a:xfrm>
            <a:off x="5323694" y="6553979"/>
            <a:ext cx="68929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Celingeos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/>
              <a:t>Jagannath</a:t>
            </a:r>
            <a:r>
              <a:rPr lang="en-US" sz="900" dirty="0"/>
              <a:t> </a:t>
            </a:r>
            <a:r>
              <a:rPr lang="en-US" sz="900" dirty="0" err="1"/>
              <a:t>Puri</a:t>
            </a:r>
            <a:endParaRPr lang="en-US" sz="900" i="1" dirty="0"/>
          </a:p>
        </p:txBody>
      </p:sp>
      <p:sp>
        <p:nvSpPr>
          <p:cNvPr id="87" name="Sun 40"/>
          <p:cNvSpPr/>
          <p:nvPr/>
        </p:nvSpPr>
        <p:spPr>
          <a:xfrm>
            <a:off x="6012986" y="654802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TextBox 32"/>
          <p:cNvSpPr txBox="1"/>
          <p:nvPr/>
        </p:nvSpPr>
        <p:spPr>
          <a:xfrm>
            <a:off x="5397228" y="8443005"/>
            <a:ext cx="5546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Trikuta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Devanagara</a:t>
            </a:r>
            <a:endParaRPr lang="en-US" sz="900" i="1" dirty="0"/>
          </a:p>
        </p:txBody>
      </p:sp>
      <p:sp>
        <p:nvSpPr>
          <p:cNvPr id="89" name="Sun 40"/>
          <p:cNvSpPr/>
          <p:nvPr/>
        </p:nvSpPr>
        <p:spPr>
          <a:xfrm>
            <a:off x="5560626" y="821859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TextBox 32"/>
          <p:cNvSpPr txBox="1"/>
          <p:nvPr/>
        </p:nvSpPr>
        <p:spPr>
          <a:xfrm>
            <a:off x="338140" y="4372975"/>
            <a:ext cx="317395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Nisibis</a:t>
            </a:r>
            <a:endParaRPr lang="en-US" sz="900" i="1" dirty="0"/>
          </a:p>
        </p:txBody>
      </p:sp>
      <p:sp>
        <p:nvSpPr>
          <p:cNvPr id="91" name="Sun 40"/>
          <p:cNvSpPr/>
          <p:nvPr/>
        </p:nvSpPr>
        <p:spPr>
          <a:xfrm>
            <a:off x="87700" y="431216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3" name="Sun 43"/>
          <p:cNvSpPr/>
          <p:nvPr/>
        </p:nvSpPr>
        <p:spPr>
          <a:xfrm>
            <a:off x="279815" y="208958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Sun 43"/>
          <p:cNvSpPr/>
          <p:nvPr/>
        </p:nvSpPr>
        <p:spPr>
          <a:xfrm>
            <a:off x="1644455" y="209478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Sun 43"/>
          <p:cNvSpPr/>
          <p:nvPr/>
        </p:nvSpPr>
        <p:spPr>
          <a:xfrm>
            <a:off x="3001264" y="208957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Sun 43"/>
          <p:cNvSpPr/>
          <p:nvPr/>
        </p:nvSpPr>
        <p:spPr>
          <a:xfrm>
            <a:off x="4356101" y="208957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Sun 43"/>
          <p:cNvSpPr/>
          <p:nvPr/>
        </p:nvSpPr>
        <p:spPr>
          <a:xfrm>
            <a:off x="4996075" y="777278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TextBox 32"/>
          <p:cNvSpPr txBox="1"/>
          <p:nvPr/>
        </p:nvSpPr>
        <p:spPr>
          <a:xfrm>
            <a:off x="4493701" y="7777758"/>
            <a:ext cx="51135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Kerala</a:t>
            </a:r>
          </a:p>
          <a:p>
            <a:pPr algn="r">
              <a:lnSpc>
                <a:spcPts val="800"/>
              </a:lnSpc>
            </a:pPr>
            <a:r>
              <a:rPr lang="en-US" sz="900" dirty="0"/>
              <a:t>Alappuzha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2008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Buddhist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9" t="27764" r="1232" b="25881"/>
          <a:stretch/>
        </p:blipFill>
        <p:spPr>
          <a:xfrm>
            <a:off x="0" y="3048000"/>
            <a:ext cx="6858000" cy="6096000"/>
          </a:xfrm>
          <a:prstGeom prst="rect">
            <a:avLst/>
          </a:prstGeom>
        </p:spPr>
      </p:pic>
      <p:sp>
        <p:nvSpPr>
          <p:cNvPr id="28" name="Sun 38"/>
          <p:cNvSpPr/>
          <p:nvPr/>
        </p:nvSpPr>
        <p:spPr>
          <a:xfrm>
            <a:off x="2514600" y="1061701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>
            <a:off x="2757099" y="1101002"/>
            <a:ext cx="62998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/>
              <a:t>Sthaviravada</a:t>
            </a:r>
            <a:endParaRPr lang="en-US" sz="900" b="1" dirty="0"/>
          </a:p>
        </p:txBody>
      </p:sp>
      <p:sp>
        <p:nvSpPr>
          <p:cNvPr id="32" name="Sun 40"/>
          <p:cNvSpPr/>
          <p:nvPr/>
        </p:nvSpPr>
        <p:spPr>
          <a:xfrm>
            <a:off x="1644455" y="156753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861555" y="1606840"/>
            <a:ext cx="2864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Chán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34" name="Sun 46"/>
          <p:cNvSpPr/>
          <p:nvPr/>
        </p:nvSpPr>
        <p:spPr>
          <a:xfrm>
            <a:off x="3003355" y="156753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TextBox 47"/>
          <p:cNvSpPr txBox="1"/>
          <p:nvPr/>
        </p:nvSpPr>
        <p:spPr>
          <a:xfrm>
            <a:off x="3220455" y="1606840"/>
            <a:ext cx="52687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Pratyekan</a:t>
            </a:r>
            <a:endParaRPr lang="en-US" sz="900" b="1" dirty="0"/>
          </a:p>
        </p:txBody>
      </p:sp>
      <p:sp>
        <p:nvSpPr>
          <p:cNvPr id="36" name="TextBox 48"/>
          <p:cNvSpPr txBox="1"/>
          <p:nvPr/>
        </p:nvSpPr>
        <p:spPr>
          <a:xfrm>
            <a:off x="279401" y="1054835"/>
            <a:ext cx="1892112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Heresies:</a:t>
            </a:r>
            <a:endParaRPr lang="en-US" dirty="0"/>
          </a:p>
        </p:txBody>
      </p:sp>
      <p:sp>
        <p:nvSpPr>
          <p:cNvPr id="37" name="TextBox 51"/>
          <p:cNvSpPr txBox="1"/>
          <p:nvPr/>
        </p:nvSpPr>
        <p:spPr>
          <a:xfrm>
            <a:off x="3558540" y="1101002"/>
            <a:ext cx="240290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dirty="0" err="1" smtClean="0"/>
              <a:t>Bahusrutiya</a:t>
            </a:r>
            <a:r>
              <a:rPr lang="en-US" sz="900" b="1" dirty="0"/>
              <a:t>, </a:t>
            </a:r>
            <a:r>
              <a:rPr lang="en-US" sz="900" b="1" dirty="0" smtClean="0"/>
              <a:t>Mahayana</a:t>
            </a:r>
            <a:r>
              <a:rPr lang="en-US" sz="900" b="1" dirty="0"/>
              <a:t>, </a:t>
            </a:r>
            <a:r>
              <a:rPr lang="en-US" sz="900" b="1" dirty="0" err="1"/>
              <a:t>Buddhaksetran</a:t>
            </a:r>
            <a:endParaRPr lang="en-US" sz="900" b="1" dirty="0"/>
          </a:p>
        </p:txBody>
      </p:sp>
      <p:sp>
        <p:nvSpPr>
          <p:cNvPr id="39" name="TextBox 52"/>
          <p:cNvSpPr txBox="1"/>
          <p:nvPr/>
        </p:nvSpPr>
        <p:spPr>
          <a:xfrm>
            <a:off x="279401" y="1329204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1" name="Sun 53"/>
          <p:cNvSpPr/>
          <p:nvPr/>
        </p:nvSpPr>
        <p:spPr>
          <a:xfrm>
            <a:off x="4362255" y="156753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54"/>
          <p:cNvSpPr txBox="1"/>
          <p:nvPr/>
        </p:nvSpPr>
        <p:spPr>
          <a:xfrm>
            <a:off x="4579354" y="1606840"/>
            <a:ext cx="53328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/>
              <a:t>Vajrayana</a:t>
            </a:r>
          </a:p>
        </p:txBody>
      </p:sp>
      <p:sp>
        <p:nvSpPr>
          <p:cNvPr id="61" name="TextBox 74"/>
          <p:cNvSpPr txBox="1"/>
          <p:nvPr/>
        </p:nvSpPr>
        <p:spPr>
          <a:xfrm>
            <a:off x="279401" y="2694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b="1" dirty="0" smtClean="0"/>
              <a:t>Religion</a:t>
            </a:r>
            <a:r>
              <a:rPr lang="en-US" sz="900" dirty="0" smtClean="0"/>
              <a:t>: reformed religion</a:t>
            </a:r>
            <a:endParaRPr lang="en-US" sz="900" dirty="0"/>
          </a:p>
        </p:txBody>
      </p:sp>
      <p:sp>
        <p:nvSpPr>
          <p:cNvPr id="62" name="TextBox 37"/>
          <p:cNvSpPr txBox="1"/>
          <p:nvPr/>
        </p:nvSpPr>
        <p:spPr>
          <a:xfrm>
            <a:off x="279401" y="1828800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64" name="TextBox 44"/>
          <p:cNvSpPr txBox="1"/>
          <p:nvPr/>
        </p:nvSpPr>
        <p:spPr>
          <a:xfrm>
            <a:off x="457200" y="2059632"/>
            <a:ext cx="88273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Mahadipika</a:t>
            </a:r>
            <a:endParaRPr lang="en-US" sz="900" b="1" dirty="0" smtClean="0"/>
          </a:p>
          <a:p>
            <a:r>
              <a:rPr lang="en-US" sz="900" i="1" dirty="0"/>
              <a:t>(Buddha-</a:t>
            </a:r>
            <a:r>
              <a:rPr lang="en-US" sz="900" i="1" dirty="0" err="1"/>
              <a:t>Mazdan</a:t>
            </a:r>
            <a:r>
              <a:rPr lang="en-US" sz="900" i="1" dirty="0"/>
              <a:t>)</a:t>
            </a:r>
          </a:p>
        </p:txBody>
      </p:sp>
      <p:sp>
        <p:nvSpPr>
          <p:cNvPr id="66" name="TextBox 44"/>
          <p:cNvSpPr txBox="1"/>
          <p:nvPr/>
        </p:nvSpPr>
        <p:spPr>
          <a:xfrm>
            <a:off x="1831075" y="2064832"/>
            <a:ext cx="34573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Linji</a:t>
            </a:r>
            <a:endParaRPr lang="en-US" sz="900" b="1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Chán</a:t>
            </a:r>
            <a:r>
              <a:rPr lang="en-US" sz="900" i="1" dirty="0"/>
              <a:t>)</a:t>
            </a:r>
          </a:p>
        </p:txBody>
      </p:sp>
      <p:sp>
        <p:nvSpPr>
          <p:cNvPr id="68" name="TextBox 44"/>
          <p:cNvSpPr txBox="1"/>
          <p:nvPr/>
        </p:nvSpPr>
        <p:spPr>
          <a:xfrm>
            <a:off x="3187884" y="2059629"/>
            <a:ext cx="159607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Datsanist</a:t>
            </a:r>
            <a:endParaRPr lang="en-US" sz="900" b="1" dirty="0" smtClean="0"/>
          </a:p>
          <a:p>
            <a:r>
              <a:rPr lang="en-US" sz="900" i="1" dirty="0"/>
              <a:t>(Buda </a:t>
            </a:r>
            <a:r>
              <a:rPr lang="en-US" sz="900" i="1" dirty="0" err="1" smtClean="0"/>
              <a:t>Tanrili</a:t>
            </a:r>
            <a:r>
              <a:rPr lang="en-US" sz="900" i="1" dirty="0" smtClean="0"/>
              <a:t>, a </a:t>
            </a:r>
            <a:r>
              <a:rPr lang="en-US" sz="900" i="1" dirty="0" err="1" smtClean="0"/>
              <a:t>Tengriist</a:t>
            </a:r>
            <a:r>
              <a:rPr lang="en-US" sz="900" i="1" dirty="0" smtClean="0"/>
              <a:t> religion)</a:t>
            </a:r>
            <a:endParaRPr lang="en-US" sz="900" i="1" dirty="0"/>
          </a:p>
        </p:txBody>
      </p:sp>
      <p:sp>
        <p:nvSpPr>
          <p:cNvPr id="63" name="Sun 43"/>
          <p:cNvSpPr/>
          <p:nvPr/>
        </p:nvSpPr>
        <p:spPr>
          <a:xfrm>
            <a:off x="279815" y="208958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Sun 43"/>
          <p:cNvSpPr/>
          <p:nvPr/>
        </p:nvSpPr>
        <p:spPr>
          <a:xfrm>
            <a:off x="1644455" y="209478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Sun 43"/>
          <p:cNvSpPr/>
          <p:nvPr/>
        </p:nvSpPr>
        <p:spPr>
          <a:xfrm>
            <a:off x="3001264" y="208957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Sun 40"/>
          <p:cNvSpPr/>
          <p:nvPr/>
        </p:nvSpPr>
        <p:spPr>
          <a:xfrm>
            <a:off x="310400" y="155986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1"/>
          <p:cNvSpPr txBox="1"/>
          <p:nvPr/>
        </p:nvSpPr>
        <p:spPr>
          <a:xfrm>
            <a:off x="527500" y="1599165"/>
            <a:ext cx="83144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Buddha-</a:t>
            </a:r>
            <a:r>
              <a:rPr lang="en-US" sz="900" b="1" i="1" dirty="0" err="1">
                <a:solidFill>
                  <a:srgbClr val="C00000"/>
                </a:solidFill>
              </a:rPr>
              <a:t>Mazdan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1" name="TextBox 32"/>
          <p:cNvSpPr txBox="1"/>
          <p:nvPr/>
        </p:nvSpPr>
        <p:spPr>
          <a:xfrm>
            <a:off x="5895483" y="5428810"/>
            <a:ext cx="56265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smtClean="0"/>
              <a:t>Kathmandu</a:t>
            </a:r>
          </a:p>
          <a:p>
            <a:pPr>
              <a:lnSpc>
                <a:spcPts val="800"/>
              </a:lnSpc>
            </a:pPr>
            <a:r>
              <a:rPr lang="en-US" sz="900" dirty="0" err="1" smtClean="0"/>
              <a:t>Kusinara</a:t>
            </a:r>
            <a:endParaRPr lang="en-US" sz="900" dirty="0"/>
          </a:p>
        </p:txBody>
      </p:sp>
      <p:sp>
        <p:nvSpPr>
          <p:cNvPr id="52" name="Sun 33"/>
          <p:cNvSpPr/>
          <p:nvPr/>
        </p:nvSpPr>
        <p:spPr>
          <a:xfrm>
            <a:off x="5669718" y="542324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4915432" y="5394255"/>
            <a:ext cx="47288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Gomateia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Lumbini</a:t>
            </a:r>
            <a:endParaRPr lang="en-US" sz="900" dirty="0"/>
          </a:p>
        </p:txBody>
      </p:sp>
      <p:sp>
        <p:nvSpPr>
          <p:cNvPr id="56" name="Sun 33"/>
          <p:cNvSpPr/>
          <p:nvPr/>
        </p:nvSpPr>
        <p:spPr>
          <a:xfrm>
            <a:off x="5417415" y="539227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5774617" y="6226272"/>
            <a:ext cx="50494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Gaya</a:t>
            </a:r>
          </a:p>
          <a:p>
            <a:pPr algn="ctr">
              <a:lnSpc>
                <a:spcPts val="800"/>
              </a:lnSpc>
            </a:pPr>
            <a:r>
              <a:rPr lang="en-US" sz="900" dirty="0" smtClean="0"/>
              <a:t>Bodh Gaya</a:t>
            </a:r>
            <a:endParaRPr lang="en-US" sz="900" dirty="0"/>
          </a:p>
        </p:txBody>
      </p:sp>
      <p:sp>
        <p:nvSpPr>
          <p:cNvPr id="58" name="Sun 33"/>
          <p:cNvSpPr/>
          <p:nvPr/>
        </p:nvSpPr>
        <p:spPr>
          <a:xfrm>
            <a:off x="5919740" y="601156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32"/>
          <p:cNvSpPr txBox="1"/>
          <p:nvPr/>
        </p:nvSpPr>
        <p:spPr>
          <a:xfrm>
            <a:off x="5248298" y="5792304"/>
            <a:ext cx="42158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Benarios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Sarnath</a:t>
            </a:r>
            <a:endParaRPr lang="en-US" sz="900" dirty="0"/>
          </a:p>
        </p:txBody>
      </p:sp>
      <p:sp>
        <p:nvSpPr>
          <p:cNvPr id="60" name="Sun 33"/>
          <p:cNvSpPr/>
          <p:nvPr/>
        </p:nvSpPr>
        <p:spPr>
          <a:xfrm>
            <a:off x="5680783" y="578754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69" name="Sun 40"/>
          <p:cNvSpPr/>
          <p:nvPr/>
        </p:nvSpPr>
        <p:spPr>
          <a:xfrm>
            <a:off x="4669235" y="549088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TextBox 32"/>
          <p:cNvSpPr txBox="1"/>
          <p:nvPr/>
        </p:nvSpPr>
        <p:spPr>
          <a:xfrm>
            <a:off x="4591035" y="5705584"/>
            <a:ext cx="37349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Matsia</a:t>
            </a:r>
            <a:endParaRPr lang="en-US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Pushkar</a:t>
            </a:r>
            <a:endParaRPr lang="en-US" sz="900" dirty="0"/>
          </a:p>
        </p:txBody>
      </p:sp>
      <p:sp>
        <p:nvSpPr>
          <p:cNvPr id="95" name="Sun 38"/>
          <p:cNvSpPr/>
          <p:nvPr/>
        </p:nvSpPr>
        <p:spPr>
          <a:xfrm>
            <a:off x="4052508" y="52387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97" name="TextBox 32"/>
          <p:cNvSpPr txBox="1"/>
          <p:nvPr/>
        </p:nvSpPr>
        <p:spPr>
          <a:xfrm>
            <a:off x="2945068" y="5244708"/>
            <a:ext cx="110447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Alexandria </a:t>
            </a:r>
            <a:r>
              <a:rPr lang="en-US" sz="900" b="1" dirty="0" err="1" smtClean="0"/>
              <a:t>cistes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Indós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Goth </a:t>
            </a:r>
            <a:r>
              <a:rPr lang="en-US" sz="900" dirty="0" err="1" smtClean="0"/>
              <a:t>Ghanni</a:t>
            </a:r>
            <a:endParaRPr lang="en-US" sz="900" dirty="0"/>
          </a:p>
        </p:txBody>
      </p:sp>
      <p:sp>
        <p:nvSpPr>
          <p:cNvPr id="98" name="Sun 40"/>
          <p:cNvSpPr/>
          <p:nvPr/>
        </p:nvSpPr>
        <p:spPr>
          <a:xfrm>
            <a:off x="6660815" y="391817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32"/>
          <p:cNvSpPr txBox="1"/>
          <p:nvPr/>
        </p:nvSpPr>
        <p:spPr>
          <a:xfrm>
            <a:off x="6332200" y="3918191"/>
            <a:ext cx="32861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Krorän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Mogao</a:t>
            </a:r>
            <a:endParaRPr lang="en-US" sz="900" dirty="0"/>
          </a:p>
        </p:txBody>
      </p:sp>
      <p:sp>
        <p:nvSpPr>
          <p:cNvPr id="100" name="Sun 40"/>
          <p:cNvSpPr/>
          <p:nvPr/>
        </p:nvSpPr>
        <p:spPr>
          <a:xfrm>
            <a:off x="3606465" y="386737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32"/>
          <p:cNvSpPr txBox="1"/>
          <p:nvPr/>
        </p:nvSpPr>
        <p:spPr>
          <a:xfrm>
            <a:off x="2978088" y="3867391"/>
            <a:ext cx="6283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Panchekanth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Ohrusana</a:t>
            </a:r>
            <a:endParaRPr lang="en-US" sz="900" dirty="0"/>
          </a:p>
        </p:txBody>
      </p:sp>
      <p:sp>
        <p:nvSpPr>
          <p:cNvPr id="102" name="Sun 43"/>
          <p:cNvSpPr/>
          <p:nvPr/>
        </p:nvSpPr>
        <p:spPr>
          <a:xfrm>
            <a:off x="2406050" y="441950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4845995" y="3721571"/>
            <a:ext cx="100989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Alatau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/>
              <a:t>Khan </a:t>
            </a:r>
            <a:r>
              <a:rPr lang="en-US" sz="900" dirty="0" err="1"/>
              <a:t>Tangiri</a:t>
            </a:r>
            <a:r>
              <a:rPr lang="en-US" sz="900" dirty="0"/>
              <a:t> </a:t>
            </a:r>
            <a:r>
              <a:rPr lang="en-US" sz="900" dirty="0" err="1"/>
              <a:t>Chokusu</a:t>
            </a:r>
            <a:endParaRPr lang="fr-FR" sz="900" i="1" dirty="0"/>
          </a:p>
        </p:txBody>
      </p:sp>
      <p:sp>
        <p:nvSpPr>
          <p:cNvPr id="105" name="Sun 43"/>
          <p:cNvSpPr/>
          <p:nvPr/>
        </p:nvSpPr>
        <p:spPr>
          <a:xfrm>
            <a:off x="4591035" y="375882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TextBox 13"/>
          <p:cNvSpPr txBox="1"/>
          <p:nvPr/>
        </p:nvSpPr>
        <p:spPr>
          <a:xfrm>
            <a:off x="2623150" y="4425764"/>
            <a:ext cx="8752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Abarshahr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Âdur</a:t>
            </a:r>
            <a:r>
              <a:rPr lang="en-US" sz="900" dirty="0" smtClean="0"/>
              <a:t> </a:t>
            </a:r>
            <a:r>
              <a:rPr lang="en-US" sz="900" dirty="0" err="1" smtClean="0"/>
              <a:t>Burzen-Mehr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9737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Confucian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9" t="27764" r="1232" b="25881"/>
          <a:stretch/>
        </p:blipFill>
        <p:spPr>
          <a:xfrm>
            <a:off x="0" y="3048000"/>
            <a:ext cx="6858000" cy="6096000"/>
          </a:xfrm>
          <a:prstGeom prst="rect">
            <a:avLst/>
          </a:prstGeom>
        </p:spPr>
      </p:pic>
      <p:sp>
        <p:nvSpPr>
          <p:cNvPr id="32" name="Sun 40"/>
          <p:cNvSpPr/>
          <p:nvPr/>
        </p:nvSpPr>
        <p:spPr>
          <a:xfrm>
            <a:off x="1640522" y="144512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1857622" y="1484429"/>
            <a:ext cx="60702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Konphosian</a:t>
            </a:r>
            <a:endParaRPr lang="en-US" sz="900" b="1" dirty="0"/>
          </a:p>
        </p:txBody>
      </p:sp>
      <p:sp>
        <p:nvSpPr>
          <p:cNvPr id="34" name="Sun 46"/>
          <p:cNvSpPr/>
          <p:nvPr/>
        </p:nvSpPr>
        <p:spPr>
          <a:xfrm>
            <a:off x="3005057" y="145611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TextBox 47"/>
          <p:cNvSpPr txBox="1"/>
          <p:nvPr/>
        </p:nvSpPr>
        <p:spPr>
          <a:xfrm>
            <a:off x="3222157" y="1495417"/>
            <a:ext cx="40664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err="1">
                <a:solidFill>
                  <a:srgbClr val="C00000"/>
                </a:solidFill>
              </a:rPr>
              <a:t>Daojiao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39" name="TextBox 52"/>
          <p:cNvSpPr txBox="1"/>
          <p:nvPr/>
        </p:nvSpPr>
        <p:spPr>
          <a:xfrm>
            <a:off x="279401" y="12192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41" name="Sun 53"/>
          <p:cNvSpPr/>
          <p:nvPr/>
        </p:nvSpPr>
        <p:spPr>
          <a:xfrm>
            <a:off x="4369592" y="145611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TextBox 54"/>
          <p:cNvSpPr txBox="1"/>
          <p:nvPr/>
        </p:nvSpPr>
        <p:spPr>
          <a:xfrm>
            <a:off x="4586691" y="1495417"/>
            <a:ext cx="47076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err="1">
                <a:solidFill>
                  <a:srgbClr val="C00000"/>
                </a:solidFill>
              </a:rPr>
              <a:t>Fengxian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61" name="TextBox 74"/>
          <p:cNvSpPr txBox="1"/>
          <p:nvPr/>
        </p:nvSpPr>
        <p:spPr>
          <a:xfrm>
            <a:off x="307737" y="253594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b="1" dirty="0" smtClean="0"/>
              <a:t>Religion</a:t>
            </a:r>
            <a:r>
              <a:rPr lang="en-US" sz="900" dirty="0" smtClean="0"/>
              <a:t>: reformed religion</a:t>
            </a:r>
            <a:endParaRPr lang="en-US" sz="900" dirty="0"/>
          </a:p>
        </p:txBody>
      </p:sp>
      <p:sp>
        <p:nvSpPr>
          <p:cNvPr id="62" name="TextBox 37"/>
          <p:cNvSpPr txBox="1"/>
          <p:nvPr/>
        </p:nvSpPr>
        <p:spPr>
          <a:xfrm>
            <a:off x="279401" y="1849169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64" name="TextBox 44"/>
          <p:cNvSpPr txBox="1"/>
          <p:nvPr/>
        </p:nvSpPr>
        <p:spPr>
          <a:xfrm>
            <a:off x="453267" y="2080708"/>
            <a:ext cx="46916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Linji</a:t>
            </a:r>
            <a:endParaRPr lang="en-US" sz="900" b="1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Daojiao</a:t>
            </a:r>
            <a:r>
              <a:rPr lang="en-US" sz="900" i="1" dirty="0"/>
              <a:t>)</a:t>
            </a:r>
          </a:p>
        </p:txBody>
      </p:sp>
      <p:sp>
        <p:nvSpPr>
          <p:cNvPr id="66" name="TextBox 44"/>
          <p:cNvSpPr txBox="1"/>
          <p:nvPr/>
        </p:nvSpPr>
        <p:spPr>
          <a:xfrm>
            <a:off x="1827142" y="2085908"/>
            <a:ext cx="115364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Lushèngdìjun</a:t>
            </a:r>
            <a:r>
              <a:rPr lang="en-US" sz="900" b="1" dirty="0"/>
              <a:t> </a:t>
            </a:r>
            <a:r>
              <a:rPr lang="en-US" sz="900" b="1" dirty="0" err="1"/>
              <a:t>Chóngbài</a:t>
            </a:r>
            <a:endParaRPr lang="en-US" sz="900" b="1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Fengxian</a:t>
            </a:r>
            <a:r>
              <a:rPr lang="en-US" sz="900" i="1" dirty="0"/>
              <a:t>)</a:t>
            </a:r>
          </a:p>
        </p:txBody>
      </p:sp>
      <p:sp>
        <p:nvSpPr>
          <p:cNvPr id="63" name="Sun 43"/>
          <p:cNvSpPr/>
          <p:nvPr/>
        </p:nvSpPr>
        <p:spPr>
          <a:xfrm>
            <a:off x="275882" y="211065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Sun 43"/>
          <p:cNvSpPr/>
          <p:nvPr/>
        </p:nvSpPr>
        <p:spPr>
          <a:xfrm>
            <a:off x="1640522" y="2115857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Sun 40"/>
          <p:cNvSpPr/>
          <p:nvPr/>
        </p:nvSpPr>
        <p:spPr>
          <a:xfrm>
            <a:off x="275987" y="144844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TextBox 41"/>
          <p:cNvSpPr txBox="1"/>
          <p:nvPr/>
        </p:nvSpPr>
        <p:spPr>
          <a:xfrm>
            <a:off x="493087" y="1487742"/>
            <a:ext cx="51404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/>
              <a:t>Confucian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954652" y="2295034"/>
            <a:ext cx="1903348" cy="1059356"/>
            <a:chOff x="4953000" y="5798644"/>
            <a:chExt cx="1903348" cy="1059356"/>
          </a:xfrm>
        </p:grpSpPr>
        <p:sp>
          <p:nvSpPr>
            <p:cNvPr id="47" name="ZoneTexte 46"/>
            <p:cNvSpPr txBox="1"/>
            <p:nvPr/>
          </p:nvSpPr>
          <p:spPr>
            <a:xfrm>
              <a:off x="4953000" y="5798644"/>
              <a:ext cx="1903348" cy="10593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fr-FR" b="1" dirty="0" smtClean="0"/>
                <a:t>Kitai</a:t>
              </a:r>
              <a:endParaRPr lang="en-GB" b="1" dirty="0"/>
            </a:p>
          </p:txBody>
        </p:sp>
        <p:sp>
          <p:nvSpPr>
            <p:cNvPr id="71" name="TextBox 45"/>
            <p:cNvSpPr txBox="1"/>
            <p:nvPr/>
          </p:nvSpPr>
          <p:spPr>
            <a:xfrm>
              <a:off x="5376221" y="6240945"/>
              <a:ext cx="355867" cy="10740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/>
                <a:t>Ni </a:t>
              </a:r>
              <a:r>
                <a:rPr lang="en-US" sz="900" dirty="0" err="1" smtClean="0"/>
                <a:t>Shān</a:t>
              </a:r>
              <a:endParaRPr lang="fr-FR" sz="900" dirty="0" smtClean="0"/>
            </a:p>
          </p:txBody>
        </p:sp>
        <p:sp>
          <p:nvSpPr>
            <p:cNvPr id="74" name="Sun 40"/>
            <p:cNvSpPr/>
            <p:nvPr/>
          </p:nvSpPr>
          <p:spPr>
            <a:xfrm>
              <a:off x="5127948" y="6186096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45"/>
            <p:cNvSpPr txBox="1"/>
            <p:nvPr/>
          </p:nvSpPr>
          <p:spPr>
            <a:xfrm>
              <a:off x="5374477" y="6543349"/>
              <a:ext cx="966611" cy="10740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900" dirty="0" smtClean="0"/>
                <a:t>Alexandria </a:t>
              </a:r>
              <a:r>
                <a:rPr lang="en-US" sz="900" dirty="0" err="1" smtClean="0"/>
                <a:t>Tsangana</a:t>
              </a:r>
              <a:endParaRPr lang="fr-FR" sz="900" dirty="0" smtClean="0"/>
            </a:p>
          </p:txBody>
        </p:sp>
        <p:sp>
          <p:nvSpPr>
            <p:cNvPr id="76" name="Sun 40"/>
            <p:cNvSpPr/>
            <p:nvPr/>
          </p:nvSpPr>
          <p:spPr>
            <a:xfrm>
              <a:off x="5126204" y="6488500"/>
              <a:ext cx="217100" cy="217100"/>
            </a:xfrm>
            <a:prstGeom prst="sun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2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80" name="TextBox 32"/>
          <p:cNvSpPr txBox="1"/>
          <p:nvPr/>
        </p:nvSpPr>
        <p:spPr>
          <a:xfrm>
            <a:off x="4260242" y="4028249"/>
            <a:ext cx="383118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Kashgar</a:t>
            </a:r>
            <a:endParaRPr lang="en-US" sz="900" b="1" dirty="0" smtClean="0"/>
          </a:p>
        </p:txBody>
      </p:sp>
      <p:sp>
        <p:nvSpPr>
          <p:cNvPr id="98" name="Sun 40"/>
          <p:cNvSpPr/>
          <p:nvPr/>
        </p:nvSpPr>
        <p:spPr>
          <a:xfrm>
            <a:off x="6660815" y="3918171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Sun 40"/>
          <p:cNvSpPr/>
          <p:nvPr/>
        </p:nvSpPr>
        <p:spPr>
          <a:xfrm>
            <a:off x="4646025" y="3975921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32"/>
          <p:cNvSpPr txBox="1"/>
          <p:nvPr/>
        </p:nvSpPr>
        <p:spPr>
          <a:xfrm>
            <a:off x="6331398" y="3931508"/>
            <a:ext cx="32861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Krorän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Mogao</a:t>
            </a:r>
            <a:endParaRPr lang="en-US" sz="900" dirty="0"/>
          </a:p>
        </p:txBody>
      </p:sp>
      <p:sp>
        <p:nvSpPr>
          <p:cNvPr id="83" name="TextBox 32"/>
          <p:cNvSpPr txBox="1"/>
          <p:nvPr/>
        </p:nvSpPr>
        <p:spPr>
          <a:xfrm>
            <a:off x="4504118" y="4433754"/>
            <a:ext cx="31098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Rudok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Nu</a:t>
            </a:r>
            <a:endParaRPr lang="en-US" sz="900" i="1" dirty="0"/>
          </a:p>
        </p:txBody>
      </p:sp>
      <p:sp>
        <p:nvSpPr>
          <p:cNvPr id="84" name="Sun 33"/>
          <p:cNvSpPr/>
          <p:nvPr/>
        </p:nvSpPr>
        <p:spPr>
          <a:xfrm>
            <a:off x="4820850" y="442899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5" name="TextBox 32"/>
          <p:cNvSpPr txBox="1"/>
          <p:nvPr/>
        </p:nvSpPr>
        <p:spPr>
          <a:xfrm>
            <a:off x="6179710" y="5036237"/>
            <a:ext cx="38151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Lhasa</a:t>
            </a:r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Jokhang</a:t>
            </a:r>
            <a:endParaRPr lang="en-US" sz="900" dirty="0"/>
          </a:p>
        </p:txBody>
      </p:sp>
      <p:sp>
        <p:nvSpPr>
          <p:cNvPr id="86" name="Sun 33"/>
          <p:cNvSpPr/>
          <p:nvPr/>
        </p:nvSpPr>
        <p:spPr>
          <a:xfrm>
            <a:off x="6566975" y="503147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7" name="Sun 46"/>
          <p:cNvSpPr/>
          <p:nvPr/>
        </p:nvSpPr>
        <p:spPr>
          <a:xfrm>
            <a:off x="6197144" y="424072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TextBox 32"/>
          <p:cNvSpPr txBox="1"/>
          <p:nvPr/>
        </p:nvSpPr>
        <p:spPr>
          <a:xfrm>
            <a:off x="5775000" y="4253795"/>
            <a:ext cx="43762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Gaindam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Samye</a:t>
            </a:r>
            <a:endParaRPr lang="en-US" sz="900" i="1" dirty="0"/>
          </a:p>
        </p:txBody>
      </p:sp>
      <p:sp>
        <p:nvSpPr>
          <p:cNvPr id="89" name="TextBox 32"/>
          <p:cNvSpPr txBox="1"/>
          <p:nvPr/>
        </p:nvSpPr>
        <p:spPr>
          <a:xfrm>
            <a:off x="4164972" y="5033378"/>
            <a:ext cx="109805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Gyirong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Lhara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i="1" dirty="0" smtClean="0"/>
              <a:t>(nearby Mount </a:t>
            </a:r>
            <a:r>
              <a:rPr lang="en-US" sz="900" i="1" dirty="0" err="1" smtClean="0"/>
              <a:t>Kailash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1" name="Sun 46"/>
          <p:cNvSpPr/>
          <p:nvPr/>
        </p:nvSpPr>
        <p:spPr>
          <a:xfrm>
            <a:off x="5269152" y="508614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r="45856" b="54603"/>
          <a:stretch/>
        </p:blipFill>
        <p:spPr>
          <a:xfrm>
            <a:off x="0" y="1962269"/>
            <a:ext cx="6858001" cy="7181732"/>
          </a:xfrm>
          <a:prstGeom prst="rect">
            <a:avLst/>
          </a:prstGeom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46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2757099" y="1143398"/>
            <a:ext cx="26129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Arian</a:t>
            </a:r>
            <a:endParaRPr lang="en-US" sz="900" b="1" dirty="0"/>
          </a:p>
        </p:txBody>
      </p:sp>
      <p:sp>
        <p:nvSpPr>
          <p:cNvPr id="48" name="TextBox 34"/>
          <p:cNvSpPr txBox="1"/>
          <p:nvPr/>
        </p:nvSpPr>
        <p:spPr>
          <a:xfrm>
            <a:off x="3608598" y="1143398"/>
            <a:ext cx="1006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/>
              <a:t>Adoptionist</a:t>
            </a:r>
            <a:r>
              <a:rPr lang="en-US" sz="900" dirty="0" smtClean="0"/>
              <a:t>, </a:t>
            </a:r>
            <a:r>
              <a:rPr lang="en-US" sz="900" b="1" i="1" dirty="0" err="1" smtClean="0">
                <a:solidFill>
                  <a:srgbClr val="C00000"/>
                </a:solidFill>
              </a:rPr>
              <a:t>Euskalist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Priscillian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279401" y="1097231"/>
            <a:ext cx="1892112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 </a:t>
            </a:r>
            <a:r>
              <a:rPr lang="en-US" dirty="0"/>
              <a:t>and </a:t>
            </a:r>
            <a:r>
              <a:rPr lang="en-US" dirty="0" smtClean="0"/>
              <a:t>its Heresies</a:t>
            </a:r>
            <a:r>
              <a:rPr lang="en-US" dirty="0"/>
              <a:t>: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79401" y="13716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Religions:</a:t>
            </a:r>
          </a:p>
        </p:txBody>
      </p:sp>
      <p:sp>
        <p:nvSpPr>
          <p:cNvPr id="53" name="Sun 37"/>
          <p:cNvSpPr/>
          <p:nvPr/>
        </p:nvSpPr>
        <p:spPr>
          <a:xfrm>
            <a:off x="279401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0"/>
          <p:cNvSpPr txBox="1"/>
          <p:nvPr/>
        </p:nvSpPr>
        <p:spPr>
          <a:xfrm>
            <a:off x="496501" y="1579433"/>
            <a:ext cx="51404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 smtClean="0"/>
              <a:t>Marianist</a:t>
            </a:r>
            <a:endParaRPr lang="en-US" sz="900" b="1" dirty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Euskalist</a:t>
            </a:r>
            <a:r>
              <a:rPr lang="en-US" sz="900" i="1" dirty="0" smtClean="0"/>
              <a:t>)</a:t>
            </a:r>
          </a:p>
        </p:txBody>
      </p:sp>
      <p:sp>
        <p:nvSpPr>
          <p:cNvPr id="55" name="Sun 47"/>
          <p:cNvSpPr/>
          <p:nvPr/>
        </p:nvSpPr>
        <p:spPr>
          <a:xfrm>
            <a:off x="1887152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TextBox 48"/>
          <p:cNvSpPr txBox="1"/>
          <p:nvPr/>
        </p:nvSpPr>
        <p:spPr>
          <a:xfrm>
            <a:off x="2104252" y="1579433"/>
            <a:ext cx="55412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smtClean="0"/>
              <a:t>Apologetic</a:t>
            </a:r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Priscillian</a:t>
            </a:r>
            <a:r>
              <a:rPr lang="en-US" sz="900" i="1" dirty="0" smtClean="0"/>
              <a:t>)</a:t>
            </a:r>
          </a:p>
        </p:txBody>
      </p:sp>
      <p:sp>
        <p:nvSpPr>
          <p:cNvPr id="57" name="Sun 36"/>
          <p:cNvSpPr/>
          <p:nvPr/>
        </p:nvSpPr>
        <p:spPr>
          <a:xfrm>
            <a:off x="6273494" y="860019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32"/>
          <p:cNvSpPr txBox="1"/>
          <p:nvPr/>
        </p:nvSpPr>
        <p:spPr>
          <a:xfrm>
            <a:off x="2778391" y="8128924"/>
            <a:ext cx="43762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err="1" smtClean="0"/>
              <a:t>Carthago</a:t>
            </a:r>
            <a:endParaRPr lang="en-US" sz="900" b="1" dirty="0"/>
          </a:p>
        </p:txBody>
      </p:sp>
      <p:sp>
        <p:nvSpPr>
          <p:cNvPr id="61" name="Sun 33"/>
          <p:cNvSpPr/>
          <p:nvPr/>
        </p:nvSpPr>
        <p:spPr>
          <a:xfrm>
            <a:off x="2891051" y="790998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4" name="TextBox 41"/>
          <p:cNvSpPr txBox="1"/>
          <p:nvPr/>
        </p:nvSpPr>
        <p:spPr>
          <a:xfrm>
            <a:off x="3132531" y="7286942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Rome</a:t>
            </a:r>
            <a:endParaRPr lang="en-US" sz="900" b="1" dirty="0"/>
          </a:p>
        </p:txBody>
      </p:sp>
      <p:sp>
        <p:nvSpPr>
          <p:cNvPr id="75" name="Sun 42"/>
          <p:cNvSpPr/>
          <p:nvPr/>
        </p:nvSpPr>
        <p:spPr>
          <a:xfrm>
            <a:off x="3165440" y="708942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6" name="TextBox 32"/>
          <p:cNvSpPr txBox="1"/>
          <p:nvPr/>
        </p:nvSpPr>
        <p:spPr>
          <a:xfrm>
            <a:off x="667959" y="7924800"/>
            <a:ext cx="46807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r">
              <a:lnSpc>
                <a:spcPts val="800"/>
              </a:lnSpc>
              <a:defRPr sz="900" b="1"/>
            </a:lvl1pPr>
          </a:lstStyle>
          <a:p>
            <a:pPr algn="ctr"/>
            <a:r>
              <a:rPr lang="en-US" dirty="0" err="1"/>
              <a:t>Qurtubah</a:t>
            </a:r>
            <a:endParaRPr lang="en-US" dirty="0"/>
          </a:p>
          <a:p>
            <a:pPr algn="ctr"/>
            <a:r>
              <a:rPr lang="en-US" b="0" dirty="0" err="1"/>
              <a:t>Cabra</a:t>
            </a:r>
            <a:endParaRPr lang="en-US" b="0" dirty="0"/>
          </a:p>
        </p:txBody>
      </p:sp>
      <p:sp>
        <p:nvSpPr>
          <p:cNvPr id="77" name="Sun 33"/>
          <p:cNvSpPr/>
          <p:nvPr/>
        </p:nvSpPr>
        <p:spPr>
          <a:xfrm>
            <a:off x="795847" y="769528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8" name="TextBox 35"/>
          <p:cNvSpPr txBox="1"/>
          <p:nvPr/>
        </p:nvSpPr>
        <p:spPr>
          <a:xfrm>
            <a:off x="5664738" y="8587386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en-US" dirty="0" err="1"/>
              <a:t>Hierosolyma</a:t>
            </a:r>
            <a:endParaRPr lang="en-US" dirty="0"/>
          </a:p>
          <a:p>
            <a:pPr algn="r"/>
            <a:r>
              <a:rPr lang="en-US" b="0" dirty="0"/>
              <a:t>Jerusalem</a:t>
            </a:r>
          </a:p>
        </p:txBody>
      </p:sp>
      <p:sp>
        <p:nvSpPr>
          <p:cNvPr id="79" name="Sun 45"/>
          <p:cNvSpPr/>
          <p:nvPr/>
        </p:nvSpPr>
        <p:spPr>
          <a:xfrm>
            <a:off x="1697294" y="714817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80" name="TextBox 65"/>
          <p:cNvSpPr txBox="1"/>
          <p:nvPr/>
        </p:nvSpPr>
        <p:spPr>
          <a:xfrm>
            <a:off x="1511694" y="7389038"/>
            <a:ext cx="588303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Barcino</a:t>
            </a:r>
            <a:r>
              <a:rPr lang="en-US" sz="900" dirty="0" smtClean="0"/>
              <a:t> - Vic</a:t>
            </a:r>
            <a:endParaRPr lang="en-US" sz="900" dirty="0"/>
          </a:p>
        </p:txBody>
      </p:sp>
      <p:sp>
        <p:nvSpPr>
          <p:cNvPr id="81" name="Sun 37"/>
          <p:cNvSpPr/>
          <p:nvPr/>
        </p:nvSpPr>
        <p:spPr>
          <a:xfrm>
            <a:off x="1235360" y="696600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65"/>
          <p:cNvSpPr txBox="1"/>
          <p:nvPr/>
        </p:nvSpPr>
        <p:spPr>
          <a:xfrm>
            <a:off x="967668" y="6872275"/>
            <a:ext cx="774251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Nafarroa</a:t>
            </a:r>
            <a:r>
              <a:rPr lang="en-US" sz="900" b="1" dirty="0" smtClean="0"/>
              <a:t> </a:t>
            </a:r>
            <a:r>
              <a:rPr lang="en-US" sz="900" dirty="0" smtClean="0"/>
              <a:t>- </a:t>
            </a:r>
            <a:r>
              <a:rPr lang="en-US" sz="900" dirty="0" err="1" smtClean="0"/>
              <a:t>Leyre</a:t>
            </a:r>
            <a:endParaRPr lang="en-US" sz="900" dirty="0"/>
          </a:p>
        </p:txBody>
      </p:sp>
      <p:sp>
        <p:nvSpPr>
          <p:cNvPr id="83" name="Sun 37"/>
          <p:cNvSpPr/>
          <p:nvPr/>
        </p:nvSpPr>
        <p:spPr>
          <a:xfrm>
            <a:off x="850164" y="722467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65"/>
          <p:cNvSpPr txBox="1"/>
          <p:nvPr/>
        </p:nvSpPr>
        <p:spPr>
          <a:xfrm>
            <a:off x="211312" y="7220963"/>
            <a:ext cx="60593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Vallisoletum</a:t>
            </a:r>
            <a:endParaRPr lang="en-US" sz="900" b="1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Segovia</a:t>
            </a:r>
            <a:endParaRPr lang="en-US" sz="900" dirty="0"/>
          </a:p>
        </p:txBody>
      </p:sp>
      <p:sp>
        <p:nvSpPr>
          <p:cNvPr id="85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Iberian Christian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3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Arabo-</a:t>
            </a:r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Sabean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7" name="Sun 46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8" name="TextBox 49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9" name="Sun 50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57099" y="1143398"/>
            <a:ext cx="46326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Almaqahi</a:t>
            </a:r>
            <a:endParaRPr lang="en-US" sz="900" b="1" dirty="0"/>
          </a:p>
        </p:txBody>
      </p:sp>
      <p:sp>
        <p:nvSpPr>
          <p:cNvPr id="53" name="TextBox 62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Heresies:</a:t>
            </a:r>
            <a:endParaRPr lang="en-US" dirty="0"/>
          </a:p>
        </p:txBody>
      </p:sp>
      <p:sp>
        <p:nvSpPr>
          <p:cNvPr id="54" name="TextBox 63"/>
          <p:cNvSpPr txBox="1"/>
          <p:nvPr/>
        </p:nvSpPr>
        <p:spPr>
          <a:xfrm>
            <a:off x="3558540" y="1143398"/>
            <a:ext cx="71333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Ta'labi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5" name="TextBox 64"/>
          <p:cNvSpPr txBox="1"/>
          <p:nvPr/>
        </p:nvSpPr>
        <p:spPr>
          <a:xfrm>
            <a:off x="279401" y="1704201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6" name="Sun 60"/>
          <p:cNvSpPr/>
          <p:nvPr/>
        </p:nvSpPr>
        <p:spPr>
          <a:xfrm>
            <a:off x="279401" y="1935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Sun 65"/>
          <p:cNvSpPr/>
          <p:nvPr/>
        </p:nvSpPr>
        <p:spPr>
          <a:xfrm>
            <a:off x="1356982" y="193827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Sun 67"/>
          <p:cNvSpPr/>
          <p:nvPr/>
        </p:nvSpPr>
        <p:spPr>
          <a:xfrm>
            <a:off x="2374185" y="194198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TextBox 61"/>
          <p:cNvSpPr txBox="1"/>
          <p:nvPr/>
        </p:nvSpPr>
        <p:spPr>
          <a:xfrm>
            <a:off x="496501" y="1974334"/>
            <a:ext cx="31687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Attari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61" name="TextBox 66"/>
          <p:cNvSpPr txBox="1"/>
          <p:nvPr/>
        </p:nvSpPr>
        <p:spPr>
          <a:xfrm>
            <a:off x="1574081" y="1977579"/>
            <a:ext cx="34893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fr-FR" sz="900" b="1" i="1" dirty="0" err="1">
                <a:solidFill>
                  <a:srgbClr val="C00000"/>
                </a:solidFill>
              </a:rPr>
              <a:t>Hubali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74" name="TextBox 69"/>
          <p:cNvSpPr txBox="1"/>
          <p:nvPr/>
        </p:nvSpPr>
        <p:spPr>
          <a:xfrm>
            <a:off x="2591285" y="1981284"/>
            <a:ext cx="48038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Maherite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5" name="TextBox 81"/>
          <p:cNvSpPr txBox="1"/>
          <p:nvPr/>
        </p:nvSpPr>
        <p:spPr>
          <a:xfrm>
            <a:off x="279401" y="23900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6" name="Sun 50"/>
          <p:cNvSpPr/>
          <p:nvPr/>
        </p:nvSpPr>
        <p:spPr>
          <a:xfrm>
            <a:off x="2514600" y="136278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55"/>
          <p:cNvSpPr txBox="1"/>
          <p:nvPr/>
        </p:nvSpPr>
        <p:spPr>
          <a:xfrm>
            <a:off x="2757099" y="1402081"/>
            <a:ext cx="46487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Shamashi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8" name="TextBox 63"/>
          <p:cNvSpPr txBox="1"/>
          <p:nvPr/>
        </p:nvSpPr>
        <p:spPr>
          <a:xfrm>
            <a:off x="3558540" y="1402081"/>
            <a:ext cx="70051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fr-FR" sz="900" b="1" i="1" dirty="0" smtClean="0">
                <a:solidFill>
                  <a:srgbClr val="C00000"/>
                </a:solidFill>
              </a:rPr>
              <a:t>Al-</a:t>
            </a:r>
            <a:r>
              <a:rPr lang="fr-FR" sz="900" b="1" i="1" dirty="0" err="1">
                <a:solidFill>
                  <a:srgbClr val="C00000"/>
                </a:solidFill>
              </a:rPr>
              <a:t>L</a:t>
            </a:r>
            <a:r>
              <a:rPr lang="fr-FR" sz="900" b="1" i="1" dirty="0" err="1" smtClean="0">
                <a:solidFill>
                  <a:srgbClr val="C00000"/>
                </a:solidFill>
              </a:rPr>
              <a:t>ati</a:t>
            </a:r>
            <a:endParaRPr lang="fr-FR" sz="900" b="1" i="1" dirty="0">
              <a:solidFill>
                <a:srgbClr val="C00000"/>
              </a:solidFill>
            </a:endParaRPr>
          </a:p>
        </p:txBody>
      </p:sp>
      <p:sp>
        <p:nvSpPr>
          <p:cNvPr id="79" name="TextBox 30"/>
          <p:cNvSpPr txBox="1"/>
          <p:nvPr/>
        </p:nvSpPr>
        <p:spPr>
          <a:xfrm>
            <a:off x="4449061" y="1704201"/>
            <a:ext cx="999239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Religion:</a:t>
            </a:r>
            <a:endParaRPr lang="en-US" dirty="0"/>
          </a:p>
        </p:txBody>
      </p:sp>
      <p:sp>
        <p:nvSpPr>
          <p:cNvPr id="80" name="Sun 37"/>
          <p:cNvSpPr/>
          <p:nvPr/>
        </p:nvSpPr>
        <p:spPr>
          <a:xfrm>
            <a:off x="4449061" y="194198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40"/>
          <p:cNvSpPr txBox="1"/>
          <p:nvPr/>
        </p:nvSpPr>
        <p:spPr>
          <a:xfrm>
            <a:off x="4666161" y="1885742"/>
            <a:ext cx="1802861" cy="41549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Abeed</a:t>
            </a:r>
            <a:r>
              <a:rPr lang="en-US" sz="900" dirty="0"/>
              <a:t> ash-</a:t>
            </a:r>
            <a:r>
              <a:rPr lang="en-US" sz="900" dirty="0" err="1"/>
              <a:t>Shamshi</a:t>
            </a:r>
            <a:endParaRPr lang="en-US" sz="900" dirty="0" smtClean="0"/>
          </a:p>
          <a:p>
            <a:r>
              <a:rPr lang="en-US" sz="900" i="1" dirty="0" smtClean="0"/>
              <a:t>(all unreformed except </a:t>
            </a:r>
            <a:r>
              <a:rPr lang="en-US" sz="900" i="1" dirty="0" err="1" smtClean="0"/>
              <a:t>Maherite</a:t>
            </a:r>
            <a:r>
              <a:rPr lang="en-US" sz="900" i="1" dirty="0" smtClean="0"/>
              <a:t>, that</a:t>
            </a:r>
            <a:br>
              <a:rPr lang="en-US" sz="900" i="1" dirty="0" smtClean="0"/>
            </a:br>
            <a:r>
              <a:rPr lang="en-US" sz="900" i="1" dirty="0" smtClean="0"/>
              <a:t>reforms to </a:t>
            </a:r>
            <a:r>
              <a:rPr lang="en-US" sz="900" i="1" dirty="0" err="1" smtClean="0"/>
              <a:t>Almaqahi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19192" r="24860" b="27640"/>
          <a:stretch/>
        </p:blipFill>
        <p:spPr>
          <a:xfrm>
            <a:off x="-7256" y="2830670"/>
            <a:ext cx="6865256" cy="6313330"/>
          </a:xfrm>
          <a:prstGeom prst="rect">
            <a:avLst/>
          </a:prstGeom>
        </p:spPr>
      </p:pic>
      <p:sp>
        <p:nvSpPr>
          <p:cNvPr id="82" name="TextBox 28"/>
          <p:cNvSpPr txBox="1"/>
          <p:nvPr/>
        </p:nvSpPr>
        <p:spPr>
          <a:xfrm>
            <a:off x="3847133" y="6506876"/>
            <a:ext cx="39113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 err="1"/>
              <a:t>Makkah</a:t>
            </a:r>
            <a:endParaRPr lang="fr-FR" dirty="0"/>
          </a:p>
          <a:p>
            <a:r>
              <a:rPr lang="fr-FR" b="0" dirty="0" err="1"/>
              <a:t>Mecca</a:t>
            </a:r>
            <a:endParaRPr lang="fr-FR" b="0" dirty="0"/>
          </a:p>
        </p:txBody>
      </p:sp>
      <p:sp>
        <p:nvSpPr>
          <p:cNvPr id="83" name="Sun 34"/>
          <p:cNvSpPr/>
          <p:nvPr/>
        </p:nvSpPr>
        <p:spPr>
          <a:xfrm>
            <a:off x="3932797" y="671687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6" name="TextBox 37"/>
          <p:cNvSpPr txBox="1"/>
          <p:nvPr/>
        </p:nvSpPr>
        <p:spPr>
          <a:xfrm>
            <a:off x="4328220" y="7689788"/>
            <a:ext cx="20358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err="1" smtClean="0"/>
              <a:t>Azal</a:t>
            </a:r>
            <a:endParaRPr lang="fr-FR" sz="900" b="1" dirty="0"/>
          </a:p>
        </p:txBody>
      </p:sp>
      <p:sp>
        <p:nvSpPr>
          <p:cNvPr id="87" name="Sun 38"/>
          <p:cNvSpPr/>
          <p:nvPr/>
        </p:nvSpPr>
        <p:spPr>
          <a:xfrm>
            <a:off x="4322661" y="749226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8" name="TextBox 32"/>
          <p:cNvSpPr txBox="1"/>
          <p:nvPr/>
        </p:nvSpPr>
        <p:spPr>
          <a:xfrm>
            <a:off x="4238266" y="5582828"/>
            <a:ext cx="42158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 err="1"/>
              <a:t>Baghdad</a:t>
            </a:r>
            <a:endParaRPr lang="fr-FR" dirty="0"/>
          </a:p>
          <a:p>
            <a:r>
              <a:rPr lang="fr-FR" b="0" dirty="0" err="1"/>
              <a:t>Hillah</a:t>
            </a:r>
            <a:endParaRPr lang="fr-FR" b="0" dirty="0"/>
          </a:p>
        </p:txBody>
      </p:sp>
      <p:sp>
        <p:nvSpPr>
          <p:cNvPr id="89" name="Sun 33"/>
          <p:cNvSpPr/>
          <p:nvPr/>
        </p:nvSpPr>
        <p:spPr>
          <a:xfrm>
            <a:off x="4341711" y="536812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0" name="Sun 51"/>
          <p:cNvSpPr/>
          <p:nvPr/>
        </p:nvSpPr>
        <p:spPr>
          <a:xfrm>
            <a:off x="6204909" y="663011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1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5849042" y="6633353"/>
            <a:ext cx="35586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Mascat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err="1" smtClean="0"/>
              <a:t>Samail</a:t>
            </a:r>
            <a:endParaRPr lang="fr-FR" sz="900" dirty="0"/>
          </a:p>
        </p:txBody>
      </p:sp>
      <p:sp>
        <p:nvSpPr>
          <p:cNvPr id="93" name="TextBox 42"/>
          <p:cNvSpPr txBox="1"/>
          <p:nvPr/>
        </p:nvSpPr>
        <p:spPr>
          <a:xfrm>
            <a:off x="3765517" y="6038406"/>
            <a:ext cx="78867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/>
              <a:t>‘</a:t>
            </a:r>
            <a:r>
              <a:rPr lang="fr-FR" dirty="0" err="1"/>
              <a:t>Ar’ar</a:t>
            </a:r>
            <a:r>
              <a:rPr lang="fr-FR" dirty="0"/>
              <a:t> </a:t>
            </a:r>
          </a:p>
          <a:p>
            <a:r>
              <a:rPr lang="fr-FR" b="0" dirty="0" err="1"/>
              <a:t>Dumat</a:t>
            </a:r>
            <a:r>
              <a:rPr lang="fr-FR" b="0" dirty="0"/>
              <a:t> al </a:t>
            </a:r>
            <a:r>
              <a:rPr lang="fr-FR" b="0" dirty="0" err="1"/>
              <a:t>Jundat</a:t>
            </a:r>
            <a:endParaRPr lang="fr-FR" b="0" dirty="0"/>
          </a:p>
        </p:txBody>
      </p:sp>
      <p:sp>
        <p:nvSpPr>
          <p:cNvPr id="95" name="Sun 84"/>
          <p:cNvSpPr/>
          <p:nvPr/>
        </p:nvSpPr>
        <p:spPr>
          <a:xfrm>
            <a:off x="4051301" y="580605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86"/>
          <p:cNvSpPr txBox="1"/>
          <p:nvPr/>
        </p:nvSpPr>
        <p:spPr>
          <a:xfrm>
            <a:off x="5338624" y="7211468"/>
            <a:ext cx="31419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Zufar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fr-FR" sz="900" dirty="0" err="1" smtClean="0"/>
              <a:t>Raysut</a:t>
            </a:r>
            <a:endParaRPr lang="fr-FR" sz="900" dirty="0"/>
          </a:p>
        </p:txBody>
      </p:sp>
      <p:sp>
        <p:nvSpPr>
          <p:cNvPr id="99" name="Sun 51"/>
          <p:cNvSpPr/>
          <p:nvPr/>
        </p:nvSpPr>
        <p:spPr>
          <a:xfrm>
            <a:off x="5638292" y="718648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chemeClr val="tx1"/>
                </a:solidFill>
              </a:rPr>
              <a:t>2</a:t>
            </a:r>
            <a:endParaRPr lang="fr-FR" sz="800" b="1" dirty="0">
              <a:solidFill>
                <a:schemeClr val="tx1"/>
              </a:solidFill>
            </a:endParaRPr>
          </a:p>
        </p:txBody>
      </p:sp>
      <p:sp>
        <p:nvSpPr>
          <p:cNvPr id="100" name="TextBox 32"/>
          <p:cNvSpPr txBox="1"/>
          <p:nvPr/>
        </p:nvSpPr>
        <p:spPr>
          <a:xfrm>
            <a:off x="3526949" y="5818881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101" name="Sun 29"/>
          <p:cNvSpPr/>
          <p:nvPr/>
        </p:nvSpPr>
        <p:spPr>
          <a:xfrm>
            <a:off x="3309849" y="5754866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Sun 36"/>
          <p:cNvSpPr/>
          <p:nvPr/>
        </p:nvSpPr>
        <p:spPr>
          <a:xfrm>
            <a:off x="3278601" y="550049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03" name="TextBox 35"/>
          <p:cNvSpPr txBox="1"/>
          <p:nvPr/>
        </p:nvSpPr>
        <p:spPr>
          <a:xfrm>
            <a:off x="3080964" y="5290502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Hierosolyma</a:t>
            </a:r>
            <a:endParaRPr lang="en-US" dirty="0"/>
          </a:p>
          <a:p>
            <a:r>
              <a:rPr lang="en-US" b="0" dirty="0"/>
              <a:t>Jerusalem</a:t>
            </a:r>
          </a:p>
        </p:txBody>
      </p:sp>
      <p:sp>
        <p:nvSpPr>
          <p:cNvPr id="108" name="TextBox 28"/>
          <p:cNvSpPr txBox="1"/>
          <p:nvPr/>
        </p:nvSpPr>
        <p:spPr>
          <a:xfrm>
            <a:off x="3305735" y="8001324"/>
            <a:ext cx="4424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 err="1" smtClean="0"/>
              <a:t>Gwandar</a:t>
            </a:r>
            <a:endParaRPr lang="fr-FR" dirty="0"/>
          </a:p>
          <a:p>
            <a:r>
              <a:rPr lang="fr-FR" b="0" dirty="0" err="1" smtClean="0"/>
              <a:t>Roha</a:t>
            </a:r>
            <a:endParaRPr lang="fr-FR" b="0" dirty="0"/>
          </a:p>
        </p:txBody>
      </p:sp>
      <p:sp>
        <p:nvSpPr>
          <p:cNvPr id="109" name="Sun 84"/>
          <p:cNvSpPr/>
          <p:nvPr/>
        </p:nvSpPr>
        <p:spPr>
          <a:xfrm>
            <a:off x="3418399" y="778181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Sun 67"/>
          <p:cNvSpPr/>
          <p:nvPr/>
        </p:nvSpPr>
        <p:spPr>
          <a:xfrm>
            <a:off x="3522835" y="193503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TextBox 69"/>
          <p:cNvSpPr txBox="1"/>
          <p:nvPr/>
        </p:nvSpPr>
        <p:spPr>
          <a:xfrm>
            <a:off x="3739935" y="1974334"/>
            <a:ext cx="35214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Waaqi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3" r="759" b="25881"/>
          <a:stretch/>
        </p:blipFill>
        <p:spPr>
          <a:xfrm>
            <a:off x="0" y="2597388"/>
            <a:ext cx="6858000" cy="6546612"/>
          </a:xfrm>
          <a:prstGeom prst="rect">
            <a:avLst/>
          </a:prstGeom>
        </p:spPr>
      </p:pic>
      <p:sp>
        <p:nvSpPr>
          <p:cNvPr id="23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6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Persian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47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2757099" y="1143398"/>
            <a:ext cx="55624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Zoroastrian</a:t>
            </a:r>
            <a:endParaRPr lang="en-US" sz="900" b="1" dirty="0"/>
          </a:p>
        </p:txBody>
      </p:sp>
      <p:sp>
        <p:nvSpPr>
          <p:cNvPr id="49" name="Sun 29"/>
          <p:cNvSpPr/>
          <p:nvPr/>
        </p:nvSpPr>
        <p:spPr>
          <a:xfrm>
            <a:off x="279401" y="19165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30"/>
          <p:cNvSpPr txBox="1"/>
          <p:nvPr/>
        </p:nvSpPr>
        <p:spPr>
          <a:xfrm>
            <a:off x="496501" y="1955801"/>
            <a:ext cx="75129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Angra</a:t>
            </a:r>
            <a:r>
              <a:rPr lang="en-US" sz="900" b="1" i="1" dirty="0">
                <a:solidFill>
                  <a:srgbClr val="C00000"/>
                </a:solidFill>
              </a:rPr>
              <a:t> </a:t>
            </a:r>
            <a:r>
              <a:rPr lang="en-US" sz="900" b="1" i="1" dirty="0" err="1">
                <a:solidFill>
                  <a:srgbClr val="C00000"/>
                </a:solidFill>
              </a:rPr>
              <a:t>Mainyui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3" name="Sun 43"/>
          <p:cNvSpPr/>
          <p:nvPr/>
        </p:nvSpPr>
        <p:spPr>
          <a:xfrm>
            <a:off x="1638301" y="1916500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TextBox 44"/>
          <p:cNvSpPr txBox="1"/>
          <p:nvPr/>
        </p:nvSpPr>
        <p:spPr>
          <a:xfrm>
            <a:off x="496501" y="2201068"/>
            <a:ext cx="88113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smtClean="0"/>
              <a:t>Zoroastrian Hindu</a:t>
            </a:r>
            <a:endParaRPr lang="en-US" sz="900" dirty="0"/>
          </a:p>
        </p:txBody>
      </p:sp>
      <p:sp>
        <p:nvSpPr>
          <p:cNvPr id="55" name="TextBox 1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</a:t>
            </a:r>
            <a:r>
              <a:rPr lang="en-US" dirty="0"/>
              <a:t>: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3558540" y="1143398"/>
            <a:ext cx="138178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Mazdakist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Zurvani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279401" y="1685668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8" name="TextBox 39"/>
          <p:cNvSpPr txBox="1"/>
          <p:nvPr/>
        </p:nvSpPr>
        <p:spPr>
          <a:xfrm>
            <a:off x="279401" y="24662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59" name="Sun 37"/>
          <p:cNvSpPr/>
          <p:nvPr/>
        </p:nvSpPr>
        <p:spPr>
          <a:xfrm>
            <a:off x="2514600" y="13616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TextBox 40"/>
          <p:cNvSpPr txBox="1"/>
          <p:nvPr/>
        </p:nvSpPr>
        <p:spPr>
          <a:xfrm>
            <a:off x="2757099" y="1400974"/>
            <a:ext cx="59631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Manichaean</a:t>
            </a:r>
            <a:endParaRPr lang="en-US" sz="900" b="1" dirty="0"/>
          </a:p>
        </p:txBody>
      </p:sp>
      <p:sp>
        <p:nvSpPr>
          <p:cNvPr id="74" name="TextBox 47"/>
          <p:cNvSpPr txBox="1"/>
          <p:nvPr/>
        </p:nvSpPr>
        <p:spPr>
          <a:xfrm>
            <a:off x="3558540" y="1400974"/>
            <a:ext cx="13801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Ahrimanic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200400" y="16764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Religions:</a:t>
            </a:r>
            <a:endParaRPr lang="en-US" dirty="0"/>
          </a:p>
        </p:txBody>
      </p:sp>
      <p:sp>
        <p:nvSpPr>
          <p:cNvPr id="76" name="Sun 37"/>
          <p:cNvSpPr/>
          <p:nvPr/>
        </p:nvSpPr>
        <p:spPr>
          <a:xfrm>
            <a:off x="3200400" y="19141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40"/>
          <p:cNvSpPr txBox="1"/>
          <p:nvPr/>
        </p:nvSpPr>
        <p:spPr>
          <a:xfrm>
            <a:off x="3417500" y="1884233"/>
            <a:ext cx="59259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Desnadi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Mazdakist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8" name="Sun 37"/>
          <p:cNvSpPr/>
          <p:nvPr/>
        </p:nvSpPr>
        <p:spPr>
          <a:xfrm>
            <a:off x="4600506" y="18966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TextBox 40"/>
          <p:cNvSpPr txBox="1"/>
          <p:nvPr/>
        </p:nvSpPr>
        <p:spPr>
          <a:xfrm>
            <a:off x="4817606" y="1866675"/>
            <a:ext cx="10238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Datsani</a:t>
            </a:r>
            <a:r>
              <a:rPr lang="en-US" sz="900" dirty="0"/>
              <a:t>-Manichaean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Tengri</a:t>
            </a:r>
            <a:r>
              <a:rPr lang="en-US" sz="900" i="1" dirty="0" smtClean="0"/>
              <a:t>-Manichaean)</a:t>
            </a:r>
            <a:endParaRPr lang="en-US" sz="900" i="1" dirty="0"/>
          </a:p>
        </p:txBody>
      </p:sp>
      <p:sp>
        <p:nvSpPr>
          <p:cNvPr id="80" name="Sun 37"/>
          <p:cNvSpPr/>
          <p:nvPr/>
        </p:nvSpPr>
        <p:spPr>
          <a:xfrm>
            <a:off x="3200400" y="224371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40"/>
          <p:cNvSpPr txBox="1"/>
          <p:nvPr/>
        </p:nvSpPr>
        <p:spPr>
          <a:xfrm>
            <a:off x="3417500" y="2213762"/>
            <a:ext cx="80098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Angrayasnai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Angra</a:t>
            </a:r>
            <a:r>
              <a:rPr lang="en-US" sz="900" i="1" dirty="0"/>
              <a:t> </a:t>
            </a:r>
            <a:r>
              <a:rPr lang="en-US" sz="900" i="1" dirty="0" err="1" smtClean="0"/>
              <a:t>Mainyui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2" name="Sun 37"/>
          <p:cNvSpPr/>
          <p:nvPr/>
        </p:nvSpPr>
        <p:spPr>
          <a:xfrm>
            <a:off x="4600506" y="222615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40"/>
          <p:cNvSpPr txBox="1"/>
          <p:nvPr/>
        </p:nvSpPr>
        <p:spPr>
          <a:xfrm>
            <a:off x="4817606" y="2196204"/>
            <a:ext cx="71762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Pitar</a:t>
            </a:r>
            <a:r>
              <a:rPr lang="en-US" sz="900" dirty="0"/>
              <a:t> </a:t>
            </a:r>
            <a:r>
              <a:rPr lang="en-US" sz="900" dirty="0" err="1" smtClean="0"/>
              <a:t>Zrvânahe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Zurvani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4" name="Sun 43"/>
          <p:cNvSpPr/>
          <p:nvPr/>
        </p:nvSpPr>
        <p:spPr>
          <a:xfrm>
            <a:off x="279401" y="216555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TextBox 44"/>
          <p:cNvSpPr txBox="1"/>
          <p:nvPr/>
        </p:nvSpPr>
        <p:spPr>
          <a:xfrm>
            <a:off x="1855401" y="1948969"/>
            <a:ext cx="67114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Theomachian</a:t>
            </a:r>
            <a:endParaRPr lang="en-US" sz="900" dirty="0"/>
          </a:p>
        </p:txBody>
      </p:sp>
      <p:sp>
        <p:nvSpPr>
          <p:cNvPr id="86" name="TextBox 13"/>
          <p:cNvSpPr txBox="1"/>
          <p:nvPr/>
        </p:nvSpPr>
        <p:spPr>
          <a:xfrm>
            <a:off x="4020732" y="5914208"/>
            <a:ext cx="875240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Abarshahr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Âdur</a:t>
            </a:r>
            <a:r>
              <a:rPr lang="en-US" sz="900" dirty="0" smtClean="0"/>
              <a:t> </a:t>
            </a:r>
            <a:r>
              <a:rPr lang="en-US" sz="900" dirty="0" err="1" smtClean="0"/>
              <a:t>Burzen-Mehr</a:t>
            </a:r>
            <a:endParaRPr lang="fr-FR" sz="900" dirty="0"/>
          </a:p>
        </p:txBody>
      </p:sp>
      <p:sp>
        <p:nvSpPr>
          <p:cNvPr id="87" name="Sun 15"/>
          <p:cNvSpPr/>
          <p:nvPr/>
        </p:nvSpPr>
        <p:spPr>
          <a:xfrm>
            <a:off x="3795394" y="5915021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1" name="Sun 36"/>
          <p:cNvSpPr/>
          <p:nvPr/>
        </p:nvSpPr>
        <p:spPr>
          <a:xfrm>
            <a:off x="3246066" y="649337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2" name="TextBox 37"/>
          <p:cNvSpPr txBox="1"/>
          <p:nvPr/>
        </p:nvSpPr>
        <p:spPr>
          <a:xfrm>
            <a:off x="2825327" y="5886948"/>
            <a:ext cx="65402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Ganzak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/>
              <a:t>Âdur</a:t>
            </a:r>
            <a:r>
              <a:rPr lang="en-US" sz="900" dirty="0"/>
              <a:t> </a:t>
            </a:r>
            <a:r>
              <a:rPr lang="en-US" sz="900" dirty="0" err="1" smtClean="0"/>
              <a:t>Gušnasp</a:t>
            </a:r>
            <a:endParaRPr lang="fr-FR" sz="900" dirty="0"/>
          </a:p>
        </p:txBody>
      </p:sp>
      <p:sp>
        <p:nvSpPr>
          <p:cNvPr id="93" name="Sun 38"/>
          <p:cNvSpPr/>
          <p:nvPr/>
        </p:nvSpPr>
        <p:spPr>
          <a:xfrm>
            <a:off x="2610627" y="588103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6" name="Sun 29"/>
          <p:cNvSpPr/>
          <p:nvPr/>
        </p:nvSpPr>
        <p:spPr>
          <a:xfrm>
            <a:off x="3731087" y="538875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TextBox 13"/>
          <p:cNvSpPr txBox="1"/>
          <p:nvPr/>
        </p:nvSpPr>
        <p:spPr>
          <a:xfrm>
            <a:off x="3439692" y="5174478"/>
            <a:ext cx="79989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Xvairizem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Airyanem</a:t>
            </a:r>
            <a:r>
              <a:rPr lang="en-US" sz="900" dirty="0"/>
              <a:t> </a:t>
            </a:r>
            <a:r>
              <a:rPr lang="en-US" sz="900" dirty="0" err="1"/>
              <a:t>Vaejah</a:t>
            </a:r>
            <a:endParaRPr lang="fr-FR" sz="900" i="1" dirty="0"/>
          </a:p>
        </p:txBody>
      </p:sp>
      <p:sp>
        <p:nvSpPr>
          <p:cNvPr id="98" name="Sun 29"/>
          <p:cNvSpPr/>
          <p:nvPr/>
        </p:nvSpPr>
        <p:spPr>
          <a:xfrm>
            <a:off x="4705252" y="702302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13"/>
          <p:cNvSpPr txBox="1"/>
          <p:nvPr/>
        </p:nvSpPr>
        <p:spPr>
          <a:xfrm>
            <a:off x="4922352" y="7026578"/>
            <a:ext cx="37670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Kachos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Mundra</a:t>
            </a:r>
            <a:endParaRPr lang="fr-FR" sz="900" dirty="0"/>
          </a:p>
        </p:txBody>
      </p:sp>
      <p:sp>
        <p:nvSpPr>
          <p:cNvPr id="100" name="Sun 24"/>
          <p:cNvSpPr/>
          <p:nvPr/>
        </p:nvSpPr>
        <p:spPr>
          <a:xfrm>
            <a:off x="3101941" y="638132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TextBox 35"/>
          <p:cNvSpPr txBox="1"/>
          <p:nvPr/>
        </p:nvSpPr>
        <p:spPr>
          <a:xfrm>
            <a:off x="2757231" y="6390218"/>
            <a:ext cx="34785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Pârsa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Estakhr</a:t>
            </a:r>
            <a:endParaRPr lang="fr-FR" sz="900" dirty="0"/>
          </a:p>
        </p:txBody>
      </p:sp>
      <p:sp>
        <p:nvSpPr>
          <p:cNvPr id="102" name="Sun 24"/>
          <p:cNvSpPr/>
          <p:nvPr/>
        </p:nvSpPr>
        <p:spPr>
          <a:xfrm>
            <a:off x="5205689" y="4266469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TextBox 45"/>
          <p:cNvSpPr txBox="1"/>
          <p:nvPr/>
        </p:nvSpPr>
        <p:spPr>
          <a:xfrm>
            <a:off x="5179587" y="4056475"/>
            <a:ext cx="26930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Om</a:t>
            </a:r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Isilkul</a:t>
            </a:r>
            <a:endParaRPr lang="fr-FR" sz="900" dirty="0" smtClean="0"/>
          </a:p>
        </p:txBody>
      </p:sp>
      <p:sp>
        <p:nvSpPr>
          <p:cNvPr id="104" name="Sun 29"/>
          <p:cNvSpPr/>
          <p:nvPr/>
        </p:nvSpPr>
        <p:spPr>
          <a:xfrm>
            <a:off x="2573629" y="606012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TextBox 45"/>
          <p:cNvSpPr txBox="1"/>
          <p:nvPr/>
        </p:nvSpPr>
        <p:spPr>
          <a:xfrm>
            <a:off x="1977585" y="6066081"/>
            <a:ext cx="63158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Kirmanshah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Peroz</a:t>
            </a:r>
            <a:r>
              <a:rPr lang="en-US" sz="900" dirty="0" smtClean="0"/>
              <a:t> </a:t>
            </a:r>
            <a:r>
              <a:rPr lang="en-US" sz="900" dirty="0" err="1" smtClean="0"/>
              <a:t>Kavadh</a:t>
            </a:r>
            <a:endParaRPr lang="fr-FR" sz="900" dirty="0" smtClean="0"/>
          </a:p>
        </p:txBody>
      </p:sp>
      <p:sp>
        <p:nvSpPr>
          <p:cNvPr id="109" name="TextBox 28"/>
          <p:cNvSpPr txBox="1"/>
          <p:nvPr/>
        </p:nvSpPr>
        <p:spPr>
          <a:xfrm>
            <a:off x="3518016" y="6969998"/>
            <a:ext cx="7886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Tis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smtClean="0"/>
              <a:t>Darya-ye </a:t>
            </a:r>
            <a:r>
              <a:rPr lang="en-US" sz="900" dirty="0" err="1" smtClean="0"/>
              <a:t>Hamun</a:t>
            </a:r>
            <a:endParaRPr lang="fr-FR" sz="900" dirty="0"/>
          </a:p>
        </p:txBody>
      </p:sp>
      <p:sp>
        <p:nvSpPr>
          <p:cNvPr id="110" name="Sun 34"/>
          <p:cNvSpPr/>
          <p:nvPr/>
        </p:nvSpPr>
        <p:spPr>
          <a:xfrm>
            <a:off x="3811235" y="6735727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1" name="Sun 37"/>
          <p:cNvSpPr/>
          <p:nvPr/>
        </p:nvSpPr>
        <p:spPr>
          <a:xfrm>
            <a:off x="3200400" y="260268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TextBox 40"/>
          <p:cNvSpPr txBox="1"/>
          <p:nvPr/>
        </p:nvSpPr>
        <p:spPr>
          <a:xfrm>
            <a:off x="3417500" y="2572736"/>
            <a:ext cx="243284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Akomanic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/>
              <a:t>Ahrimanic</a:t>
            </a:r>
            <a:r>
              <a:rPr lang="en-US" sz="900" i="1" dirty="0"/>
              <a:t>, </a:t>
            </a:r>
            <a:r>
              <a:rPr lang="en-US" sz="900" i="1" dirty="0" err="1" smtClean="0"/>
              <a:t>Tengri-Ahrimanic</a:t>
            </a:r>
            <a:r>
              <a:rPr lang="en-US" sz="900" i="1" dirty="0" smtClean="0"/>
              <a:t> – a </a:t>
            </a:r>
            <a:r>
              <a:rPr lang="en-US" sz="900" i="1" dirty="0" err="1" smtClean="0"/>
              <a:t>Tengriist</a:t>
            </a:r>
            <a:r>
              <a:rPr lang="en-US" sz="900" i="1" dirty="0" smtClean="0"/>
              <a:t> religion)</a:t>
            </a:r>
            <a:endParaRPr lang="en-US" sz="900" i="1" dirty="0"/>
          </a:p>
        </p:txBody>
      </p:sp>
      <p:sp>
        <p:nvSpPr>
          <p:cNvPr id="113" name="Sun 29"/>
          <p:cNvSpPr/>
          <p:nvPr/>
        </p:nvSpPr>
        <p:spPr>
          <a:xfrm>
            <a:off x="2833023" y="556897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TextBox 13"/>
          <p:cNvSpPr txBox="1"/>
          <p:nvPr/>
        </p:nvSpPr>
        <p:spPr>
          <a:xfrm>
            <a:off x="2697116" y="5354701"/>
            <a:ext cx="48891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Sharvan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 smtClean="0"/>
              <a:t>Yanar</a:t>
            </a:r>
            <a:r>
              <a:rPr lang="en-US" sz="900" dirty="0" smtClean="0"/>
              <a:t> Dag</a:t>
            </a:r>
            <a:endParaRPr lang="fr-FR" sz="900" dirty="0"/>
          </a:p>
        </p:txBody>
      </p:sp>
      <p:sp>
        <p:nvSpPr>
          <p:cNvPr id="115" name="Sun 29"/>
          <p:cNvSpPr/>
          <p:nvPr/>
        </p:nvSpPr>
        <p:spPr>
          <a:xfrm>
            <a:off x="4429056" y="557087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6" name="TextBox 13"/>
          <p:cNvSpPr txBox="1"/>
          <p:nvPr/>
        </p:nvSpPr>
        <p:spPr>
          <a:xfrm>
            <a:off x="4677004" y="5582056"/>
            <a:ext cx="55463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Marakanda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Parsîâb</a:t>
            </a:r>
            <a:endParaRPr lang="fr-FR" sz="900" dirty="0"/>
          </a:p>
        </p:txBody>
      </p:sp>
      <p:sp>
        <p:nvSpPr>
          <p:cNvPr id="90" name="TextBox 35"/>
          <p:cNvSpPr txBox="1"/>
          <p:nvPr/>
        </p:nvSpPr>
        <p:spPr>
          <a:xfrm>
            <a:off x="3038529" y="6705795"/>
            <a:ext cx="641201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smtClean="0"/>
              <a:t>Laristan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Â</a:t>
            </a:r>
            <a:r>
              <a:rPr lang="en-US" sz="900" dirty="0" err="1" smtClean="0"/>
              <a:t>dur</a:t>
            </a:r>
            <a:r>
              <a:rPr lang="en-US" sz="900" dirty="0" smtClean="0"/>
              <a:t> </a:t>
            </a:r>
            <a:r>
              <a:rPr lang="en-US" sz="900" dirty="0" err="1" smtClean="0"/>
              <a:t>Farnbâg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788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9005" r="39555" b="27356"/>
          <a:stretch/>
        </p:blipFill>
        <p:spPr>
          <a:xfrm>
            <a:off x="0" y="2670822"/>
            <a:ext cx="6858000" cy="6473178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61074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Beelshameni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1641733"/>
            <a:ext cx="39382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 smtClean="0">
                <a:solidFill>
                  <a:srgbClr val="C00000"/>
                </a:solidFill>
              </a:rPr>
              <a:t>Elohimi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Canaanite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7" name="TextBox 32"/>
          <p:cNvSpPr txBox="1"/>
          <p:nvPr/>
        </p:nvSpPr>
        <p:spPr>
          <a:xfrm>
            <a:off x="5639385" y="6409675"/>
            <a:ext cx="258084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Petra</a:t>
            </a:r>
            <a:endParaRPr lang="en-US" sz="900" b="1" dirty="0"/>
          </a:p>
        </p:txBody>
      </p:sp>
      <p:sp>
        <p:nvSpPr>
          <p:cNvPr id="58" name="Sun 33"/>
          <p:cNvSpPr/>
          <p:nvPr/>
        </p:nvSpPr>
        <p:spPr>
          <a:xfrm>
            <a:off x="5661074" y="619420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9" name="TextBox 41"/>
          <p:cNvSpPr txBox="1"/>
          <p:nvPr/>
        </p:nvSpPr>
        <p:spPr>
          <a:xfrm>
            <a:off x="3201910" y="5620184"/>
            <a:ext cx="437620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Carthago</a:t>
            </a:r>
            <a:endParaRPr lang="en-US" sz="900" b="1" dirty="0"/>
          </a:p>
        </p:txBody>
      </p:sp>
      <p:sp>
        <p:nvSpPr>
          <p:cNvPr id="61" name="Sun 42"/>
          <p:cNvSpPr/>
          <p:nvPr/>
        </p:nvSpPr>
        <p:spPr>
          <a:xfrm>
            <a:off x="2971800" y="556042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75" name="TextBox 34"/>
          <p:cNvSpPr txBox="1"/>
          <p:nvPr/>
        </p:nvSpPr>
        <p:spPr>
          <a:xfrm>
            <a:off x="3558540" y="1143398"/>
            <a:ext cx="1391407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 smtClean="0">
                <a:solidFill>
                  <a:srgbClr val="C00000"/>
                </a:solidFill>
              </a:rPr>
              <a:t>Agliboli</a:t>
            </a:r>
            <a:r>
              <a:rPr lang="en-US" sz="900" b="1" i="1" dirty="0" smtClean="0">
                <a:solidFill>
                  <a:srgbClr val="C00000"/>
                </a:solidFill>
              </a:rPr>
              <a:t>, </a:t>
            </a:r>
            <a:r>
              <a:rPr lang="en-US" sz="900" b="1" i="1" dirty="0" err="1" smtClean="0">
                <a:solidFill>
                  <a:srgbClr val="C00000"/>
                </a:solidFill>
              </a:rPr>
              <a:t>Malakbelite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6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77" name="TextBox 39"/>
          <p:cNvSpPr txBox="1"/>
          <p:nvPr/>
        </p:nvSpPr>
        <p:spPr>
          <a:xfrm>
            <a:off x="5052140" y="194407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8" name="TextBox 41"/>
          <p:cNvSpPr txBox="1"/>
          <p:nvPr/>
        </p:nvSpPr>
        <p:spPr>
          <a:xfrm>
            <a:off x="5965191" y="5553479"/>
            <a:ext cx="40876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smtClean="0"/>
              <a:t>Palmyra</a:t>
            </a:r>
          </a:p>
          <a:p>
            <a:pPr algn="ctr">
              <a:lnSpc>
                <a:spcPts val="800"/>
              </a:lnSpc>
            </a:pPr>
            <a:r>
              <a:rPr lang="en-US" sz="900" dirty="0" smtClean="0"/>
              <a:t>Al-</a:t>
            </a:r>
            <a:r>
              <a:rPr lang="en-US" sz="900" dirty="0" err="1" smtClean="0"/>
              <a:t>Qa’im</a:t>
            </a:r>
            <a:endParaRPr lang="en-US" sz="900" dirty="0"/>
          </a:p>
        </p:txBody>
      </p:sp>
      <p:sp>
        <p:nvSpPr>
          <p:cNvPr id="79" name="Sun 42"/>
          <p:cNvSpPr/>
          <p:nvPr/>
        </p:nvSpPr>
        <p:spPr>
          <a:xfrm>
            <a:off x="6058045" y="5765386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0" name="Sun 24"/>
          <p:cNvSpPr/>
          <p:nvPr/>
        </p:nvSpPr>
        <p:spPr>
          <a:xfrm>
            <a:off x="5609429" y="585681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81" name="TextBox 35"/>
          <p:cNvSpPr txBox="1"/>
          <p:nvPr/>
        </p:nvSpPr>
        <p:spPr>
          <a:xfrm>
            <a:off x="5362142" y="5767506"/>
            <a:ext cx="26295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err="1" smtClean="0"/>
              <a:t>Tyrus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Tyros</a:t>
            </a:r>
            <a:endParaRPr lang="en-US" sz="900" dirty="0"/>
          </a:p>
        </p:txBody>
      </p:sp>
      <p:sp>
        <p:nvSpPr>
          <p:cNvPr id="82" name="Sun 29"/>
          <p:cNvSpPr/>
          <p:nvPr/>
        </p:nvSpPr>
        <p:spPr>
          <a:xfrm>
            <a:off x="4869137" y="614854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35"/>
          <p:cNvSpPr txBox="1"/>
          <p:nvPr/>
        </p:nvSpPr>
        <p:spPr>
          <a:xfrm>
            <a:off x="4348161" y="6205798"/>
            <a:ext cx="520976" cy="1025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smtClean="0"/>
              <a:t>Alexandria</a:t>
            </a:r>
            <a:endParaRPr lang="en-US" sz="900" b="1" dirty="0"/>
          </a:p>
        </p:txBody>
      </p:sp>
      <p:grpSp>
        <p:nvGrpSpPr>
          <p:cNvPr id="84" name="Groupe 83"/>
          <p:cNvGrpSpPr/>
          <p:nvPr/>
        </p:nvGrpSpPr>
        <p:grpSpPr>
          <a:xfrm>
            <a:off x="3200400" y="1371600"/>
            <a:ext cx="1045726" cy="484832"/>
            <a:chOff x="3200400" y="1676400"/>
            <a:chExt cx="1045726" cy="484832"/>
          </a:xfrm>
        </p:grpSpPr>
        <p:sp>
          <p:nvSpPr>
            <p:cNvPr id="85" name="TextBox 30"/>
            <p:cNvSpPr txBox="1"/>
            <p:nvPr/>
          </p:nvSpPr>
          <p:spPr>
            <a:xfrm>
              <a:off x="3200400" y="1676400"/>
              <a:ext cx="1045726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  <a:lvl1pPr>
                <a:defRPr sz="900" b="1" u="sng"/>
              </a:lvl1pPr>
            </a:lstStyle>
            <a:p>
              <a:r>
                <a:rPr lang="en-US" dirty="0"/>
                <a:t>Reformed </a:t>
              </a:r>
              <a:r>
                <a:rPr lang="en-US" dirty="0" smtClean="0"/>
                <a:t>Religions:</a:t>
              </a:r>
              <a:endParaRPr lang="en-US" dirty="0"/>
            </a:p>
          </p:txBody>
        </p:sp>
        <p:sp>
          <p:nvSpPr>
            <p:cNvPr id="86" name="Sun 37"/>
            <p:cNvSpPr/>
            <p:nvPr/>
          </p:nvSpPr>
          <p:spPr>
            <a:xfrm>
              <a:off x="3200400" y="1914182"/>
              <a:ext cx="217100" cy="217100"/>
            </a:xfrm>
            <a:prstGeom prst="sun">
              <a:avLst/>
            </a:prstGeom>
            <a:noFill/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1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40"/>
            <p:cNvSpPr txBox="1"/>
            <p:nvPr/>
          </p:nvSpPr>
          <p:spPr>
            <a:xfrm>
              <a:off x="3417500" y="1884233"/>
              <a:ext cx="358556" cy="27699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36000" tIns="0" rIns="0" bIns="0" rtlCol="0" anchor="ctr" anchorCtr="1">
              <a:spAutoFit/>
            </a:bodyPr>
            <a:lstStyle/>
            <a:p>
              <a:r>
                <a:rPr lang="en-US" sz="900" dirty="0" err="1" smtClean="0"/>
                <a:t>Baalite</a:t>
              </a:r>
              <a:endParaRPr lang="en-US" sz="900" dirty="0" smtClean="0"/>
            </a:p>
            <a:p>
              <a:r>
                <a:rPr lang="en-US" sz="900" i="1" dirty="0" smtClean="0"/>
                <a:t>(all)</a:t>
              </a:r>
              <a:endParaRPr lang="en-US" sz="900" i="1" dirty="0"/>
            </a:p>
          </p:txBody>
        </p:sp>
      </p:grpSp>
      <p:sp>
        <p:nvSpPr>
          <p:cNvPr id="88" name="Sun 36"/>
          <p:cNvSpPr/>
          <p:nvPr/>
        </p:nvSpPr>
        <p:spPr>
          <a:xfrm>
            <a:off x="5567880" y="600871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89" name="TextBox 35"/>
          <p:cNvSpPr txBox="1"/>
          <p:nvPr/>
        </p:nvSpPr>
        <p:spPr>
          <a:xfrm>
            <a:off x="4959124" y="5995898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en-US" dirty="0" err="1"/>
              <a:t>Hierosolyma</a:t>
            </a:r>
            <a:endParaRPr lang="en-US" dirty="0"/>
          </a:p>
          <a:p>
            <a:pPr algn="r"/>
            <a:r>
              <a:rPr lang="en-US" b="0" dirty="0"/>
              <a:t>Jerusalem</a:t>
            </a:r>
          </a:p>
        </p:txBody>
      </p:sp>
      <p:sp>
        <p:nvSpPr>
          <p:cNvPr id="90" name="Sun 29"/>
          <p:cNvSpPr/>
          <p:nvPr/>
        </p:nvSpPr>
        <p:spPr>
          <a:xfrm>
            <a:off x="279401" y="184190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TextBox 30"/>
          <p:cNvSpPr txBox="1"/>
          <p:nvPr/>
        </p:nvSpPr>
        <p:spPr>
          <a:xfrm>
            <a:off x="496501" y="1881207"/>
            <a:ext cx="39382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Hadadi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92" name="Sun 29"/>
          <p:cNvSpPr/>
          <p:nvPr/>
        </p:nvSpPr>
        <p:spPr>
          <a:xfrm>
            <a:off x="279401" y="2081379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496501" y="2120680"/>
            <a:ext cx="911591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Kothar-wa-Khasisi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96" name="Sun 29"/>
          <p:cNvSpPr/>
          <p:nvPr/>
        </p:nvSpPr>
        <p:spPr>
          <a:xfrm>
            <a:off x="368901" y="778192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7" name="TextBox 35"/>
          <p:cNvSpPr txBox="1"/>
          <p:nvPr/>
        </p:nvSpPr>
        <p:spPr>
          <a:xfrm>
            <a:off x="595675" y="7781925"/>
            <a:ext cx="38151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Kambra</a:t>
            </a:r>
            <a:endParaRPr lang="en-US" sz="900" b="1" dirty="0" smtClean="0"/>
          </a:p>
          <a:p>
            <a:pPr>
              <a:lnSpc>
                <a:spcPts val="800"/>
              </a:lnSpc>
            </a:pPr>
            <a:r>
              <a:rPr lang="en-US" sz="900" dirty="0" err="1" smtClean="0"/>
              <a:t>Kaniaga</a:t>
            </a:r>
            <a:endParaRPr lang="en-US" sz="900" dirty="0"/>
          </a:p>
        </p:txBody>
      </p:sp>
      <p:sp>
        <p:nvSpPr>
          <p:cNvPr id="98" name="Sun 29"/>
          <p:cNvSpPr/>
          <p:nvPr/>
        </p:nvSpPr>
        <p:spPr>
          <a:xfrm>
            <a:off x="5730192" y="7948463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35"/>
          <p:cNvSpPr txBox="1"/>
          <p:nvPr/>
        </p:nvSpPr>
        <p:spPr>
          <a:xfrm>
            <a:off x="5276684" y="7954421"/>
            <a:ext cx="44242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b="1" dirty="0" err="1" smtClean="0"/>
              <a:t>Gwandar</a:t>
            </a:r>
            <a:endParaRPr lang="en-US" sz="900" b="1" dirty="0" smtClean="0"/>
          </a:p>
          <a:p>
            <a:pPr algn="r">
              <a:lnSpc>
                <a:spcPts val="800"/>
              </a:lnSpc>
            </a:pPr>
            <a:r>
              <a:rPr lang="en-US" sz="900" dirty="0" err="1" smtClean="0"/>
              <a:t>Roha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591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12807" r="24860" b="31365"/>
          <a:stretch/>
        </p:blipFill>
        <p:spPr>
          <a:xfrm>
            <a:off x="0" y="2801321"/>
            <a:ext cx="6865256" cy="6629400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31579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i="1" dirty="0" smtClean="0">
                <a:solidFill>
                  <a:srgbClr val="C00000"/>
                </a:solidFill>
              </a:rPr>
              <a:t>Yehudi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71061" y="1641732"/>
            <a:ext cx="49481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err="1">
                <a:solidFill>
                  <a:srgbClr val="C00000"/>
                </a:solidFill>
              </a:rPr>
              <a:t>Sethoitae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Judaic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79401" y="1097231"/>
            <a:ext cx="19284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Heresies: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3558540" y="1143398"/>
            <a:ext cx="2140009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i="1" dirty="0">
                <a:solidFill>
                  <a:srgbClr val="C00000"/>
                </a:solidFill>
              </a:rPr>
              <a:t>Yahweh </a:t>
            </a:r>
            <a:r>
              <a:rPr lang="en-US" sz="900" i="1" dirty="0" err="1" smtClean="0">
                <a:solidFill>
                  <a:srgbClr val="C00000"/>
                </a:solidFill>
              </a:rPr>
              <a:t>Sabaothite</a:t>
            </a:r>
            <a:r>
              <a:rPr lang="en-US" sz="900" i="1" dirty="0">
                <a:solidFill>
                  <a:srgbClr val="C00000"/>
                </a:solidFill>
              </a:rPr>
              <a:t>, </a:t>
            </a:r>
            <a:r>
              <a:rPr lang="en-US" sz="900" i="1" dirty="0" err="1">
                <a:solidFill>
                  <a:srgbClr val="C00000"/>
                </a:solidFill>
              </a:rPr>
              <a:t>Arôn</a:t>
            </a:r>
            <a:r>
              <a:rPr lang="en-US" sz="900" i="1" dirty="0">
                <a:solidFill>
                  <a:srgbClr val="C00000"/>
                </a:solidFill>
              </a:rPr>
              <a:t> </a:t>
            </a:r>
            <a:r>
              <a:rPr lang="en-US" sz="900" i="1" dirty="0" err="1">
                <a:solidFill>
                  <a:srgbClr val="C00000"/>
                </a:solidFill>
              </a:rPr>
              <a:t>Habrîtan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58" name="TextBox 39"/>
          <p:cNvSpPr txBox="1"/>
          <p:nvPr/>
        </p:nvSpPr>
        <p:spPr>
          <a:xfrm>
            <a:off x="279401" y="2313801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b="1" dirty="0" smtClean="0"/>
              <a:t>Religion</a:t>
            </a:r>
            <a:r>
              <a:rPr lang="en-US" sz="900" dirty="0" smtClean="0"/>
              <a:t>: reformed religion</a:t>
            </a:r>
            <a:endParaRPr lang="en-US" sz="900" dirty="0"/>
          </a:p>
        </p:txBody>
      </p:sp>
      <p:sp>
        <p:nvSpPr>
          <p:cNvPr id="59" name="TextBox 11"/>
          <p:cNvSpPr txBox="1"/>
          <p:nvPr/>
        </p:nvSpPr>
        <p:spPr>
          <a:xfrm>
            <a:off x="2935511" y="6844902"/>
            <a:ext cx="516167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 err="1"/>
              <a:t>Phoenikon</a:t>
            </a:r>
            <a:endParaRPr lang="fr-FR" dirty="0"/>
          </a:p>
          <a:p>
            <a:r>
              <a:rPr lang="fr-FR" b="0" dirty="0" err="1"/>
              <a:t>Mamlah</a:t>
            </a:r>
            <a:endParaRPr lang="fr-FR" b="0" dirty="0"/>
          </a:p>
        </p:txBody>
      </p:sp>
      <p:sp>
        <p:nvSpPr>
          <p:cNvPr id="74" name="TextBox 13"/>
          <p:cNvSpPr txBox="1"/>
          <p:nvPr/>
        </p:nvSpPr>
        <p:spPr>
          <a:xfrm>
            <a:off x="4271362" y="6313704"/>
            <a:ext cx="35907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smtClean="0"/>
              <a:t>Bagdad</a:t>
            </a:r>
          </a:p>
          <a:p>
            <a:r>
              <a:rPr lang="fr-FR" b="0" smtClean="0"/>
              <a:t>Hillah</a:t>
            </a:r>
            <a:endParaRPr lang="fr-FR" b="0" dirty="0"/>
          </a:p>
        </p:txBody>
      </p:sp>
      <p:sp>
        <p:nvSpPr>
          <p:cNvPr id="75" name="TextBox 5"/>
          <p:cNvSpPr txBox="1"/>
          <p:nvPr/>
        </p:nvSpPr>
        <p:spPr>
          <a:xfrm>
            <a:off x="463588" y="5277821"/>
            <a:ext cx="28052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fr-FR" sz="900" b="1" dirty="0" smtClean="0"/>
              <a:t>Rome</a:t>
            </a:r>
            <a:endParaRPr lang="fr-FR" sz="900" b="1" dirty="0"/>
          </a:p>
        </p:txBody>
      </p:sp>
      <p:sp>
        <p:nvSpPr>
          <p:cNvPr id="76" name="Sun 6"/>
          <p:cNvSpPr/>
          <p:nvPr/>
        </p:nvSpPr>
        <p:spPr>
          <a:xfrm>
            <a:off x="496501" y="5087321"/>
            <a:ext cx="214700" cy="2147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" name="Sun 15"/>
          <p:cNvSpPr/>
          <p:nvPr/>
        </p:nvSpPr>
        <p:spPr>
          <a:xfrm>
            <a:off x="4346640" y="6101023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79" name="Sun 17"/>
          <p:cNvSpPr/>
          <p:nvPr/>
        </p:nvSpPr>
        <p:spPr>
          <a:xfrm>
            <a:off x="3101233" y="661514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0" name="Sun 18"/>
          <p:cNvSpPr/>
          <p:nvPr/>
        </p:nvSpPr>
        <p:spPr>
          <a:xfrm>
            <a:off x="2504508" y="643805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1" name="TextBox 19"/>
          <p:cNvSpPr txBox="1"/>
          <p:nvPr/>
        </p:nvSpPr>
        <p:spPr>
          <a:xfrm>
            <a:off x="1939326" y="6476158"/>
            <a:ext cx="52097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r>
              <a:rPr lang="fr-FR" sz="900" b="1" dirty="0" smtClean="0"/>
              <a:t>Alexandria</a:t>
            </a:r>
            <a:endParaRPr lang="fr-FR" sz="900" b="1" dirty="0"/>
          </a:p>
        </p:txBody>
      </p:sp>
      <p:sp>
        <p:nvSpPr>
          <p:cNvPr id="82" name="TextBox 33"/>
          <p:cNvSpPr txBox="1"/>
          <p:nvPr/>
        </p:nvSpPr>
        <p:spPr>
          <a:xfrm>
            <a:off x="2812502" y="6349153"/>
            <a:ext cx="344646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Gazzah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Gaza</a:t>
            </a:r>
            <a:endParaRPr lang="fr-FR" sz="900" dirty="0"/>
          </a:p>
        </p:txBody>
      </p:sp>
      <p:sp>
        <p:nvSpPr>
          <p:cNvPr id="83" name="Sun 29"/>
          <p:cNvSpPr/>
          <p:nvPr/>
        </p:nvSpPr>
        <p:spPr>
          <a:xfrm>
            <a:off x="3157148" y="6342047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4" name="TextBox 30"/>
          <p:cNvSpPr txBox="1"/>
          <p:nvPr/>
        </p:nvSpPr>
        <p:spPr>
          <a:xfrm>
            <a:off x="2514600" y="1371600"/>
            <a:ext cx="1045726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Reformed </a:t>
            </a:r>
            <a:r>
              <a:rPr lang="en-US" dirty="0" smtClean="0"/>
              <a:t>Religions:</a:t>
            </a:r>
            <a:endParaRPr lang="en-US" dirty="0"/>
          </a:p>
        </p:txBody>
      </p:sp>
      <p:sp>
        <p:nvSpPr>
          <p:cNvPr id="85" name="Sun 37"/>
          <p:cNvSpPr/>
          <p:nvPr/>
        </p:nvSpPr>
        <p:spPr>
          <a:xfrm>
            <a:off x="2514600" y="1609382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TextBox 40"/>
          <p:cNvSpPr txBox="1"/>
          <p:nvPr/>
        </p:nvSpPr>
        <p:spPr>
          <a:xfrm>
            <a:off x="2731700" y="1579433"/>
            <a:ext cx="137005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dirty="0" err="1"/>
              <a:t>Bnai</a:t>
            </a:r>
            <a:r>
              <a:rPr lang="en-US" sz="900" b="1" dirty="0"/>
              <a:t> </a:t>
            </a:r>
            <a:r>
              <a:rPr lang="en-US" sz="900" b="1" dirty="0" err="1"/>
              <a:t>Yiśraʾeli</a:t>
            </a:r>
            <a:endParaRPr lang="en-US" sz="900" b="1" dirty="0" smtClean="0"/>
          </a:p>
          <a:p>
            <a:r>
              <a:rPr lang="en-US" sz="900" i="1" dirty="0" smtClean="0"/>
              <a:t>(Jewish</a:t>
            </a:r>
            <a:r>
              <a:rPr lang="en-US" sz="900" i="1" dirty="0"/>
              <a:t>, Yahweh </a:t>
            </a:r>
            <a:r>
              <a:rPr lang="en-US" sz="900" i="1" dirty="0" err="1"/>
              <a:t>Sabaothite</a:t>
            </a:r>
            <a:r>
              <a:rPr lang="en-US" sz="900" i="1" dirty="0"/>
              <a:t>)</a:t>
            </a:r>
          </a:p>
        </p:txBody>
      </p:sp>
      <p:sp>
        <p:nvSpPr>
          <p:cNvPr id="87" name="Sun 37"/>
          <p:cNvSpPr/>
          <p:nvPr/>
        </p:nvSpPr>
        <p:spPr>
          <a:xfrm>
            <a:off x="4250708" y="1591824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TextBox 40"/>
          <p:cNvSpPr txBox="1"/>
          <p:nvPr/>
        </p:nvSpPr>
        <p:spPr>
          <a:xfrm>
            <a:off x="4467808" y="1561875"/>
            <a:ext cx="506032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 err="1"/>
              <a:t>Tertifilian</a:t>
            </a:r>
            <a:endParaRPr lang="en-US" b="1" dirty="0"/>
          </a:p>
          <a:p>
            <a:r>
              <a:rPr lang="en-US" i="1" dirty="0"/>
              <a:t>(</a:t>
            </a:r>
            <a:r>
              <a:rPr lang="en-US" i="1" dirty="0" err="1"/>
              <a:t>Sethian</a:t>
            </a:r>
            <a:r>
              <a:rPr lang="en-US" i="1" dirty="0"/>
              <a:t>)</a:t>
            </a:r>
          </a:p>
        </p:txBody>
      </p:sp>
      <p:sp>
        <p:nvSpPr>
          <p:cNvPr id="89" name="Sun 37"/>
          <p:cNvSpPr/>
          <p:nvPr/>
        </p:nvSpPr>
        <p:spPr>
          <a:xfrm>
            <a:off x="5106095" y="1579433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TextBox 40"/>
          <p:cNvSpPr txBox="1"/>
          <p:nvPr/>
        </p:nvSpPr>
        <p:spPr>
          <a:xfrm>
            <a:off x="5323195" y="1549484"/>
            <a:ext cx="77373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 err="1"/>
              <a:t>Shekinahi</a:t>
            </a:r>
            <a:endParaRPr lang="en-US" b="1" dirty="0"/>
          </a:p>
          <a:p>
            <a:r>
              <a:rPr lang="en-US" i="1" dirty="0"/>
              <a:t>(</a:t>
            </a:r>
            <a:r>
              <a:rPr lang="en-US" i="1" dirty="0" err="1"/>
              <a:t>Arôn</a:t>
            </a:r>
            <a:r>
              <a:rPr lang="en-US" i="1" dirty="0"/>
              <a:t> </a:t>
            </a:r>
            <a:r>
              <a:rPr lang="en-US" i="1" dirty="0" err="1"/>
              <a:t>Habrîtan</a:t>
            </a:r>
            <a:r>
              <a:rPr lang="en-US" i="1" dirty="0"/>
              <a:t>)</a:t>
            </a:r>
          </a:p>
        </p:txBody>
      </p:sp>
      <p:sp>
        <p:nvSpPr>
          <p:cNvPr id="91" name="Sun 36"/>
          <p:cNvSpPr/>
          <p:nvPr/>
        </p:nvSpPr>
        <p:spPr>
          <a:xfrm>
            <a:off x="3274402" y="627444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2" name="TextBox 35"/>
          <p:cNvSpPr txBox="1"/>
          <p:nvPr/>
        </p:nvSpPr>
        <p:spPr>
          <a:xfrm>
            <a:off x="3077700" y="6049397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Hierosolyma</a:t>
            </a:r>
            <a:endParaRPr lang="en-US" dirty="0"/>
          </a:p>
          <a:p>
            <a:r>
              <a:rPr lang="en-US" b="0" dirty="0"/>
              <a:t>Jerusalem</a:t>
            </a:r>
          </a:p>
        </p:txBody>
      </p:sp>
      <p:sp>
        <p:nvSpPr>
          <p:cNvPr id="94" name="Sun 37"/>
          <p:cNvSpPr/>
          <p:nvPr/>
        </p:nvSpPr>
        <p:spPr>
          <a:xfrm>
            <a:off x="3687674" y="8354695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40"/>
          <p:cNvSpPr txBox="1"/>
          <p:nvPr/>
        </p:nvSpPr>
        <p:spPr>
          <a:xfrm>
            <a:off x="3904774" y="8324746"/>
            <a:ext cx="35214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 smtClean="0"/>
              <a:t>Axum</a:t>
            </a:r>
            <a:endParaRPr lang="en-US" b="1" dirty="0"/>
          </a:p>
          <a:p>
            <a:r>
              <a:rPr lang="en-US" dirty="0" smtClean="0"/>
              <a:t>Aksum</a:t>
            </a:r>
            <a:endParaRPr lang="en-US" dirty="0"/>
          </a:p>
        </p:txBody>
      </p:sp>
      <p:sp>
        <p:nvSpPr>
          <p:cNvPr id="35" name="Sun 29"/>
          <p:cNvSpPr/>
          <p:nvPr/>
        </p:nvSpPr>
        <p:spPr>
          <a:xfrm>
            <a:off x="1229496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1421156" y="1641732"/>
            <a:ext cx="86991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i="1" dirty="0" err="1">
                <a:solidFill>
                  <a:srgbClr val="C00000"/>
                </a:solidFill>
              </a:rPr>
              <a:t>Khawdash</a:t>
            </a:r>
            <a:r>
              <a:rPr lang="en-US" sz="900" i="1" dirty="0">
                <a:solidFill>
                  <a:srgbClr val="C00000"/>
                </a:solidFill>
              </a:rPr>
              <a:t> </a:t>
            </a:r>
            <a:r>
              <a:rPr lang="en-US" sz="900" i="1" dirty="0" err="1">
                <a:solidFill>
                  <a:srgbClr val="C00000"/>
                </a:solidFill>
              </a:rPr>
              <a:t>Siyunic</a:t>
            </a:r>
            <a:endParaRPr lang="en-US" sz="900" i="1" dirty="0">
              <a:solidFill>
                <a:srgbClr val="C00000"/>
              </a:solidFill>
            </a:endParaRPr>
          </a:p>
        </p:txBody>
      </p:sp>
      <p:sp>
        <p:nvSpPr>
          <p:cNvPr id="37" name="TextBox 33"/>
          <p:cNvSpPr txBox="1"/>
          <p:nvPr/>
        </p:nvSpPr>
        <p:spPr>
          <a:xfrm>
            <a:off x="2649639" y="8364247"/>
            <a:ext cx="34304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smtClean="0"/>
              <a:t>Soba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err="1" smtClean="0"/>
              <a:t>Malaka</a:t>
            </a:r>
            <a:endParaRPr lang="fr-FR" sz="900" dirty="0"/>
          </a:p>
        </p:txBody>
      </p:sp>
      <p:sp>
        <p:nvSpPr>
          <p:cNvPr id="38" name="Sun 29"/>
          <p:cNvSpPr/>
          <p:nvPr/>
        </p:nvSpPr>
        <p:spPr>
          <a:xfrm>
            <a:off x="2992683" y="835714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-1" r="24860" b="44870"/>
          <a:stretch/>
        </p:blipFill>
        <p:spPr>
          <a:xfrm>
            <a:off x="-7256" y="2597389"/>
            <a:ext cx="6865256" cy="6546611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461665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>
              <a:defRPr sz="900" b="1" i="1">
                <a:solidFill>
                  <a:srgbClr val="C00000"/>
                </a:solidFill>
              </a:defRPr>
            </a:lvl1pPr>
          </a:lstStyle>
          <a:p>
            <a:r>
              <a:rPr lang="en-US" dirty="0" err="1"/>
              <a:t>Mandean</a:t>
            </a:r>
            <a:endParaRPr lang="en-US" dirty="0"/>
          </a:p>
        </p:txBody>
      </p:sp>
      <p:sp>
        <p:nvSpPr>
          <p:cNvPr id="52" name="Sun 29"/>
          <p:cNvSpPr/>
          <p:nvPr/>
        </p:nvSpPr>
        <p:spPr>
          <a:xfrm>
            <a:off x="2794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1641733"/>
            <a:ext cx="50763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Yahyanist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Mesopotamian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Sun 43"/>
          <p:cNvSpPr/>
          <p:nvPr/>
        </p:nvSpPr>
        <p:spPr>
          <a:xfrm>
            <a:off x="16383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TextBox 44"/>
          <p:cNvSpPr txBox="1"/>
          <p:nvPr/>
        </p:nvSpPr>
        <p:spPr>
          <a:xfrm>
            <a:off x="1855401" y="1641733"/>
            <a:ext cx="414660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Yazdâni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279401" y="1097231"/>
            <a:ext cx="181356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Religion and its </a:t>
            </a:r>
            <a:r>
              <a:rPr lang="en-US" dirty="0" smtClean="0"/>
              <a:t>Heresy:</a:t>
            </a:r>
            <a:endParaRPr lang="en-US" dirty="0"/>
          </a:p>
        </p:txBody>
      </p:sp>
      <p:sp>
        <p:nvSpPr>
          <p:cNvPr id="58" name="TextBox 34"/>
          <p:cNvSpPr txBox="1"/>
          <p:nvPr/>
        </p:nvSpPr>
        <p:spPr>
          <a:xfrm>
            <a:off x="3558540" y="1143398"/>
            <a:ext cx="11541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Heresy</a:t>
            </a:r>
            <a:r>
              <a:rPr lang="en-US" sz="900" b="1" dirty="0" smtClean="0"/>
              <a:t>: </a:t>
            </a:r>
            <a:r>
              <a:rPr lang="en-US" sz="900" b="1" i="1" dirty="0" err="1">
                <a:solidFill>
                  <a:srgbClr val="C00000"/>
                </a:solidFill>
              </a:rPr>
              <a:t>Ruha</a:t>
            </a:r>
            <a:r>
              <a:rPr lang="en-US" sz="900" b="1" i="1" dirty="0">
                <a:solidFill>
                  <a:srgbClr val="C00000"/>
                </a:solidFill>
              </a:rPr>
              <a:t> d-</a:t>
            </a:r>
            <a:r>
              <a:rPr lang="en-US" sz="900" b="1" i="1" dirty="0" err="1">
                <a:solidFill>
                  <a:srgbClr val="C00000"/>
                </a:solidFill>
              </a:rPr>
              <a:t>Qudshai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279401" y="137160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1" name="Sun 38"/>
          <p:cNvSpPr/>
          <p:nvPr/>
        </p:nvSpPr>
        <p:spPr>
          <a:xfrm>
            <a:off x="2997201" y="160243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49"/>
          <p:cNvSpPr txBox="1"/>
          <p:nvPr/>
        </p:nvSpPr>
        <p:spPr>
          <a:xfrm>
            <a:off x="3214300" y="1641733"/>
            <a:ext cx="32168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Yazidi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5" name="TextBox 39"/>
          <p:cNvSpPr txBox="1"/>
          <p:nvPr/>
        </p:nvSpPr>
        <p:spPr>
          <a:xfrm>
            <a:off x="4938371" y="1572482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6" name="Sun 29"/>
          <p:cNvSpPr/>
          <p:nvPr/>
        </p:nvSpPr>
        <p:spPr>
          <a:xfrm>
            <a:off x="279401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496501" y="2016349"/>
            <a:ext cx="85388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Adunayic</a:t>
            </a:r>
            <a:endParaRPr lang="en-US" sz="900" dirty="0" smtClean="0"/>
          </a:p>
          <a:p>
            <a:r>
              <a:rPr lang="en-US" sz="900" i="1" dirty="0"/>
              <a:t>(</a:t>
            </a:r>
            <a:r>
              <a:rPr lang="en-US" sz="900" i="1" dirty="0" err="1"/>
              <a:t>Ruha</a:t>
            </a:r>
            <a:r>
              <a:rPr lang="en-US" sz="900" i="1" dirty="0"/>
              <a:t> </a:t>
            </a:r>
            <a:r>
              <a:rPr lang="en-US" sz="900" i="1" dirty="0" smtClean="0"/>
              <a:t>d-</a:t>
            </a:r>
            <a:r>
              <a:rPr lang="en-US" sz="900" i="1" dirty="0" err="1" smtClean="0"/>
              <a:t>Qudshai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78" name="Sun 43"/>
          <p:cNvSpPr/>
          <p:nvPr/>
        </p:nvSpPr>
        <p:spPr>
          <a:xfrm>
            <a:off x="1638301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TextBox 44"/>
          <p:cNvSpPr txBox="1"/>
          <p:nvPr/>
        </p:nvSpPr>
        <p:spPr>
          <a:xfrm>
            <a:off x="1855401" y="2016349"/>
            <a:ext cx="123379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Rišamman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Mandean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Yahyanist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0" name="TextBox 37"/>
          <p:cNvSpPr txBox="1"/>
          <p:nvPr/>
        </p:nvSpPr>
        <p:spPr>
          <a:xfrm>
            <a:off x="279401" y="1815466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81" name="Sun 38"/>
          <p:cNvSpPr/>
          <p:nvPr/>
        </p:nvSpPr>
        <p:spPr>
          <a:xfrm>
            <a:off x="3294515" y="2046298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Box 49"/>
          <p:cNvSpPr txBox="1"/>
          <p:nvPr/>
        </p:nvSpPr>
        <p:spPr>
          <a:xfrm>
            <a:off x="3511614" y="2016349"/>
            <a:ext cx="97571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Yârsâni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Yazdâni</a:t>
            </a:r>
            <a:r>
              <a:rPr lang="en-US" sz="900" i="1" dirty="0" smtClean="0"/>
              <a:t> and </a:t>
            </a:r>
            <a:r>
              <a:rPr lang="en-US" sz="900" i="1" dirty="0" err="1" smtClean="0"/>
              <a:t>Yazidi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5" name="Sun 15"/>
          <p:cNvSpPr/>
          <p:nvPr/>
        </p:nvSpPr>
        <p:spPr>
          <a:xfrm>
            <a:off x="4363045" y="742341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6" name="Sun 15"/>
          <p:cNvSpPr/>
          <p:nvPr/>
        </p:nvSpPr>
        <p:spPr>
          <a:xfrm>
            <a:off x="4886039" y="7677569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8" name="Sun 15"/>
          <p:cNvSpPr/>
          <p:nvPr/>
        </p:nvSpPr>
        <p:spPr>
          <a:xfrm>
            <a:off x="3920921" y="701040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9" name="TextBox 57"/>
          <p:cNvSpPr txBox="1"/>
          <p:nvPr/>
        </p:nvSpPr>
        <p:spPr>
          <a:xfrm>
            <a:off x="3869573" y="6902998"/>
            <a:ext cx="317395" cy="1074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Nisibis</a:t>
            </a:r>
            <a:endParaRPr lang="en-US" sz="900" dirty="0"/>
          </a:p>
        </p:txBody>
      </p:sp>
      <p:sp>
        <p:nvSpPr>
          <p:cNvPr id="90" name="Sun 15"/>
          <p:cNvSpPr/>
          <p:nvPr/>
        </p:nvSpPr>
        <p:spPr>
          <a:xfrm>
            <a:off x="3628638" y="6965592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1" name="TextBox 57"/>
          <p:cNvSpPr txBox="1"/>
          <p:nvPr/>
        </p:nvSpPr>
        <p:spPr>
          <a:xfrm>
            <a:off x="3303672" y="6991334"/>
            <a:ext cx="32701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b="1" dirty="0" smtClean="0"/>
              <a:t>Edessa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Bile</a:t>
            </a:r>
            <a:endParaRPr lang="en-US" sz="900" dirty="0"/>
          </a:p>
        </p:txBody>
      </p:sp>
      <p:sp>
        <p:nvSpPr>
          <p:cNvPr id="93" name="Sun 24"/>
          <p:cNvSpPr/>
          <p:nvPr/>
        </p:nvSpPr>
        <p:spPr>
          <a:xfrm>
            <a:off x="3272478" y="7570472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Sun 43"/>
          <p:cNvSpPr/>
          <p:nvPr/>
        </p:nvSpPr>
        <p:spPr>
          <a:xfrm>
            <a:off x="4665177" y="7038288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Sun 29"/>
          <p:cNvSpPr/>
          <p:nvPr/>
        </p:nvSpPr>
        <p:spPr>
          <a:xfrm>
            <a:off x="5159308" y="7029441"/>
            <a:ext cx="217100" cy="217100"/>
          </a:xfrm>
          <a:prstGeom prst="sun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57"/>
          <p:cNvSpPr txBox="1"/>
          <p:nvPr/>
        </p:nvSpPr>
        <p:spPr>
          <a:xfrm>
            <a:off x="4979091" y="6828463"/>
            <a:ext cx="577081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900" b="1" dirty="0" err="1" smtClean="0"/>
              <a:t>Mazerun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err="1" smtClean="0"/>
              <a:t>Rostamrood</a:t>
            </a:r>
            <a:endParaRPr lang="en-US" sz="900" dirty="0"/>
          </a:p>
        </p:txBody>
      </p:sp>
      <p:sp>
        <p:nvSpPr>
          <p:cNvPr id="97" name="TextBox 35"/>
          <p:cNvSpPr txBox="1"/>
          <p:nvPr/>
        </p:nvSpPr>
        <p:spPr>
          <a:xfrm>
            <a:off x="2644422" y="7570472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en-US" dirty="0" err="1"/>
              <a:t>Hierosolyma</a:t>
            </a:r>
            <a:endParaRPr lang="en-US" dirty="0"/>
          </a:p>
          <a:p>
            <a:pPr algn="r"/>
            <a:r>
              <a:rPr lang="en-US" b="0" dirty="0"/>
              <a:t>Jerusalem</a:t>
            </a:r>
          </a:p>
        </p:txBody>
      </p:sp>
      <p:sp>
        <p:nvSpPr>
          <p:cNvPr id="98" name="TextBox 32"/>
          <p:cNvSpPr txBox="1"/>
          <p:nvPr/>
        </p:nvSpPr>
        <p:spPr>
          <a:xfrm>
            <a:off x="4259600" y="7644316"/>
            <a:ext cx="42158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fr-FR" dirty="0" err="1"/>
              <a:t>Baghdad</a:t>
            </a:r>
            <a:endParaRPr lang="fr-FR" dirty="0"/>
          </a:p>
          <a:p>
            <a:r>
              <a:rPr lang="fr-FR" b="0" dirty="0" err="1"/>
              <a:t>Hillah</a:t>
            </a:r>
            <a:endParaRPr lang="fr-FR" b="0" dirty="0"/>
          </a:p>
        </p:txBody>
      </p:sp>
      <p:sp>
        <p:nvSpPr>
          <p:cNvPr id="99" name="TextBox 37"/>
          <p:cNvSpPr txBox="1"/>
          <p:nvPr/>
        </p:nvSpPr>
        <p:spPr>
          <a:xfrm>
            <a:off x="4446714" y="7240832"/>
            <a:ext cx="654025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Ganzak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en-US" sz="900" dirty="0" err="1"/>
              <a:t>Âdur</a:t>
            </a:r>
            <a:r>
              <a:rPr lang="en-US" sz="900" dirty="0"/>
              <a:t> </a:t>
            </a:r>
            <a:r>
              <a:rPr lang="en-US" sz="900" dirty="0" err="1" smtClean="0"/>
              <a:t>Gušnasp</a:t>
            </a:r>
            <a:endParaRPr lang="fr-FR" sz="900" dirty="0"/>
          </a:p>
        </p:txBody>
      </p:sp>
      <p:sp>
        <p:nvSpPr>
          <p:cNvPr id="101" name="TextBox 13"/>
          <p:cNvSpPr txBox="1"/>
          <p:nvPr/>
        </p:nvSpPr>
        <p:spPr>
          <a:xfrm>
            <a:off x="4820264" y="7879387"/>
            <a:ext cx="346249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Shusha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Huzgan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0220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8" t="-1" r="24860" b="44870"/>
          <a:stretch/>
        </p:blipFill>
        <p:spPr>
          <a:xfrm>
            <a:off x="-7256" y="2597389"/>
            <a:ext cx="6865256" cy="6546611"/>
          </a:xfrm>
          <a:prstGeom prst="rect">
            <a:avLst/>
          </a:prstGeom>
        </p:spPr>
      </p:pic>
      <p:sp>
        <p:nvSpPr>
          <p:cNvPr id="46" name="Sun 22"/>
          <p:cNvSpPr/>
          <p:nvPr/>
        </p:nvSpPr>
        <p:spPr>
          <a:xfrm>
            <a:off x="279401" y="838200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21901" y="877499"/>
            <a:ext cx="83356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Shared Holy Sites</a:t>
            </a:r>
            <a:endParaRPr lang="en-US" sz="900" b="1" dirty="0"/>
          </a:p>
        </p:txBody>
      </p:sp>
      <p:sp>
        <p:nvSpPr>
          <p:cNvPr id="48" name="Sun 24"/>
          <p:cNvSpPr/>
          <p:nvPr/>
        </p:nvSpPr>
        <p:spPr>
          <a:xfrm>
            <a:off x="2514600" y="1104097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smtClean="0">
                <a:solidFill>
                  <a:schemeClr val="tx1"/>
                </a:solidFill>
              </a:rPr>
              <a:t>1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2757099" y="1143398"/>
            <a:ext cx="51456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err="1" smtClean="0"/>
              <a:t>Ilm</a:t>
            </a:r>
            <a:r>
              <a:rPr lang="en-US" sz="900" b="1" dirty="0" smtClean="0"/>
              <a:t> Islamic</a:t>
            </a:r>
            <a:endParaRPr lang="en-US" sz="900" b="1" dirty="0"/>
          </a:p>
        </p:txBody>
      </p:sp>
      <p:sp>
        <p:nvSpPr>
          <p:cNvPr id="52" name="Sun 29"/>
          <p:cNvSpPr/>
          <p:nvPr/>
        </p:nvSpPr>
        <p:spPr>
          <a:xfrm>
            <a:off x="2794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496501" y="2091313"/>
            <a:ext cx="31046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>
                <a:solidFill>
                  <a:srgbClr val="C00000"/>
                </a:solidFill>
              </a:rPr>
              <a:t>Druze</a:t>
            </a:r>
          </a:p>
        </p:txBody>
      </p:sp>
      <p:sp>
        <p:nvSpPr>
          <p:cNvPr id="54" name="TextBox 26"/>
          <p:cNvSpPr txBox="1"/>
          <p:nvPr/>
        </p:nvSpPr>
        <p:spPr>
          <a:xfrm>
            <a:off x="0" y="0"/>
            <a:ext cx="685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Islamic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Religious Structure and Holy Sites</a:t>
            </a:r>
          </a:p>
        </p:txBody>
      </p:sp>
      <p:sp>
        <p:nvSpPr>
          <p:cNvPr id="55" name="Sun 43"/>
          <p:cNvSpPr/>
          <p:nvPr/>
        </p:nvSpPr>
        <p:spPr>
          <a:xfrm>
            <a:off x="16383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5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TextBox 44"/>
          <p:cNvSpPr txBox="1"/>
          <p:nvPr/>
        </p:nvSpPr>
        <p:spPr>
          <a:xfrm>
            <a:off x="1855401" y="2091313"/>
            <a:ext cx="331304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 smtClean="0"/>
              <a:t>Haruri</a:t>
            </a:r>
            <a:endParaRPr lang="en-US" sz="900" dirty="0"/>
          </a:p>
        </p:txBody>
      </p:sp>
      <p:sp>
        <p:nvSpPr>
          <p:cNvPr id="57" name="TextBox 1"/>
          <p:cNvSpPr txBox="1"/>
          <p:nvPr/>
        </p:nvSpPr>
        <p:spPr>
          <a:xfrm>
            <a:off x="279401" y="1097231"/>
            <a:ext cx="2054015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>
            <a:defPPr>
              <a:defRPr lang="en-US"/>
            </a:defPPr>
            <a:lvl1pPr>
              <a:defRPr sz="900" b="1" u="sng"/>
            </a:lvl1pPr>
          </a:lstStyle>
          <a:p>
            <a:r>
              <a:rPr lang="en-US" dirty="0"/>
              <a:t>Mainstream </a:t>
            </a:r>
            <a:r>
              <a:rPr lang="en-US" dirty="0" smtClean="0"/>
              <a:t>Religions </a:t>
            </a:r>
            <a:r>
              <a:rPr lang="en-US" dirty="0"/>
              <a:t>and </a:t>
            </a:r>
            <a:r>
              <a:rPr lang="en-US" dirty="0" smtClean="0"/>
              <a:t>their Heresies</a:t>
            </a:r>
            <a:r>
              <a:rPr lang="en-US" dirty="0"/>
              <a:t>:</a:t>
            </a:r>
          </a:p>
        </p:txBody>
      </p:sp>
      <p:sp>
        <p:nvSpPr>
          <p:cNvPr id="58" name="TextBox 34"/>
          <p:cNvSpPr txBox="1"/>
          <p:nvPr/>
        </p:nvSpPr>
        <p:spPr>
          <a:xfrm>
            <a:off x="3558540" y="1143398"/>
            <a:ext cx="191238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>
                <a:solidFill>
                  <a:srgbClr val="C00000"/>
                </a:solidFill>
              </a:rPr>
              <a:t>Ghazi Islamic</a:t>
            </a:r>
            <a:r>
              <a:rPr lang="en-US" sz="900" dirty="0" smtClean="0"/>
              <a:t>, </a:t>
            </a:r>
            <a:r>
              <a:rPr lang="en-US" sz="900" dirty="0" err="1" smtClean="0"/>
              <a:t>Hurufi</a:t>
            </a:r>
            <a:r>
              <a:rPr lang="en-US" sz="900" dirty="0" smtClean="0"/>
              <a:t>, </a:t>
            </a:r>
            <a:r>
              <a:rPr lang="en-US" sz="900" dirty="0" err="1" smtClean="0"/>
              <a:t>Mu’tazili</a:t>
            </a:r>
            <a:endParaRPr lang="en-US" sz="900" dirty="0"/>
          </a:p>
        </p:txBody>
      </p:sp>
      <p:sp>
        <p:nvSpPr>
          <p:cNvPr id="59" name="TextBox 37"/>
          <p:cNvSpPr txBox="1"/>
          <p:nvPr/>
        </p:nvSpPr>
        <p:spPr>
          <a:xfrm>
            <a:off x="279401" y="1821180"/>
            <a:ext cx="1218851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Autonomous Religions: </a:t>
            </a:r>
            <a:endParaRPr lang="en-US" sz="900" b="1" u="sng" dirty="0"/>
          </a:p>
        </p:txBody>
      </p:sp>
      <p:sp>
        <p:nvSpPr>
          <p:cNvPr id="61" name="Sun 38"/>
          <p:cNvSpPr/>
          <p:nvPr/>
        </p:nvSpPr>
        <p:spPr>
          <a:xfrm>
            <a:off x="29972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TextBox 49"/>
          <p:cNvSpPr txBox="1"/>
          <p:nvPr/>
        </p:nvSpPr>
        <p:spPr>
          <a:xfrm>
            <a:off x="3214300" y="2091313"/>
            <a:ext cx="27840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Ibadi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5" name="Sun 50"/>
          <p:cNvSpPr/>
          <p:nvPr/>
        </p:nvSpPr>
        <p:spPr>
          <a:xfrm>
            <a:off x="4356101" y="20520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61"/>
          <p:cNvSpPr txBox="1"/>
          <p:nvPr/>
        </p:nvSpPr>
        <p:spPr>
          <a:xfrm>
            <a:off x="4573201" y="2091313"/>
            <a:ext cx="55091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err="1">
                <a:solidFill>
                  <a:srgbClr val="C00000"/>
                </a:solidFill>
              </a:rPr>
              <a:t>Marabouti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77" name="TextBox 39"/>
          <p:cNvSpPr txBox="1"/>
          <p:nvPr/>
        </p:nvSpPr>
        <p:spPr>
          <a:xfrm>
            <a:off x="231666" y="2881370"/>
            <a:ext cx="1432568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b="1" i="1" dirty="0" smtClean="0">
                <a:solidFill>
                  <a:srgbClr val="C00000"/>
                </a:solidFill>
              </a:rPr>
              <a:t>Religion</a:t>
            </a:r>
            <a:r>
              <a:rPr lang="en-US" sz="900" dirty="0" smtClean="0"/>
              <a:t>: unreformed religion</a:t>
            </a:r>
          </a:p>
          <a:p>
            <a:r>
              <a:rPr lang="en-US" sz="900" dirty="0" smtClean="0"/>
              <a:t>Religion: reformed religion</a:t>
            </a:r>
            <a:endParaRPr lang="en-US" sz="900" dirty="0"/>
          </a:p>
        </p:txBody>
      </p:sp>
      <p:sp>
        <p:nvSpPr>
          <p:cNvPr id="78" name="Sun 24"/>
          <p:cNvSpPr/>
          <p:nvPr/>
        </p:nvSpPr>
        <p:spPr>
          <a:xfrm>
            <a:off x="2514600" y="1364050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TextBox 25"/>
          <p:cNvSpPr txBox="1"/>
          <p:nvPr/>
        </p:nvSpPr>
        <p:spPr>
          <a:xfrm>
            <a:off x="2757099" y="1403351"/>
            <a:ext cx="203582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Shia</a:t>
            </a:r>
            <a:endParaRPr lang="en-US" sz="900" b="1" dirty="0"/>
          </a:p>
        </p:txBody>
      </p:sp>
      <p:sp>
        <p:nvSpPr>
          <p:cNvPr id="80" name="TextBox 34"/>
          <p:cNvSpPr txBox="1"/>
          <p:nvPr/>
        </p:nvSpPr>
        <p:spPr>
          <a:xfrm>
            <a:off x="3558540" y="1403351"/>
            <a:ext cx="168796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b="1" i="1" dirty="0">
                <a:solidFill>
                  <a:srgbClr val="C00000"/>
                </a:solidFill>
              </a:rPr>
              <a:t>Sufi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Kharijite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Qarmatian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1" name="Sun 24"/>
          <p:cNvSpPr/>
          <p:nvPr/>
        </p:nvSpPr>
        <p:spPr>
          <a:xfrm>
            <a:off x="2514600" y="1622668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2" name="TextBox 25"/>
          <p:cNvSpPr txBox="1"/>
          <p:nvPr/>
        </p:nvSpPr>
        <p:spPr>
          <a:xfrm>
            <a:off x="2757099" y="1661969"/>
            <a:ext cx="270908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dirty="0" smtClean="0"/>
              <a:t>Sunni</a:t>
            </a:r>
            <a:endParaRPr lang="en-US" sz="900" b="1" dirty="0"/>
          </a:p>
        </p:txBody>
      </p:sp>
      <p:sp>
        <p:nvSpPr>
          <p:cNvPr id="83" name="TextBox 34"/>
          <p:cNvSpPr txBox="1"/>
          <p:nvPr/>
        </p:nvSpPr>
        <p:spPr>
          <a:xfrm>
            <a:off x="3558540" y="1661969"/>
            <a:ext cx="2319546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900" b="1" u="sng" dirty="0" smtClean="0"/>
              <a:t>Heresies</a:t>
            </a:r>
            <a:r>
              <a:rPr lang="en-US" sz="900" b="1" dirty="0" smtClean="0"/>
              <a:t>: </a:t>
            </a:r>
            <a:r>
              <a:rPr lang="en-US" sz="900" dirty="0" err="1" smtClean="0"/>
              <a:t>Ash’ari</a:t>
            </a:r>
            <a:r>
              <a:rPr lang="en-US" sz="900" dirty="0" smtClean="0"/>
              <a:t>, </a:t>
            </a:r>
            <a:r>
              <a:rPr lang="en-US" sz="900" dirty="0" err="1" smtClean="0"/>
              <a:t>Athari</a:t>
            </a:r>
            <a:r>
              <a:rPr lang="en-US" sz="900" dirty="0" smtClean="0"/>
              <a:t>, </a:t>
            </a:r>
            <a:r>
              <a:rPr lang="en-US" sz="900" dirty="0" err="1" smtClean="0"/>
              <a:t>Maturidi</a:t>
            </a:r>
            <a:r>
              <a:rPr lang="en-US" sz="900" dirty="0" smtClean="0"/>
              <a:t>, </a:t>
            </a:r>
            <a:r>
              <a:rPr lang="en-US" sz="900" dirty="0" err="1" smtClean="0"/>
              <a:t>Murji’i</a:t>
            </a:r>
            <a:r>
              <a:rPr lang="en-US" sz="900" dirty="0" smtClean="0"/>
              <a:t>, </a:t>
            </a:r>
            <a:r>
              <a:rPr lang="en-US" sz="900" b="1" i="1" dirty="0" err="1">
                <a:solidFill>
                  <a:srgbClr val="C00000"/>
                </a:solidFill>
              </a:rPr>
              <a:t>Zahiri</a:t>
            </a:r>
            <a:endParaRPr lang="en-US" sz="900" b="1" i="1" dirty="0">
              <a:solidFill>
                <a:srgbClr val="C00000"/>
              </a:solidFill>
            </a:endParaRPr>
          </a:p>
        </p:txBody>
      </p:sp>
      <p:sp>
        <p:nvSpPr>
          <p:cNvPr id="84" name="Sun 29"/>
          <p:cNvSpPr/>
          <p:nvPr/>
        </p:nvSpPr>
        <p:spPr>
          <a:xfrm>
            <a:off x="2794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TextBox 30"/>
          <p:cNvSpPr txBox="1"/>
          <p:nvPr/>
        </p:nvSpPr>
        <p:spPr>
          <a:xfrm>
            <a:off x="496501" y="2492027"/>
            <a:ext cx="703201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</a:t>
            </a:r>
            <a:r>
              <a:rPr lang="en-US" sz="900" dirty="0" smtClean="0"/>
              <a:t>al-</a:t>
            </a:r>
            <a:r>
              <a:rPr lang="en-US" sz="900" dirty="0" err="1" smtClean="0"/>
              <a:t>Tawhidi</a:t>
            </a:r>
            <a:endParaRPr lang="en-US" sz="900" dirty="0" smtClean="0"/>
          </a:p>
          <a:p>
            <a:r>
              <a:rPr lang="en-US" sz="900" i="1" dirty="0" smtClean="0"/>
              <a:t>(Druze)</a:t>
            </a:r>
            <a:endParaRPr lang="en-US" sz="900" i="1" dirty="0"/>
          </a:p>
        </p:txBody>
      </p:sp>
      <p:sp>
        <p:nvSpPr>
          <p:cNvPr id="86" name="Sun 43"/>
          <p:cNvSpPr/>
          <p:nvPr/>
        </p:nvSpPr>
        <p:spPr>
          <a:xfrm>
            <a:off x="16383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8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TextBox 44"/>
          <p:cNvSpPr txBox="1"/>
          <p:nvPr/>
        </p:nvSpPr>
        <p:spPr>
          <a:xfrm>
            <a:off x="1855401" y="2492027"/>
            <a:ext cx="834647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 err="1"/>
              <a:t>Ahl</a:t>
            </a:r>
            <a:r>
              <a:rPr lang="en-US" sz="900" dirty="0"/>
              <a:t> </a:t>
            </a:r>
            <a:r>
              <a:rPr lang="en-US" sz="900" dirty="0" smtClean="0"/>
              <a:t>as-</a:t>
            </a:r>
            <a:r>
              <a:rPr lang="en-US" sz="900" dirty="0" err="1" smtClean="0"/>
              <a:t>Safai</a:t>
            </a:r>
            <a:r>
              <a:rPr lang="en-US" sz="900" dirty="0" smtClean="0"/>
              <a:t> </a:t>
            </a:r>
          </a:p>
          <a:p>
            <a:r>
              <a:rPr lang="en-US" sz="900" i="1" dirty="0" smtClean="0"/>
              <a:t>(Sufi, </a:t>
            </a:r>
            <a:r>
              <a:rPr lang="en-US" sz="900" i="1" dirty="0" err="1" smtClean="0"/>
              <a:t>Marabouti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88" name="TextBox 37"/>
          <p:cNvSpPr txBox="1"/>
          <p:nvPr/>
        </p:nvSpPr>
        <p:spPr>
          <a:xfrm>
            <a:off x="279401" y="2291144"/>
            <a:ext cx="1071374" cy="2308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sz="900" b="1" u="sng" dirty="0" smtClean="0"/>
              <a:t>Reformed Religions: </a:t>
            </a:r>
            <a:endParaRPr lang="en-US" sz="900" b="1" u="sng" dirty="0"/>
          </a:p>
        </p:txBody>
      </p:sp>
      <p:sp>
        <p:nvSpPr>
          <p:cNvPr id="89" name="Sun 38"/>
          <p:cNvSpPr/>
          <p:nvPr/>
        </p:nvSpPr>
        <p:spPr>
          <a:xfrm>
            <a:off x="299720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TextBox 49"/>
          <p:cNvSpPr txBox="1"/>
          <p:nvPr/>
        </p:nvSpPr>
        <p:spPr>
          <a:xfrm>
            <a:off x="3214300" y="2455676"/>
            <a:ext cx="1397352" cy="34970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lIns="72000" tIns="36000" rIns="72000" bIns="36000" rtlCol="0" anchor="ctr" anchorCtr="1">
            <a:spAutoFit/>
          </a:bodyPr>
          <a:lstStyle/>
          <a:p>
            <a:r>
              <a:rPr lang="en-US" sz="900" dirty="0" err="1" smtClean="0"/>
              <a:t>Mujahed</a:t>
            </a:r>
            <a:endParaRPr lang="en-US" sz="900" dirty="0" smtClean="0"/>
          </a:p>
          <a:p>
            <a:r>
              <a:rPr lang="en-US" sz="900" i="1" dirty="0" smtClean="0"/>
              <a:t>(Ghazi Islamic, </a:t>
            </a:r>
            <a:r>
              <a:rPr lang="en-US" sz="900" i="1" dirty="0" err="1" smtClean="0"/>
              <a:t>Qarmatian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1" name="Sun 50"/>
          <p:cNvSpPr/>
          <p:nvPr/>
        </p:nvSpPr>
        <p:spPr>
          <a:xfrm>
            <a:off x="4684951" y="252197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TextBox 61"/>
          <p:cNvSpPr txBox="1"/>
          <p:nvPr/>
        </p:nvSpPr>
        <p:spPr>
          <a:xfrm>
            <a:off x="4902051" y="2492027"/>
            <a:ext cx="889149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 anchorCtr="1">
            <a:spAutoFit/>
          </a:bodyPr>
          <a:lstStyle/>
          <a:p>
            <a:r>
              <a:rPr lang="en-US" sz="900" dirty="0"/>
              <a:t>Amir </a:t>
            </a:r>
            <a:r>
              <a:rPr lang="en-US" sz="900" dirty="0" smtClean="0"/>
              <a:t>al-</a:t>
            </a:r>
            <a:r>
              <a:rPr lang="en-US" sz="900" dirty="0" err="1" smtClean="0"/>
              <a:t>Mu'minini</a:t>
            </a:r>
            <a:endParaRPr lang="en-US" sz="900" dirty="0" smtClean="0"/>
          </a:p>
          <a:p>
            <a:r>
              <a:rPr lang="en-US" sz="900" i="1" dirty="0" smtClean="0"/>
              <a:t>(</a:t>
            </a:r>
            <a:r>
              <a:rPr lang="en-US" sz="900" i="1" dirty="0" err="1" smtClean="0"/>
              <a:t>Ibadi</a:t>
            </a:r>
            <a:r>
              <a:rPr lang="en-US" sz="900" i="1" dirty="0" smtClean="0"/>
              <a:t>, </a:t>
            </a:r>
            <a:r>
              <a:rPr lang="en-US" sz="900" i="1" dirty="0" err="1" smtClean="0"/>
              <a:t>Kharijite</a:t>
            </a:r>
            <a:r>
              <a:rPr lang="en-US" sz="900" i="1" dirty="0" smtClean="0"/>
              <a:t>)</a:t>
            </a:r>
            <a:endParaRPr lang="en-US" sz="900" i="1" dirty="0"/>
          </a:p>
        </p:txBody>
      </p:sp>
      <p:sp>
        <p:nvSpPr>
          <p:cNvPr id="93" name="Sun 24"/>
          <p:cNvSpPr/>
          <p:nvPr/>
        </p:nvSpPr>
        <p:spPr>
          <a:xfrm>
            <a:off x="3551674" y="733559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3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3063473" y="7255431"/>
            <a:ext cx="530593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r">
              <a:lnSpc>
                <a:spcPts val="800"/>
              </a:lnSpc>
              <a:defRPr sz="900" b="1"/>
            </a:lvl1pPr>
          </a:lstStyle>
          <a:p>
            <a:r>
              <a:rPr lang="fr-FR" dirty="0" err="1"/>
              <a:t>Ash-Shams</a:t>
            </a:r>
            <a:endParaRPr lang="fr-FR" dirty="0"/>
          </a:p>
          <a:p>
            <a:r>
              <a:rPr lang="fr-FR" b="0" dirty="0" err="1"/>
              <a:t>Damascus</a:t>
            </a:r>
            <a:endParaRPr lang="fr-FR" b="0" dirty="0"/>
          </a:p>
        </p:txBody>
      </p:sp>
      <p:sp>
        <p:nvSpPr>
          <p:cNvPr id="95" name="Sun 29"/>
          <p:cNvSpPr/>
          <p:nvPr/>
        </p:nvSpPr>
        <p:spPr>
          <a:xfrm>
            <a:off x="3805749" y="7442954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4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3912976" y="7271910"/>
            <a:ext cx="248466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Druz</a:t>
            </a:r>
            <a:endParaRPr lang="fr-FR" sz="900" b="1" dirty="0"/>
          </a:p>
          <a:p>
            <a:pPr>
              <a:lnSpc>
                <a:spcPts val="800"/>
              </a:lnSpc>
            </a:pPr>
            <a:r>
              <a:rPr lang="fr-FR" sz="900" dirty="0" err="1" smtClean="0"/>
              <a:t>Awas</a:t>
            </a:r>
            <a:endParaRPr lang="fr-FR" sz="900" dirty="0"/>
          </a:p>
        </p:txBody>
      </p:sp>
      <p:sp>
        <p:nvSpPr>
          <p:cNvPr id="97" name="Sun 24"/>
          <p:cNvSpPr/>
          <p:nvPr/>
        </p:nvSpPr>
        <p:spPr>
          <a:xfrm>
            <a:off x="4065050" y="7538573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TextBox 13"/>
          <p:cNvSpPr txBox="1"/>
          <p:nvPr/>
        </p:nvSpPr>
        <p:spPr>
          <a:xfrm>
            <a:off x="3733764" y="7726089"/>
            <a:ext cx="460062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>
              <a:lnSpc>
                <a:spcPts val="800"/>
              </a:lnSpc>
              <a:defRPr sz="900" b="1"/>
            </a:lvl1pPr>
          </a:lstStyle>
          <a:p>
            <a:pPr algn="r"/>
            <a:r>
              <a:rPr lang="fr-FR" dirty="0" smtClean="0"/>
              <a:t>Al-’</a:t>
            </a:r>
            <a:r>
              <a:rPr lang="fr-FR" dirty="0" err="1" smtClean="0"/>
              <a:t>Anbar</a:t>
            </a:r>
            <a:endParaRPr lang="fr-FR" dirty="0"/>
          </a:p>
          <a:p>
            <a:pPr algn="r"/>
            <a:r>
              <a:rPr lang="fr-FR" b="0" dirty="0"/>
              <a:t>Karbala</a:t>
            </a:r>
          </a:p>
        </p:txBody>
      </p:sp>
      <p:sp>
        <p:nvSpPr>
          <p:cNvPr id="99" name="Sun 24"/>
          <p:cNvSpPr/>
          <p:nvPr/>
        </p:nvSpPr>
        <p:spPr>
          <a:xfrm>
            <a:off x="4276112" y="7680286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TextBox 13"/>
          <p:cNvSpPr txBox="1"/>
          <p:nvPr/>
        </p:nvSpPr>
        <p:spPr>
          <a:xfrm>
            <a:off x="4384662" y="7900156"/>
            <a:ext cx="415178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smtClean="0"/>
              <a:t>An Najaf</a:t>
            </a:r>
          </a:p>
          <a:p>
            <a:pPr algn="ctr">
              <a:lnSpc>
                <a:spcPts val="800"/>
              </a:lnSpc>
            </a:pPr>
            <a:r>
              <a:rPr lang="fr-FR" sz="900" dirty="0" err="1" smtClean="0"/>
              <a:t>Kuffah</a:t>
            </a:r>
            <a:endParaRPr lang="fr-FR" sz="900" dirty="0"/>
          </a:p>
        </p:txBody>
      </p:sp>
      <p:sp>
        <p:nvSpPr>
          <p:cNvPr id="105" name="Sun 15"/>
          <p:cNvSpPr/>
          <p:nvPr/>
        </p:nvSpPr>
        <p:spPr>
          <a:xfrm>
            <a:off x="4363045" y="7423410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6" name="TextBox 32"/>
          <p:cNvSpPr txBox="1"/>
          <p:nvPr/>
        </p:nvSpPr>
        <p:spPr>
          <a:xfrm>
            <a:off x="4573201" y="7430784"/>
            <a:ext cx="359073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l"/>
            <a:r>
              <a:rPr lang="fr-FR" dirty="0" smtClean="0"/>
              <a:t>Bagdad</a:t>
            </a:r>
            <a:endParaRPr lang="fr-FR" dirty="0"/>
          </a:p>
          <a:p>
            <a:pPr algn="l"/>
            <a:r>
              <a:rPr lang="fr-FR" b="0" dirty="0" err="1"/>
              <a:t>Hillah</a:t>
            </a:r>
            <a:endParaRPr lang="fr-FR" b="0" dirty="0"/>
          </a:p>
        </p:txBody>
      </p:sp>
      <p:sp>
        <p:nvSpPr>
          <p:cNvPr id="107" name="Sun 24"/>
          <p:cNvSpPr/>
          <p:nvPr/>
        </p:nvSpPr>
        <p:spPr>
          <a:xfrm>
            <a:off x="3272478" y="7570472"/>
            <a:ext cx="217100" cy="2171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35"/>
          <p:cNvSpPr txBox="1"/>
          <p:nvPr/>
        </p:nvSpPr>
        <p:spPr>
          <a:xfrm>
            <a:off x="2644422" y="7570472"/>
            <a:ext cx="609974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r"/>
            <a:r>
              <a:rPr lang="en-US" dirty="0" err="1"/>
              <a:t>Hierosolyma</a:t>
            </a:r>
            <a:endParaRPr lang="en-US" dirty="0"/>
          </a:p>
          <a:p>
            <a:pPr algn="r"/>
            <a:r>
              <a:rPr lang="en-US" b="0" dirty="0"/>
              <a:t>Jerusalem</a:t>
            </a:r>
          </a:p>
        </p:txBody>
      </p:sp>
      <p:sp>
        <p:nvSpPr>
          <p:cNvPr id="109" name="TextBox 32"/>
          <p:cNvSpPr txBox="1"/>
          <p:nvPr/>
        </p:nvSpPr>
        <p:spPr>
          <a:xfrm>
            <a:off x="3915888" y="8927398"/>
            <a:ext cx="39113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Makkah</a:t>
            </a:r>
            <a:endParaRPr lang="en-US" sz="900" b="1" dirty="0"/>
          </a:p>
        </p:txBody>
      </p:sp>
      <p:sp>
        <p:nvSpPr>
          <p:cNvPr id="110" name="Sun 33"/>
          <p:cNvSpPr/>
          <p:nvPr/>
        </p:nvSpPr>
        <p:spPr>
          <a:xfrm>
            <a:off x="4004101" y="8729878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32"/>
          <p:cNvSpPr txBox="1"/>
          <p:nvPr/>
        </p:nvSpPr>
        <p:spPr>
          <a:xfrm>
            <a:off x="3575724" y="8603464"/>
            <a:ext cx="567463" cy="1384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900" b="1" dirty="0" smtClean="0"/>
              <a:t>Al-</a:t>
            </a:r>
            <a:r>
              <a:rPr lang="en-US" sz="900" b="1" dirty="0" err="1" smtClean="0"/>
              <a:t>Madinah</a:t>
            </a:r>
            <a:endParaRPr lang="en-US" sz="900" b="1" dirty="0"/>
          </a:p>
        </p:txBody>
      </p:sp>
      <p:sp>
        <p:nvSpPr>
          <p:cNvPr id="112" name="Sun 33"/>
          <p:cNvSpPr/>
          <p:nvPr/>
        </p:nvSpPr>
        <p:spPr>
          <a:xfrm>
            <a:off x="3752101" y="8405944"/>
            <a:ext cx="214700" cy="214700"/>
          </a:xfrm>
          <a:prstGeom prst="su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3" name="Sun 24"/>
          <p:cNvSpPr/>
          <p:nvPr/>
        </p:nvSpPr>
        <p:spPr>
          <a:xfrm>
            <a:off x="6156719" y="870056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6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TextBox 13"/>
          <p:cNvSpPr txBox="1"/>
          <p:nvPr/>
        </p:nvSpPr>
        <p:spPr>
          <a:xfrm>
            <a:off x="5791200" y="8686800"/>
            <a:ext cx="365485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>
              <a:lnSpc>
                <a:spcPts val="800"/>
              </a:lnSpc>
            </a:pPr>
            <a:r>
              <a:rPr lang="fr-FR" sz="900" b="1" dirty="0" err="1" smtClean="0"/>
              <a:t>Masqat</a:t>
            </a:r>
            <a:endParaRPr lang="fr-FR" sz="900" b="1" dirty="0" smtClean="0"/>
          </a:p>
          <a:p>
            <a:pPr algn="r">
              <a:lnSpc>
                <a:spcPts val="800"/>
              </a:lnSpc>
            </a:pPr>
            <a:r>
              <a:rPr lang="fr-FR" sz="900" dirty="0" err="1" smtClean="0"/>
              <a:t>Samail</a:t>
            </a:r>
            <a:endParaRPr lang="fr-FR" sz="900" dirty="0"/>
          </a:p>
        </p:txBody>
      </p:sp>
      <p:sp>
        <p:nvSpPr>
          <p:cNvPr id="115" name="TextBox 76"/>
          <p:cNvSpPr txBox="1"/>
          <p:nvPr/>
        </p:nvSpPr>
        <p:spPr>
          <a:xfrm>
            <a:off x="2069360" y="6706367"/>
            <a:ext cx="880049" cy="2099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r>
              <a:rPr lang="en-US" dirty="0" err="1"/>
              <a:t>Konstantinoùpolis</a:t>
            </a:r>
            <a:endParaRPr lang="en-US" dirty="0"/>
          </a:p>
          <a:p>
            <a:r>
              <a:rPr lang="en-US" b="0" dirty="0" err="1"/>
              <a:t>Haghia</a:t>
            </a:r>
            <a:r>
              <a:rPr lang="en-US" b="0" dirty="0"/>
              <a:t> Sophia</a:t>
            </a:r>
          </a:p>
        </p:txBody>
      </p:sp>
      <p:sp>
        <p:nvSpPr>
          <p:cNvPr id="116" name="Sun 38"/>
          <p:cNvSpPr/>
          <p:nvPr/>
        </p:nvSpPr>
        <p:spPr>
          <a:xfrm>
            <a:off x="2406050" y="6485565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9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-1" r="51888" b="44870"/>
          <a:stretch/>
        </p:blipFill>
        <p:spPr>
          <a:xfrm>
            <a:off x="24494" y="3481292"/>
            <a:ext cx="2185306" cy="2547900"/>
          </a:xfrm>
          <a:prstGeom prst="rect">
            <a:avLst/>
          </a:prstGeom>
          <a:ln w="34925" cmpd="thickThin">
            <a:solidFill>
              <a:schemeClr val="bg1">
                <a:lumMod val="50000"/>
              </a:schemeClr>
            </a:solidFill>
          </a:ln>
        </p:spPr>
      </p:pic>
      <p:sp>
        <p:nvSpPr>
          <p:cNvPr id="118" name="Sun 24"/>
          <p:cNvSpPr/>
          <p:nvPr/>
        </p:nvSpPr>
        <p:spPr>
          <a:xfrm>
            <a:off x="322169" y="5098256"/>
            <a:ext cx="217100" cy="217100"/>
          </a:xfrm>
          <a:prstGeom prst="sun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9" name="TextBox 76"/>
          <p:cNvSpPr txBox="1"/>
          <p:nvPr/>
        </p:nvSpPr>
        <p:spPr>
          <a:xfrm>
            <a:off x="539269" y="5110172"/>
            <a:ext cx="468077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>
            <a:defPPr>
              <a:defRPr lang="en-US"/>
            </a:defPPr>
            <a:lvl1pPr algn="ctr">
              <a:lnSpc>
                <a:spcPts val="800"/>
              </a:lnSpc>
              <a:defRPr sz="900" b="1"/>
            </a:lvl1pPr>
          </a:lstStyle>
          <a:p>
            <a:pPr algn="l"/>
            <a:r>
              <a:rPr lang="en-US" dirty="0" err="1" smtClean="0"/>
              <a:t>Qurtubah</a:t>
            </a:r>
            <a:endParaRPr lang="en-US" dirty="0"/>
          </a:p>
          <a:p>
            <a:pPr algn="l"/>
            <a:r>
              <a:rPr lang="en-US" b="0" dirty="0" err="1" smtClean="0"/>
              <a:t>Cabra</a:t>
            </a:r>
            <a:endParaRPr lang="en-US" b="0" dirty="0"/>
          </a:p>
        </p:txBody>
      </p:sp>
      <p:sp>
        <p:nvSpPr>
          <p:cNvPr id="120" name="Sun 24"/>
          <p:cNvSpPr/>
          <p:nvPr/>
        </p:nvSpPr>
        <p:spPr>
          <a:xfrm>
            <a:off x="4808925" y="6918941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TextBox 13"/>
          <p:cNvSpPr txBox="1"/>
          <p:nvPr/>
        </p:nvSpPr>
        <p:spPr>
          <a:xfrm>
            <a:off x="5012158" y="6924898"/>
            <a:ext cx="482504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>
              <a:lnSpc>
                <a:spcPts val="800"/>
              </a:lnSpc>
            </a:pPr>
            <a:r>
              <a:rPr lang="fr-FR" sz="900" b="1" dirty="0" err="1" smtClean="0"/>
              <a:t>Tawreš</a:t>
            </a:r>
            <a:endParaRPr lang="fr-FR" sz="900" b="1" dirty="0" smtClean="0"/>
          </a:p>
          <a:p>
            <a:pPr>
              <a:lnSpc>
                <a:spcPts val="800"/>
              </a:lnSpc>
            </a:pPr>
            <a:r>
              <a:rPr lang="fr-FR" sz="900" dirty="0" err="1" smtClean="0"/>
              <a:t>Maragheh</a:t>
            </a:r>
            <a:endParaRPr lang="fr-FR" sz="900" dirty="0"/>
          </a:p>
        </p:txBody>
      </p:sp>
      <p:sp>
        <p:nvSpPr>
          <p:cNvPr id="60" name="Sun 50"/>
          <p:cNvSpPr/>
          <p:nvPr/>
        </p:nvSpPr>
        <p:spPr>
          <a:xfrm>
            <a:off x="361951" y="5265112"/>
            <a:ext cx="217100" cy="217100"/>
          </a:xfrm>
          <a:prstGeom prst="sun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7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13"/>
          <p:cNvSpPr txBox="1"/>
          <p:nvPr/>
        </p:nvSpPr>
        <p:spPr>
          <a:xfrm>
            <a:off x="274948" y="5484982"/>
            <a:ext cx="395942" cy="2051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ctr">
              <a:lnSpc>
                <a:spcPts val="800"/>
              </a:lnSpc>
            </a:pPr>
            <a:r>
              <a:rPr lang="fr-FR" sz="900" b="1" dirty="0" err="1" smtClean="0"/>
              <a:t>Fas</a:t>
            </a:r>
            <a:endParaRPr lang="fr-FR" sz="900" b="1" dirty="0" smtClean="0"/>
          </a:p>
          <a:p>
            <a:pPr algn="ctr">
              <a:lnSpc>
                <a:spcPts val="800"/>
              </a:lnSpc>
            </a:pPr>
            <a:r>
              <a:rPr lang="fr-FR" sz="900" dirty="0" smtClean="0"/>
              <a:t>Zerhoun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371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14959</TotalTime>
  <Words>2413</Words>
  <Application>Microsoft Office PowerPoint</Application>
  <PresentationFormat>Affichage à l'écran (4:3)</PresentationFormat>
  <Paragraphs>1310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Numahr</dc:creator>
  <cp:lastModifiedBy>Emmanuel Huntzinger</cp:lastModifiedBy>
  <cp:revision>435</cp:revision>
  <dcterms:created xsi:type="dcterms:W3CDTF">2006-08-16T00:00:00Z</dcterms:created>
  <dcterms:modified xsi:type="dcterms:W3CDTF">2014-08-13T18:45:36Z</dcterms:modified>
</cp:coreProperties>
</file>