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BAC67-63C3-429B-9005-EC2E6C09066A}" v="15" dt="2023-01-27T14:30:59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27/01/2023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27/01/2023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27/01/2023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27/01/2023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27/01/2023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27/01/2023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27/01/2023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27/01/2023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27/01/2023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27/01/2023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27/01/2023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27/01/2023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27/01/2023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27/01/2023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rtlCol="0" anchor="ctr">
            <a:normAutofit/>
          </a:bodyPr>
          <a:lstStyle/>
          <a:p>
            <a:pPr rtl="0"/>
            <a:r>
              <a:rPr lang="pt-BR" sz="4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Transformação digital do processo de acompanhamento do negócio</a:t>
            </a:r>
            <a:endParaRPr lang="pt-br" sz="45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E0690671-E824-7FE6-EE1D-FDE5067F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27/01/2023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DE091-D8D5-650A-5A36-117162DF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Bahnschrift SemiBold" panose="020B0502040204020203" pitchFamily="34" charset="0"/>
              </a:rPr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998926-A2D3-3478-95A4-70A545BB38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Junção das colunas;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Solicitação da tabela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“Departamento”;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F355B8-700D-1834-374E-10A01134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D1C28D-3F4C-4305-9CD5-9949626E9ED5}" type="datetime1">
              <a:rPr lang="pt-BR" smtClean="0"/>
              <a:t>27/01/2023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FE88A8-65B3-7CD5-726C-376BE9BDDA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214" y="2598420"/>
            <a:ext cx="6844484" cy="31699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2E334F45-AC6C-3FA4-C4BA-4022FBAAC5DF}"/>
              </a:ext>
            </a:extLst>
          </p:cNvPr>
          <p:cNvSpPr/>
          <p:nvPr/>
        </p:nvSpPr>
        <p:spPr>
          <a:xfrm>
            <a:off x="10546080" y="2014194"/>
            <a:ext cx="345440" cy="4953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0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5752C-A163-F6A8-DB1C-C99D39BC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Bahnschrift SemiBold" panose="020B0502040204020203" pitchFamily="34" charset="0"/>
              </a:rPr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E6B7E-864E-3BE6-48B0-8411AFEAFA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Finalizando essa etapa, fizemos algumas edições nas colunas, afim de melhor a visualização e a compreensão do conteúdo.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4BA90C-7836-7FEA-FEBC-F14116C4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D1C28D-3F4C-4305-9CD5-9949626E9ED5}" type="datetime1">
              <a:rPr lang="pt-BR" smtClean="0"/>
              <a:t>27/01/2023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70F030-0E03-92BB-C56D-3A3AAF650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31" y="1828482"/>
            <a:ext cx="5398770" cy="3729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7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F66F5-45C8-A0D1-EF40-1E2CF7D2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Bahnschrift SemiBold" panose="020B0502040204020203" pitchFamily="34" charset="0"/>
              </a:rPr>
              <a:t>Analise dos dados e relatórios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B0C5D-AF4C-BE5A-0CBF-178FACD0F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014194"/>
            <a:ext cx="3257550" cy="38379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b="0" i="0" dirty="0">
                <a:solidFill>
                  <a:srgbClr val="000000"/>
                </a:solidFill>
                <a:effectLst/>
                <a:latin typeface="+mj-lt"/>
              </a:rPr>
              <a:t>Qual o Estado que gera maior faturamento? </a:t>
            </a:r>
            <a:endParaRPr lang="pt-BR" dirty="0">
              <a:latin typeface="+mj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20CBAA-463D-0CB7-C61E-A106C264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D1C28D-3F4C-4305-9CD5-9949626E9ED5}" type="datetime1">
              <a:rPr lang="pt-BR" smtClean="0"/>
              <a:t>27/01/2023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41531F-9F70-051A-2096-72640699B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99" y="2105634"/>
            <a:ext cx="6841269" cy="3837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27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15108-4E14-2771-1283-2A6B9443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Bahnschrift SemiBold" panose="020B0502040204020203" pitchFamily="34" charset="0"/>
              </a:rPr>
              <a:t>Analise dos dados e relatórios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DA5AE-CE79-DCD8-B9D0-DCA882F5D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3533775" cy="3749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b="0" i="0" dirty="0">
                <a:solidFill>
                  <a:srgbClr val="000000"/>
                </a:solidFill>
                <a:effectLst/>
              </a:rPr>
              <a:t>Quais os melhores vendedores em cada região? 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7C0F16-C28E-7975-A890-0B7FB332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D1C28D-3F4C-4305-9CD5-9949626E9ED5}" type="datetime1">
              <a:rPr lang="pt-BR" smtClean="0"/>
              <a:t>27/01/2023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87E6C7-ED1D-A854-C74D-3E8BB6DC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842" y="2262025"/>
            <a:ext cx="6720683" cy="37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4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B8605-F52C-373B-3FAA-3AC70D98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Bahnschrift SemiBold" panose="020B0502040204020203" pitchFamily="34" charset="0"/>
              </a:rPr>
              <a:t>Analise dos dados e relatórios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9F2309-DAB4-5436-2CF8-2F93EB972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+mj-lt"/>
                <a:cs typeface="Calibri" panose="020F0502020204030204" pitchFamily="34" charset="0"/>
              </a:rPr>
              <a:t>Qual o produto mais vendido?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7909D4-34DE-D308-B279-5F1C7688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D1C28D-3F4C-4305-9CD5-9949626E9ED5}" type="datetime1">
              <a:rPr lang="pt-BR" smtClean="0"/>
              <a:t>27/01/2023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DE381E-AA45-9374-CDA6-4B20CA5D3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530" y="2424456"/>
            <a:ext cx="6661520" cy="3516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49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A5292-B9AE-1B83-09C0-7C5D5C90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Bahnschrift SemiBold" panose="020B0502040204020203" pitchFamily="34" charset="0"/>
              </a:rPr>
              <a:t>Analise dos dados e relatórios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DEE8A-CE08-CC89-F286-BDDD5A178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265680"/>
            <a:ext cx="3185794" cy="35864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cs typeface="Calibri" panose="020F0502020204030204" pitchFamily="34" charset="0"/>
              </a:rPr>
              <a:t>Quanto foi pago de imposto por Estado?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70C1BE-98E4-65DF-BD1C-77EBA19A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D1C28D-3F4C-4305-9CD5-9949626E9ED5}" type="datetime1">
              <a:rPr lang="pt-BR" smtClean="0"/>
              <a:t>27/01/2023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20B209-9590-09E0-2C7F-D17819202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94" y="2103120"/>
            <a:ext cx="7105743" cy="4033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23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5672F4F-B1E0-A168-5FEC-076D8E061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/>
          <a:lstStyle/>
          <a:p>
            <a:r>
              <a:rPr lang="en-US" dirty="0">
                <a:solidFill>
                  <a:srgbClr val="FCF7F1"/>
                </a:solidFill>
                <a:latin typeface="Bahnschrift SemiBold" panose="020B0502040204020203" pitchFamily="34" charset="0"/>
                <a:cs typeface="Aharoni" panose="020B0604020202020204" pitchFamily="2" charset="-79"/>
              </a:rPr>
              <a:t>OBRIGADO</a:t>
            </a:r>
            <a:r>
              <a:rPr lang="en-US" dirty="0">
                <a:solidFill>
                  <a:srgbClr val="FCF7F1"/>
                </a:solidFill>
                <a:latin typeface="Bahnschrift SemiBold" panose="020B0502040204020203" pitchFamily="34" charset="0"/>
              </a:rPr>
              <a:t>!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6C5466-C2EA-966D-C5C3-34D13A28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EDD1C28D-3F4C-4305-9CD5-9949626E9ED5}" type="datetime1">
              <a:rPr lang="pt-BR" smtClean="0"/>
              <a:pPr rtl="0">
                <a:spcAft>
                  <a:spcPts val="600"/>
                </a:spcAft>
              </a:pPr>
              <a:t>27/01/2023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B6A52-71D7-0A48-9521-2B907F6E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Bahnschrift SemiBold" panose="020B0502040204020203" pitchFamily="34" charset="0"/>
              </a:rPr>
              <a:t>Agenda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BAB22-C252-02CF-FEBB-167F3F33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pt-B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Objetivo do projeto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Aquisição e acesso aos dados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Exploração dos dados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Preparação dos dados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Analise dos dados e relatórios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8FE02-EF7A-0E6D-7AC1-69432043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27/01/2023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7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DB11A-98B9-1D42-EA1F-4C34623F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Bahnschrift SemiBold" panose="020B0502040204020203" pitchFamily="34" charset="0"/>
              </a:rPr>
              <a:t>Objetivo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67237-DFB0-7909-D094-22A5332A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6900"/>
            <a:ext cx="10058400" cy="434850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Hoje a empresa faz o acompanhamento das suas vendas de forma simples, utilizando o </a:t>
            </a:r>
            <a:r>
              <a:rPr lang="pt-BR" sz="2400" dirty="0" err="1"/>
              <a:t>excel</a:t>
            </a:r>
            <a:r>
              <a:rPr lang="pt-BR" sz="2400" dirty="0"/>
              <a:t>, arquivo texto e até </a:t>
            </a:r>
            <a:r>
              <a:rPr lang="pt-BR" sz="2400" dirty="0" err="1"/>
              <a:t>access</a:t>
            </a:r>
            <a:r>
              <a:rPr lang="pt-BR" sz="2400" dirty="0"/>
              <a:t> para armazenar e apresentar alguns poucos relatórios.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Este processo precisa evoluir para suportar o crescimento dos negócios e se tornar mais robusto e seguro.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Desta forma, a equipe da SDC executou um projeto de dados do inicio ao fim de forma a dispor estes dados para análise de forma moderna através de um Dashboard executivo.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243E0-5FD3-1551-482A-55007CDB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27/01/2023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7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E6B34-B0DC-C830-82A5-9B94C2D7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Bahnschrift SemiBold" panose="020B0502040204020203" pitchFamily="34" charset="0"/>
              </a:rPr>
              <a:t>Aquisição e acesso aos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DB934-D34E-1F6D-10E1-933805A83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435600" cy="384962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Nessa fase tivemos acesso e a aquisição de vários arquivos, que se relacionavam de certa forma.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Alguns continham informação mais estruturadas e relacionadas, como “data de venda”, “quantidade vendida” e “produto”.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Outros continham “código do produto”, “região”, “estado”, entre outros.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O objetivo final  é transformar todos esses dados em um </a:t>
            </a:r>
            <a:r>
              <a:rPr lang="pt-BR" sz="1800" dirty="0" err="1"/>
              <a:t>DataFrame</a:t>
            </a:r>
            <a:r>
              <a:rPr lang="pt-BR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Porem antes é necessário tratar e preparar esses dados.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C1F80-C222-8466-E997-4FF463CC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27/01/2023</a:t>
            </a:fld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B8C66C1-6894-2E74-4F20-84F30BAC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1" y="1878479"/>
            <a:ext cx="2452414" cy="177274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5126329-8D42-A681-C27A-3C1A473B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434" y="2820352"/>
            <a:ext cx="4405166" cy="134852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38F0CF-2EF5-9BC4-3AFA-C2BE42D3C5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794" y="3921239"/>
            <a:ext cx="3803421" cy="1761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01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12C86-8803-2F10-8557-257C0960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Bahnschrift SemiBold" panose="020B0502040204020203" pitchFamily="34" charset="0"/>
              </a:rPr>
              <a:t>Exploração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DC3B3-6B11-3B37-CD08-85E4EC78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333750" cy="38496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Utilizando as ferramentas do SAS Studio e do Python podemos identificar alguns dados que estão faltando, discrepantes ou até mesmo preenchidos de forma divergente.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06F056-D579-ACE3-99C0-5443EAC5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27/01/2023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50EDD6-7BE7-4849-F3D6-088754AB1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7" y="2103120"/>
            <a:ext cx="2876550" cy="10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A9112A-A7E7-F0CF-566E-1BE541ABF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7" y="3246146"/>
            <a:ext cx="4200523" cy="8648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F677976-B99B-F828-EBB9-927947FE9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7" y="4257419"/>
            <a:ext cx="1970417" cy="140177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1C0DF2-5DB9-3BAC-C13D-5030563FDD0F}"/>
              </a:ext>
            </a:extLst>
          </p:cNvPr>
          <p:cNvSpPr txBox="1"/>
          <p:nvPr/>
        </p:nvSpPr>
        <p:spPr>
          <a:xfrm>
            <a:off x="7386638" y="5342911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badi" panose="020B0604020202020204" pitchFamily="34" charset="0"/>
              </a:rPr>
              <a:t>Região Sul ?</a:t>
            </a:r>
          </a:p>
        </p:txBody>
      </p:sp>
    </p:spTree>
    <p:extLst>
      <p:ext uri="{BB962C8B-B14F-4D97-AF65-F5344CB8AC3E}">
        <p14:creationId xmlns:p14="http://schemas.microsoft.com/office/powerpoint/2010/main" val="202225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A94C7-BBF7-2000-5906-3728B96C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Bahnschrift SemiBold" panose="020B0502040204020203" pitchFamily="34" charset="0"/>
              </a:rPr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5B4F1-D2F2-1C7E-A11C-3B64E79F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Nessa fase realizamos por exemplo: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Alteração do tipo de dados;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6F322-4262-5D0F-6BDB-6E9ED1D1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27/01/2023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952231-7E4B-E6A4-31C4-94ADD64BE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41" y="1837944"/>
            <a:ext cx="361315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49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B08DC-5788-DE9D-B65C-5DFA237B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Bahnschrift SemiBold" panose="020B0502040204020203" pitchFamily="34" charset="0"/>
              </a:rPr>
              <a:t>Preparação dos dados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DA96CC-27F8-4BF1-CDA5-9F8DB8F1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Alteração dos dados;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51617-2C23-DCE8-9226-A1B9D720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27/01/2023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6D6F7F-02AA-2E4F-3346-369D6BDBD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2552345"/>
            <a:ext cx="3409950" cy="34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3BC71B8-D154-4936-2B7A-CF2A58F76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2812695"/>
            <a:ext cx="3416300" cy="323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47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B1E1A-8B40-EDB8-F5B9-33D7EC7C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pt-BR" sz="4400" dirty="0">
                <a:latin typeface="Bahnschrift SemiBold" panose="020B0502040204020203" pitchFamily="34" charset="0"/>
              </a:rPr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E1D8A4-054E-167F-BD88-8802EBF7F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Inclusão de colunas;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A7F643-5253-D10F-70D6-061575C0A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760" y="2298802"/>
            <a:ext cx="4663440" cy="33576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B1EDD7-77CF-93A6-45A5-945B25DE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D48C737E-092E-4203-A347-8410086932C6}" type="datetime1">
              <a:rPr lang="pt-BR" smtClean="0"/>
              <a:pPr rtl="0">
                <a:spcAft>
                  <a:spcPts val="600"/>
                </a:spcAft>
              </a:pPr>
              <a:t>27/01/2023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1157B-A1B0-A470-EAC2-904E8248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Bahnschrift SemiBold" panose="020B0502040204020203" pitchFamily="34" charset="0"/>
              </a:rPr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C0235-8987-2CB3-3190-4045E04B94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Alteração dos nomes das colunas;</a:t>
            </a:r>
          </a:p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E0B4C9-8C1F-3CC8-D475-E5A5FC3B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D1C28D-3F4C-4305-9CD5-9949626E9ED5}" type="datetime1">
              <a:rPr lang="pt-BR" smtClean="0"/>
              <a:t>27/01/2023</a:t>
            </a:fld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8856DD4-8BE9-6892-871E-3BBB9E07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1" y="2914601"/>
            <a:ext cx="7306695" cy="7049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E558769-8280-704D-9291-5B84B21F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31" y="3619549"/>
            <a:ext cx="869753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81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{D85A8202-F9D4-41B3-8984-71D2011E203F}tf78438558_win32</Template>
  <TotalTime>409</TotalTime>
  <Words>374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Abadi</vt:lpstr>
      <vt:lpstr>Bahnschrift SemiBold</vt:lpstr>
      <vt:lpstr>Calibri</vt:lpstr>
      <vt:lpstr>Century Gothic</vt:lpstr>
      <vt:lpstr>Garamond</vt:lpstr>
      <vt:lpstr>Wingdings</vt:lpstr>
      <vt:lpstr>SavonVTI</vt:lpstr>
      <vt:lpstr>Transformação digital do processo de acompanhamento do negócio</vt:lpstr>
      <vt:lpstr>Agenda</vt:lpstr>
      <vt:lpstr>Objetivo </vt:lpstr>
      <vt:lpstr>Aquisição e acesso aos dados</vt:lpstr>
      <vt:lpstr>Exploração dos dados</vt:lpstr>
      <vt:lpstr>Preparação dos dados</vt:lpstr>
      <vt:lpstr>Preparação dos dados</vt:lpstr>
      <vt:lpstr>Preparação dos dados</vt:lpstr>
      <vt:lpstr>Preparação dos dados</vt:lpstr>
      <vt:lpstr>Preparação dos dados</vt:lpstr>
      <vt:lpstr>Preparação dos dados</vt:lpstr>
      <vt:lpstr>Analise dos dados e relatórios</vt:lpstr>
      <vt:lpstr>Analise dos dados e relatórios</vt:lpstr>
      <vt:lpstr>Analise dos dados e relatórios</vt:lpstr>
      <vt:lpstr>Analise dos dados e relatórios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Transformação digital do processo de acompanhamento do negócio</dc:title>
  <dc:creator>João Gabriel Morais</dc:creator>
  <cp:lastModifiedBy>João Gabriel Morais</cp:lastModifiedBy>
  <cp:revision>2</cp:revision>
  <dcterms:created xsi:type="dcterms:W3CDTF">2023-01-26T17:42:50Z</dcterms:created>
  <dcterms:modified xsi:type="dcterms:W3CDTF">2023-01-27T16:43:17Z</dcterms:modified>
</cp:coreProperties>
</file>