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F547-CB52-4D4E-842F-A4406E5BD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CFE6E-5018-8345-A149-5CA9B457A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0DF1-9219-724B-9501-74EF88FA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598E-B0DD-BF49-A970-2A2B9CBA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B42C-81CE-EA48-A882-96A4F172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4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0E96-EC53-4B4A-9B69-B31B9464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35048-CB35-0F4B-9FF6-B6A28BAC1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2C280-D8D4-6B4B-B918-FDD27DBB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0521-44A1-A849-9CD8-8A04ECC95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0B18-BF06-7E46-B16A-C2FCF98D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824F9-A24E-6C4B-8EA4-97F35DE33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B064-EBBD-0844-BEC5-635B6A3AC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E142-78BC-7B42-98D5-D12AF042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08A8-284A-194B-A492-37D1E9D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103BF-50EB-4A43-A7A6-098CD4A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05EF-49FC-714B-B62F-65B701AF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7DF8-99D2-A549-92B1-82D25E1F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7071-46D2-A844-B68D-5E8B8D07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60D6-3536-6E41-B901-D80A2816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D8C7-09EB-074C-BF35-86402358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C6C2-E255-EC4A-AF18-17FE8BD8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21C9-E2FB-5A4A-A34E-1F60B218A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167E-B83F-9145-99D2-157C13B2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66D6-B68F-1A40-91A1-7605EE83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46232-298F-094E-A3A8-3090838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29DC-A2E4-E14A-9ABF-A56E95DB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1914-4537-DF43-9A43-667F019C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E6924-D88B-1C41-B044-25A4B1DA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DFFDD-0D74-0341-895A-E182E3D4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B7B1-6952-A04C-B91D-7A3E6BFF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2C0E-0DE1-C044-A862-3C397CAD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0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3682-5135-3D48-90C0-5D244713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8E28-CBB2-F143-95B4-8C75FCEB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FD39-DD90-6B47-B883-9098A38D7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515FE-4F9A-A44E-A198-E0C860E29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5F794-B2E6-3D48-B163-C4685A229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16A44-2154-864F-878B-AB092D2C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864F6-BFA4-EF4F-98C4-8A42846F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EB231-0C3F-DD45-B9C0-06122B58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7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D29D-D499-2F45-908D-E425D9EF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12F58-72AE-064F-9ACA-9A0B1963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B40C6-1B14-954A-9BC2-08EE1FF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B96CD-8A71-704B-8F29-B4C66D88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4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803DA-410F-644C-9AD7-36E25808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4DA54-F958-654C-8B21-05B3E340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3EFA9-1B7A-BE4D-B3C0-557F4A85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E414-9BB6-144E-AC1F-AD769F20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6F55-7025-C848-BEDE-EEE92C0F8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A9B23-B7A9-2C47-860E-27DE4A1AF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880E-AE4F-164F-98CA-94EA449B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35869-C46A-FE43-AB1D-7812FED7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2BDA-7F80-C348-AD6D-0998D90B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7F15-6891-484E-8CA9-5045FE25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C5CB1-0787-AF42-B524-73A455B01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C43D5-C6F9-8543-8D7B-EB388C58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BDC6F-2ED8-9D44-A642-C3C7C850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173CC-3859-BC42-89CD-325DBF8B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105D8-006D-554E-8225-509C6C01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01F00-C372-C047-AF87-27F2B42A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4CBBC-073B-834A-A7E8-EEA44B77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32EE-7934-EA4C-B3E4-518B21470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9347-208C-C34C-ABB4-6564165DEA6A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3950-C32F-DA43-B28A-3837871C2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519F2-CAC3-1A49-8646-99EFD96F8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DB23-6B10-B147-A718-7F4E16CC7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5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63FA-7B00-7341-80ED-E34F66600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Battery Model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A385D-939A-EB49-A4EF-1F3655A7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6642"/>
            <a:ext cx="9144000" cy="1655762"/>
          </a:xfrm>
        </p:spPr>
        <p:txBody>
          <a:bodyPr/>
          <a:lstStyle/>
          <a:p>
            <a:r>
              <a:rPr lang="en-US" dirty="0"/>
              <a:t>Jules Pare</a:t>
            </a:r>
          </a:p>
        </p:txBody>
      </p:sp>
    </p:spTree>
    <p:extLst>
      <p:ext uri="{BB962C8B-B14F-4D97-AF65-F5344CB8AC3E}">
        <p14:creationId xmlns:p14="http://schemas.microsoft.com/office/powerpoint/2010/main" val="13418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B34-3B14-7544-A2DA-8C5382A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Arrhenius Correlation Amp-hour Throughput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8844"/>
                <a:ext cx="10515600" cy="9398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𝑟𝑎𝑡𝑒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8844"/>
                <a:ext cx="10515600" cy="939877"/>
              </a:xfrm>
              <a:blipFill>
                <a:blip r:embed="rId4"/>
                <a:stretch>
                  <a:fillRect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/>
              <p:nvPr/>
            </p:nvSpPr>
            <p:spPr>
              <a:xfrm>
                <a:off x="3941955" y="3142431"/>
                <a:ext cx="430808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𝑀𝑒𝑎𝑛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𝑅𝑎𝑡𝑒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𝐼𝑑𝑒𝑎𝑙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𝐺𝑎𝑠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𝐶𝑜𝑛𝑠𝑡𝑎𝑛𝑡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𝑇𝑒𝑚𝑝𝑒𝑟𝑎𝑡𝑢𝑟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h𝑜𝑢𝑟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𝑇h𝑟𝑜𝑢𝑔h𝑝𝑢𝑡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𝐶𝑜𝑒𝑓𝑓𝑖𝑐𝑒𝑛𝑡𝑠</m:t>
                    </m:r>
                  </m:oMath>
                </a14:m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955" y="3142431"/>
                <a:ext cx="4308088" cy="2031325"/>
              </a:xfrm>
              <a:prstGeom prst="rect">
                <a:avLst/>
              </a:prstGeom>
              <a:blipFill>
                <a:blip r:embed="rId3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14414A-2020-334D-BA2F-9F4B40B23237}"/>
              </a:ext>
            </a:extLst>
          </p:cNvPr>
          <p:cNvSpPr txBox="1"/>
          <p:nvPr/>
        </p:nvSpPr>
        <p:spPr>
          <a:xfrm>
            <a:off x="838200" y="565767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L. Chen, Y. Tong, and Z. Dong, “Li-Ion Battery Performance Degradation Modeling for the Optimal Design and Energy Management of Electrified Propulsion Systems,” </a:t>
            </a:r>
            <a:r>
              <a:rPr lang="en-US" i="1" dirty="0"/>
              <a:t>Energies</a:t>
            </a:r>
            <a:r>
              <a:rPr lang="en-US" dirty="0"/>
              <a:t>, vol. 13, no. 1629, p. 1629, Apr. 2020, </a:t>
            </a:r>
            <a:r>
              <a:rPr lang="en-US" dirty="0" err="1"/>
              <a:t>doi</a:t>
            </a:r>
            <a:r>
              <a:rPr lang="en-US" dirty="0"/>
              <a:t>: 10.3390/en13071629.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95B-B087-6F41-BCBE-0131FB73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563" y="186705"/>
            <a:ext cx="8974873" cy="1325563"/>
          </a:xfrm>
        </p:spPr>
        <p:txBody>
          <a:bodyPr/>
          <a:lstStyle/>
          <a:p>
            <a:r>
              <a:rPr lang="en-US" sz="3600" dirty="0"/>
              <a:t>Second-Order Arrhenius Amp-Hour Throughput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2A422-F0DA-C04B-BB05-9DA2D1756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399" y="3056021"/>
            <a:ext cx="5791200" cy="1955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374A95-F671-4D47-A6F2-17266532D0D7}"/>
                  </a:ext>
                </a:extLst>
              </p:cNvPr>
              <p:cNvSpPr txBox="1"/>
              <p:nvPr/>
            </p:nvSpPr>
            <p:spPr>
              <a:xfrm>
                <a:off x="2752776" y="1836458"/>
                <a:ext cx="6686446" cy="8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𝑟𝑎𝑡𝑒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374A95-F671-4D47-A6F2-17266532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76" y="1836458"/>
                <a:ext cx="6686446" cy="895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C16BF3E-3DA1-DD4A-B0E4-459E40CEF3C4}"/>
              </a:ext>
            </a:extLst>
          </p:cNvPr>
          <p:cNvSpPr txBox="1"/>
          <p:nvPr/>
        </p:nvSpPr>
        <p:spPr>
          <a:xfrm>
            <a:off x="838200" y="565767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J. Wang et al., “Degradation of lithium ion batteries employing graphite negatives and nickel–cobalt–manganese oxide + spinel manganese oxide positives: Part 1, aging mechanisms and life estimation,” J. Power Sources, vol. 269, pp. 937–948, Dec. 2014, </a:t>
            </a:r>
            <a:r>
              <a:rPr lang="en-US" dirty="0" err="1"/>
              <a:t>doi</a:t>
            </a:r>
            <a:r>
              <a:rPr lang="en-US" dirty="0"/>
              <a:t>: 10.1016/j.jpowsour.2014.07.030.</a:t>
            </a:r>
          </a:p>
        </p:txBody>
      </p:sp>
    </p:spTree>
    <p:extLst>
      <p:ext uri="{BB962C8B-B14F-4D97-AF65-F5344CB8AC3E}">
        <p14:creationId xmlns:p14="http://schemas.microsoft.com/office/powerpoint/2010/main" val="144156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B34-3B14-7544-A2DA-8C5382A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/>
              <a:t> Deshpande-</a:t>
            </a:r>
            <a:r>
              <a:rPr lang="en-CA" sz="3600" dirty="0" err="1"/>
              <a:t>Bernardi</a:t>
            </a:r>
            <a:r>
              <a:rPr lang="en-CA" sz="3600" dirty="0"/>
              <a:t>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157661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𝑆𝐸𝐼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𝑐𝑟𝑎𝑐𝑘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DOD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1576618"/>
              </a:xfrm>
              <a:blipFill>
                <a:blip r:embed="rId2"/>
                <a:stretch>
                  <a:fillRect t="-57600" b="-1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/>
              <p:nvPr/>
            </p:nvSpPr>
            <p:spPr>
              <a:xfrm>
                <a:off x="4194717" y="3479179"/>
                <a:ext cx="380256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𝐷𝑂𝐷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𝐷𝑒𝑝𝑡h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𝐷𝑖𝑠𝑐h𝑎𝑟𝑔𝑒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𝐶𝑦𝑐𝑙𝑒𝑠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𝑃𝑎𝑟𝑎𝑚𝑒𝑡𝑒𝑟𝑠</m:t>
                    </m:r>
                  </m:oMath>
                </a14:m>
                <a:r>
                  <a:rPr lang="en-CA" dirty="0">
                    <a:effectLst/>
                  </a:rPr>
                  <a:t> </a:t>
                </a:r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717" y="3479179"/>
                <a:ext cx="3802566" cy="1754326"/>
              </a:xfrm>
              <a:prstGeom prst="rect">
                <a:avLst/>
              </a:prstGeom>
              <a:blipFill>
                <a:blip r:embed="rId3"/>
                <a:stretch>
                  <a:fillRect l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D131B3-6233-7643-BB86-DC91E45654DB}"/>
              </a:ext>
            </a:extLst>
          </p:cNvPr>
          <p:cNvSpPr txBox="1"/>
          <p:nvPr/>
        </p:nvSpPr>
        <p:spPr>
          <a:xfrm>
            <a:off x="838200" y="5657671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R. D. Deshpande and K. Uddin, “Physics inspired model for estimating ‘cycles to failure’ as a function of depth of discharge for lithium ion batteries,” </a:t>
            </a:r>
            <a:r>
              <a:rPr lang="en-US" i="1" dirty="0"/>
              <a:t>J. Energy Storage</a:t>
            </a:r>
            <a:r>
              <a:rPr lang="en-US" dirty="0"/>
              <a:t>, vol. 33, p. 101932, Jan. 2021, </a:t>
            </a:r>
            <a:r>
              <a:rPr lang="en-US" dirty="0" err="1"/>
              <a:t>doi</a:t>
            </a:r>
            <a:r>
              <a:rPr lang="en-US" dirty="0"/>
              <a:t>: 10.1016/j.est.2020.101932.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B34-3B14-7544-A2DA-8C5382A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 Quadradic Approximation Model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773" y="1126690"/>
                <a:ext cx="10972800" cy="157661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𝑇𝐶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𝑇𝐷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𝑇𝑇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𝑆𝑂</m:t>
                          </m:r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73" y="1126690"/>
                <a:ext cx="10972800" cy="1576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/>
              <p:nvPr/>
            </p:nvSpPr>
            <p:spPr>
              <a:xfrm>
                <a:off x="3873190" y="2452253"/>
                <a:ext cx="433596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𝑃𝑟𝑒𝑠𝑒𝑛𝑡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𝐶𝑎𝑝𝑎𝑐𝑖𝑡𝑦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𝐼𝑛𝑖𝑡𝑎𝑙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𝐶𝑎𝑝𝑎𝑐𝑖𝑡𝑦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𝑆𝑡𝑟𝑒𝑠𝑠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𝑃𝑎𝑟𝑎𝑚𝑒𝑡𝑒𝑟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𝑇𝑖𝑚𝑒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𝐴𝑚𝑏𝑖𝑒𝑛𝑡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𝑇𝑒𝑚𝑝𝑒𝑟𝑎𝑡𝑢𝑟𝑒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𝑆𝑂𝐶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𝑆𝑂𝐶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𝐶h𝑎𝑟𝑔𝑒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𝐶𝑢𝑟𝑟𝑒𝑛𝑡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𝐷𝑖𝑠𝑐h𝑎𝑟𝑔𝑒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𝐶𝑢𝑟𝑟𝑒𝑛𝑡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190" y="2452253"/>
                <a:ext cx="4335966" cy="3139321"/>
              </a:xfrm>
              <a:prstGeom prst="rect">
                <a:avLst/>
              </a:prstGeom>
              <a:blipFill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D131B3-6233-7643-BB86-DC91E45654DB}"/>
              </a:ext>
            </a:extLst>
          </p:cNvPr>
          <p:cNvSpPr txBox="1"/>
          <p:nvPr/>
        </p:nvSpPr>
        <p:spPr>
          <a:xfrm>
            <a:off x="838200" y="565767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D. </a:t>
            </a:r>
            <a:r>
              <a:rPr lang="en-US" dirty="0" err="1"/>
              <a:t>Galatro</a:t>
            </a:r>
            <a:r>
              <a:rPr lang="en-US" dirty="0"/>
              <a:t>, C. D. Silva, D. A. Romero, O. </a:t>
            </a:r>
            <a:r>
              <a:rPr lang="en-US" dirty="0" err="1"/>
              <a:t>Trescases</a:t>
            </a:r>
            <a:r>
              <a:rPr lang="en-US" dirty="0"/>
              <a:t>, and C. H. Amon, “Challenges in data-based degradation models for lithium-ion batteries,” </a:t>
            </a:r>
            <a:r>
              <a:rPr lang="en-US" i="1" dirty="0"/>
              <a:t>Int. J. Energy Res.</a:t>
            </a:r>
            <a:r>
              <a:rPr lang="en-US" dirty="0"/>
              <a:t>, vol. 44, no. 5, pp. 3954–3975, 2020, </a:t>
            </a:r>
            <a:r>
              <a:rPr lang="en-US" dirty="0" err="1"/>
              <a:t>doi</a:t>
            </a:r>
            <a:r>
              <a:rPr lang="en-US" dirty="0"/>
              <a:t>: https://</a:t>
            </a:r>
            <a:r>
              <a:rPr lang="en-US" dirty="0" err="1"/>
              <a:t>doi.org</a:t>
            </a:r>
            <a:r>
              <a:rPr lang="en-US" dirty="0"/>
              <a:t>/10.1002/er.5196.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B34-3B14-7544-A2DA-8C5382A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 </a:t>
            </a:r>
            <a:r>
              <a:rPr lang="en-US" dirty="0"/>
              <a:t>Nonlinear model with linear stress factors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6141" y="1085236"/>
                <a:ext cx="6890060" cy="110734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Cycling: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𝑠𝑒𝑖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US" dirty="0"/>
                  <a:t>Calendar: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𝑠𝑒𝑖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6141" y="1085236"/>
                <a:ext cx="6890060" cy="1107342"/>
              </a:xfrm>
              <a:blipFill>
                <a:blip r:embed="rId4"/>
                <a:stretch>
                  <a:fillRect l="-1105"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/>
              <p:nvPr/>
            </p:nvSpPr>
            <p:spPr>
              <a:xfrm>
                <a:off x="3928017" y="1952796"/>
                <a:ext cx="43359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𝐷𝑒𝑔𝑟𝑎𝑑𝑎𝑡𝑖𝑜𝑛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𝑓𝑜𝑟𝑚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𝑆𝑂𝐻</m:t>
                        </m:r>
                      </m:e>
                    </m:d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𝑐𝑦𝑐𝑙𝑒𝑠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𝑠𝑒𝑖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𝐹𝑖𝑡𝑡𝑖𝑛𝑔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lang="en-CA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29DED-B520-E744-9234-9F2D27DB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17" y="1952796"/>
                <a:ext cx="4335966" cy="1477328"/>
              </a:xfrm>
              <a:prstGeom prst="rect">
                <a:avLst/>
              </a:prstGeom>
              <a:blipFill>
                <a:blip r:embed="rId5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D131B3-6233-7643-BB86-DC91E45654DB}"/>
              </a:ext>
            </a:extLst>
          </p:cNvPr>
          <p:cNvSpPr txBox="1"/>
          <p:nvPr/>
        </p:nvSpPr>
        <p:spPr>
          <a:xfrm>
            <a:off x="838200" y="5657671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B. Xu, A. </a:t>
            </a:r>
            <a:r>
              <a:rPr lang="en-US" dirty="0" err="1"/>
              <a:t>Oudalov</a:t>
            </a:r>
            <a:r>
              <a:rPr lang="en-US" dirty="0"/>
              <a:t>, A. </a:t>
            </a:r>
            <a:r>
              <a:rPr lang="en-US" dirty="0" err="1"/>
              <a:t>Ulbig</a:t>
            </a:r>
            <a:r>
              <a:rPr lang="en-US" dirty="0"/>
              <a:t>, G. Andersson, and D. S. </a:t>
            </a:r>
            <a:r>
              <a:rPr lang="en-US" dirty="0" err="1"/>
              <a:t>Kirschen</a:t>
            </a:r>
            <a:r>
              <a:rPr lang="en-US" dirty="0"/>
              <a:t>, “Modeling of Lithium-Ion Battery Degradation for Cell Life Assessment,” IEEE Trans. Smart Grid, vol. 9, no. 2, pp. 1131–1140, Mar. 2018, </a:t>
            </a:r>
            <a:r>
              <a:rPr lang="en-US" dirty="0" err="1"/>
              <a:t>doi</a:t>
            </a:r>
            <a:r>
              <a:rPr lang="en-US" dirty="0"/>
              <a:t>: 10.1109/TSG.2016.2578950.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29AF7-0E0C-6F4B-9361-878873197934}"/>
                  </a:ext>
                </a:extLst>
              </p:cNvPr>
              <p:cNvSpPr txBox="1"/>
              <p:nvPr/>
            </p:nvSpPr>
            <p:spPr>
              <a:xfrm>
                <a:off x="3514492" y="3219183"/>
                <a:ext cx="5163015" cy="895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B29AF7-0E0C-6F4B-9361-878873197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492" y="3219183"/>
                <a:ext cx="5163015" cy="895373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77AF0-F50D-8C4B-8A9E-63D6A521E871}"/>
                  </a:ext>
                </a:extLst>
              </p:cNvPr>
              <p:cNvSpPr txBox="1"/>
              <p:nvPr/>
            </p:nvSpPr>
            <p:spPr>
              <a:xfrm>
                <a:off x="4594690" y="4114556"/>
                <a:ext cx="310046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𝐷𝑂𝐷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𝑡𝑖𝑚𝑒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𝑆𝑂𝐶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𝑐h𝑎𝑚𝑏𝑒𝑟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𝑠𝑡𝑟𝑒𝑠𝑠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𝑚𝑜𝑑𝑒𝑙𝑠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077AF0-F50D-8C4B-8A9E-63D6A521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90" y="4114556"/>
                <a:ext cx="3100464" cy="1477328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5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9B34-3B14-7544-A2DA-8C5382AB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37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600" dirty="0"/>
              <a:t> </a:t>
            </a:r>
            <a:r>
              <a:rPr lang="en-US" dirty="0"/>
              <a:t>Model with EC and Thermal Model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6143" y="2243087"/>
                <a:ext cx="6890060" cy="249706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 smtClean="0"/>
                          </m:ctrlPr>
                        </m:fPr>
                        <m:num>
                          <m:r>
                            <a:rPr lang="en-US" i="1"/>
                            <m:t>𝐶</m:t>
                          </m:r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𝐶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/>
                        <m:t>=1+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CA" i="1"/>
                          </m:ctrlPr>
                        </m:sSubSup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𝑣</m:t>
                          </m:r>
                        </m:sub>
                        <m:sup>
                          <m:r>
                            <a:rPr lang="en-US" i="1"/>
                            <m:t>𝑉</m:t>
                          </m:r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𝑉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CA" i="1"/>
                          </m:ctrlPr>
                        </m:sSubSup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  <m:sup>
                          <m:r>
                            <a:rPr lang="en-US" i="1"/>
                            <m:t>𝑇</m:t>
                          </m:r>
                          <m:r>
                            <a:rPr lang="en-US" i="1"/>
                            <m:t>−</m:t>
                          </m:r>
                          <m:sSub>
                            <m:sSubPr>
                              <m:ctrlPr>
                                <a:rPr lang="en-CA" i="1"/>
                              </m:ctrlPr>
                            </m:sSubPr>
                            <m:e>
                              <m:r>
                                <a:rPr lang="en-US" i="1"/>
                                <m:t>𝑇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</m:sup>
                      </m:sSubSup>
                      <m:rad>
                        <m:radPr>
                          <m:degHide m:val="on"/>
                          <m:ctrlPr>
                            <a:rPr lang="en-CA" i="1"/>
                          </m:ctrlPr>
                        </m:radPr>
                        <m:deg/>
                        <m:e>
                          <m:r>
                            <a:rPr lang="en-US" i="1"/>
                            <m:t>𝑡</m:t>
                          </m:r>
                        </m:e>
                      </m:rad>
                    </m:oMath>
                  </m:oMathPara>
                </a14:m>
                <a:br>
                  <a:rPr lang="en-US" dirty="0"/>
                </a:b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𝑉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𝑉𝑜𝑙𝑡𝑎𝑔𝑒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𝑉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en-US" i="1"/>
                        <m:t>𝑁𝑜𝑚𝑖𝑛𝑎𝑙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𝑉𝑜𝑙𝑡𝑎𝑔𝑒</m:t>
                      </m:r>
                    </m:oMath>
                    <m:oMath xmlns:m="http://schemas.openxmlformats.org/officeDocument/2006/math">
                      <m:r>
                        <a:rPr lang="en-US" i="1"/>
                        <m:t>𝑇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𝑇𝑒𝑚𝑝𝑒𝑟𝑎𝑡𝑢𝑟𝑒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𝑇</m:t>
                          </m:r>
                        </m:e>
                        <m:sub>
                          <m:r>
                            <a:rPr lang="en-US" i="1"/>
                            <m:t>0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en-US" i="1"/>
                        <m:t>𝑁𝑜𝑚𝑖𝑛𝑎𝑙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𝑇𝑒𝑚𝑝𝑒𝑟𝑎𝑡𝑢𝑟𝑒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𝑎</m:t>
                          </m:r>
                        </m:sub>
                      </m:sSub>
                      <m:r>
                        <a:rPr lang="en-US" i="1"/>
                        <m:t>,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𝑣</m:t>
                          </m:r>
                        </m:sub>
                      </m:sSub>
                      <m:r>
                        <a:rPr lang="en-US" i="1"/>
                        <m:t>,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US" i="1"/>
                            <m:t>𝑐</m:t>
                          </m:r>
                        </m:e>
                        <m:sub>
                          <m:r>
                            <a:rPr lang="en-US" i="1"/>
                            <m:t>𝑡</m:t>
                          </m:r>
                        </m:sub>
                      </m:sSub>
                      <m:r>
                        <a:rPr lang="en-US" i="1"/>
                        <m:t>−</m:t>
                      </m:r>
                      <m:r>
                        <a:rPr lang="en-US" i="1"/>
                        <m:t>𝐹𝑖𝑡𝑡𝑖𝑛𝑔</m:t>
                      </m:r>
                      <m:r>
                        <a:rPr lang="en-US" i="1"/>
                        <m:t> </m:t>
                      </m:r>
                      <m:r>
                        <a:rPr lang="en-US" i="1"/>
                        <m:t>𝑝𝑎𝑟𝑎𝑚𝑒𝑡𝑒𝑟𝑠</m:t>
                      </m:r>
                    </m:oMath>
                    <m:oMath xmlns:m="http://schemas.openxmlformats.org/officeDocument/2006/math">
                      <m:r>
                        <a:rPr lang="en-US" i="1"/>
                        <m:t>𝑡</m:t>
                      </m:r>
                      <m:r>
                        <a:rPr lang="en-US" i="1"/>
                        <m:t>−</m:t>
                      </m:r>
                      <m:r>
                        <a:rPr lang="en-US" i="1"/>
                        <m:t>𝑡𝑖𝑚𝑒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773D0C-6AED-B04E-AEED-385CA638D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6143" y="2243087"/>
                <a:ext cx="6890060" cy="24970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2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28920</TotalTime>
  <Words>651</Words>
  <Application>Microsoft Macintosh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Battery Model Summary</vt:lpstr>
      <vt:lpstr>Arrhenius Correlation Amp-hour Throughput Model</vt:lpstr>
      <vt:lpstr>Second-Order Arrhenius Amp-Hour Throughput </vt:lpstr>
      <vt:lpstr> Deshpande-Bernardi Model</vt:lpstr>
      <vt:lpstr> Quadradic Approximation Model</vt:lpstr>
      <vt:lpstr> Nonlinear model with linear stress factors</vt:lpstr>
      <vt:lpstr> Model with EC and Thermal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Pare</dc:creator>
  <cp:lastModifiedBy>Jules Pare</cp:lastModifiedBy>
  <cp:revision>14</cp:revision>
  <dcterms:created xsi:type="dcterms:W3CDTF">2021-10-19T23:06:16Z</dcterms:created>
  <dcterms:modified xsi:type="dcterms:W3CDTF">2021-11-19T20:48:23Z</dcterms:modified>
</cp:coreProperties>
</file>