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9"/>
  </p:notesMasterIdLst>
  <p:handoutMasterIdLst>
    <p:handoutMasterId r:id="rId10"/>
  </p:handoutMasterIdLst>
  <p:sldIdLst>
    <p:sldId id="256" r:id="rId4"/>
    <p:sldId id="257" r:id="rId5"/>
    <p:sldId id="307" r:id="rId6"/>
    <p:sldId id="308" r:id="rId7"/>
    <p:sldId id="309" r:id="rId8"/>
  </p:sldIdLst>
  <p:sldSz cx="9144000" cy="5143500" type="screen16x9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 autoAdjust="0"/>
    <p:restoredTop sz="94632" autoAdjust="0"/>
  </p:normalViewPr>
  <p:slideViewPr>
    <p:cSldViewPr snapToGrid="0">
      <p:cViewPr varScale="1">
        <p:scale>
          <a:sx n="138" d="100"/>
          <a:sy n="138" d="100"/>
        </p:scale>
        <p:origin x="777" y="5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3120" y="3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2764BD7-C38B-83B2-8099-DFC48B33B6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20670A-B0CD-0115-282A-2D1CEC837A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08C62-CC99-4BA4-9A92-32D4441CC2A2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E293A0-EFB7-C851-A25B-CA3F8E1AFDF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https://github.com/ManuelLerchner/fpv-tutorial-SS23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BF0F34-47B4-DA5E-29B8-79F17B9585A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96850-042C-4E36-AB0A-865DB1DA42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39276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518C5-2081-4569-8AC6-C3C335466D43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https://github.com/ManuelLerchner/fpv-tutorial-SS23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6BA5-E1B5-4D22-A095-3E60B39144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876868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180000" y="30384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69944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316188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14412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18000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316188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614412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180000" y="1440000"/>
            <a:ext cx="88200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defRPr b="1" i="0" u="none"/>
            </a:lvl1pPr>
          </a:lstStyle>
          <a:p>
            <a:endParaRPr lang="de-DE" sz="3200" b="0" u="sng" strike="noStrike" spc="-1" dirty="0">
              <a:uFillTx/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88200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C528DBB-DBE2-FEF4-EF2B-F12222F87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180000" y="545760"/>
            <a:ext cx="8820000" cy="247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180000" y="1440000"/>
            <a:ext cx="88200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69944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180000" y="30384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469944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316188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614412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18000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/>
          </p:nvPr>
        </p:nvSpPr>
        <p:spPr>
          <a:xfrm>
            <a:off x="316188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/>
          </p:nvPr>
        </p:nvSpPr>
        <p:spPr>
          <a:xfrm>
            <a:off x="614412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03631D-7601-2F8A-823D-EEB48F2EF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8352B7-3598-1321-262F-DDAB91063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E9CA46-F999-726A-78BD-A1C8FC8D2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ADEF4F-4190-147B-9A61-2AE46F166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BEFD4C-B032-7E78-2807-60D404E39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3497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8755D9-5C41-A58B-DB23-047965566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3D6305-1C55-E4D6-7573-D880206E8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2B2606-E8CA-6083-6A68-660780649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EE4B3F-D17E-CF5F-FF50-DF7EE226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7BE378-6DD0-F1BA-BC78-589D1029D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7444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3FBDFE-AE4C-5D30-B99B-EF58A8B8F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B8D3DF-34FA-F1B0-8561-4680D714E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481E14-152D-A354-A0F3-97D0BD52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E78D00-642F-564A-188E-F1C5A7E43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7D7397-30E5-1FE4-D67B-D458BFDB5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90697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E6414B-FF50-6BD7-B932-1BB5BF57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6D559C-F82D-8CF2-6631-D4E44D9078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DD1483-4B6B-5855-D922-9C7447341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8AC09D-41F3-8C1A-C408-6DA640FCA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C9515A-5942-6504-A43B-C439ED08E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93C6701-58F8-ADE1-7E06-0D510F647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34623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A84AEC-8995-E73A-0637-DA2D27BB1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06B7EC-80C6-40CC-9307-AF36CE2A6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3A9E23-2C85-00CB-F6B2-F07885BDD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2852EE9-C20C-3632-A8D4-DE2FD9843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4640AD0-3DC3-DF85-3079-0321E8E16B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B346D60-F24B-8749-4947-6A24DD2F2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D769F07-E74A-E527-6FAB-B0400F8A8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13D3657-11C8-04A8-8980-B21D29A1C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105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88200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08B7BA-99B1-8AF0-7471-1F5C07862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5C74129-F0C0-53DC-FBB3-669F8D9A8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2E85D9-B759-4585-157D-628299CA5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4B6B57-E677-BDBE-145C-B77A13013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30535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19DB78F-176B-6FAA-3009-741B45FB2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D259AEF-B815-2347-F40C-365B616A2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710E6C-C514-D28B-896C-E7F563C7E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73097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D03E46-52CE-7959-D681-323C98FC1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A22391-BA3D-B2BA-98A2-634FF40EF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4F1817F-A4FA-221F-EC15-2759AFF48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A65A2A-A6F1-BB6D-180F-A1C21D7B1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6104151-43D7-E7EE-145A-0A853953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E5E02A-C761-B209-628B-B0BAE68C9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5072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EB8E7-4620-8539-8FED-36DFF6B0F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FA94696-3C0C-05CA-3A9E-A650D2340F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3B141D8-F922-2EDB-7AC2-86DB767C3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D5CD15-2D8C-A20E-AB29-502DB282A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A3619E-5630-6A80-0C87-C4B83F68B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2502F2-40E4-2EA4-37CA-86A27E51E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679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852F43-55F1-031C-8ED8-9ED2F8503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4C5825B-D601-1708-F68E-6B2B89EF2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8E3379-67EE-C9C2-96CB-83322F222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280564-0F5A-82B8-56FD-175E9E3AE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9718B3-8CA3-1C6C-36F0-BA93198C6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191860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11870C9-7434-D634-A07C-CAC516EF0D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8AADCD9-4F59-DE84-2DC9-A7C889D5B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238E02-7315-72BE-59B0-2730FCEEC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FAA3FE-2ED0-7828-CCE8-560C70C4E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6BBF3D-8A8D-34C5-0A05-FD0F59A6B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16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180000" y="545760"/>
            <a:ext cx="8820000" cy="247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69944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8" hidden="1"/>
          <p:cNvSpPr/>
          <p:nvPr/>
        </p:nvSpPr>
        <p:spPr>
          <a:xfrm>
            <a:off x="6228000" y="359640"/>
            <a:ext cx="1838880" cy="2268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Technische Universität München</a:t>
            </a:r>
            <a:endParaRPr lang="de-DE" sz="900" b="0" strike="noStrike" spc="-1">
              <a:latin typeface="Arial"/>
            </a:endParaRPr>
          </a:p>
        </p:txBody>
      </p:sp>
      <p:sp>
        <p:nvSpPr>
          <p:cNvPr id="9" name="Line 23"/>
          <p:cNvSpPr/>
          <p:nvPr/>
        </p:nvSpPr>
        <p:spPr>
          <a:xfrm>
            <a:off x="0" y="4743360"/>
            <a:ext cx="9144000" cy="360"/>
          </a:xfrm>
          <a:prstGeom prst="line">
            <a:avLst/>
          </a:prstGeom>
          <a:ln w="9525">
            <a:solidFill>
              <a:srgbClr val="00529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Line 22"/>
          <p:cNvSpPr/>
          <p:nvPr/>
        </p:nvSpPr>
        <p:spPr>
          <a:xfrm>
            <a:off x="0" y="514440"/>
            <a:ext cx="9144000" cy="360"/>
          </a:xfrm>
          <a:prstGeom prst="line">
            <a:avLst/>
          </a:prstGeom>
          <a:ln w="9525">
            <a:solidFill>
              <a:srgbClr val="00529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Text Box 18" hidden="1"/>
          <p:cNvSpPr/>
          <p:nvPr/>
        </p:nvSpPr>
        <p:spPr>
          <a:xfrm>
            <a:off x="871560" y="252000"/>
            <a:ext cx="1893600" cy="363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Chair of Media Technology</a:t>
            </a:r>
            <a:endParaRPr lang="de-DE" sz="9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Prof. Dr.-Ing. Eckehard Steinbach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4" name="Picture 29" descr="U:\Logos und Grafiken\TUMLogo_oZ_Vollfl_blau_RGB.png"/>
          <p:cNvPicPr/>
          <p:nvPr/>
        </p:nvPicPr>
        <p:blipFill>
          <a:blip r:embed="rId14"/>
          <a:stretch/>
        </p:blipFill>
        <p:spPr>
          <a:xfrm>
            <a:off x="8280000" y="180000"/>
            <a:ext cx="603720" cy="23868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40000" y="945000"/>
            <a:ext cx="810000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r>
              <a:rPr lang="de-DE" sz="1800" b="0" strike="noStrike" spc="-1" dirty="0">
                <a:solidFill>
                  <a:srgbClr val="005293"/>
                </a:solidFill>
                <a:latin typeface="Arial"/>
              </a:rPr>
              <a:t>Format des Titeltextes durch Klicken bearbeiten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0" y="4743360"/>
            <a:ext cx="9144000" cy="3999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numCol="1" spcCol="0" anchor="ctr">
            <a:noAutofit/>
          </a:bodyPr>
          <a:lstStyle>
            <a:lvl1pPr algn="ctr">
              <a:lnSpc>
                <a:spcPct val="100000"/>
              </a:lnSpc>
              <a:buNone/>
              <a:defRPr lang="de-DE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DE" sz="1400" b="0" strike="noStrike" spc="-1">
                <a:latin typeface="Times New Roman"/>
              </a:rPr>
              <a:t>https://github.com/ManuelLerchner/fpv-tutorial-SS23</a:t>
            </a: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540000" y="1800000"/>
            <a:ext cx="8100000" cy="27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 algn="ctr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 algn="ctr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100" b="0" strike="noStrike" spc="-1">
                <a:latin typeface="Arial"/>
              </a:rPr>
              <a:t>Zweite Gliederungsebene</a:t>
            </a:r>
          </a:p>
          <a:p>
            <a:pPr marL="1296000" lvl="2" indent="-288000" algn="ctr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Arial"/>
              </a:rPr>
              <a:t>Dritte Gliederungsebene</a:t>
            </a:r>
          </a:p>
          <a:p>
            <a:pPr marL="1728000" lvl="3" indent="-216000" algn="ctr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500" b="0" strike="noStrike" spc="-1">
                <a:latin typeface="Arial"/>
              </a:rPr>
              <a:t>Vierte Gliederungsebene</a:t>
            </a:r>
          </a:p>
          <a:p>
            <a:pPr marL="2160000" lvl="4" indent="-216000" algn="ctr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>
                <a:latin typeface="Arial"/>
              </a:rPr>
              <a:t>Fünfte Gliederungsebene</a:t>
            </a:r>
          </a:p>
          <a:p>
            <a:pPr marL="2592000" lvl="5" indent="-216000" algn="ctr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>
                <a:latin typeface="Arial"/>
              </a:rPr>
              <a:t>Sechste Gliederungsebene</a:t>
            </a:r>
          </a:p>
          <a:p>
            <a:pPr marL="3024000" lvl="6" indent="-216000" algn="ctr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Box 18" hidden="1"/>
          <p:cNvSpPr/>
          <p:nvPr/>
        </p:nvSpPr>
        <p:spPr>
          <a:xfrm>
            <a:off x="6228000" y="359640"/>
            <a:ext cx="1838880" cy="2268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Technische Universität München</a:t>
            </a:r>
            <a:endParaRPr lang="de-DE" sz="900" b="0" strike="noStrike" spc="-1">
              <a:latin typeface="Arial"/>
            </a:endParaRPr>
          </a:p>
        </p:txBody>
      </p:sp>
      <p:sp>
        <p:nvSpPr>
          <p:cNvPr id="45" name="Line 23"/>
          <p:cNvSpPr/>
          <p:nvPr/>
        </p:nvSpPr>
        <p:spPr>
          <a:xfrm>
            <a:off x="0" y="4743360"/>
            <a:ext cx="9144000" cy="360"/>
          </a:xfrm>
          <a:prstGeom prst="line">
            <a:avLst/>
          </a:prstGeom>
          <a:ln w="9525">
            <a:solidFill>
              <a:srgbClr val="00529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Line 22"/>
          <p:cNvSpPr/>
          <p:nvPr/>
        </p:nvSpPr>
        <p:spPr>
          <a:xfrm>
            <a:off x="0" y="514440"/>
            <a:ext cx="9144000" cy="360"/>
          </a:xfrm>
          <a:prstGeom prst="line">
            <a:avLst/>
          </a:prstGeom>
          <a:ln w="9525">
            <a:solidFill>
              <a:srgbClr val="00529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 Box 18" hidden="1"/>
          <p:cNvSpPr/>
          <p:nvPr/>
        </p:nvSpPr>
        <p:spPr>
          <a:xfrm>
            <a:off x="871560" y="252000"/>
            <a:ext cx="1893600" cy="363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Chair of Media Technology</a:t>
            </a:r>
            <a:endParaRPr lang="de-DE" sz="9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Prof. Dr.-Ing. Eckehard Steinbach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48" name="Picture 29" descr="U:\Logos und Grafiken\TUMLogo_oZ_Vollfl_blau_RGB.png"/>
          <p:cNvPicPr/>
          <p:nvPr/>
        </p:nvPicPr>
        <p:blipFill>
          <a:blip r:embed="rId14"/>
          <a:stretch/>
        </p:blipFill>
        <p:spPr>
          <a:xfrm>
            <a:off x="8280000" y="180000"/>
            <a:ext cx="603720" cy="238680"/>
          </a:xfrm>
          <a:prstGeom prst="rect">
            <a:avLst/>
          </a:prstGeom>
          <a:ln w="0">
            <a:noFill/>
          </a:ln>
        </p:spPr>
      </p:pic>
      <p:sp>
        <p:nvSpPr>
          <p:cNvPr id="49" name="PlaceHolder 1"/>
          <p:cNvSpPr>
            <a:spLocks noGrp="1"/>
          </p:cNvSpPr>
          <p:nvPr>
            <p:ph type="ftr" idx="2"/>
          </p:nvPr>
        </p:nvSpPr>
        <p:spPr>
          <a:xfrm>
            <a:off x="360000" y="4743720"/>
            <a:ext cx="4680000" cy="3999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numCol="1" spcCol="0" anchor="ctr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latin typeface="Times New Roman"/>
              </a:rPr>
              <a:t>https://github.com/ManuelLerchner/fpv-tutorial-SS23</a:t>
            </a: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180000" y="1440000"/>
            <a:ext cx="88200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100" b="0" strike="noStrike" spc="-1" dirty="0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 dirty="0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500" b="0" strike="noStrike" spc="-1" dirty="0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 dirty="0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 dirty="0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 dirty="0">
                <a:latin typeface="Arial"/>
              </a:rPr>
              <a:t>Siebte Gliederungsebene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7200000" y="4743360"/>
            <a:ext cx="1944000" cy="400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buNone/>
            </a:pPr>
            <a:fld id="{77081947-053D-4D55-84BD-885279A48E69}" type="slidenum">
              <a:rPr lang="de-DE" sz="1400" b="0" strike="noStrike" spc="-1">
                <a:latin typeface="Times New Roman"/>
              </a:rPr>
              <a:t>‹#›</a:t>
            </a:fld>
            <a:endParaRPr lang="de-DE" sz="1400" b="0" strike="noStrike" spc="-1" dirty="0">
              <a:latin typeface="Times New Roman"/>
            </a:endParaRPr>
          </a:p>
        </p:txBody>
      </p:sp>
      <p:sp>
        <p:nvSpPr>
          <p:cNvPr id="3" name="Titelplatzhalter 2">
            <a:extLst>
              <a:ext uri="{FF2B5EF4-FFF2-40B4-BE49-F238E27FC236}">
                <a16:creationId xmlns:a16="http://schemas.microsoft.com/office/drawing/2014/main" id="{D9CDA637-8994-652A-1141-E0F6B315F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549646"/>
            <a:ext cx="8820000" cy="560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u="sng" kern="1200">
          <a:solidFill>
            <a:schemeClr val="tx1"/>
          </a:solidFill>
          <a:effectLst/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058F363-1327-61B9-409D-79E61464C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CF71AB-F002-19B5-89F8-6891F73FF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C82B19-1DE4-E2BA-15A2-D2FDB2843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452258-6D71-8F12-3208-D21F709DE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2B2BB4-4772-E25B-BA2C-EF4831613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1EB34-9449-44EB-9F0D-ABC1D451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28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322000" y="720000"/>
            <a:ext cx="450000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de-DE" sz="4000" b="0" strike="noStrike" spc="-1" dirty="0">
                <a:solidFill>
                  <a:srgbClr val="005293"/>
                </a:solidFill>
                <a:latin typeface="Arial"/>
              </a:rPr>
              <a:t>FPV Tutorübung</a:t>
            </a:r>
          </a:p>
        </p:txBody>
      </p:sp>
      <p:sp>
        <p:nvSpPr>
          <p:cNvPr id="90" name="Rectangle 1"/>
          <p:cNvSpPr/>
          <p:nvPr/>
        </p:nvSpPr>
        <p:spPr>
          <a:xfrm>
            <a:off x="0" y="2160000"/>
            <a:ext cx="9144000" cy="56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numCol="1" spcCol="0" anchor="t">
            <a:noAutofit/>
          </a:bodyPr>
          <a:lstStyle/>
          <a:p>
            <a:pPr algn="ctr">
              <a:lnSpc>
                <a:spcPct val="115000"/>
              </a:lnSpc>
              <a:spcBef>
                <a:spcPts val="1984"/>
              </a:spcBef>
              <a:spcAft>
                <a:spcPts val="567"/>
              </a:spcAft>
              <a:buNone/>
            </a:pPr>
            <a:r>
              <a:rPr lang="de-DE" sz="2800" spc="-1" dirty="0" err="1">
                <a:solidFill>
                  <a:srgbClr val="005293"/>
                </a:solidFill>
                <a:latin typeface="Arial"/>
              </a:rPr>
              <a:t>OCaml</a:t>
            </a:r>
            <a:r>
              <a:rPr lang="de-DE" sz="2800" spc="-1" dirty="0">
                <a:solidFill>
                  <a:srgbClr val="005293"/>
                </a:solidFill>
                <a:latin typeface="Arial"/>
              </a:rPr>
              <a:t>: Side </a:t>
            </a:r>
            <a:r>
              <a:rPr lang="de-DE" sz="2800" spc="-1" dirty="0" err="1">
                <a:solidFill>
                  <a:srgbClr val="005293"/>
                </a:solidFill>
                <a:latin typeface="Arial"/>
              </a:rPr>
              <a:t>Effects</a:t>
            </a:r>
            <a:r>
              <a:rPr lang="de-DE" sz="2800" spc="-1" dirty="0">
                <a:solidFill>
                  <a:srgbClr val="005293"/>
                </a:solidFill>
                <a:latin typeface="Arial"/>
              </a:rPr>
              <a:t>, </a:t>
            </a:r>
            <a:r>
              <a:rPr lang="de-DE" sz="2800" spc="-1" dirty="0" err="1">
                <a:solidFill>
                  <a:srgbClr val="005293"/>
                </a:solidFill>
                <a:latin typeface="Arial"/>
              </a:rPr>
              <a:t>Exceptions</a:t>
            </a:r>
            <a:r>
              <a:rPr lang="de-DE" sz="2800" spc="-1" dirty="0">
                <a:solidFill>
                  <a:srgbClr val="005293"/>
                </a:solidFill>
                <a:latin typeface="Arial"/>
              </a:rPr>
              <a:t> and Files</a:t>
            </a:r>
            <a:endParaRPr lang="de-DE" sz="2800" b="0" strike="noStrike" spc="-1" dirty="0">
              <a:latin typeface="Arial"/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3856320" y="4140000"/>
            <a:ext cx="1431720" cy="290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fld id="{1D9EEED4-9C4A-4F6B-99F7-A90D6DC8D79B}" type="datetime">
              <a:rPr lang="de-DE" sz="1600" b="0" strike="noStrike" spc="-1">
                <a:latin typeface="Arial"/>
              </a:rPr>
              <a:t>19.06.2023</a:t>
            </a:fld>
            <a:endParaRPr lang="de-DE" sz="1600" b="0" strike="noStrike" spc="-1" dirty="0">
              <a:latin typeface="Arial"/>
            </a:endParaRPr>
          </a:p>
        </p:txBody>
      </p:sp>
      <p:sp>
        <p:nvSpPr>
          <p:cNvPr id="92" name="Rectangle 2"/>
          <p:cNvSpPr/>
          <p:nvPr/>
        </p:nvSpPr>
        <p:spPr>
          <a:xfrm>
            <a:off x="3852000" y="1800000"/>
            <a:ext cx="1440000" cy="3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numCol="1" spcCol="0" anchor="t">
            <a:noAutofit/>
          </a:bodyPr>
          <a:lstStyle/>
          <a:p>
            <a:pPr algn="ctr">
              <a:lnSpc>
                <a:spcPct val="115000"/>
              </a:lnSpc>
              <a:spcBef>
                <a:spcPts val="1984"/>
              </a:spcBef>
              <a:spcAft>
                <a:spcPts val="567"/>
              </a:spcAft>
              <a:buNone/>
            </a:pPr>
            <a:r>
              <a:rPr lang="de-DE" sz="2000" b="0" strike="noStrike" spc="-1" dirty="0">
                <a:solidFill>
                  <a:srgbClr val="005293"/>
                </a:solidFill>
                <a:latin typeface="Arial"/>
              </a:rPr>
              <a:t>Woche 9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93" name="Textfeld 92"/>
          <p:cNvSpPr txBox="1"/>
          <p:nvPr/>
        </p:nvSpPr>
        <p:spPr>
          <a:xfrm>
            <a:off x="2419350" y="3060000"/>
            <a:ext cx="4305300" cy="71507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de-DE" sz="1800" b="0" strike="noStrike" spc="-1" dirty="0">
                <a:latin typeface="Arial"/>
              </a:rPr>
              <a:t>Manuel Lerchner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https://github.com/ManuelLerchner/fpv-tutorial-SS23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https://github.com/ManuelLerchner/fpv-tutorial-SS23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895BF8-E7E7-5AE5-172F-D708DE55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T01: </a:t>
            </a:r>
            <a:r>
              <a:rPr lang="de-DE" dirty="0" err="1"/>
              <a:t>Students</a:t>
            </a:r>
            <a:r>
              <a:rPr lang="de-DE" dirty="0"/>
              <a:t> In </a:t>
            </a:r>
            <a:r>
              <a:rPr lang="de-DE" dirty="0" err="1"/>
              <a:t>Students</a:t>
            </a:r>
            <a:r>
              <a:rPr lang="de-DE" dirty="0"/>
              <a:t> Out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9C7D2E-62FD-B3DC-D498-3D0309011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509" y="549646"/>
            <a:ext cx="2190491" cy="16471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B2F096-C373-D36F-2AE8-8675705D3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00" y="1324402"/>
            <a:ext cx="2968303" cy="2960178"/>
          </a:xfrm>
          <a:prstGeom prst="rect">
            <a:avLst/>
          </a:prstGeom>
        </p:spPr>
      </p:pic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F3A6B333-84C9-CA81-EFA9-7BA00E6BBC81}"/>
              </a:ext>
            </a:extLst>
          </p:cNvPr>
          <p:cNvSpPr/>
          <p:nvPr/>
        </p:nvSpPr>
        <p:spPr>
          <a:xfrm>
            <a:off x="4178084" y="1720477"/>
            <a:ext cx="1768978" cy="2357580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200" dirty="0"/>
              <a:t>John;Doe;0;1;3</a:t>
            </a:r>
          </a:p>
          <a:p>
            <a:r>
              <a:rPr lang="nl-NL" sz="1200" dirty="0"/>
              <a:t>0;4.</a:t>
            </a:r>
          </a:p>
          <a:p>
            <a:r>
              <a:rPr lang="nl-NL" sz="1200" dirty="0"/>
              <a:t>1;3.</a:t>
            </a:r>
          </a:p>
          <a:p>
            <a:r>
              <a:rPr lang="nl-NL" sz="1200" dirty="0"/>
              <a:t>2;3.7</a:t>
            </a:r>
          </a:p>
          <a:p>
            <a:r>
              <a:rPr lang="nl-NL" sz="1200" dirty="0"/>
              <a:t>Jane;Doe;1;2;3</a:t>
            </a:r>
          </a:p>
          <a:p>
            <a:r>
              <a:rPr lang="nl-NL" sz="1200" dirty="0"/>
              <a:t>0;3.</a:t>
            </a:r>
          </a:p>
          <a:p>
            <a:r>
              <a:rPr lang="nl-NL" sz="1200" dirty="0"/>
              <a:t>1;3.5</a:t>
            </a:r>
          </a:p>
          <a:p>
            <a:r>
              <a:rPr lang="nl-NL" sz="1200" dirty="0"/>
              <a:t>2;3.7</a:t>
            </a:r>
          </a:p>
          <a:p>
            <a:r>
              <a:rPr lang="nl-NL" sz="1200" dirty="0"/>
              <a:t>Manuel;Lerchner;1;2;0</a:t>
            </a:r>
            <a:endParaRPr lang="en-US" sz="1200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78B4D5D-4218-8D3F-3390-832BC98E909F}"/>
              </a:ext>
            </a:extLst>
          </p:cNvPr>
          <p:cNvSpPr/>
          <p:nvPr/>
        </p:nvSpPr>
        <p:spPr>
          <a:xfrm>
            <a:off x="3203864" y="2584549"/>
            <a:ext cx="923078" cy="4398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store_db</a:t>
            </a:r>
            <a:endParaRPr 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36C0F1-15E7-93B0-651B-852D310622AE}"/>
              </a:ext>
            </a:extLst>
          </p:cNvPr>
          <p:cNvSpPr txBox="1"/>
          <p:nvPr/>
        </p:nvSpPr>
        <p:spPr>
          <a:xfrm>
            <a:off x="3899434" y="4078057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student_database.txt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A14B3DA-765A-56EF-9FCE-B2E9F5F48F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37"/>
          <a:stretch/>
        </p:blipFill>
        <p:spPr>
          <a:xfrm>
            <a:off x="6123492" y="2268979"/>
            <a:ext cx="2939895" cy="160788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https://github.com/ManuelLerchner/fpv-tutorial-SS23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895BF8-E7E7-5AE5-172F-D708DE55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T01: </a:t>
            </a:r>
            <a:r>
              <a:rPr lang="de-DE" dirty="0" err="1"/>
              <a:t>Students</a:t>
            </a:r>
            <a:r>
              <a:rPr lang="de-DE" dirty="0"/>
              <a:t> In </a:t>
            </a:r>
            <a:r>
              <a:rPr lang="de-DE" dirty="0" err="1"/>
              <a:t>Students</a:t>
            </a:r>
            <a:r>
              <a:rPr lang="de-DE" dirty="0"/>
              <a:t> Out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B2F096-C373-D36F-2AE8-8675705D3A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15"/>
          <a:stretch/>
        </p:blipFill>
        <p:spPr>
          <a:xfrm>
            <a:off x="4648201" y="1487787"/>
            <a:ext cx="3154655" cy="2878128"/>
          </a:xfrm>
          <a:prstGeom prst="rect">
            <a:avLst/>
          </a:prstGeom>
        </p:spPr>
      </p:pic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F3A6B333-84C9-CA81-EFA9-7BA00E6BBC81}"/>
              </a:ext>
            </a:extLst>
          </p:cNvPr>
          <p:cNvSpPr/>
          <p:nvPr/>
        </p:nvSpPr>
        <p:spPr>
          <a:xfrm>
            <a:off x="1233737" y="1924628"/>
            <a:ext cx="1880754" cy="2357580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200" dirty="0"/>
              <a:t>John;Doe;0;1;3</a:t>
            </a:r>
          </a:p>
          <a:p>
            <a:r>
              <a:rPr lang="nl-NL" sz="1200" dirty="0"/>
              <a:t>0;4.</a:t>
            </a:r>
          </a:p>
          <a:p>
            <a:r>
              <a:rPr lang="nl-NL" sz="1200" dirty="0"/>
              <a:t>1;3.</a:t>
            </a:r>
          </a:p>
          <a:p>
            <a:r>
              <a:rPr lang="nl-NL" sz="1200" dirty="0"/>
              <a:t>2;3.7</a:t>
            </a:r>
          </a:p>
          <a:p>
            <a:r>
              <a:rPr lang="nl-NL" sz="1200" dirty="0"/>
              <a:t>Jane;Doe;1;2;3</a:t>
            </a:r>
          </a:p>
          <a:p>
            <a:r>
              <a:rPr lang="nl-NL" sz="1200" dirty="0"/>
              <a:t>0;3.</a:t>
            </a:r>
          </a:p>
          <a:p>
            <a:r>
              <a:rPr lang="nl-NL" sz="1200" dirty="0"/>
              <a:t>1;3.5</a:t>
            </a:r>
          </a:p>
          <a:p>
            <a:r>
              <a:rPr lang="nl-NL" sz="1200" dirty="0"/>
              <a:t>2;3.7</a:t>
            </a:r>
          </a:p>
          <a:p>
            <a:r>
              <a:rPr lang="nl-NL" sz="1200" dirty="0"/>
              <a:t>Manuel;Lerchner;1;2;0</a:t>
            </a:r>
            <a:endParaRPr lang="en-US" sz="1200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78B4D5D-4218-8D3F-3390-832BC98E909F}"/>
              </a:ext>
            </a:extLst>
          </p:cNvPr>
          <p:cNvSpPr/>
          <p:nvPr/>
        </p:nvSpPr>
        <p:spPr>
          <a:xfrm>
            <a:off x="3588329" y="2663535"/>
            <a:ext cx="907472" cy="4398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load_db</a:t>
            </a: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FB46F1-C800-B797-AE28-F262DE5239EE}"/>
              </a:ext>
            </a:extLst>
          </p:cNvPr>
          <p:cNvSpPr txBox="1"/>
          <p:nvPr/>
        </p:nvSpPr>
        <p:spPr>
          <a:xfrm>
            <a:off x="1010975" y="4224522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student_database.txt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941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https://github.com/ManuelLerchner/fpv-tutorial-SS23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895BF8-E7E7-5AE5-172F-D708DE55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T01: </a:t>
            </a:r>
            <a:r>
              <a:rPr lang="de-DE" dirty="0" err="1"/>
              <a:t>Students</a:t>
            </a:r>
            <a:r>
              <a:rPr lang="de-DE" dirty="0"/>
              <a:t> In </a:t>
            </a:r>
            <a:r>
              <a:rPr lang="de-DE" dirty="0" err="1"/>
              <a:t>Students</a:t>
            </a:r>
            <a:r>
              <a:rPr lang="de-DE" dirty="0"/>
              <a:t> Out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0F336-C8C4-3368-30C6-FE516F726ECF}"/>
              </a:ext>
            </a:extLst>
          </p:cNvPr>
          <p:cNvSpPr txBox="1"/>
          <p:nvPr/>
        </p:nvSpPr>
        <p:spPr>
          <a:xfrm>
            <a:off x="110618" y="1260772"/>
            <a:ext cx="660169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File I/O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open_in</a:t>
            </a:r>
            <a:endParaRPr lang="de-DE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open_out</a:t>
            </a:r>
            <a:endParaRPr lang="de-DE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close_in</a:t>
            </a:r>
            <a:endParaRPr lang="de-DE" sz="16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close_out</a:t>
            </a:r>
            <a:endParaRPr lang="de-DE" sz="16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input_line</a:t>
            </a:r>
            <a:endParaRPr lang="de-DE" sz="16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output_string</a:t>
            </a:r>
            <a:endParaRPr lang="de-DE" sz="16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Exceptions</a:t>
            </a:r>
            <a:endParaRPr lang="de-DE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try</a:t>
            </a:r>
            <a:r>
              <a:rPr lang="de-DE" sz="16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/>
              <a:t>expr</a:t>
            </a:r>
            <a:r>
              <a:rPr lang="de-DE" sz="1600" dirty="0"/>
              <a:t> </a:t>
            </a:r>
            <a:r>
              <a:rPr lang="de-DE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with</a:t>
            </a:r>
            <a:r>
              <a:rPr lang="de-DE" sz="1600" dirty="0"/>
              <a:t> </a:t>
            </a:r>
            <a:r>
              <a:rPr lang="de-DE" sz="1600" dirty="0" err="1"/>
              <a:t>exn</a:t>
            </a:r>
            <a:r>
              <a:rPr lang="de-DE" sz="1600" dirty="0"/>
              <a:t> -&gt; </a:t>
            </a:r>
            <a:r>
              <a:rPr lang="de-DE" sz="1600" dirty="0" err="1"/>
              <a:t>expr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Other </a:t>
            </a:r>
            <a:r>
              <a:rPr lang="de-DE" sz="1600" dirty="0" err="1"/>
              <a:t>helpful</a:t>
            </a:r>
            <a:r>
              <a:rPr lang="de-DE" sz="1600" dirty="0"/>
              <a:t> </a:t>
            </a:r>
            <a:r>
              <a:rPr lang="de-DE" sz="1600" dirty="0" err="1"/>
              <a:t>functions</a:t>
            </a:r>
            <a:endParaRPr lang="de-DE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String.split_on_char</a:t>
            </a:r>
            <a:endParaRPr lang="de-DE" sz="16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String.concat</a:t>
            </a:r>
            <a:endParaRPr lang="de-DE" sz="16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List.iter</a:t>
            </a:r>
            <a:r>
              <a:rPr lang="de-DE" sz="16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D1272E-09C9-DE89-F397-CC0AB19C4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893" y="1058283"/>
            <a:ext cx="5506490" cy="18165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C0B14B-1DC2-4B7B-74E1-F306110DD0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37"/>
          <a:stretch/>
        </p:blipFill>
        <p:spPr>
          <a:xfrm>
            <a:off x="6060105" y="2985966"/>
            <a:ext cx="2939895" cy="160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665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https://github.com/ManuelLerchner/fpv-tutorial-SS23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895BF8-E7E7-5AE5-172F-D708DE55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T02:</a:t>
            </a:r>
            <a:r>
              <a:rPr lang="en-US" dirty="0"/>
              <a:t> (Delayed) Evaluation, Side-effects, Pure Functions</a:t>
            </a:r>
            <a:endParaRPr lang="de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8D8EEE-34DA-7CAB-2287-2BA7D36FA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" y="1368778"/>
            <a:ext cx="4778041" cy="259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451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5BD"/>
      </a:dk2>
      <a:lt2>
        <a:srgbClr val="005293"/>
      </a:lt2>
      <a:accent1>
        <a:srgbClr val="A2AD00"/>
      </a:accent1>
      <a:accent2>
        <a:srgbClr val="E37222"/>
      </a:accent2>
      <a:accent3>
        <a:srgbClr val="AAB8DB"/>
      </a:accent3>
      <a:accent4>
        <a:srgbClr val="DADADA"/>
      </a:accent4>
      <a:accent5>
        <a:srgbClr val="CED3AA"/>
      </a:accent5>
      <a:accent6>
        <a:srgbClr val="CE671E"/>
      </a:accent6>
      <a:hlink>
        <a:srgbClr val="DAD7CB"/>
      </a:hlink>
      <a:folHlink>
        <a:srgbClr val="9C9D9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5BD"/>
      </a:dk2>
      <a:lt2>
        <a:srgbClr val="005293"/>
      </a:lt2>
      <a:accent1>
        <a:srgbClr val="A2AD00"/>
      </a:accent1>
      <a:accent2>
        <a:srgbClr val="E37222"/>
      </a:accent2>
      <a:accent3>
        <a:srgbClr val="AAB8DB"/>
      </a:accent3>
      <a:accent4>
        <a:srgbClr val="DADADA"/>
      </a:accent4>
      <a:accent5>
        <a:srgbClr val="CED3AA"/>
      </a:accent5>
      <a:accent6>
        <a:srgbClr val="CE671E"/>
      </a:accent6>
      <a:hlink>
        <a:srgbClr val="DAD7CB"/>
      </a:hlink>
      <a:folHlink>
        <a:srgbClr val="9C9D9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198</Words>
  <Application>Microsoft Office PowerPoint</Application>
  <PresentationFormat>On-screen Show (16:9)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Symbol</vt:lpstr>
      <vt:lpstr>Times New Roman</vt:lpstr>
      <vt:lpstr>Wingdings</vt:lpstr>
      <vt:lpstr>Office Theme</vt:lpstr>
      <vt:lpstr>Office Theme</vt:lpstr>
      <vt:lpstr>Benutzerdefiniertes Design</vt:lpstr>
      <vt:lpstr>FPV Tutorübung</vt:lpstr>
      <vt:lpstr>T01: Students In Students Out</vt:lpstr>
      <vt:lpstr>T01: Students In Students Out</vt:lpstr>
      <vt:lpstr>T01: Students In Students Out</vt:lpstr>
      <vt:lpstr>T02: (Delayed) Evaluation, Side-effects, Pure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subject/>
  <dc:creator>support</dc:creator>
  <dc:description/>
  <cp:lastModifiedBy>Manuel Lerchner</cp:lastModifiedBy>
  <cp:revision>91</cp:revision>
  <dcterms:created xsi:type="dcterms:W3CDTF">2009-06-05T15:14:26Z</dcterms:created>
  <dcterms:modified xsi:type="dcterms:W3CDTF">2023-06-19T19:26:34Z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Bildschirmpräsentation (4:3)</vt:lpwstr>
  </property>
  <property fmtid="{D5CDD505-2E9C-101B-9397-08002B2CF9AE}" pid="3" name="Slides">
    <vt:i4>2</vt:i4>
  </property>
</Properties>
</file>