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92" r:id="rId6"/>
    <p:sldId id="293" r:id="rId7"/>
    <p:sldId id="294" r:id="rId8"/>
    <p:sldId id="295" r:id="rId9"/>
    <p:sldId id="296" r:id="rId10"/>
    <p:sldId id="269" r:id="rId11"/>
    <p:sldId id="297" r:id="rId12"/>
    <p:sldId id="298" r:id="rId13"/>
    <p:sldId id="286" r:id="rId14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32" autoAdjust="0"/>
  </p:normalViewPr>
  <p:slideViewPr>
    <p:cSldViewPr snapToGrid="0">
      <p:cViewPr>
        <p:scale>
          <a:sx n="125" d="100"/>
          <a:sy n="125" d="100"/>
        </p:scale>
        <p:origin x="417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20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764BD7-C38B-83B2-8099-DFC48B33B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0670A-B0CD-0115-282A-2D1CEC837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8C62-CC99-4BA4-9A92-32D4441CC2A2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293A0-EFB7-C851-A25B-CA3F8E1A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BF0F34-47B4-DA5E-29B8-79F17B9585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6850-042C-4E36-AB0A-865DB1DA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92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8T20:23:33.6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74 145,'0'-1,"0"0,-1-1,1 1,-1 0,0-1,1 1,-1 0,0 0,0 0,0 0,1 0,-1 0,0 0,0 0,-1 0,1 0,0 1,0-1,0 0,-1 1,1-1,-3 0,-31-11,33 12,-5-2,1 1,13 0,281 2,-201 9,-56-10,60-1,-35-8,-40 5,30-2,225 5,-136 2,-101-1,57 8,3 2,-82-8,-1 0,0 1,16 5,-17-4,-1-1,1-1,0 1,0-2,13 2,458-4,-475 1,-1-1,1 0,-1 0,0 0,10-5,-9 4,1 0,-1 0,10-1,16-2,-16 3,24-1,-26 2,0-1,23-4,16-3,36-3,-59 8,16-1,-41 5,-1 0,0-1,0 0,0 1,0-1,0-1,0 1,0-1,0 1,0-1,-1 0,5-3,-5 3,6-2,1 1,-1 0,1 1,0 0,0 0,0 1,16 0,-25 1,100-7,-16-5,-54 8,-15 1,24 0,23 4,71-2,-98-3,-24 1,26 0,259 3,-280 1,20 4,-20-3,22 1,85 8,-73-5,-46-5,0 0,0 0,1 1,7 3,-8-2,0-1,0-1,1 1,9 1,72 5,-16-5,-50-3,41 4,-29 0,0-2,50-3,-23 0,7 0,72 2,-101 4,-19-3,21 1,72 6,-47-4,1 1,208-7,-221 6,-36-3,20 1,435-3,-455-1,23-4,-9 1,0-1,-17 3,27-1,59-7,-20 9,81 3,-128 2,11 1,383-5,-340-10,496 11,-574-2,0 0,14-3,-22 4,8-2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8C5-2081-4569-8AC6-C3C335466D4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6BA5-E1B5-4D22-A095-3E60B39144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68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b="1" i="0" u="none"/>
            </a:lvl1pPr>
          </a:lstStyle>
          <a:p>
            <a:endParaRPr lang="de-DE" sz="3200" b="0" u="sng" strike="noStrike" spc="-1" dirty="0"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528DBB-DBE2-FEF4-EF2B-F12222F8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631D-7601-2F8A-823D-EEB48F2E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352B7-3598-1321-262F-DDAB9106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9CA46-F999-726A-78BD-A1C8FC8D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EF4F-4190-147B-9A61-2AE46F1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FD4C-B032-7E78-2807-60D404E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49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55D9-5C41-A58B-DB23-0479655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D6305-1C55-E4D6-7573-D880206E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B2606-E8CA-6083-6A68-66078064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E4B3F-D17E-CF5F-FF50-DF7EE22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BE378-6DD0-F1BA-BC78-589D1029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744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BDFE-AE4C-5D30-B99B-EF58A8B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D3DF-34FA-F1B0-8561-4680D714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81E14-152D-A354-A0F3-97D0BD5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8D00-642F-564A-188E-F1C5A7E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D7397-30E5-1FE4-D67B-D458BFD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6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414B-FF50-6BD7-B932-1BB5BF5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D559C-F82D-8CF2-6631-D4E44D90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D1483-4B6B-5855-D922-9C744734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AC09D-41F3-8C1A-C408-6DA640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C9515A-5942-6504-A43B-C439ED08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C6701-58F8-ADE1-7E06-0D510F6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6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4AEC-8995-E73A-0637-DA2D27B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6B7EC-80C6-40CC-9307-AF36CE2A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A9E23-2C85-00CB-F6B2-F07885BD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52EE9-C20C-3632-A8D4-DE2FD984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640AD0-3DC3-DF85-3079-0321E8E16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346D60-F24B-8749-4947-6A24DD2F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769F07-E74A-E527-6FAB-B0400F8A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3D3657-11C8-04A8-8980-B21D29A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0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B7BA-99B1-8AF0-7471-1F5C0786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74129-F0C0-53DC-FBB3-669F8D9A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2E85D9-B759-4585-157D-628299CA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B6B57-E677-BDBE-145C-B77A1301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3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9DB78F-176B-6FAA-3009-741B45F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59AEF-B815-2347-F40C-365B616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10E6C-C514-D28B-896C-E7F563C7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09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3E46-52CE-7959-D681-323C98FC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22391-BA3D-B2BA-98A2-634FF40E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1817F-A4FA-221F-EC15-2759AFF4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65A2A-A6F1-BB6D-180F-A1C21D7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04151-43D7-E7EE-145A-0A85395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5E02A-C761-B209-628B-B0BAE68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EB8E7-4620-8539-8FED-36DFF6B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94696-3C0C-05CA-3A9E-A650D234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141D8-F922-2EDB-7AC2-86DB767C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D15-2D8C-A20E-AB29-502DB28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619E-5630-6A80-0C87-C4B83F6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502F2-40E4-2EA4-37CA-86A27E5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9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2F43-55F1-031C-8ED8-9ED2F85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5825B-D601-1708-F68E-6B2B89EF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3379-67EE-C9C2-96CB-83322F22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80564-0F5A-82B8-56FD-175E9E3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718B3-8CA3-1C6C-36F0-BA93198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86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870C9-7434-D634-A07C-CAC516EF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ADCD9-4F59-DE84-2DC9-A7C889D5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38E02-7315-72BE-59B0-2730FCE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AA3FE-2ED0-7828-CCE8-560C70C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BBF3D-8A8D-34C5-0A05-FD0F59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1800" b="0" strike="noStrike" spc="-1" dirty="0">
                <a:solidFill>
                  <a:srgbClr val="005293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8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ftr" idx="2"/>
          </p:nvPr>
        </p:nvSpPr>
        <p:spPr>
          <a:xfrm>
            <a:off x="360000" y="4743720"/>
            <a:ext cx="4680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 dirty="0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 dirty="0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Siebte Gliederungsebene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200000" y="4743360"/>
            <a:ext cx="194400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fld id="{77081947-053D-4D55-84BD-885279A48E69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 dirty="0">
              <a:latin typeface="Times New Roman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9CDA637-8994-652A-1141-E0F6B315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9646"/>
            <a:ext cx="8820000" cy="56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sng" kern="120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58F363-1327-61B9-409D-79E61464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F71AB-F002-19B5-89F8-6891F73F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82B19-1DE4-E2BA-15A2-D2FDB2843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52258-6D71-8F12-3208-D21F709D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B2BB4-4772-E25B-BA2C-EF4831613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720000"/>
            <a:ext cx="45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000" b="0" strike="noStrike" spc="-1" dirty="0">
                <a:solidFill>
                  <a:srgbClr val="005293"/>
                </a:solidFill>
                <a:latin typeface="Arial"/>
              </a:rPr>
              <a:t>FPV Tutorübung</a:t>
            </a:r>
          </a:p>
        </p:txBody>
      </p:sp>
      <p:sp>
        <p:nvSpPr>
          <p:cNvPr id="90" name="Rectangle 1"/>
          <p:cNvSpPr/>
          <p:nvPr/>
        </p:nvSpPr>
        <p:spPr>
          <a:xfrm>
            <a:off x="0" y="2160000"/>
            <a:ext cx="914400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OCaml</a:t>
            </a:r>
            <a:r>
              <a:rPr lang="de-DE" sz="2800" spc="-1" dirty="0">
                <a:solidFill>
                  <a:srgbClr val="005293"/>
                </a:solidFill>
                <a:latin typeface="Arial"/>
              </a:rPr>
              <a:t>: List-Module 2, Mappings, Operator </a:t>
            </a: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Functions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56320" y="4140000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lang="de-DE" sz="1600" b="0" strike="noStrike" spc="-1">
                <a:latin typeface="Arial"/>
              </a:rPr>
              <a:t>08.06.2023</a:t>
            </a:fld>
            <a:endParaRPr lang="de-DE" sz="1600" b="0" strike="noStrike" spc="-1" dirty="0"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3852000" y="1800000"/>
            <a:ext cx="14400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000" b="0" strike="noStrike" spc="-1" dirty="0">
                <a:solidFill>
                  <a:srgbClr val="005293"/>
                </a:solidFill>
                <a:latin typeface="Arial"/>
              </a:rPr>
              <a:t>Woche 7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19350" y="3060000"/>
            <a:ext cx="4305300" cy="715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de-DE" sz="1800" b="0" strike="noStrike" spc="-1" dirty="0">
                <a:latin typeface="Arial"/>
              </a:rPr>
              <a:t>Manuel Lerchner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https://github.com/ManuelLerchner/fpv-tutorial-SS23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</a:t>
            </a:r>
            <a:r>
              <a:rPr lang="de-DE" dirty="0" err="1"/>
              <a:t>Functional</a:t>
            </a:r>
            <a:r>
              <a:rPr lang="de-DE" dirty="0"/>
              <a:t> Mappings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2F1152D-2637-6779-8343-22394217C5F7}"/>
              </a:ext>
            </a:extLst>
          </p:cNvPr>
          <p:cNvSpPr/>
          <p:nvPr/>
        </p:nvSpPr>
        <p:spPr>
          <a:xfrm>
            <a:off x="2832621" y="2371426"/>
            <a:ext cx="679504" cy="2082925"/>
          </a:xfrm>
          <a:prstGeom prst="leftBrace">
            <a:avLst/>
          </a:prstGeom>
          <a:noFill/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  <a:highlight>
                <a:srgbClr val="00008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AC839-F070-5E28-9694-6F8D3ACCA4F2}"/>
              </a:ext>
            </a:extLst>
          </p:cNvPr>
          <p:cNvSpPr txBox="1"/>
          <p:nvPr/>
        </p:nvSpPr>
        <p:spPr>
          <a:xfrm>
            <a:off x="3300040" y="2460115"/>
            <a:ext cx="2948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25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wenn</a:t>
            </a:r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Fira Code" pitchFamily="1" charset="0"/>
              </a:rPr>
              <a:t>x</a:t>
            </a:r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Fira Code" pitchFamily="1" charset="0"/>
              </a:rPr>
              <a:t>"John"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itchFamily="1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F4566A-3F08-4184-CC49-E17C6533D488}"/>
              </a:ext>
            </a:extLst>
          </p:cNvPr>
          <p:cNvSpPr txBox="1"/>
          <p:nvPr/>
        </p:nvSpPr>
        <p:spPr>
          <a:xfrm>
            <a:off x="3741353" y="3194220"/>
            <a:ext cx="29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B5CEA8"/>
                </a:solidFill>
                <a:effectLst/>
                <a:latin typeface="Fira Code" pitchFamily="1" charset="0"/>
              </a:rPr>
              <a:t>20 </a:t>
            </a:r>
            <a:r>
              <a:rPr lang="en-US" sz="16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wenn</a:t>
            </a:r>
            <a:r>
              <a:rPr lang="en-US" sz="1600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chemeClr val="accent3">
                    <a:lumMod val="75000"/>
                  </a:schemeClr>
                </a:solidFill>
                <a:effectLst/>
                <a:latin typeface="Fira Code" pitchFamily="1" charset="0"/>
              </a:rPr>
              <a:t>x</a:t>
            </a:r>
            <a:r>
              <a:rPr lang="en-US" sz="1600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Fira Code" pitchFamily="1" charset="0"/>
              </a:rPr>
              <a:t>“Mary"</a:t>
            </a:r>
            <a:endParaRPr lang="en-US" sz="16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itchFamily="1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25396-27E0-4251-4F44-A4C9C2F4B7F0}"/>
              </a:ext>
            </a:extLst>
          </p:cNvPr>
          <p:cNvSpPr txBox="1"/>
          <p:nvPr/>
        </p:nvSpPr>
        <p:spPr>
          <a:xfrm>
            <a:off x="4013263" y="3650629"/>
            <a:ext cx="21575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30 </a:t>
            </a:r>
            <a:r>
              <a:rPr lang="en-US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wenn</a:t>
            </a:r>
            <a:r>
              <a:rPr lang="en-US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r>
              <a:rPr lang="en-US" sz="1400" b="0" dirty="0">
                <a:solidFill>
                  <a:schemeClr val="accent3">
                    <a:lumMod val="75000"/>
                  </a:schemeClr>
                </a:solidFill>
                <a:effectLst/>
                <a:latin typeface="Fira Code" pitchFamily="1" charset="0"/>
              </a:rPr>
              <a:t>x</a:t>
            </a:r>
            <a:r>
              <a:rPr lang="en-US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r>
              <a:rPr 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Fira Code" pitchFamily="1" charset="0"/>
              </a:rPr>
              <a:t>“Tom"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itchFamily="1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B437DF-B0BE-4080-7681-3C4A2AA2518C}"/>
              </a:ext>
            </a:extLst>
          </p:cNvPr>
          <p:cNvSpPr txBox="1"/>
          <p:nvPr/>
        </p:nvSpPr>
        <p:spPr>
          <a:xfrm>
            <a:off x="7241277" y="3619639"/>
            <a:ext cx="40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/>
                </a:solidFill>
                <a:effectLst/>
                <a:latin typeface="Fira Code" pitchFamily="1" charset="0"/>
              </a:rPr>
              <a:t>x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itchFamily="1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115ED9-D4DA-57BD-7856-C4BF629ACB13}"/>
              </a:ext>
            </a:extLst>
          </p:cNvPr>
          <p:cNvSpPr txBox="1"/>
          <p:nvPr/>
        </p:nvSpPr>
        <p:spPr>
          <a:xfrm>
            <a:off x="141036" y="3221053"/>
            <a:ext cx="2799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Fira Code" pitchFamily="1" charset="0"/>
              </a:rPr>
              <a:t>f</a:t>
            </a:r>
            <a:r>
              <a:rPr lang="en-US" b="0" dirty="0" err="1">
                <a:solidFill>
                  <a:schemeClr val="bg2"/>
                </a:solidFill>
                <a:effectLst/>
                <a:latin typeface="Fira Code" pitchFamily="1" charset="0"/>
              </a:rPr>
              <a:t>unc</a:t>
            </a:r>
            <a:r>
              <a:rPr lang="en-US" dirty="0" err="1">
                <a:solidFill>
                  <a:schemeClr val="bg2"/>
                </a:solidFill>
                <a:latin typeface="Fira Code" pitchFamily="1" charset="0"/>
              </a:rPr>
              <a:t>_map</a:t>
            </a:r>
            <a:r>
              <a:rPr lang="en-US" b="0" dirty="0">
                <a:solidFill>
                  <a:schemeClr val="bg2"/>
                </a:solidFill>
                <a:effectLst/>
                <a:latin typeface="Fira Code" pitchFamily="1" charset="0"/>
              </a:rPr>
              <a:t> = fun x-&gt;</a:t>
            </a:r>
            <a:endParaRPr lang="en-GB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C27C700-A72B-EC42-D07F-C35F880472CB}"/>
              </a:ext>
            </a:extLst>
          </p:cNvPr>
          <p:cNvSpPr/>
          <p:nvPr/>
        </p:nvSpPr>
        <p:spPr>
          <a:xfrm>
            <a:off x="3300040" y="3167180"/>
            <a:ext cx="389521" cy="1194022"/>
          </a:xfrm>
          <a:prstGeom prst="leftBrace">
            <a:avLst/>
          </a:prstGeom>
          <a:noFill/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  <a:highlight>
                <a:srgbClr val="00008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8E56F-EDE5-1A47-3B71-0F2E47B9E6C3}"/>
              </a:ext>
            </a:extLst>
          </p:cNvPr>
          <p:cNvSpPr txBox="1"/>
          <p:nvPr/>
        </p:nvSpPr>
        <p:spPr>
          <a:xfrm>
            <a:off x="7598080" y="3619639"/>
            <a:ext cx="2948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sonst</a:t>
            </a:r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itchFamily="1" charset="0"/>
            </a:endParaRP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A3450BE2-626B-BC25-DA9E-452E5EE48418}"/>
              </a:ext>
            </a:extLst>
          </p:cNvPr>
          <p:cNvSpPr/>
          <p:nvPr/>
        </p:nvSpPr>
        <p:spPr>
          <a:xfrm>
            <a:off x="3264492" y="2910365"/>
            <a:ext cx="189173" cy="1497921"/>
          </a:xfrm>
          <a:prstGeom prst="leftBracket">
            <a:avLst>
              <a:gd name="adj" fmla="val 1427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3EA9974F-2B6E-11F3-8B92-3BB1827815DA}"/>
              </a:ext>
            </a:extLst>
          </p:cNvPr>
          <p:cNvSpPr/>
          <p:nvPr/>
        </p:nvSpPr>
        <p:spPr>
          <a:xfrm flipH="1">
            <a:off x="7074715" y="3060350"/>
            <a:ext cx="203102" cy="1497921"/>
          </a:xfrm>
          <a:prstGeom prst="leftBracket">
            <a:avLst>
              <a:gd name="adj" fmla="val 1427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04990804-0D69-3944-2911-4962B3B96DEB}"/>
              </a:ext>
            </a:extLst>
          </p:cNvPr>
          <p:cNvSpPr/>
          <p:nvPr/>
        </p:nvSpPr>
        <p:spPr>
          <a:xfrm>
            <a:off x="3748414" y="3591843"/>
            <a:ext cx="250985" cy="769359"/>
          </a:xfrm>
          <a:prstGeom prst="leftBrace">
            <a:avLst/>
          </a:prstGeom>
          <a:noFill/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  <a:highlight>
                <a:srgbClr val="000080"/>
              </a:highlight>
            </a:endParaRP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A7FED5F2-9CE7-321F-E55D-5950AF81E2D5}"/>
              </a:ext>
            </a:extLst>
          </p:cNvPr>
          <p:cNvSpPr/>
          <p:nvPr/>
        </p:nvSpPr>
        <p:spPr>
          <a:xfrm>
            <a:off x="3687957" y="3518701"/>
            <a:ext cx="118164" cy="935650"/>
          </a:xfrm>
          <a:prstGeom prst="leftBracket">
            <a:avLst>
              <a:gd name="adj" fmla="val 1427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32A9F967-CCCC-71B8-1C6F-CC49C951812E}"/>
              </a:ext>
            </a:extLst>
          </p:cNvPr>
          <p:cNvSpPr/>
          <p:nvPr/>
        </p:nvSpPr>
        <p:spPr>
          <a:xfrm flipH="1">
            <a:off x="5952174" y="3619851"/>
            <a:ext cx="126864" cy="935650"/>
          </a:xfrm>
          <a:prstGeom prst="leftBracket">
            <a:avLst>
              <a:gd name="adj" fmla="val 1427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11F360-EFA1-627F-E1BC-E459613AE4D5}"/>
              </a:ext>
            </a:extLst>
          </p:cNvPr>
          <p:cNvSpPr txBox="1"/>
          <p:nvPr/>
        </p:nvSpPr>
        <p:spPr>
          <a:xfrm>
            <a:off x="6058077" y="3950830"/>
            <a:ext cx="40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/>
                </a:solidFill>
                <a:effectLst/>
                <a:latin typeface="Fira Code" pitchFamily="1" charset="0"/>
              </a:rPr>
              <a:t>x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itchFamily="1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2212DE-6450-A8D6-4CCB-0351B0A4BD22}"/>
              </a:ext>
            </a:extLst>
          </p:cNvPr>
          <p:cNvSpPr txBox="1"/>
          <p:nvPr/>
        </p:nvSpPr>
        <p:spPr>
          <a:xfrm>
            <a:off x="6434177" y="3950830"/>
            <a:ext cx="1040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sonst</a:t>
            </a:r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itchFamily="1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71111D-839A-80BA-E7D7-10FF013BCD2E}"/>
              </a:ext>
            </a:extLst>
          </p:cNvPr>
          <p:cNvSpPr txBox="1"/>
          <p:nvPr/>
        </p:nvSpPr>
        <p:spPr>
          <a:xfrm>
            <a:off x="4013263" y="4020410"/>
            <a:ext cx="13359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B5CEA8"/>
                </a:solidFill>
                <a:effectLst/>
                <a:latin typeface="Fira Code" pitchFamily="1" charset="0"/>
              </a:rPr>
              <a:t>expr </a:t>
            </a:r>
            <a:r>
              <a:rPr lang="en-US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sonst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itchFamily="1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5E4AA4-43EB-9F00-A003-BE2DC4E5B5DC}"/>
              </a:ext>
            </a:extLst>
          </p:cNvPr>
          <p:cNvSpPr txBox="1"/>
          <p:nvPr/>
        </p:nvSpPr>
        <p:spPr>
          <a:xfrm>
            <a:off x="289859" y="1185765"/>
            <a:ext cx="6750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Every layer saves </a:t>
            </a:r>
            <a:r>
              <a:rPr lang="en-GB" b="1" dirty="0"/>
              <a:t>exactly</a:t>
            </a:r>
            <a:r>
              <a:rPr lang="en-GB" dirty="0"/>
              <a:t> one datapoint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If the parameter matches the datapoint -&gt; return its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Else delegate to sub-function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D5EAA-0F6C-94B0-FD8E-635BB4A4BFAA}"/>
              </a:ext>
            </a:extLst>
          </p:cNvPr>
          <p:cNvSpPr txBox="1"/>
          <p:nvPr/>
        </p:nvSpPr>
        <p:spPr>
          <a:xfrm>
            <a:off x="4101748" y="4820603"/>
            <a:ext cx="3886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*Green brackets mean function evaluation with parameter x</a:t>
            </a:r>
          </a:p>
        </p:txBody>
      </p:sp>
    </p:spTree>
    <p:extLst>
      <p:ext uri="{BB962C8B-B14F-4D97-AF65-F5344CB8AC3E}">
        <p14:creationId xmlns:p14="http://schemas.microsoft.com/office/powerpoint/2010/main" val="215453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Operator </a:t>
            </a:r>
            <a:r>
              <a:rPr lang="de-DE" dirty="0" err="1"/>
              <a:t>Functions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15DD0-BC90-D705-2528-598A61C5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366247"/>
            <a:ext cx="6927114" cy="14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9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>
                <a:solidFill>
                  <a:srgbClr val="212529"/>
                </a:solidFill>
                <a:latin typeface="system-ui"/>
              </a:rPr>
              <a:t>List Module Part 2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2163B-DF72-16CC-FB92-6A4C70C7D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4" b="483"/>
          <a:stretch/>
        </p:blipFill>
        <p:spPr>
          <a:xfrm>
            <a:off x="286590" y="2034795"/>
            <a:ext cx="7790701" cy="24176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8FB91AD-3F8E-ABF0-F710-11D89E041904}"/>
                  </a:ext>
                </a:extLst>
              </p14:cNvPr>
              <p14:cNvContentPartPr/>
              <p14:nvPr/>
            </p14:nvContentPartPr>
            <p14:xfrm>
              <a:off x="2221238" y="2185271"/>
              <a:ext cx="2613960" cy="52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8FB91AD-3F8E-ABF0-F710-11D89E041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7598" y="2077271"/>
                <a:ext cx="2721600" cy="268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4E48665-E17A-675F-B9E1-E1D635FB4702}"/>
              </a:ext>
            </a:extLst>
          </p:cNvPr>
          <p:cNvSpPr txBox="1"/>
          <p:nvPr/>
        </p:nvSpPr>
        <p:spPr>
          <a:xfrm>
            <a:off x="286590" y="1413995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functions from the List-Module!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>
                <a:solidFill>
                  <a:srgbClr val="212529"/>
                </a:solidFill>
                <a:latin typeface="system-ui"/>
              </a:rPr>
              <a:t>List Module Part 2</a:t>
            </a:r>
            <a:endParaRPr lang="de-DE" dirty="0"/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F127A-F4A0-5FC4-B7FB-8AE6E468F034}"/>
              </a:ext>
            </a:extLst>
          </p:cNvPr>
          <p:cNvSpPr txBox="1"/>
          <p:nvPr/>
        </p:nvSpPr>
        <p:spPr>
          <a:xfrm>
            <a:off x="270164" y="1395845"/>
            <a:ext cx="7370618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Selected Functions from the List-Module</a:t>
            </a: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33CC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List.map</a:t>
            </a:r>
            <a:r>
              <a:rPr lang="en-GB" dirty="0">
                <a:solidFill>
                  <a:srgbClr val="FF33CC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33CC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List.fold_left</a:t>
            </a:r>
            <a:endParaRPr lang="en-GB" dirty="0">
              <a:solidFill>
                <a:srgbClr val="FF33CC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33CC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List.find_opt</a:t>
            </a:r>
            <a:endParaRPr lang="en-GB" dirty="0">
              <a:solidFill>
                <a:srgbClr val="FF33CC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33CC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List.filter</a:t>
            </a:r>
            <a:endParaRPr lang="en-GB" dirty="0">
              <a:solidFill>
                <a:srgbClr val="FF33CC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DAFD89DB-5B4C-35A3-8DFD-AD00FED0D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547" y="2087765"/>
            <a:ext cx="368184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D543C"/>
                </a:solidFill>
                <a:effectLst/>
                <a:latin typeface="Fira Mono" panose="020B0509050000020004" pitchFamily="49" charset="0"/>
              </a:rPr>
              <a:t>('a -&gt; 'b) -&gt; 'a list -&gt; 'b list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CF965AA3-4E4D-C32D-F652-6E5AC83A8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817" y="2615409"/>
            <a:ext cx="42094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D543C"/>
                </a:solidFill>
                <a:effectLst/>
                <a:latin typeface="Fira Mono" panose="020B0509050000020004" pitchFamily="49" charset="0"/>
              </a:rPr>
              <a:t>('a -&gt; 'b -&gt; 'a) -&gt; 'a -&gt; 'b list -&gt; 'a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702C6477-0C65-1391-57BF-82E77ADA7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358" y="3186451"/>
            <a:ext cx="388728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D543C"/>
                </a:solidFill>
                <a:effectLst/>
                <a:latin typeface="Fira Mono" panose="020B0509050000020004" pitchFamily="49" charset="0"/>
              </a:rPr>
              <a:t>('a -&gt; bool) -&gt; 'a list -&gt; 'a option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B1730983-1AB9-41FF-1FD6-6BF4A4E08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617" y="3714095"/>
            <a:ext cx="367248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D543C"/>
                </a:solidFill>
                <a:effectLst/>
                <a:latin typeface="Fira Mono" panose="020B0509050000020004" pitchFamily="49" charset="0"/>
              </a:rPr>
              <a:t>('a -&gt; bool) -&gt; 'a list -&gt; 'a list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0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>
                <a:solidFill>
                  <a:srgbClr val="212529"/>
                </a:solidFill>
                <a:latin typeface="system-ui"/>
              </a:rPr>
              <a:t>List Module Part 2</a:t>
            </a:r>
            <a:endParaRPr lang="de-DE" dirty="0"/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F127A-F4A0-5FC4-B7FB-8AE6E468F034}"/>
              </a:ext>
            </a:extLst>
          </p:cNvPr>
          <p:cNvSpPr txBox="1"/>
          <p:nvPr/>
        </p:nvSpPr>
        <p:spPr>
          <a:xfrm>
            <a:off x="270164" y="1395845"/>
            <a:ext cx="737061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33CC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List.map</a:t>
            </a:r>
            <a:r>
              <a:rPr lang="en-GB" dirty="0">
                <a:solidFill>
                  <a:srgbClr val="FF33CC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rgbClr val="FF33CC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DAFD89DB-5B4C-35A3-8DFD-AD00FED0D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320" y="1682461"/>
            <a:ext cx="368184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D543C"/>
                </a:solidFill>
                <a:effectLst/>
                <a:latin typeface="Fira Mono" panose="020B0509050000020004" pitchFamily="49" charset="0"/>
              </a:rPr>
              <a:t>('a -&gt; 'b) -&gt; 'a list -&gt; 'b list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4653A4-A37D-0410-6094-008E80EAB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46880"/>
              </p:ext>
            </p:extLst>
          </p:nvPr>
        </p:nvGraphicFramePr>
        <p:xfrm>
          <a:off x="1319646" y="299939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742513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870912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100738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09753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85679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870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8226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F9AF91-9260-AB02-8795-A198D7B8A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73009"/>
              </p:ext>
            </p:extLst>
          </p:nvPr>
        </p:nvGraphicFramePr>
        <p:xfrm>
          <a:off x="1319646" y="396228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742513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870912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100738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09753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85679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870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82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71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>
                <a:solidFill>
                  <a:srgbClr val="212529"/>
                </a:solidFill>
                <a:latin typeface="system-ui"/>
              </a:rPr>
              <a:t>List Module Part 2</a:t>
            </a:r>
            <a:endParaRPr lang="de-DE" dirty="0"/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F127A-F4A0-5FC4-B7FB-8AE6E468F034}"/>
              </a:ext>
            </a:extLst>
          </p:cNvPr>
          <p:cNvSpPr txBox="1"/>
          <p:nvPr/>
        </p:nvSpPr>
        <p:spPr>
          <a:xfrm>
            <a:off x="270164" y="1395845"/>
            <a:ext cx="737061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33CC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List.fold_left</a:t>
            </a:r>
            <a:endParaRPr lang="en-GB" dirty="0">
              <a:solidFill>
                <a:srgbClr val="FF33CC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rgbClr val="FF33CC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4653A4-A37D-0410-6094-008E80EAB69D}"/>
              </a:ext>
            </a:extLst>
          </p:cNvPr>
          <p:cNvGraphicFramePr>
            <a:graphicFrameLocks noGrp="1"/>
          </p:cNvGraphicFramePr>
          <p:nvPr/>
        </p:nvGraphicFramePr>
        <p:xfrm>
          <a:off x="1319646" y="299939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742513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870912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100738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09753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85679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870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822665"/>
                  </a:ext>
                </a:extLst>
              </a:tr>
            </a:tbl>
          </a:graphicData>
        </a:graphic>
      </p:graphicFrame>
      <p:sp>
        <p:nvSpPr>
          <p:cNvPr id="6" name="Rectangle 7">
            <a:extLst>
              <a:ext uri="{FF2B5EF4-FFF2-40B4-BE49-F238E27FC236}">
                <a16:creationId xmlns:a16="http://schemas.microsoft.com/office/drawing/2014/main" id="{41230BCB-B051-226B-EDC9-3A5D22C75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257" y="1672050"/>
            <a:ext cx="42094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D543C"/>
                </a:solidFill>
                <a:effectLst/>
                <a:latin typeface="Fira Mono" panose="020B0509050000020004" pitchFamily="49" charset="0"/>
              </a:rPr>
              <a:t>('a -&gt; 'b -&gt; 'a) -&gt; 'a -&gt; 'b list -&gt; 'a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9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>
                <a:solidFill>
                  <a:srgbClr val="212529"/>
                </a:solidFill>
                <a:latin typeface="system-ui"/>
              </a:rPr>
              <a:t>List Module Part 2</a:t>
            </a:r>
            <a:endParaRPr lang="de-DE" dirty="0"/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F127A-F4A0-5FC4-B7FB-8AE6E468F034}"/>
              </a:ext>
            </a:extLst>
          </p:cNvPr>
          <p:cNvSpPr txBox="1"/>
          <p:nvPr/>
        </p:nvSpPr>
        <p:spPr>
          <a:xfrm>
            <a:off x="270164" y="1395845"/>
            <a:ext cx="737061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33CC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List.find_opt</a:t>
            </a:r>
            <a:endParaRPr lang="en-GB" dirty="0">
              <a:solidFill>
                <a:srgbClr val="FF33CC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rgbClr val="FF33CC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4653A4-A37D-0410-6094-008E80EAB69D}"/>
              </a:ext>
            </a:extLst>
          </p:cNvPr>
          <p:cNvGraphicFramePr>
            <a:graphicFrameLocks noGrp="1"/>
          </p:cNvGraphicFramePr>
          <p:nvPr/>
        </p:nvGraphicFramePr>
        <p:xfrm>
          <a:off x="1319646" y="299939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742513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870912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100738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09753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85679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870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822665"/>
                  </a:ext>
                </a:extLst>
              </a:tr>
            </a:tbl>
          </a:graphicData>
        </a:graphic>
      </p:graphicFrame>
      <p:sp>
        <p:nvSpPr>
          <p:cNvPr id="5" name="Rectangle 8">
            <a:extLst>
              <a:ext uri="{FF2B5EF4-FFF2-40B4-BE49-F238E27FC236}">
                <a16:creationId xmlns:a16="http://schemas.microsoft.com/office/drawing/2014/main" id="{FD7F453B-67E6-3C0E-7EE4-5D5B6468B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794" y="1659018"/>
            <a:ext cx="388728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D543C"/>
                </a:solidFill>
                <a:effectLst/>
                <a:latin typeface="Fira Mono" panose="020B0509050000020004" pitchFamily="49" charset="0"/>
              </a:rPr>
              <a:t>('a -&gt; bool) -&gt; 'a list -&gt; 'a option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6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>
                <a:solidFill>
                  <a:srgbClr val="212529"/>
                </a:solidFill>
                <a:latin typeface="system-ui"/>
              </a:rPr>
              <a:t>List Module Part 2</a:t>
            </a:r>
            <a:endParaRPr lang="de-DE" dirty="0"/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F127A-F4A0-5FC4-B7FB-8AE6E468F034}"/>
              </a:ext>
            </a:extLst>
          </p:cNvPr>
          <p:cNvSpPr txBox="1"/>
          <p:nvPr/>
        </p:nvSpPr>
        <p:spPr>
          <a:xfrm>
            <a:off x="270164" y="1395845"/>
            <a:ext cx="737061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33CC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List.filter</a:t>
            </a:r>
            <a:endParaRPr lang="en-GB" dirty="0">
              <a:solidFill>
                <a:srgbClr val="FF33CC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rgbClr val="FF33CC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4653A4-A37D-0410-6094-008E80EAB69D}"/>
              </a:ext>
            </a:extLst>
          </p:cNvPr>
          <p:cNvGraphicFramePr>
            <a:graphicFrameLocks noGrp="1"/>
          </p:cNvGraphicFramePr>
          <p:nvPr/>
        </p:nvGraphicFramePr>
        <p:xfrm>
          <a:off x="1319646" y="299939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742513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870912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100738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09753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85679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870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822665"/>
                  </a:ext>
                </a:extLst>
              </a:tr>
            </a:tbl>
          </a:graphicData>
        </a:graphic>
      </p:graphicFrame>
      <p:sp>
        <p:nvSpPr>
          <p:cNvPr id="6" name="Rectangle 9">
            <a:extLst>
              <a:ext uri="{FF2B5EF4-FFF2-40B4-BE49-F238E27FC236}">
                <a16:creationId xmlns:a16="http://schemas.microsoft.com/office/drawing/2014/main" id="{3D024839-F2D3-FFBA-A45D-C73AC4CA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344" y="1675557"/>
            <a:ext cx="367248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D543C"/>
                </a:solidFill>
                <a:effectLst/>
                <a:latin typeface="Fira Mono" panose="020B0509050000020004" pitchFamily="49" charset="0"/>
              </a:rPr>
              <a:t>('a -&gt; bool) -&gt; 'a list -&gt; 'a list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10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Mappings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CEB71-A1B8-7791-8DF5-DE1B47A1B752}"/>
              </a:ext>
            </a:extLst>
          </p:cNvPr>
          <p:cNvSpPr txBox="1"/>
          <p:nvPr/>
        </p:nvSpPr>
        <p:spPr>
          <a:xfrm>
            <a:off x="360000" y="137160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Idea: Create a Dictionary-</a:t>
            </a:r>
            <a:r>
              <a:rPr lang="en-GB" dirty="0" err="1"/>
              <a:t>Datastructure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A0CB7-C69D-4D3A-A9D4-70A046F54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63" y="829814"/>
            <a:ext cx="3910664" cy="38262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D13F8D-DD3C-BD3F-6E0B-FFE9E95933D2}"/>
              </a:ext>
            </a:extLst>
          </p:cNvPr>
          <p:cNvSpPr txBox="1"/>
          <p:nvPr/>
        </p:nvSpPr>
        <p:spPr>
          <a:xfrm>
            <a:off x="360997" y="2386906"/>
            <a:ext cx="32286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Fira Code" pitchFamily="1" charset="0"/>
              </a:rPr>
              <a:t>age_dictionary</a:t>
            </a:r>
            <a:r>
              <a:rPr lang="en-US" b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Code" pitchFamily="1" charset="0"/>
              </a:rPr>
              <a:t>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Fira Code" pitchFamily="1" charset="0"/>
              </a:rPr>
              <a:t>"John"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Code" pitchFamily="1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25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Fira Code" pitchFamily="1" charset="0"/>
              </a:rPr>
              <a:t>"Mary"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Code" pitchFamily="1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20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Fira Code" pitchFamily="1" charset="0"/>
              </a:rPr>
              <a:t>"Tom"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Code" pitchFamily="1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30</a:t>
            </a:r>
            <a:endParaRPr lang="en-US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Code" pitchFamily="1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</a:br>
            <a:endParaRPr lang="en-US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9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Mappings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CEB71-A1B8-7791-8DF5-DE1B47A1B752}"/>
              </a:ext>
            </a:extLst>
          </p:cNvPr>
          <p:cNvSpPr txBox="1"/>
          <p:nvPr/>
        </p:nvSpPr>
        <p:spPr>
          <a:xfrm>
            <a:off x="360000" y="1319645"/>
            <a:ext cx="3127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to store dictionaries?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Association Lists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Functional mapping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57D52-9164-B6C3-CD62-697FF7808ACD}"/>
              </a:ext>
            </a:extLst>
          </p:cNvPr>
          <p:cNvSpPr txBox="1"/>
          <p:nvPr/>
        </p:nvSpPr>
        <p:spPr>
          <a:xfrm>
            <a:off x="325678" y="3029771"/>
            <a:ext cx="4486829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chemeClr val="bg2"/>
                </a:solidFill>
                <a:effectLst/>
                <a:latin typeface="Fira Code" pitchFamily="1" charset="0"/>
              </a:rPr>
              <a:t>assoc_list</a:t>
            </a:r>
            <a:r>
              <a:rPr lang="en-US" sz="1600" b="0" dirty="0">
                <a:solidFill>
                  <a:schemeClr val="bg2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= [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Fira Code" pitchFamily="1" charset="0"/>
              </a:rPr>
              <a:t>    </a:t>
            </a: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Fira Code" pitchFamily="1" charset="0"/>
              </a:rPr>
              <a:t>"John"</a:t>
            </a: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Fira Code" pitchFamily="1" charset="0"/>
              </a:rPr>
              <a:t>25</a:t>
            </a: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),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Fira Code" pitchFamily="1" charset="0"/>
              </a:rPr>
              <a:t>    </a:t>
            </a: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Fira Code" pitchFamily="1" charset="0"/>
              </a:rPr>
              <a:t>"Mary"</a:t>
            </a: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Fira Code" pitchFamily="1" charset="0"/>
              </a:rPr>
              <a:t>20</a:t>
            </a: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),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Fira Code" pitchFamily="1" charset="0"/>
              </a:rPr>
              <a:t>    </a:t>
            </a: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Fira Code" pitchFamily="1" charset="0"/>
              </a:rPr>
              <a:t>"Tom"</a:t>
            </a: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Fira Code" pitchFamily="1" charset="0"/>
              </a:rPr>
              <a:t>30</a:t>
            </a:r>
            <a:r>
              <a:rPr lang="en-US" sz="1600" b="0" dirty="0">
                <a:solidFill>
                  <a:srgbClr val="D4D4D4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]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2F1152D-2637-6779-8343-22394217C5F7}"/>
              </a:ext>
            </a:extLst>
          </p:cNvPr>
          <p:cNvSpPr/>
          <p:nvPr/>
        </p:nvSpPr>
        <p:spPr>
          <a:xfrm>
            <a:off x="5728250" y="2571750"/>
            <a:ext cx="679504" cy="2082925"/>
          </a:xfrm>
          <a:prstGeom prst="leftBrace">
            <a:avLst/>
          </a:prstGeom>
          <a:noFill/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  <a:highlight>
                <a:srgbClr val="00008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AC839-F070-5E28-9694-6F8D3ACCA4F2}"/>
              </a:ext>
            </a:extLst>
          </p:cNvPr>
          <p:cNvSpPr txBox="1"/>
          <p:nvPr/>
        </p:nvSpPr>
        <p:spPr>
          <a:xfrm>
            <a:off x="6195669" y="2660439"/>
            <a:ext cx="2948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25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wenn</a:t>
            </a:r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Fira Code" pitchFamily="1" charset="0"/>
              </a:rPr>
              <a:t>x</a:t>
            </a:r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Fira Code" pitchFamily="1" charset="0"/>
              </a:rPr>
              <a:t>"John"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itchFamily="1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F4566A-3F08-4184-CC49-E17C6533D488}"/>
              </a:ext>
            </a:extLst>
          </p:cNvPr>
          <p:cNvSpPr txBox="1"/>
          <p:nvPr/>
        </p:nvSpPr>
        <p:spPr>
          <a:xfrm>
            <a:off x="6195669" y="3056443"/>
            <a:ext cx="2948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20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wenn</a:t>
            </a:r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Fira Code" pitchFamily="1" charset="0"/>
              </a:rPr>
              <a:t>x</a:t>
            </a:r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Fira Code" pitchFamily="1" charset="0"/>
              </a:rPr>
              <a:t>“Mary"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itchFamily="1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25396-27E0-4251-4F44-A4C9C2F4B7F0}"/>
              </a:ext>
            </a:extLst>
          </p:cNvPr>
          <p:cNvSpPr txBox="1"/>
          <p:nvPr/>
        </p:nvSpPr>
        <p:spPr>
          <a:xfrm>
            <a:off x="6195668" y="3536592"/>
            <a:ext cx="2948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30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wenn</a:t>
            </a:r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Fira Code" pitchFamily="1" charset="0"/>
              </a:rPr>
              <a:t>x</a:t>
            </a:r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Fira Code" pitchFamily="1" charset="0"/>
              </a:rPr>
              <a:t>“Tom"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itchFamily="1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B437DF-B0BE-4080-7681-3C4A2AA2518C}"/>
              </a:ext>
            </a:extLst>
          </p:cNvPr>
          <p:cNvSpPr txBox="1"/>
          <p:nvPr/>
        </p:nvSpPr>
        <p:spPr>
          <a:xfrm>
            <a:off x="6195667" y="4042086"/>
            <a:ext cx="2948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5CEA8"/>
                </a:solidFill>
                <a:latin typeface="Fira Code" pitchFamily="1" charset="0"/>
              </a:rPr>
              <a:t>expr</a:t>
            </a:r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itchFamily="1" charset="0"/>
              </a:rPr>
              <a:t>sonst</a:t>
            </a:r>
            <a:r>
              <a:rPr lang="en-US" b="0" dirty="0">
                <a:solidFill>
                  <a:srgbClr val="B5CEA8"/>
                </a:solidFill>
                <a:effectLst/>
                <a:latin typeface="Fira Code" pitchFamily="1" charset="0"/>
              </a:rPr>
              <a:t> 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itchFamily="1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115ED9-D4DA-57BD-7856-C4BF629ACB13}"/>
              </a:ext>
            </a:extLst>
          </p:cNvPr>
          <p:cNvSpPr txBox="1"/>
          <p:nvPr/>
        </p:nvSpPr>
        <p:spPr>
          <a:xfrm>
            <a:off x="3036665" y="3421377"/>
            <a:ext cx="4575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Fira Code" pitchFamily="1" charset="0"/>
              </a:rPr>
              <a:t>f</a:t>
            </a:r>
            <a:r>
              <a:rPr lang="en-US" b="0" dirty="0" err="1">
                <a:solidFill>
                  <a:schemeClr val="bg2"/>
                </a:solidFill>
                <a:effectLst/>
                <a:latin typeface="Fira Code" pitchFamily="1" charset="0"/>
              </a:rPr>
              <a:t>unc</a:t>
            </a:r>
            <a:r>
              <a:rPr lang="en-US" dirty="0" err="1">
                <a:solidFill>
                  <a:schemeClr val="bg2"/>
                </a:solidFill>
                <a:latin typeface="Fira Code" pitchFamily="1" charset="0"/>
              </a:rPr>
              <a:t>_map</a:t>
            </a:r>
            <a:r>
              <a:rPr lang="en-US" b="0" dirty="0">
                <a:solidFill>
                  <a:schemeClr val="bg2"/>
                </a:solidFill>
                <a:effectLst/>
                <a:latin typeface="Fira Code" pitchFamily="1" charset="0"/>
              </a:rPr>
              <a:t> = fun x-&gt;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93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486</Words>
  <Application>Microsoft Office PowerPoint</Application>
  <PresentationFormat>On-screen Show (16:9)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Fira Code</vt:lpstr>
      <vt:lpstr>Fira Mono</vt:lpstr>
      <vt:lpstr>Symbol</vt:lpstr>
      <vt:lpstr>system-ui</vt:lpstr>
      <vt:lpstr>Times New Roman</vt:lpstr>
      <vt:lpstr>Wingdings</vt:lpstr>
      <vt:lpstr>Office Theme</vt:lpstr>
      <vt:lpstr>Office Theme</vt:lpstr>
      <vt:lpstr>Benutzerdefiniertes Design</vt:lpstr>
      <vt:lpstr>FPV Tutorübung</vt:lpstr>
      <vt:lpstr>T01: List Module Part 2</vt:lpstr>
      <vt:lpstr>T01: List Module Part 2</vt:lpstr>
      <vt:lpstr>T01: List Module Part 2</vt:lpstr>
      <vt:lpstr>T01: List Module Part 2</vt:lpstr>
      <vt:lpstr>T01: List Module Part 2</vt:lpstr>
      <vt:lpstr>T01: List Module Part 2</vt:lpstr>
      <vt:lpstr>T02: Mappings</vt:lpstr>
      <vt:lpstr>T02: Mappings</vt:lpstr>
      <vt:lpstr>T02: Functional Mappings</vt:lpstr>
      <vt:lpstr>T03: Operator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support</dc:creator>
  <dc:description/>
  <cp:lastModifiedBy>Manuel Lerchner</cp:lastModifiedBy>
  <cp:revision>78</cp:revision>
  <dcterms:created xsi:type="dcterms:W3CDTF">2009-06-05T15:14:26Z</dcterms:created>
  <dcterms:modified xsi:type="dcterms:W3CDTF">2023-06-08T21:52:12Z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