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6" r:id="rId3"/>
    <p:sldId id="303" r:id="rId4"/>
    <p:sldId id="304" r:id="rId5"/>
    <p:sldId id="287" r:id="rId6"/>
    <p:sldId id="288" r:id="rId7"/>
    <p:sldId id="289" r:id="rId8"/>
    <p:sldId id="291" r:id="rId9"/>
    <p:sldId id="292" r:id="rId10"/>
    <p:sldId id="293" r:id="rId11"/>
    <p:sldId id="295" r:id="rId12"/>
    <p:sldId id="296" r:id="rId13"/>
    <p:sldId id="305" r:id="rId14"/>
    <p:sldId id="297" r:id="rId15"/>
    <p:sldId id="299" r:id="rId16"/>
    <p:sldId id="300" r:id="rId17"/>
    <p:sldId id="302" r:id="rId18"/>
    <p:sldId id="301" r:id="rId19"/>
    <p:sldId id="298" r:id="rId20"/>
    <p:sldId id="29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505" autoAdjust="0"/>
  </p:normalViewPr>
  <p:slideViewPr>
    <p:cSldViewPr snapToGrid="0">
      <p:cViewPr>
        <p:scale>
          <a:sx n="53" d="100"/>
          <a:sy n="53" d="100"/>
        </p:scale>
        <p:origin x="1108" y="-56"/>
      </p:cViewPr>
      <p:guideLst/>
    </p:cSldViewPr>
  </p:slideViewPr>
  <p:notesTextViewPr>
    <p:cViewPr>
      <p:scale>
        <a:sx n="3" d="2"/>
        <a:sy n="3" d="2"/>
      </p:scale>
      <p:origin x="0" y="-87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A0123-C1A1-4A6A-8F3D-E398B91572FA}" type="datetimeFigureOut">
              <a:rPr lang="en-US" smtClean="0"/>
              <a:t>3/10/2022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3A700-F7AE-4360-B54C-567F48D73F38}" type="slidenum">
              <a:rPr lang="en-US" smtClean="0"/>
              <a:t>‹#›</a:t>
            </a:fld>
            <a:endParaRPr lang="en-US"/>
          </a:p>
        </p:txBody>
      </p:sp>
    </p:spTree>
    <p:extLst>
      <p:ext uri="{BB962C8B-B14F-4D97-AF65-F5344CB8AC3E}">
        <p14:creationId xmlns:p14="http://schemas.microsoft.com/office/powerpoint/2010/main" val="51087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those just joining. My name is Tim Malinich I am an environmental scientist for CDFW. For those attending many of these R sessions, well done. You’re almost to the break. I’ll be covering a brief glimpse into multivariate statistics, focusing mainly on Ordination, specifically Principal Components Analysis. </a:t>
            </a:r>
          </a:p>
        </p:txBody>
      </p:sp>
      <p:sp>
        <p:nvSpPr>
          <p:cNvPr id="4" name="Slide Number Placeholder 3"/>
          <p:cNvSpPr>
            <a:spLocks noGrp="1"/>
          </p:cNvSpPr>
          <p:nvPr>
            <p:ph type="sldNum" sz="quarter" idx="5"/>
          </p:nvPr>
        </p:nvSpPr>
        <p:spPr/>
        <p:txBody>
          <a:bodyPr/>
          <a:lstStyle/>
          <a:p>
            <a:fld id="{C873A700-F7AE-4360-B54C-567F48D73F38}" type="slidenum">
              <a:rPr lang="en-US" smtClean="0"/>
              <a:t>1</a:t>
            </a:fld>
            <a:endParaRPr lang="en-US"/>
          </a:p>
        </p:txBody>
      </p:sp>
    </p:spTree>
    <p:extLst>
      <p:ext uri="{BB962C8B-B14F-4D97-AF65-F5344CB8AC3E}">
        <p14:creationId xmlns:p14="http://schemas.microsoft.com/office/powerpoint/2010/main" val="21972511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for exploring how variation is spread out in your dataset and what variables are driving it. Examine clusters by grouping predictor variables. Use the principal components in further analyses. </a:t>
            </a:r>
          </a:p>
        </p:txBody>
      </p:sp>
      <p:sp>
        <p:nvSpPr>
          <p:cNvPr id="4" name="Slide Number Placeholder 3"/>
          <p:cNvSpPr>
            <a:spLocks noGrp="1"/>
          </p:cNvSpPr>
          <p:nvPr>
            <p:ph type="sldNum" sz="quarter" idx="5"/>
          </p:nvPr>
        </p:nvSpPr>
        <p:spPr/>
        <p:txBody>
          <a:bodyPr/>
          <a:lstStyle/>
          <a:p>
            <a:fld id="{C873A700-F7AE-4360-B54C-567F48D73F38}" type="slidenum">
              <a:rPr lang="en-US" smtClean="0"/>
              <a:t>10</a:t>
            </a:fld>
            <a:endParaRPr lang="en-US"/>
          </a:p>
        </p:txBody>
      </p:sp>
    </p:spTree>
    <p:extLst>
      <p:ext uri="{BB962C8B-B14F-4D97-AF65-F5344CB8AC3E}">
        <p14:creationId xmlns:p14="http://schemas.microsoft.com/office/powerpoint/2010/main" val="955773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accompanying R script will require several libraries to use. </a:t>
            </a:r>
          </a:p>
          <a:p>
            <a:r>
              <a:rPr lang="en-US" dirty="0"/>
              <a:t>You will also find a list of several ordination functions that could be used. The dataset provided is from the Summer </a:t>
            </a:r>
            <a:r>
              <a:rPr lang="en-US" dirty="0" err="1"/>
              <a:t>Townet</a:t>
            </a:r>
            <a:r>
              <a:rPr lang="en-US" dirty="0"/>
              <a:t> Survey, and I have attached a column identifying the Delta Smelt Life cycle Model regions. The provided dataset contains information from 1959-2021, but my example I show today covers only the last 10 years for simplicity. </a:t>
            </a:r>
          </a:p>
        </p:txBody>
      </p:sp>
      <p:sp>
        <p:nvSpPr>
          <p:cNvPr id="4" name="Slide Number Placeholder 3"/>
          <p:cNvSpPr>
            <a:spLocks noGrp="1"/>
          </p:cNvSpPr>
          <p:nvPr>
            <p:ph type="sldNum" sz="quarter" idx="5"/>
          </p:nvPr>
        </p:nvSpPr>
        <p:spPr/>
        <p:txBody>
          <a:bodyPr/>
          <a:lstStyle/>
          <a:p>
            <a:fld id="{C873A700-F7AE-4360-B54C-567F48D73F38}" type="slidenum">
              <a:rPr lang="en-US" smtClean="0"/>
              <a:t>12</a:t>
            </a:fld>
            <a:endParaRPr lang="en-US"/>
          </a:p>
        </p:txBody>
      </p:sp>
    </p:spTree>
    <p:extLst>
      <p:ext uri="{BB962C8B-B14F-4D97-AF65-F5344CB8AC3E}">
        <p14:creationId xmlns:p14="http://schemas.microsoft.com/office/powerpoint/2010/main" val="458587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principal components, you need to calculate the covariance matrix of your matrix. Thankfully, most functions in R will do this for you. This identifies the correlation among your variables. The more related your variables are, the more redundance you have and the easier it will be to reduce the dimensions. R functions also do the hard part, which is identifying where the principal component will maximize variance and combining variables in a linear fashion. What this looks like in R is as follows. Input your matrix of response variables. This particular function will automatically center and scale your </a:t>
            </a:r>
            <a:r>
              <a:rPr lang="en-US" dirty="0" err="1"/>
              <a:t>pca</a:t>
            </a:r>
            <a:r>
              <a:rPr lang="en-US" dirty="0"/>
              <a:t>, so you don’t have to set this, but its good to know what functions do without input so I sometimes like to write these out. Save this output as an object ‘</a:t>
            </a:r>
            <a:r>
              <a:rPr lang="en-US" dirty="0" err="1"/>
              <a:t>pca_ds</a:t>
            </a:r>
            <a:r>
              <a:rPr lang="en-US" dirty="0"/>
              <a:t>’. The names function will show you what this object contains. See the ordered PCs, use the summary function. To see the eigenvectors, look at the rotation. Center and Scale will show you the values used to center and scale the variables. Finally the x contains your dataset projected onto the new principal components. </a:t>
            </a:r>
          </a:p>
        </p:txBody>
      </p:sp>
      <p:sp>
        <p:nvSpPr>
          <p:cNvPr id="4" name="Slide Number Placeholder 3"/>
          <p:cNvSpPr>
            <a:spLocks noGrp="1"/>
          </p:cNvSpPr>
          <p:nvPr>
            <p:ph type="sldNum" sz="quarter" idx="5"/>
          </p:nvPr>
        </p:nvSpPr>
        <p:spPr/>
        <p:txBody>
          <a:bodyPr/>
          <a:lstStyle/>
          <a:p>
            <a:fld id="{C873A700-F7AE-4360-B54C-567F48D73F38}" type="slidenum">
              <a:rPr lang="en-US" smtClean="0"/>
              <a:t>13</a:t>
            </a:fld>
            <a:endParaRPr lang="en-US"/>
          </a:p>
        </p:txBody>
      </p:sp>
    </p:spTree>
    <p:extLst>
      <p:ext uri="{BB962C8B-B14F-4D97-AF65-F5344CB8AC3E}">
        <p14:creationId xmlns:p14="http://schemas.microsoft.com/office/powerpoint/2010/main" val="1361293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the our first two principal components. Its always best practice to display these with the proportion of variance, also called their eigenvalues. The eigenvectors, which I mentioned earlier, shows the magnitude and direction of our response variables, now combined within our axes. So we can interpret the movement to the right on PC1 as increasing temperature, increasing water clarity and increasing </a:t>
            </a:r>
            <a:r>
              <a:rPr lang="en-US" dirty="0" err="1"/>
              <a:t>microcystis</a:t>
            </a:r>
            <a:r>
              <a:rPr lang="en-US" dirty="0"/>
              <a:t>. The left would have increasing top turbidity measured in NTUs, and increasing conductivity and wave ratings. Similarly, along PC2, I would predict greater severity in weather, salinity moving up and greater depths moving down. I can already begin to see how I would predict my stations to be distributed within this plot. Lets look at another Principal component. Of course our vectors are different here. Greater depth, water depth and weather severity moving down, greater turbidity and temperature moving up. But along the x axis is the similar pattern of </a:t>
            </a:r>
            <a:r>
              <a:rPr lang="en-US" dirty="0" err="1"/>
              <a:t>microcystis</a:t>
            </a:r>
            <a:r>
              <a:rPr lang="en-US" dirty="0"/>
              <a:t>, conductivity and water clarity. It’s easier to see here that the magnitude of these variables are not as impactful as waves or water depth along PC2. </a:t>
            </a:r>
          </a:p>
        </p:txBody>
      </p:sp>
      <p:sp>
        <p:nvSpPr>
          <p:cNvPr id="4" name="Slide Number Placeholder 3"/>
          <p:cNvSpPr>
            <a:spLocks noGrp="1"/>
          </p:cNvSpPr>
          <p:nvPr>
            <p:ph type="sldNum" sz="quarter" idx="5"/>
          </p:nvPr>
        </p:nvSpPr>
        <p:spPr/>
        <p:txBody>
          <a:bodyPr/>
          <a:lstStyle/>
          <a:p>
            <a:fld id="{C873A700-F7AE-4360-B54C-567F48D73F38}" type="slidenum">
              <a:rPr lang="en-US" smtClean="0"/>
              <a:t>14</a:t>
            </a:fld>
            <a:endParaRPr lang="en-US"/>
          </a:p>
        </p:txBody>
      </p:sp>
    </p:spTree>
    <p:extLst>
      <p:ext uri="{BB962C8B-B14F-4D97-AF65-F5344CB8AC3E}">
        <p14:creationId xmlns:p14="http://schemas.microsoft.com/office/powerpoint/2010/main" val="3509511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our dataset projected in the new principal components, we see a quite a cluster. It probably won’t mean much until we start labeling our stations or regions. But its still useful to see how the vectors are teasing apart our cluster. Its also good to note how some stations may be driving patterns in our variance (outliers) and might be good to revisit these places. </a:t>
            </a:r>
          </a:p>
        </p:txBody>
      </p:sp>
      <p:sp>
        <p:nvSpPr>
          <p:cNvPr id="4" name="Slide Number Placeholder 3"/>
          <p:cNvSpPr>
            <a:spLocks noGrp="1"/>
          </p:cNvSpPr>
          <p:nvPr>
            <p:ph type="sldNum" sz="quarter" idx="5"/>
          </p:nvPr>
        </p:nvSpPr>
        <p:spPr/>
        <p:txBody>
          <a:bodyPr/>
          <a:lstStyle/>
          <a:p>
            <a:fld id="{C873A700-F7AE-4360-B54C-567F48D73F38}" type="slidenum">
              <a:rPr lang="en-US" smtClean="0"/>
              <a:t>15</a:t>
            </a:fld>
            <a:endParaRPr lang="en-US"/>
          </a:p>
        </p:txBody>
      </p:sp>
    </p:spTree>
    <p:extLst>
      <p:ext uri="{BB962C8B-B14F-4D97-AF65-F5344CB8AC3E}">
        <p14:creationId xmlns:p14="http://schemas.microsoft.com/office/powerpoint/2010/main" val="4243644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I’ve colored my points with our regions from the Delta Smelt Life cycle Model. The San Pablo Bay region and South Delta appear to be the most distant along PC1, and PC2 seems to have little impact on the regions except for the San Pablo bay stations. For the most part, this follows my expectations, we typically see warmer temperatures, higher </a:t>
            </a:r>
            <a:r>
              <a:rPr lang="en-US" dirty="0" err="1"/>
              <a:t>microcystis</a:t>
            </a:r>
            <a:r>
              <a:rPr lang="en-US" dirty="0"/>
              <a:t> and higher clarity in the south delta relative to the other three regions. And we’d expect conductivity to distinguish the San Pablo bay area from the rest of the regions. </a:t>
            </a:r>
          </a:p>
        </p:txBody>
      </p:sp>
      <p:sp>
        <p:nvSpPr>
          <p:cNvPr id="4" name="Slide Number Placeholder 3"/>
          <p:cNvSpPr>
            <a:spLocks noGrp="1"/>
          </p:cNvSpPr>
          <p:nvPr>
            <p:ph type="sldNum" sz="quarter" idx="5"/>
          </p:nvPr>
        </p:nvSpPr>
        <p:spPr/>
        <p:txBody>
          <a:bodyPr/>
          <a:lstStyle/>
          <a:p>
            <a:fld id="{C873A700-F7AE-4360-B54C-567F48D73F38}" type="slidenum">
              <a:rPr lang="en-US" smtClean="0"/>
              <a:t>16</a:t>
            </a:fld>
            <a:endParaRPr lang="en-US"/>
          </a:p>
        </p:txBody>
      </p:sp>
    </p:spTree>
    <p:extLst>
      <p:ext uri="{BB962C8B-B14F-4D97-AF65-F5344CB8AC3E}">
        <p14:creationId xmlns:p14="http://schemas.microsoft.com/office/powerpoint/2010/main" val="3264963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Ordination is driven by visual interpretation, you may need to examine many combinations of different principal components. Different combinations will represent different amounts of variation included. </a:t>
            </a:r>
          </a:p>
        </p:txBody>
      </p:sp>
      <p:sp>
        <p:nvSpPr>
          <p:cNvPr id="4" name="Slide Number Placeholder 3"/>
          <p:cNvSpPr>
            <a:spLocks noGrp="1"/>
          </p:cNvSpPr>
          <p:nvPr>
            <p:ph type="sldNum" sz="quarter" idx="5"/>
          </p:nvPr>
        </p:nvSpPr>
        <p:spPr/>
        <p:txBody>
          <a:bodyPr/>
          <a:lstStyle/>
          <a:p>
            <a:fld id="{C873A700-F7AE-4360-B54C-567F48D73F38}" type="slidenum">
              <a:rPr lang="en-US" smtClean="0"/>
              <a:t>17</a:t>
            </a:fld>
            <a:endParaRPr lang="en-US"/>
          </a:p>
        </p:txBody>
      </p:sp>
    </p:spTree>
    <p:extLst>
      <p:ext uri="{BB962C8B-B14F-4D97-AF65-F5344CB8AC3E}">
        <p14:creationId xmlns:p14="http://schemas.microsoft.com/office/powerpoint/2010/main" val="242996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PC is the right one? Depends on your goals. Are you looking to capture the most variation in the least axes? Are you looking to separate out groups? These are good ideas to have in mind as you start your analysis. They will help you take your PC analysis further. </a:t>
            </a:r>
          </a:p>
        </p:txBody>
      </p:sp>
      <p:sp>
        <p:nvSpPr>
          <p:cNvPr id="4" name="Slide Number Placeholder 3"/>
          <p:cNvSpPr>
            <a:spLocks noGrp="1"/>
          </p:cNvSpPr>
          <p:nvPr>
            <p:ph type="sldNum" sz="quarter" idx="5"/>
          </p:nvPr>
        </p:nvSpPr>
        <p:spPr/>
        <p:txBody>
          <a:bodyPr/>
          <a:lstStyle/>
          <a:p>
            <a:fld id="{C873A700-F7AE-4360-B54C-567F48D73F38}" type="slidenum">
              <a:rPr lang="en-US" smtClean="0"/>
              <a:t>18</a:t>
            </a:fld>
            <a:endParaRPr lang="en-US"/>
          </a:p>
        </p:txBody>
      </p:sp>
    </p:spTree>
    <p:extLst>
      <p:ext uri="{BB962C8B-B14F-4D97-AF65-F5344CB8AC3E}">
        <p14:creationId xmlns:p14="http://schemas.microsoft.com/office/powerpoint/2010/main" val="40590938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to identify group separation there are different ways to test your new PCs. You can use ellipses, linear regression, even an ANOVA or MANOVA if you want to look at multiple PCs. You could even take on a whole new approach using the ranked method of NMDS, constraining your dimensions if needed. Or use a DFA, which uses your set groups to purposefully build axes to maximize separation.</a:t>
            </a:r>
          </a:p>
        </p:txBody>
      </p:sp>
      <p:sp>
        <p:nvSpPr>
          <p:cNvPr id="4" name="Slide Number Placeholder 3"/>
          <p:cNvSpPr>
            <a:spLocks noGrp="1"/>
          </p:cNvSpPr>
          <p:nvPr>
            <p:ph type="sldNum" sz="quarter" idx="5"/>
          </p:nvPr>
        </p:nvSpPr>
        <p:spPr/>
        <p:txBody>
          <a:bodyPr/>
          <a:lstStyle/>
          <a:p>
            <a:fld id="{C873A700-F7AE-4360-B54C-567F48D73F38}" type="slidenum">
              <a:rPr lang="en-US" smtClean="0"/>
              <a:t>19</a:t>
            </a:fld>
            <a:endParaRPr lang="en-US"/>
          </a:p>
        </p:txBody>
      </p:sp>
    </p:spTree>
    <p:extLst>
      <p:ext uri="{BB962C8B-B14F-4D97-AF65-F5344CB8AC3E}">
        <p14:creationId xmlns:p14="http://schemas.microsoft.com/office/powerpoint/2010/main" val="2955156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you can use your new PC axes in further analyses. Using fewer variables now that capture as much variability from their predecessors as possible. But some caution. Always consider the interpretation of your axes, make sure they make biological sense. Use good judgement when combining variables, don’t just throw everything in the pot and hope the soup turns out good. Good luck on your multivariate adventures, I know you’re all excited to use these new tools but please hold on running your multivariate stats until your safe at home or in your office. If you want to know more or have questions about the R script and document, contact me at the email address below. </a:t>
            </a:r>
            <a:r>
              <a:rPr lang="en-US"/>
              <a:t>Thanks everyone. </a:t>
            </a:r>
            <a:endParaRPr lang="en-US" dirty="0"/>
          </a:p>
        </p:txBody>
      </p:sp>
      <p:sp>
        <p:nvSpPr>
          <p:cNvPr id="4" name="Slide Number Placeholder 3"/>
          <p:cNvSpPr>
            <a:spLocks noGrp="1"/>
          </p:cNvSpPr>
          <p:nvPr>
            <p:ph type="sldNum" sz="quarter" idx="5"/>
          </p:nvPr>
        </p:nvSpPr>
        <p:spPr/>
        <p:txBody>
          <a:bodyPr/>
          <a:lstStyle/>
          <a:p>
            <a:fld id="{C873A700-F7AE-4360-B54C-567F48D73F38}" type="slidenum">
              <a:rPr lang="en-US" smtClean="0"/>
              <a:t>20</a:t>
            </a:fld>
            <a:endParaRPr lang="en-US"/>
          </a:p>
        </p:txBody>
      </p:sp>
    </p:spTree>
    <p:extLst>
      <p:ext uri="{BB962C8B-B14F-4D97-AF65-F5344CB8AC3E}">
        <p14:creationId xmlns:p14="http://schemas.microsoft.com/office/powerpoint/2010/main" val="2045560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talks so far have focused on Univariate statistics, stats looking at a single response variable. </a:t>
            </a:r>
          </a:p>
        </p:txBody>
      </p:sp>
      <p:sp>
        <p:nvSpPr>
          <p:cNvPr id="4" name="Slide Number Placeholder 3"/>
          <p:cNvSpPr>
            <a:spLocks noGrp="1"/>
          </p:cNvSpPr>
          <p:nvPr>
            <p:ph type="sldNum" sz="quarter" idx="5"/>
          </p:nvPr>
        </p:nvSpPr>
        <p:spPr/>
        <p:txBody>
          <a:bodyPr/>
          <a:lstStyle/>
          <a:p>
            <a:fld id="{C873A700-F7AE-4360-B54C-567F48D73F38}" type="slidenum">
              <a:rPr lang="en-US" smtClean="0"/>
              <a:t>2</a:t>
            </a:fld>
            <a:endParaRPr lang="en-US"/>
          </a:p>
        </p:txBody>
      </p:sp>
    </p:spTree>
    <p:extLst>
      <p:ext uri="{BB962C8B-B14F-4D97-AF65-F5344CB8AC3E}">
        <p14:creationId xmlns:p14="http://schemas.microsoft.com/office/powerpoint/2010/main" val="3391032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very simple example. I often like to put it in context of a dataset I’m using. Here I have a continuous variable as my response. A factor for my predictor. </a:t>
            </a:r>
          </a:p>
        </p:txBody>
      </p:sp>
      <p:sp>
        <p:nvSpPr>
          <p:cNvPr id="4" name="Slide Number Placeholder 3"/>
          <p:cNvSpPr>
            <a:spLocks noGrp="1"/>
          </p:cNvSpPr>
          <p:nvPr>
            <p:ph type="sldNum" sz="quarter" idx="5"/>
          </p:nvPr>
        </p:nvSpPr>
        <p:spPr/>
        <p:txBody>
          <a:bodyPr/>
          <a:lstStyle/>
          <a:p>
            <a:fld id="{C873A700-F7AE-4360-B54C-567F48D73F38}" type="slidenum">
              <a:rPr lang="en-US" smtClean="0"/>
              <a:t>3</a:t>
            </a:fld>
            <a:endParaRPr lang="en-US"/>
          </a:p>
        </p:txBody>
      </p:sp>
    </p:spTree>
    <p:extLst>
      <p:ext uri="{BB962C8B-B14F-4D97-AF65-F5344CB8AC3E}">
        <p14:creationId xmlns:p14="http://schemas.microsoft.com/office/powerpoint/2010/main" val="1892984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name suggests, multivariate statistics has many variables. Instead of a single response variable, we’re talking about a matrix of variables. In this example I have three continuous environmental variables and my factor variable as a predictor. Often, my response variables may be correlated to one another (or not independent). In this case, I’m not asking about how an individual variable changes relative to the region, I’m interested in the suite of variables.</a:t>
            </a:r>
          </a:p>
        </p:txBody>
      </p:sp>
      <p:sp>
        <p:nvSpPr>
          <p:cNvPr id="4" name="Slide Number Placeholder 3"/>
          <p:cNvSpPr>
            <a:spLocks noGrp="1"/>
          </p:cNvSpPr>
          <p:nvPr>
            <p:ph type="sldNum" sz="quarter" idx="5"/>
          </p:nvPr>
        </p:nvSpPr>
        <p:spPr/>
        <p:txBody>
          <a:bodyPr/>
          <a:lstStyle/>
          <a:p>
            <a:fld id="{C873A700-F7AE-4360-B54C-567F48D73F38}" type="slidenum">
              <a:rPr lang="en-US" smtClean="0"/>
              <a:t>4</a:t>
            </a:fld>
            <a:endParaRPr lang="en-US"/>
          </a:p>
        </p:txBody>
      </p:sp>
    </p:spTree>
    <p:extLst>
      <p:ext uri="{BB962C8B-B14F-4D97-AF65-F5344CB8AC3E}">
        <p14:creationId xmlns:p14="http://schemas.microsoft.com/office/powerpoint/2010/main" val="4185033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multivariate analyses quite often. Commonly used types of datasets are environmental, community, and diet datasets. For many of the univariate techniques you are seeing today, there is an equivalent multivariate analysis. </a:t>
            </a:r>
          </a:p>
        </p:txBody>
      </p:sp>
      <p:sp>
        <p:nvSpPr>
          <p:cNvPr id="4" name="Slide Number Placeholder 3"/>
          <p:cNvSpPr>
            <a:spLocks noGrp="1"/>
          </p:cNvSpPr>
          <p:nvPr>
            <p:ph type="sldNum" sz="quarter" idx="5"/>
          </p:nvPr>
        </p:nvSpPr>
        <p:spPr/>
        <p:txBody>
          <a:bodyPr/>
          <a:lstStyle/>
          <a:p>
            <a:fld id="{C873A700-F7AE-4360-B54C-567F48D73F38}" type="slidenum">
              <a:rPr lang="en-US" smtClean="0"/>
              <a:t>5</a:t>
            </a:fld>
            <a:endParaRPr lang="en-US"/>
          </a:p>
        </p:txBody>
      </p:sp>
    </p:spTree>
    <p:extLst>
      <p:ext uri="{BB962C8B-B14F-4D97-AF65-F5344CB8AC3E}">
        <p14:creationId xmlns:p14="http://schemas.microsoft.com/office/powerpoint/2010/main" val="1823260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the commonly used MANOVA, is the multivariate analysis of variance or its permutational variation the </a:t>
            </a:r>
            <a:r>
              <a:rPr lang="en-US" dirty="0" err="1"/>
              <a:t>PerMANOVA</a:t>
            </a:r>
            <a:r>
              <a:rPr lang="en-US" dirty="0"/>
              <a:t>. A large branch of multivariate statistics is ordination. This includes PCA, FA, DFA, NMDS. I’m focusing on PCA today, but more information on these other analyses can be found in resources such as Numerical Ecology with R. But I also want to suggest that you check out the references supplied with packages and functions you’re using.  </a:t>
            </a:r>
          </a:p>
        </p:txBody>
      </p:sp>
      <p:sp>
        <p:nvSpPr>
          <p:cNvPr id="4" name="Slide Number Placeholder 3"/>
          <p:cNvSpPr>
            <a:spLocks noGrp="1"/>
          </p:cNvSpPr>
          <p:nvPr>
            <p:ph type="sldNum" sz="quarter" idx="5"/>
          </p:nvPr>
        </p:nvSpPr>
        <p:spPr/>
        <p:txBody>
          <a:bodyPr/>
          <a:lstStyle/>
          <a:p>
            <a:fld id="{C873A700-F7AE-4360-B54C-567F48D73F38}" type="slidenum">
              <a:rPr lang="en-US" smtClean="0"/>
              <a:t>6</a:t>
            </a:fld>
            <a:endParaRPr lang="en-US"/>
          </a:p>
        </p:txBody>
      </p:sp>
    </p:spTree>
    <p:extLst>
      <p:ext uri="{BB962C8B-B14F-4D97-AF65-F5344CB8AC3E}">
        <p14:creationId xmlns:p14="http://schemas.microsoft.com/office/powerpoint/2010/main" val="3874933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common challenge for multivariate analyses, is that when we are trying to examine multiple response variables we quickly come up against a wall of complexity. We simply cannot understand more than 3-4 dimensions at a time. Depending on how long our children let us sleep, perhaps even fewer. So the goal of most multivariate analyses is to take complex datasets and reduce their output into fewer dimensions for us to understand. Ordination does this in a very literal sense. It takes a matrix of response variables, the sum of their variance, and combines them to create new dimensions, new variables. Whenever you combine variables, you will lose some of the information contained, but the object here is to retain the most important information in favor of a simpler variable. (this is the goal of any model really). Many ordination techniques have visual interpretations, but there are quantitative ways to test these interpretations. Two of the most common ordination techniques are Principal components analysis, and Non-metric multidimensional scaling. PCA relies more on continuous, correlated datasets. It uses Euclidean distances to calculate variance and provides many dimensions with decreasing variance explained. (more on that in a moment). NMDS is a bit more flexible as it relies on a ranking technique and can use different types of distance measures. Finally, it allows you to constrain the analysis to a particular number of dimensions, but this can have drawbacks.</a:t>
            </a:r>
          </a:p>
        </p:txBody>
      </p:sp>
      <p:sp>
        <p:nvSpPr>
          <p:cNvPr id="4" name="Slide Number Placeholder 3"/>
          <p:cNvSpPr>
            <a:spLocks noGrp="1"/>
          </p:cNvSpPr>
          <p:nvPr>
            <p:ph type="sldNum" sz="quarter" idx="5"/>
          </p:nvPr>
        </p:nvSpPr>
        <p:spPr/>
        <p:txBody>
          <a:bodyPr/>
          <a:lstStyle/>
          <a:p>
            <a:fld id="{C873A700-F7AE-4360-B54C-567F48D73F38}" type="slidenum">
              <a:rPr lang="en-US" smtClean="0"/>
              <a:t>7</a:t>
            </a:fld>
            <a:endParaRPr lang="en-US"/>
          </a:p>
        </p:txBody>
      </p:sp>
    </p:spTree>
    <p:extLst>
      <p:ext uri="{BB962C8B-B14F-4D97-AF65-F5344CB8AC3E}">
        <p14:creationId xmlns:p14="http://schemas.microsoft.com/office/powerpoint/2010/main" val="3399151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PCA. This technique combines response variables in a linear fashion. Variables are combined into new axes, called principal components. Each component represents some of the variation from the total variation of the dataset. Plotting components containing large amounts of the variation allows us to view patterns representative of most of the variation while dropping dimensions that explain less variation.</a:t>
            </a:r>
          </a:p>
        </p:txBody>
      </p:sp>
      <p:sp>
        <p:nvSpPr>
          <p:cNvPr id="4" name="Slide Number Placeholder 3"/>
          <p:cNvSpPr>
            <a:spLocks noGrp="1"/>
          </p:cNvSpPr>
          <p:nvPr>
            <p:ph type="sldNum" sz="quarter" idx="5"/>
          </p:nvPr>
        </p:nvSpPr>
        <p:spPr/>
        <p:txBody>
          <a:bodyPr/>
          <a:lstStyle/>
          <a:p>
            <a:fld id="{C873A700-F7AE-4360-B54C-567F48D73F38}" type="slidenum">
              <a:rPr lang="en-US" smtClean="0"/>
              <a:t>8</a:t>
            </a:fld>
            <a:endParaRPr lang="en-US"/>
          </a:p>
        </p:txBody>
      </p:sp>
    </p:spTree>
    <p:extLst>
      <p:ext uri="{BB962C8B-B14F-4D97-AF65-F5344CB8AC3E}">
        <p14:creationId xmlns:p14="http://schemas.microsoft.com/office/powerpoint/2010/main" val="2931349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these variables are linear combinations of different variables, the new PC axes are unit less. BUT, as you will see in a moment, the original variables are present in each PC in different magnitudes and directions. Each PC, as I said, represents some of the variation, and is listed in decreasing order. Each PC is orthogonal from the other principal components, meaning it is independent.</a:t>
            </a:r>
          </a:p>
        </p:txBody>
      </p:sp>
      <p:sp>
        <p:nvSpPr>
          <p:cNvPr id="4" name="Slide Number Placeholder 3"/>
          <p:cNvSpPr>
            <a:spLocks noGrp="1"/>
          </p:cNvSpPr>
          <p:nvPr>
            <p:ph type="sldNum" sz="quarter" idx="5"/>
          </p:nvPr>
        </p:nvSpPr>
        <p:spPr/>
        <p:txBody>
          <a:bodyPr/>
          <a:lstStyle/>
          <a:p>
            <a:fld id="{C873A700-F7AE-4360-B54C-567F48D73F38}" type="slidenum">
              <a:rPr lang="en-US" smtClean="0"/>
              <a:t>9</a:t>
            </a:fld>
            <a:endParaRPr lang="en-US"/>
          </a:p>
        </p:txBody>
      </p:sp>
    </p:spTree>
    <p:extLst>
      <p:ext uri="{BB962C8B-B14F-4D97-AF65-F5344CB8AC3E}">
        <p14:creationId xmlns:p14="http://schemas.microsoft.com/office/powerpoint/2010/main" val="1055918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2FD9-9531-4E16-B8AA-3B5D741599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2CE25A-A7E5-4B0E-81B9-0C50639E38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0C43A4-07FE-473C-B242-24FBC60F62F3}"/>
              </a:ext>
            </a:extLst>
          </p:cNvPr>
          <p:cNvSpPr>
            <a:spLocks noGrp="1"/>
          </p:cNvSpPr>
          <p:nvPr>
            <p:ph type="dt" sz="half" idx="10"/>
          </p:nvPr>
        </p:nvSpPr>
        <p:spPr/>
        <p:txBody>
          <a:bodyPr/>
          <a:lstStyle/>
          <a:p>
            <a:fld id="{0A788577-E938-4FEC-AD3D-C88713F55A51}" type="datetime1">
              <a:rPr lang="en-US" smtClean="0"/>
              <a:t>3/10/2022</a:t>
            </a:fld>
            <a:endParaRPr lang="en-US"/>
          </a:p>
        </p:txBody>
      </p:sp>
      <p:sp>
        <p:nvSpPr>
          <p:cNvPr id="5" name="Footer Placeholder 4">
            <a:extLst>
              <a:ext uri="{FF2B5EF4-FFF2-40B4-BE49-F238E27FC236}">
                <a16:creationId xmlns:a16="http://schemas.microsoft.com/office/drawing/2014/main" id="{7794228D-BC42-4F8C-A6CE-39F9E02FF901}"/>
              </a:ext>
            </a:extLst>
          </p:cNvPr>
          <p:cNvSpPr>
            <a:spLocks noGrp="1"/>
          </p:cNvSpPr>
          <p:nvPr>
            <p:ph type="ftr" sz="quarter" idx="11"/>
          </p:nvPr>
        </p:nvSpPr>
        <p:spPr/>
        <p:txBody>
          <a:bodyPr/>
          <a:lstStyle/>
          <a:p>
            <a:r>
              <a:rPr lang="pt-BR"/>
              <a:t>IEP R Micro Training, CDFW, timothy.malinich@wildlife.ca.gov</a:t>
            </a:r>
            <a:endParaRPr lang="en-US"/>
          </a:p>
        </p:txBody>
      </p:sp>
      <p:sp>
        <p:nvSpPr>
          <p:cNvPr id="6" name="Slide Number Placeholder 5">
            <a:extLst>
              <a:ext uri="{FF2B5EF4-FFF2-40B4-BE49-F238E27FC236}">
                <a16:creationId xmlns:a16="http://schemas.microsoft.com/office/drawing/2014/main" id="{317C1652-700C-4430-B5C5-9CA666F68F0F}"/>
              </a:ext>
            </a:extLst>
          </p:cNvPr>
          <p:cNvSpPr>
            <a:spLocks noGrp="1"/>
          </p:cNvSpPr>
          <p:nvPr>
            <p:ph type="sldNum" sz="quarter" idx="12"/>
          </p:nvPr>
        </p:nvSpPr>
        <p:spPr/>
        <p:txBody>
          <a:bodyPr/>
          <a:lstStyle/>
          <a:p>
            <a:fld id="{CA9A1B8B-3C45-4A89-AF22-7FD3CE5D593B}" type="slidenum">
              <a:rPr lang="en-US" smtClean="0"/>
              <a:t>‹#›</a:t>
            </a:fld>
            <a:endParaRPr lang="en-US"/>
          </a:p>
        </p:txBody>
      </p:sp>
    </p:spTree>
    <p:extLst>
      <p:ext uri="{BB962C8B-B14F-4D97-AF65-F5344CB8AC3E}">
        <p14:creationId xmlns:p14="http://schemas.microsoft.com/office/powerpoint/2010/main" val="2371515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F64B9-1068-48C4-9A7E-914B2E0838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B228D2-3CBE-4E54-99A0-B72147C62F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6732A-6194-4838-A572-BD31710532CA}"/>
              </a:ext>
            </a:extLst>
          </p:cNvPr>
          <p:cNvSpPr>
            <a:spLocks noGrp="1"/>
          </p:cNvSpPr>
          <p:nvPr>
            <p:ph type="dt" sz="half" idx="10"/>
          </p:nvPr>
        </p:nvSpPr>
        <p:spPr/>
        <p:txBody>
          <a:bodyPr/>
          <a:lstStyle/>
          <a:p>
            <a:fld id="{284B39D6-55EA-49A7-A2C7-2E491C2959C3}" type="datetime1">
              <a:rPr lang="en-US" smtClean="0"/>
              <a:t>3/10/2022</a:t>
            </a:fld>
            <a:endParaRPr lang="en-US"/>
          </a:p>
        </p:txBody>
      </p:sp>
      <p:sp>
        <p:nvSpPr>
          <p:cNvPr id="5" name="Footer Placeholder 4">
            <a:extLst>
              <a:ext uri="{FF2B5EF4-FFF2-40B4-BE49-F238E27FC236}">
                <a16:creationId xmlns:a16="http://schemas.microsoft.com/office/drawing/2014/main" id="{7AABE029-8D1D-4F9D-AD76-9D9FD9E16A3D}"/>
              </a:ext>
            </a:extLst>
          </p:cNvPr>
          <p:cNvSpPr>
            <a:spLocks noGrp="1"/>
          </p:cNvSpPr>
          <p:nvPr>
            <p:ph type="ftr" sz="quarter" idx="11"/>
          </p:nvPr>
        </p:nvSpPr>
        <p:spPr/>
        <p:txBody>
          <a:bodyPr/>
          <a:lstStyle/>
          <a:p>
            <a:r>
              <a:rPr lang="pt-BR"/>
              <a:t>IEP R Micro Training, CDFW, timothy.malinich@wildlife.ca.gov</a:t>
            </a:r>
            <a:endParaRPr lang="en-US"/>
          </a:p>
        </p:txBody>
      </p:sp>
      <p:sp>
        <p:nvSpPr>
          <p:cNvPr id="6" name="Slide Number Placeholder 5">
            <a:extLst>
              <a:ext uri="{FF2B5EF4-FFF2-40B4-BE49-F238E27FC236}">
                <a16:creationId xmlns:a16="http://schemas.microsoft.com/office/drawing/2014/main" id="{7F4C3129-9909-479F-9E67-072C9EF9AE05}"/>
              </a:ext>
            </a:extLst>
          </p:cNvPr>
          <p:cNvSpPr>
            <a:spLocks noGrp="1"/>
          </p:cNvSpPr>
          <p:nvPr>
            <p:ph type="sldNum" sz="quarter" idx="12"/>
          </p:nvPr>
        </p:nvSpPr>
        <p:spPr/>
        <p:txBody>
          <a:bodyPr/>
          <a:lstStyle/>
          <a:p>
            <a:fld id="{CA9A1B8B-3C45-4A89-AF22-7FD3CE5D593B}" type="slidenum">
              <a:rPr lang="en-US" smtClean="0"/>
              <a:t>‹#›</a:t>
            </a:fld>
            <a:endParaRPr lang="en-US"/>
          </a:p>
        </p:txBody>
      </p:sp>
    </p:spTree>
    <p:extLst>
      <p:ext uri="{BB962C8B-B14F-4D97-AF65-F5344CB8AC3E}">
        <p14:creationId xmlns:p14="http://schemas.microsoft.com/office/powerpoint/2010/main" val="2266076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550699-CD65-4144-A08C-2F778B11E0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826EDD-244C-464B-BA10-0C81CC3FA9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09452-6EBF-420A-AA50-3E2BCD0932A8}"/>
              </a:ext>
            </a:extLst>
          </p:cNvPr>
          <p:cNvSpPr>
            <a:spLocks noGrp="1"/>
          </p:cNvSpPr>
          <p:nvPr>
            <p:ph type="dt" sz="half" idx="10"/>
          </p:nvPr>
        </p:nvSpPr>
        <p:spPr/>
        <p:txBody>
          <a:bodyPr/>
          <a:lstStyle/>
          <a:p>
            <a:fld id="{D98D4EC0-0B4E-48F6-9AE6-604068A6EBF4}" type="datetime1">
              <a:rPr lang="en-US" smtClean="0"/>
              <a:t>3/10/2022</a:t>
            </a:fld>
            <a:endParaRPr lang="en-US"/>
          </a:p>
        </p:txBody>
      </p:sp>
      <p:sp>
        <p:nvSpPr>
          <p:cNvPr id="5" name="Footer Placeholder 4">
            <a:extLst>
              <a:ext uri="{FF2B5EF4-FFF2-40B4-BE49-F238E27FC236}">
                <a16:creationId xmlns:a16="http://schemas.microsoft.com/office/drawing/2014/main" id="{38D9AFBD-6D6D-4E81-816B-5126A43E2171}"/>
              </a:ext>
            </a:extLst>
          </p:cNvPr>
          <p:cNvSpPr>
            <a:spLocks noGrp="1"/>
          </p:cNvSpPr>
          <p:nvPr>
            <p:ph type="ftr" sz="quarter" idx="11"/>
          </p:nvPr>
        </p:nvSpPr>
        <p:spPr/>
        <p:txBody>
          <a:bodyPr/>
          <a:lstStyle/>
          <a:p>
            <a:r>
              <a:rPr lang="pt-BR"/>
              <a:t>IEP R Micro Training, CDFW, timothy.malinich@wildlife.ca.gov</a:t>
            </a:r>
            <a:endParaRPr lang="en-US"/>
          </a:p>
        </p:txBody>
      </p:sp>
      <p:sp>
        <p:nvSpPr>
          <p:cNvPr id="6" name="Slide Number Placeholder 5">
            <a:extLst>
              <a:ext uri="{FF2B5EF4-FFF2-40B4-BE49-F238E27FC236}">
                <a16:creationId xmlns:a16="http://schemas.microsoft.com/office/drawing/2014/main" id="{F29EEB00-6E0B-4B07-8715-DCE21C00259C}"/>
              </a:ext>
            </a:extLst>
          </p:cNvPr>
          <p:cNvSpPr>
            <a:spLocks noGrp="1"/>
          </p:cNvSpPr>
          <p:nvPr>
            <p:ph type="sldNum" sz="quarter" idx="12"/>
          </p:nvPr>
        </p:nvSpPr>
        <p:spPr/>
        <p:txBody>
          <a:bodyPr/>
          <a:lstStyle/>
          <a:p>
            <a:fld id="{CA9A1B8B-3C45-4A89-AF22-7FD3CE5D593B}" type="slidenum">
              <a:rPr lang="en-US" smtClean="0"/>
              <a:t>‹#›</a:t>
            </a:fld>
            <a:endParaRPr lang="en-US"/>
          </a:p>
        </p:txBody>
      </p:sp>
    </p:spTree>
    <p:extLst>
      <p:ext uri="{BB962C8B-B14F-4D97-AF65-F5344CB8AC3E}">
        <p14:creationId xmlns:p14="http://schemas.microsoft.com/office/powerpoint/2010/main" val="402521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4430B-4074-41B1-B1F4-8D66FF55A1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235D26-DAE0-4946-83E5-A9AD898FF4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6041E0-D263-43F1-96C1-C580FD5149C9}"/>
              </a:ext>
            </a:extLst>
          </p:cNvPr>
          <p:cNvSpPr>
            <a:spLocks noGrp="1"/>
          </p:cNvSpPr>
          <p:nvPr>
            <p:ph type="dt" sz="half" idx="10"/>
          </p:nvPr>
        </p:nvSpPr>
        <p:spPr/>
        <p:txBody>
          <a:bodyPr/>
          <a:lstStyle/>
          <a:p>
            <a:fld id="{85B32E47-F6FD-4572-AEFE-FC3E2D60314D}" type="datetime1">
              <a:rPr lang="en-US" smtClean="0"/>
              <a:t>3/10/2022</a:t>
            </a:fld>
            <a:endParaRPr lang="en-US"/>
          </a:p>
        </p:txBody>
      </p:sp>
      <p:sp>
        <p:nvSpPr>
          <p:cNvPr id="5" name="Footer Placeholder 4">
            <a:extLst>
              <a:ext uri="{FF2B5EF4-FFF2-40B4-BE49-F238E27FC236}">
                <a16:creationId xmlns:a16="http://schemas.microsoft.com/office/drawing/2014/main" id="{F5CAF8B7-EFD5-4079-B1A8-FB99E952A39D}"/>
              </a:ext>
            </a:extLst>
          </p:cNvPr>
          <p:cNvSpPr>
            <a:spLocks noGrp="1"/>
          </p:cNvSpPr>
          <p:nvPr>
            <p:ph type="ftr" sz="quarter" idx="11"/>
          </p:nvPr>
        </p:nvSpPr>
        <p:spPr/>
        <p:txBody>
          <a:bodyPr/>
          <a:lstStyle/>
          <a:p>
            <a:r>
              <a:rPr lang="pt-BR"/>
              <a:t>IEP R Micro Training, CDFW, timothy.malinich@wildlife.ca.gov</a:t>
            </a:r>
            <a:endParaRPr lang="en-US"/>
          </a:p>
        </p:txBody>
      </p:sp>
      <p:sp>
        <p:nvSpPr>
          <p:cNvPr id="6" name="Slide Number Placeholder 5">
            <a:extLst>
              <a:ext uri="{FF2B5EF4-FFF2-40B4-BE49-F238E27FC236}">
                <a16:creationId xmlns:a16="http://schemas.microsoft.com/office/drawing/2014/main" id="{0809DAAF-3494-448C-9684-FCD4EEFD855C}"/>
              </a:ext>
            </a:extLst>
          </p:cNvPr>
          <p:cNvSpPr>
            <a:spLocks noGrp="1"/>
          </p:cNvSpPr>
          <p:nvPr>
            <p:ph type="sldNum" sz="quarter" idx="12"/>
          </p:nvPr>
        </p:nvSpPr>
        <p:spPr/>
        <p:txBody>
          <a:bodyPr/>
          <a:lstStyle/>
          <a:p>
            <a:fld id="{CA9A1B8B-3C45-4A89-AF22-7FD3CE5D593B}" type="slidenum">
              <a:rPr lang="en-US" smtClean="0"/>
              <a:t>‹#›</a:t>
            </a:fld>
            <a:endParaRPr lang="en-US"/>
          </a:p>
        </p:txBody>
      </p:sp>
    </p:spTree>
    <p:extLst>
      <p:ext uri="{BB962C8B-B14F-4D97-AF65-F5344CB8AC3E}">
        <p14:creationId xmlns:p14="http://schemas.microsoft.com/office/powerpoint/2010/main" val="4019565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372A0-D224-4DEF-8C45-7CBFF95173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F9245F-8B28-4B89-BECE-1F65B9EE88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2D3F66-BE3F-4090-8B2F-36FA11064A2C}"/>
              </a:ext>
            </a:extLst>
          </p:cNvPr>
          <p:cNvSpPr>
            <a:spLocks noGrp="1"/>
          </p:cNvSpPr>
          <p:nvPr>
            <p:ph type="dt" sz="half" idx="10"/>
          </p:nvPr>
        </p:nvSpPr>
        <p:spPr/>
        <p:txBody>
          <a:bodyPr/>
          <a:lstStyle/>
          <a:p>
            <a:fld id="{FE78A386-E788-4B70-8788-BB68DBCBFEFA}" type="datetime1">
              <a:rPr lang="en-US" smtClean="0"/>
              <a:t>3/10/2022</a:t>
            </a:fld>
            <a:endParaRPr lang="en-US"/>
          </a:p>
        </p:txBody>
      </p:sp>
      <p:sp>
        <p:nvSpPr>
          <p:cNvPr id="5" name="Footer Placeholder 4">
            <a:extLst>
              <a:ext uri="{FF2B5EF4-FFF2-40B4-BE49-F238E27FC236}">
                <a16:creationId xmlns:a16="http://schemas.microsoft.com/office/drawing/2014/main" id="{F4C3AC13-A29F-42B5-BF07-919A39F87988}"/>
              </a:ext>
            </a:extLst>
          </p:cNvPr>
          <p:cNvSpPr>
            <a:spLocks noGrp="1"/>
          </p:cNvSpPr>
          <p:nvPr>
            <p:ph type="ftr" sz="quarter" idx="11"/>
          </p:nvPr>
        </p:nvSpPr>
        <p:spPr/>
        <p:txBody>
          <a:bodyPr/>
          <a:lstStyle/>
          <a:p>
            <a:r>
              <a:rPr lang="pt-BR"/>
              <a:t>IEP R Micro Training, CDFW, timothy.malinich@wildlife.ca.gov</a:t>
            </a:r>
            <a:endParaRPr lang="en-US"/>
          </a:p>
        </p:txBody>
      </p:sp>
      <p:sp>
        <p:nvSpPr>
          <p:cNvPr id="6" name="Slide Number Placeholder 5">
            <a:extLst>
              <a:ext uri="{FF2B5EF4-FFF2-40B4-BE49-F238E27FC236}">
                <a16:creationId xmlns:a16="http://schemas.microsoft.com/office/drawing/2014/main" id="{0BBBA1F1-E994-46B6-9AC2-9B848CB4A6C8}"/>
              </a:ext>
            </a:extLst>
          </p:cNvPr>
          <p:cNvSpPr>
            <a:spLocks noGrp="1"/>
          </p:cNvSpPr>
          <p:nvPr>
            <p:ph type="sldNum" sz="quarter" idx="12"/>
          </p:nvPr>
        </p:nvSpPr>
        <p:spPr/>
        <p:txBody>
          <a:bodyPr/>
          <a:lstStyle/>
          <a:p>
            <a:fld id="{CA9A1B8B-3C45-4A89-AF22-7FD3CE5D593B}" type="slidenum">
              <a:rPr lang="en-US" smtClean="0"/>
              <a:t>‹#›</a:t>
            </a:fld>
            <a:endParaRPr lang="en-US"/>
          </a:p>
        </p:txBody>
      </p:sp>
    </p:spTree>
    <p:extLst>
      <p:ext uri="{BB962C8B-B14F-4D97-AF65-F5344CB8AC3E}">
        <p14:creationId xmlns:p14="http://schemas.microsoft.com/office/powerpoint/2010/main" val="3252246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C2A0C-4A75-4710-AB09-9F03C411E7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FC101C-E87E-46FD-A845-D5A417B3B7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F9DF8C-6421-4E44-870D-87893E2A2F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3D20BF-5133-4BD7-BFAB-455B0F800C49}"/>
              </a:ext>
            </a:extLst>
          </p:cNvPr>
          <p:cNvSpPr>
            <a:spLocks noGrp="1"/>
          </p:cNvSpPr>
          <p:nvPr>
            <p:ph type="dt" sz="half" idx="10"/>
          </p:nvPr>
        </p:nvSpPr>
        <p:spPr/>
        <p:txBody>
          <a:bodyPr/>
          <a:lstStyle/>
          <a:p>
            <a:fld id="{98C41073-62A2-460D-B7A4-1090162F8C4E}" type="datetime1">
              <a:rPr lang="en-US" smtClean="0"/>
              <a:t>3/10/2022</a:t>
            </a:fld>
            <a:endParaRPr lang="en-US"/>
          </a:p>
        </p:txBody>
      </p:sp>
      <p:sp>
        <p:nvSpPr>
          <p:cNvPr id="6" name="Footer Placeholder 5">
            <a:extLst>
              <a:ext uri="{FF2B5EF4-FFF2-40B4-BE49-F238E27FC236}">
                <a16:creationId xmlns:a16="http://schemas.microsoft.com/office/drawing/2014/main" id="{4247364C-DA07-4F2A-865C-2D6C4AB316A7}"/>
              </a:ext>
            </a:extLst>
          </p:cNvPr>
          <p:cNvSpPr>
            <a:spLocks noGrp="1"/>
          </p:cNvSpPr>
          <p:nvPr>
            <p:ph type="ftr" sz="quarter" idx="11"/>
          </p:nvPr>
        </p:nvSpPr>
        <p:spPr/>
        <p:txBody>
          <a:bodyPr/>
          <a:lstStyle/>
          <a:p>
            <a:r>
              <a:rPr lang="pt-BR"/>
              <a:t>IEP R Micro Training, CDFW, timothy.malinich@wildlife.ca.gov</a:t>
            </a:r>
            <a:endParaRPr lang="en-US"/>
          </a:p>
        </p:txBody>
      </p:sp>
      <p:sp>
        <p:nvSpPr>
          <p:cNvPr id="7" name="Slide Number Placeholder 6">
            <a:extLst>
              <a:ext uri="{FF2B5EF4-FFF2-40B4-BE49-F238E27FC236}">
                <a16:creationId xmlns:a16="http://schemas.microsoft.com/office/drawing/2014/main" id="{69885374-E3FF-4A8E-9DF2-1BF5CBD19112}"/>
              </a:ext>
            </a:extLst>
          </p:cNvPr>
          <p:cNvSpPr>
            <a:spLocks noGrp="1"/>
          </p:cNvSpPr>
          <p:nvPr>
            <p:ph type="sldNum" sz="quarter" idx="12"/>
          </p:nvPr>
        </p:nvSpPr>
        <p:spPr/>
        <p:txBody>
          <a:bodyPr/>
          <a:lstStyle/>
          <a:p>
            <a:fld id="{CA9A1B8B-3C45-4A89-AF22-7FD3CE5D593B}" type="slidenum">
              <a:rPr lang="en-US" smtClean="0"/>
              <a:t>‹#›</a:t>
            </a:fld>
            <a:endParaRPr lang="en-US"/>
          </a:p>
        </p:txBody>
      </p:sp>
    </p:spTree>
    <p:extLst>
      <p:ext uri="{BB962C8B-B14F-4D97-AF65-F5344CB8AC3E}">
        <p14:creationId xmlns:p14="http://schemas.microsoft.com/office/powerpoint/2010/main" val="2615427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9E953-2E28-4C23-8595-DA999B0B67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FD5B7C-A3D6-4D15-B8F8-DC2EB28311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66C23C-12EB-4D48-9C16-E5558F93DD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0512CC-68CC-4461-AC39-F00352F859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D0A138-47C8-4BD5-9A3F-3251E60210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AA0E2F-67C3-4918-A751-2AA3F7720A64}"/>
              </a:ext>
            </a:extLst>
          </p:cNvPr>
          <p:cNvSpPr>
            <a:spLocks noGrp="1"/>
          </p:cNvSpPr>
          <p:nvPr>
            <p:ph type="dt" sz="half" idx="10"/>
          </p:nvPr>
        </p:nvSpPr>
        <p:spPr/>
        <p:txBody>
          <a:bodyPr/>
          <a:lstStyle/>
          <a:p>
            <a:fld id="{6FBD56D5-589E-4827-8387-47F62D7A5F4B}" type="datetime1">
              <a:rPr lang="en-US" smtClean="0"/>
              <a:t>3/10/2022</a:t>
            </a:fld>
            <a:endParaRPr lang="en-US"/>
          </a:p>
        </p:txBody>
      </p:sp>
      <p:sp>
        <p:nvSpPr>
          <p:cNvPr id="8" name="Footer Placeholder 7">
            <a:extLst>
              <a:ext uri="{FF2B5EF4-FFF2-40B4-BE49-F238E27FC236}">
                <a16:creationId xmlns:a16="http://schemas.microsoft.com/office/drawing/2014/main" id="{92551631-1FA2-41A2-9FF8-2B4C65FFCB85}"/>
              </a:ext>
            </a:extLst>
          </p:cNvPr>
          <p:cNvSpPr>
            <a:spLocks noGrp="1"/>
          </p:cNvSpPr>
          <p:nvPr>
            <p:ph type="ftr" sz="quarter" idx="11"/>
          </p:nvPr>
        </p:nvSpPr>
        <p:spPr/>
        <p:txBody>
          <a:bodyPr/>
          <a:lstStyle/>
          <a:p>
            <a:r>
              <a:rPr lang="pt-BR"/>
              <a:t>IEP R Micro Training, CDFW, timothy.malinich@wildlife.ca.gov</a:t>
            </a:r>
            <a:endParaRPr lang="en-US"/>
          </a:p>
        </p:txBody>
      </p:sp>
      <p:sp>
        <p:nvSpPr>
          <p:cNvPr id="9" name="Slide Number Placeholder 8">
            <a:extLst>
              <a:ext uri="{FF2B5EF4-FFF2-40B4-BE49-F238E27FC236}">
                <a16:creationId xmlns:a16="http://schemas.microsoft.com/office/drawing/2014/main" id="{211CD762-5031-4C83-BDE4-D31DFA046260}"/>
              </a:ext>
            </a:extLst>
          </p:cNvPr>
          <p:cNvSpPr>
            <a:spLocks noGrp="1"/>
          </p:cNvSpPr>
          <p:nvPr>
            <p:ph type="sldNum" sz="quarter" idx="12"/>
          </p:nvPr>
        </p:nvSpPr>
        <p:spPr/>
        <p:txBody>
          <a:bodyPr/>
          <a:lstStyle/>
          <a:p>
            <a:fld id="{CA9A1B8B-3C45-4A89-AF22-7FD3CE5D593B}" type="slidenum">
              <a:rPr lang="en-US" smtClean="0"/>
              <a:t>‹#›</a:t>
            </a:fld>
            <a:endParaRPr lang="en-US"/>
          </a:p>
        </p:txBody>
      </p:sp>
    </p:spTree>
    <p:extLst>
      <p:ext uri="{BB962C8B-B14F-4D97-AF65-F5344CB8AC3E}">
        <p14:creationId xmlns:p14="http://schemas.microsoft.com/office/powerpoint/2010/main" val="3704984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5C13-386E-4212-A3F0-6D3EC4D8B9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21FB02-9365-4ADB-B903-2428DAD99BAA}"/>
              </a:ext>
            </a:extLst>
          </p:cNvPr>
          <p:cNvSpPr>
            <a:spLocks noGrp="1"/>
          </p:cNvSpPr>
          <p:nvPr>
            <p:ph type="dt" sz="half" idx="10"/>
          </p:nvPr>
        </p:nvSpPr>
        <p:spPr/>
        <p:txBody>
          <a:bodyPr/>
          <a:lstStyle/>
          <a:p>
            <a:fld id="{85F50627-EFA6-4A7F-B676-70C348D2AB8B}" type="datetime1">
              <a:rPr lang="en-US" smtClean="0"/>
              <a:t>3/10/2022</a:t>
            </a:fld>
            <a:endParaRPr lang="en-US"/>
          </a:p>
        </p:txBody>
      </p:sp>
      <p:sp>
        <p:nvSpPr>
          <p:cNvPr id="4" name="Footer Placeholder 3">
            <a:extLst>
              <a:ext uri="{FF2B5EF4-FFF2-40B4-BE49-F238E27FC236}">
                <a16:creationId xmlns:a16="http://schemas.microsoft.com/office/drawing/2014/main" id="{1631F6AF-562B-407C-A4E5-8AE9F2FB5F43}"/>
              </a:ext>
            </a:extLst>
          </p:cNvPr>
          <p:cNvSpPr>
            <a:spLocks noGrp="1"/>
          </p:cNvSpPr>
          <p:nvPr>
            <p:ph type="ftr" sz="quarter" idx="11"/>
          </p:nvPr>
        </p:nvSpPr>
        <p:spPr/>
        <p:txBody>
          <a:bodyPr/>
          <a:lstStyle/>
          <a:p>
            <a:r>
              <a:rPr lang="pt-BR"/>
              <a:t>IEP R Micro Training, CDFW, timothy.malinich@wildlife.ca.gov</a:t>
            </a:r>
            <a:endParaRPr lang="en-US"/>
          </a:p>
        </p:txBody>
      </p:sp>
      <p:sp>
        <p:nvSpPr>
          <p:cNvPr id="5" name="Slide Number Placeholder 4">
            <a:extLst>
              <a:ext uri="{FF2B5EF4-FFF2-40B4-BE49-F238E27FC236}">
                <a16:creationId xmlns:a16="http://schemas.microsoft.com/office/drawing/2014/main" id="{63FF74BE-19E9-4324-9D70-E7D8696E35BA}"/>
              </a:ext>
            </a:extLst>
          </p:cNvPr>
          <p:cNvSpPr>
            <a:spLocks noGrp="1"/>
          </p:cNvSpPr>
          <p:nvPr>
            <p:ph type="sldNum" sz="quarter" idx="12"/>
          </p:nvPr>
        </p:nvSpPr>
        <p:spPr/>
        <p:txBody>
          <a:bodyPr/>
          <a:lstStyle/>
          <a:p>
            <a:fld id="{CA9A1B8B-3C45-4A89-AF22-7FD3CE5D593B}" type="slidenum">
              <a:rPr lang="en-US" smtClean="0"/>
              <a:t>‹#›</a:t>
            </a:fld>
            <a:endParaRPr lang="en-US"/>
          </a:p>
        </p:txBody>
      </p:sp>
    </p:spTree>
    <p:extLst>
      <p:ext uri="{BB962C8B-B14F-4D97-AF65-F5344CB8AC3E}">
        <p14:creationId xmlns:p14="http://schemas.microsoft.com/office/powerpoint/2010/main" val="745922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19224D-AFAC-43C7-9FC4-3C8581ED8AAD}"/>
              </a:ext>
            </a:extLst>
          </p:cNvPr>
          <p:cNvSpPr>
            <a:spLocks noGrp="1"/>
          </p:cNvSpPr>
          <p:nvPr>
            <p:ph type="dt" sz="half" idx="10"/>
          </p:nvPr>
        </p:nvSpPr>
        <p:spPr/>
        <p:txBody>
          <a:bodyPr/>
          <a:lstStyle/>
          <a:p>
            <a:fld id="{C5D6342E-2436-4451-9C2B-38BB8A0B6011}" type="datetime1">
              <a:rPr lang="en-US" smtClean="0"/>
              <a:t>3/10/2022</a:t>
            </a:fld>
            <a:endParaRPr lang="en-US"/>
          </a:p>
        </p:txBody>
      </p:sp>
      <p:sp>
        <p:nvSpPr>
          <p:cNvPr id="3" name="Footer Placeholder 2">
            <a:extLst>
              <a:ext uri="{FF2B5EF4-FFF2-40B4-BE49-F238E27FC236}">
                <a16:creationId xmlns:a16="http://schemas.microsoft.com/office/drawing/2014/main" id="{B736B269-4362-46F3-B52D-B434144C5DF8}"/>
              </a:ext>
            </a:extLst>
          </p:cNvPr>
          <p:cNvSpPr>
            <a:spLocks noGrp="1"/>
          </p:cNvSpPr>
          <p:nvPr>
            <p:ph type="ftr" sz="quarter" idx="11"/>
          </p:nvPr>
        </p:nvSpPr>
        <p:spPr/>
        <p:txBody>
          <a:bodyPr/>
          <a:lstStyle/>
          <a:p>
            <a:r>
              <a:rPr lang="pt-BR"/>
              <a:t>IEP R Micro Training, CDFW, timothy.malinich@wildlife.ca.gov</a:t>
            </a:r>
            <a:endParaRPr lang="en-US"/>
          </a:p>
        </p:txBody>
      </p:sp>
      <p:sp>
        <p:nvSpPr>
          <p:cNvPr id="4" name="Slide Number Placeholder 3">
            <a:extLst>
              <a:ext uri="{FF2B5EF4-FFF2-40B4-BE49-F238E27FC236}">
                <a16:creationId xmlns:a16="http://schemas.microsoft.com/office/drawing/2014/main" id="{6AFCA4E1-AD3F-41B0-A09C-1DAB56480E39}"/>
              </a:ext>
            </a:extLst>
          </p:cNvPr>
          <p:cNvSpPr>
            <a:spLocks noGrp="1"/>
          </p:cNvSpPr>
          <p:nvPr>
            <p:ph type="sldNum" sz="quarter" idx="12"/>
          </p:nvPr>
        </p:nvSpPr>
        <p:spPr/>
        <p:txBody>
          <a:bodyPr/>
          <a:lstStyle/>
          <a:p>
            <a:fld id="{CA9A1B8B-3C45-4A89-AF22-7FD3CE5D593B}" type="slidenum">
              <a:rPr lang="en-US" smtClean="0"/>
              <a:t>‹#›</a:t>
            </a:fld>
            <a:endParaRPr lang="en-US"/>
          </a:p>
        </p:txBody>
      </p:sp>
    </p:spTree>
    <p:extLst>
      <p:ext uri="{BB962C8B-B14F-4D97-AF65-F5344CB8AC3E}">
        <p14:creationId xmlns:p14="http://schemas.microsoft.com/office/powerpoint/2010/main" val="2502841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77D6-5CA1-48E2-8A97-D56D8B6695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41A643-6C95-4F19-9E4C-CFD2051F8A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4F0032-F1FE-41F3-85D3-B358E94B8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3F4701-E8E0-4E03-9F41-398AF7517823}"/>
              </a:ext>
            </a:extLst>
          </p:cNvPr>
          <p:cNvSpPr>
            <a:spLocks noGrp="1"/>
          </p:cNvSpPr>
          <p:nvPr>
            <p:ph type="dt" sz="half" idx="10"/>
          </p:nvPr>
        </p:nvSpPr>
        <p:spPr/>
        <p:txBody>
          <a:bodyPr/>
          <a:lstStyle/>
          <a:p>
            <a:fld id="{0F55D06B-31C5-410F-9D93-9C14412A6FC9}" type="datetime1">
              <a:rPr lang="en-US" smtClean="0"/>
              <a:t>3/10/2022</a:t>
            </a:fld>
            <a:endParaRPr lang="en-US"/>
          </a:p>
        </p:txBody>
      </p:sp>
      <p:sp>
        <p:nvSpPr>
          <p:cNvPr id="6" name="Footer Placeholder 5">
            <a:extLst>
              <a:ext uri="{FF2B5EF4-FFF2-40B4-BE49-F238E27FC236}">
                <a16:creationId xmlns:a16="http://schemas.microsoft.com/office/drawing/2014/main" id="{26F4B3E9-699A-4F8B-9FE3-A181AD8B90DF}"/>
              </a:ext>
            </a:extLst>
          </p:cNvPr>
          <p:cNvSpPr>
            <a:spLocks noGrp="1"/>
          </p:cNvSpPr>
          <p:nvPr>
            <p:ph type="ftr" sz="quarter" idx="11"/>
          </p:nvPr>
        </p:nvSpPr>
        <p:spPr/>
        <p:txBody>
          <a:bodyPr/>
          <a:lstStyle/>
          <a:p>
            <a:r>
              <a:rPr lang="pt-BR"/>
              <a:t>IEP R Micro Training, CDFW, timothy.malinich@wildlife.ca.gov</a:t>
            </a:r>
            <a:endParaRPr lang="en-US"/>
          </a:p>
        </p:txBody>
      </p:sp>
      <p:sp>
        <p:nvSpPr>
          <p:cNvPr id="7" name="Slide Number Placeholder 6">
            <a:extLst>
              <a:ext uri="{FF2B5EF4-FFF2-40B4-BE49-F238E27FC236}">
                <a16:creationId xmlns:a16="http://schemas.microsoft.com/office/drawing/2014/main" id="{8A6B6F1E-E810-474B-8C00-B669BBBC6CC7}"/>
              </a:ext>
            </a:extLst>
          </p:cNvPr>
          <p:cNvSpPr>
            <a:spLocks noGrp="1"/>
          </p:cNvSpPr>
          <p:nvPr>
            <p:ph type="sldNum" sz="quarter" idx="12"/>
          </p:nvPr>
        </p:nvSpPr>
        <p:spPr/>
        <p:txBody>
          <a:bodyPr/>
          <a:lstStyle/>
          <a:p>
            <a:fld id="{CA9A1B8B-3C45-4A89-AF22-7FD3CE5D593B}" type="slidenum">
              <a:rPr lang="en-US" smtClean="0"/>
              <a:t>‹#›</a:t>
            </a:fld>
            <a:endParaRPr lang="en-US"/>
          </a:p>
        </p:txBody>
      </p:sp>
    </p:spTree>
    <p:extLst>
      <p:ext uri="{BB962C8B-B14F-4D97-AF65-F5344CB8AC3E}">
        <p14:creationId xmlns:p14="http://schemas.microsoft.com/office/powerpoint/2010/main" val="2583026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BF58-EED3-4C20-B833-34460EB370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3551A7-04D3-4A17-A876-484B052949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2A946-9F40-49D5-B6C6-F39240270D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9EB648-9E59-43BA-8410-EB0A7D05F2EB}"/>
              </a:ext>
            </a:extLst>
          </p:cNvPr>
          <p:cNvSpPr>
            <a:spLocks noGrp="1"/>
          </p:cNvSpPr>
          <p:nvPr>
            <p:ph type="dt" sz="half" idx="10"/>
          </p:nvPr>
        </p:nvSpPr>
        <p:spPr/>
        <p:txBody>
          <a:bodyPr/>
          <a:lstStyle/>
          <a:p>
            <a:fld id="{3D0C6414-FCBB-4446-AC81-D877861171F9}" type="datetime1">
              <a:rPr lang="en-US" smtClean="0"/>
              <a:t>3/10/2022</a:t>
            </a:fld>
            <a:endParaRPr lang="en-US"/>
          </a:p>
        </p:txBody>
      </p:sp>
      <p:sp>
        <p:nvSpPr>
          <p:cNvPr id="6" name="Footer Placeholder 5">
            <a:extLst>
              <a:ext uri="{FF2B5EF4-FFF2-40B4-BE49-F238E27FC236}">
                <a16:creationId xmlns:a16="http://schemas.microsoft.com/office/drawing/2014/main" id="{D2134DF8-16D6-4CEB-9F97-2464D7A58981}"/>
              </a:ext>
            </a:extLst>
          </p:cNvPr>
          <p:cNvSpPr>
            <a:spLocks noGrp="1"/>
          </p:cNvSpPr>
          <p:nvPr>
            <p:ph type="ftr" sz="quarter" idx="11"/>
          </p:nvPr>
        </p:nvSpPr>
        <p:spPr/>
        <p:txBody>
          <a:bodyPr/>
          <a:lstStyle/>
          <a:p>
            <a:r>
              <a:rPr lang="pt-BR"/>
              <a:t>IEP R Micro Training, CDFW, timothy.malinich@wildlife.ca.gov</a:t>
            </a:r>
            <a:endParaRPr lang="en-US"/>
          </a:p>
        </p:txBody>
      </p:sp>
      <p:sp>
        <p:nvSpPr>
          <p:cNvPr id="7" name="Slide Number Placeholder 6">
            <a:extLst>
              <a:ext uri="{FF2B5EF4-FFF2-40B4-BE49-F238E27FC236}">
                <a16:creationId xmlns:a16="http://schemas.microsoft.com/office/drawing/2014/main" id="{FEE8D661-201D-43D8-AF35-03879A247068}"/>
              </a:ext>
            </a:extLst>
          </p:cNvPr>
          <p:cNvSpPr>
            <a:spLocks noGrp="1"/>
          </p:cNvSpPr>
          <p:nvPr>
            <p:ph type="sldNum" sz="quarter" idx="12"/>
          </p:nvPr>
        </p:nvSpPr>
        <p:spPr/>
        <p:txBody>
          <a:bodyPr/>
          <a:lstStyle/>
          <a:p>
            <a:fld id="{CA9A1B8B-3C45-4A89-AF22-7FD3CE5D593B}" type="slidenum">
              <a:rPr lang="en-US" smtClean="0"/>
              <a:t>‹#›</a:t>
            </a:fld>
            <a:endParaRPr lang="en-US"/>
          </a:p>
        </p:txBody>
      </p:sp>
    </p:spTree>
    <p:extLst>
      <p:ext uri="{BB962C8B-B14F-4D97-AF65-F5344CB8AC3E}">
        <p14:creationId xmlns:p14="http://schemas.microsoft.com/office/powerpoint/2010/main" val="2620132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AE507E-7BB5-4EBC-BADF-EEB4089CC8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1073E8-AA1B-46A9-8BAE-DE89D05A32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B2BD7C-DEE2-4D9D-AEDC-A35BC5D375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D803A-6B14-40DF-A4BB-7AA7BA7607D3}" type="datetime1">
              <a:rPr lang="en-US" smtClean="0"/>
              <a:t>3/10/2022</a:t>
            </a:fld>
            <a:endParaRPr lang="en-US"/>
          </a:p>
        </p:txBody>
      </p:sp>
      <p:sp>
        <p:nvSpPr>
          <p:cNvPr id="5" name="Footer Placeholder 4">
            <a:extLst>
              <a:ext uri="{FF2B5EF4-FFF2-40B4-BE49-F238E27FC236}">
                <a16:creationId xmlns:a16="http://schemas.microsoft.com/office/drawing/2014/main" id="{EDCF1428-BDF5-4BA3-B968-E7869AAF44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IEP R Micro Training, CDFW, timothy.malinich@wildlife.ca.gov</a:t>
            </a:r>
            <a:endParaRPr lang="en-US"/>
          </a:p>
        </p:txBody>
      </p:sp>
      <p:sp>
        <p:nvSpPr>
          <p:cNvPr id="6" name="Slide Number Placeholder 5">
            <a:extLst>
              <a:ext uri="{FF2B5EF4-FFF2-40B4-BE49-F238E27FC236}">
                <a16:creationId xmlns:a16="http://schemas.microsoft.com/office/drawing/2014/main" id="{4CA766EC-B051-4365-BA74-3FC63769E3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9A1B8B-3C45-4A89-AF22-7FD3CE5D593B}" type="slidenum">
              <a:rPr lang="en-US" smtClean="0"/>
              <a:t>‹#›</a:t>
            </a:fld>
            <a:endParaRPr lang="en-US"/>
          </a:p>
        </p:txBody>
      </p:sp>
    </p:spTree>
    <p:extLst>
      <p:ext uri="{BB962C8B-B14F-4D97-AF65-F5344CB8AC3E}">
        <p14:creationId xmlns:p14="http://schemas.microsoft.com/office/powerpoint/2010/main" val="1245363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rdocumentation.org/packages/stats/versions/3.6.2/topics/prcomp"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D7DF-04E5-45A7-AA62-2AFF1FD4D655}"/>
              </a:ext>
            </a:extLst>
          </p:cNvPr>
          <p:cNvSpPr>
            <a:spLocks noGrp="1"/>
          </p:cNvSpPr>
          <p:nvPr>
            <p:ph type="ctrTitle"/>
          </p:nvPr>
        </p:nvSpPr>
        <p:spPr>
          <a:xfrm>
            <a:off x="5524499" y="1214437"/>
            <a:ext cx="6667501" cy="2387600"/>
          </a:xfrm>
        </p:spPr>
        <p:txBody>
          <a:bodyPr>
            <a:normAutofit fontScale="90000"/>
          </a:bodyPr>
          <a:lstStyle/>
          <a:p>
            <a:r>
              <a:rPr lang="en-US" dirty="0"/>
              <a:t>Multivariate Statistics</a:t>
            </a:r>
            <a:br>
              <a:rPr lang="en-US" dirty="0"/>
            </a:br>
            <a:r>
              <a:rPr lang="en-US" sz="4000" dirty="0"/>
              <a:t>An Introduction</a:t>
            </a:r>
            <a:br>
              <a:rPr lang="en-US" sz="4000" dirty="0"/>
            </a:br>
            <a:r>
              <a:rPr lang="en-US" sz="4000" dirty="0"/>
              <a:t>(Ordination)</a:t>
            </a:r>
          </a:p>
        </p:txBody>
      </p:sp>
      <p:sp>
        <p:nvSpPr>
          <p:cNvPr id="3" name="Subtitle 2">
            <a:extLst>
              <a:ext uri="{FF2B5EF4-FFF2-40B4-BE49-F238E27FC236}">
                <a16:creationId xmlns:a16="http://schemas.microsoft.com/office/drawing/2014/main" id="{7D85D327-3524-4E8E-9C23-B174058D3D1B}"/>
              </a:ext>
            </a:extLst>
          </p:cNvPr>
          <p:cNvSpPr>
            <a:spLocks noGrp="1"/>
          </p:cNvSpPr>
          <p:nvPr>
            <p:ph type="subTitle" idx="1"/>
          </p:nvPr>
        </p:nvSpPr>
        <p:spPr>
          <a:xfrm>
            <a:off x="6496050" y="3602037"/>
            <a:ext cx="4933950" cy="1655762"/>
          </a:xfrm>
        </p:spPr>
        <p:txBody>
          <a:bodyPr>
            <a:normAutofit/>
          </a:bodyPr>
          <a:lstStyle/>
          <a:p>
            <a:r>
              <a:rPr lang="en-US" dirty="0"/>
              <a:t>Timothy D. Malinich</a:t>
            </a:r>
          </a:p>
          <a:p>
            <a:r>
              <a:rPr lang="en-US" dirty="0"/>
              <a:t>CDFW Environmental Scientist</a:t>
            </a:r>
          </a:p>
          <a:p>
            <a:r>
              <a:rPr lang="en-US" dirty="0"/>
              <a:t>timothy.Malinich@wildlife.ca.gov</a:t>
            </a:r>
          </a:p>
        </p:txBody>
      </p:sp>
      <p:pic>
        <p:nvPicPr>
          <p:cNvPr id="5" name="Picture 4" descr="A picture containing person, wearing, hat, life jacket&#10;&#10;Description automatically generated">
            <a:extLst>
              <a:ext uri="{FF2B5EF4-FFF2-40B4-BE49-F238E27FC236}">
                <a16:creationId xmlns:a16="http://schemas.microsoft.com/office/drawing/2014/main" id="{6CAC3DE0-019B-47F0-A60A-C2C80347E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33350" y="1314450"/>
            <a:ext cx="5734050" cy="4300538"/>
          </a:xfrm>
          <a:prstGeom prst="rect">
            <a:avLst/>
          </a:prstGeom>
        </p:spPr>
      </p:pic>
      <p:sp>
        <p:nvSpPr>
          <p:cNvPr id="6" name="Speech Bubble: Rectangle with Corners Rounded 5">
            <a:extLst>
              <a:ext uri="{FF2B5EF4-FFF2-40B4-BE49-F238E27FC236}">
                <a16:creationId xmlns:a16="http://schemas.microsoft.com/office/drawing/2014/main" id="{A0D1181B-5FD4-4DDA-87D5-A155F030D0CC}"/>
              </a:ext>
            </a:extLst>
          </p:cNvPr>
          <p:cNvSpPr/>
          <p:nvPr/>
        </p:nvSpPr>
        <p:spPr>
          <a:xfrm>
            <a:off x="133348" y="1466850"/>
            <a:ext cx="2695575" cy="663574"/>
          </a:xfrm>
          <a:prstGeom prst="wedgeRoundRectCallout">
            <a:avLst>
              <a:gd name="adj1" fmla="val 61167"/>
              <a:gd name="adj2" fmla="val 762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is a pirate’s favorite Statistical program?</a:t>
            </a:r>
          </a:p>
        </p:txBody>
      </p:sp>
      <p:sp>
        <p:nvSpPr>
          <p:cNvPr id="7" name="Speech Bubble: Rectangle with Corners Rounded 6">
            <a:extLst>
              <a:ext uri="{FF2B5EF4-FFF2-40B4-BE49-F238E27FC236}">
                <a16:creationId xmlns:a16="http://schemas.microsoft.com/office/drawing/2014/main" id="{CCD0243C-2A36-406F-850D-D52EA61A508B}"/>
              </a:ext>
            </a:extLst>
          </p:cNvPr>
          <p:cNvSpPr/>
          <p:nvPr/>
        </p:nvSpPr>
        <p:spPr>
          <a:xfrm>
            <a:off x="1166812" y="2938463"/>
            <a:ext cx="2695575" cy="663574"/>
          </a:xfrm>
          <a:prstGeom prst="wedgeRoundRectCallout">
            <a:avLst>
              <a:gd name="adj1" fmla="val -40600"/>
              <a:gd name="adj2" fmla="val 1738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Please put me down…</a:t>
            </a:r>
          </a:p>
        </p:txBody>
      </p:sp>
      <p:sp>
        <p:nvSpPr>
          <p:cNvPr id="8" name="Speech Bubble: Rectangle with Corners Rounded 7">
            <a:extLst>
              <a:ext uri="{FF2B5EF4-FFF2-40B4-BE49-F238E27FC236}">
                <a16:creationId xmlns:a16="http://schemas.microsoft.com/office/drawing/2014/main" id="{E4DE2BF4-50E4-4741-B40B-8C80E73A365E}"/>
              </a:ext>
            </a:extLst>
          </p:cNvPr>
          <p:cNvSpPr/>
          <p:nvPr/>
        </p:nvSpPr>
        <p:spPr>
          <a:xfrm>
            <a:off x="3657600" y="3766344"/>
            <a:ext cx="2076450" cy="663574"/>
          </a:xfrm>
          <a:prstGeom prst="wedgeRoundRectCallout">
            <a:avLst>
              <a:gd name="adj1" fmla="val -35763"/>
              <a:gd name="adj2" fmla="val -1936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Rrr</a:t>
            </a:r>
            <a:r>
              <a:rPr lang="en-US" dirty="0"/>
              <a:t>…</a:t>
            </a:r>
          </a:p>
        </p:txBody>
      </p:sp>
      <p:sp>
        <p:nvSpPr>
          <p:cNvPr id="4" name="Footer Placeholder 3">
            <a:extLst>
              <a:ext uri="{FF2B5EF4-FFF2-40B4-BE49-F238E27FC236}">
                <a16:creationId xmlns:a16="http://schemas.microsoft.com/office/drawing/2014/main" id="{AAD27490-B16E-435F-8CE7-287E20969575}"/>
              </a:ext>
            </a:extLst>
          </p:cNvPr>
          <p:cNvSpPr>
            <a:spLocks noGrp="1"/>
          </p:cNvSpPr>
          <p:nvPr>
            <p:ph type="ftr" sz="quarter" idx="11"/>
          </p:nvPr>
        </p:nvSpPr>
        <p:spPr/>
        <p:txBody>
          <a:bodyPr/>
          <a:lstStyle/>
          <a:p>
            <a:r>
              <a:rPr lang="pt-BR"/>
              <a:t>IEP R Micro Training, CDFW, timothy.malinich@wildlife.ca.gov</a:t>
            </a:r>
            <a:endParaRPr lang="en-US"/>
          </a:p>
        </p:txBody>
      </p:sp>
      <p:sp>
        <p:nvSpPr>
          <p:cNvPr id="9" name="Slide Number Placeholder 8">
            <a:extLst>
              <a:ext uri="{FF2B5EF4-FFF2-40B4-BE49-F238E27FC236}">
                <a16:creationId xmlns:a16="http://schemas.microsoft.com/office/drawing/2014/main" id="{BBBAA15E-37D2-45F0-A86F-718A4BA96574}"/>
              </a:ext>
            </a:extLst>
          </p:cNvPr>
          <p:cNvSpPr>
            <a:spLocks noGrp="1"/>
          </p:cNvSpPr>
          <p:nvPr>
            <p:ph type="sldNum" sz="quarter" idx="12"/>
          </p:nvPr>
        </p:nvSpPr>
        <p:spPr/>
        <p:txBody>
          <a:bodyPr/>
          <a:lstStyle/>
          <a:p>
            <a:fld id="{CA9A1B8B-3C45-4A89-AF22-7FD3CE5D593B}" type="slidenum">
              <a:rPr lang="en-US" smtClean="0"/>
              <a:t>1</a:t>
            </a:fld>
            <a:endParaRPr lang="en-US"/>
          </a:p>
        </p:txBody>
      </p:sp>
    </p:spTree>
    <p:extLst>
      <p:ext uri="{BB962C8B-B14F-4D97-AF65-F5344CB8AC3E}">
        <p14:creationId xmlns:p14="http://schemas.microsoft.com/office/powerpoint/2010/main" val="3136834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940A4-342E-445A-806E-9E31C2C51DEB}"/>
              </a:ext>
            </a:extLst>
          </p:cNvPr>
          <p:cNvSpPr>
            <a:spLocks noGrp="1"/>
          </p:cNvSpPr>
          <p:nvPr>
            <p:ph type="title"/>
          </p:nvPr>
        </p:nvSpPr>
        <p:spPr/>
        <p:txBody>
          <a:bodyPr/>
          <a:lstStyle/>
          <a:p>
            <a:r>
              <a:rPr lang="en-US" dirty="0"/>
              <a:t>Principal Components Analysis</a:t>
            </a:r>
          </a:p>
        </p:txBody>
      </p:sp>
      <p:sp>
        <p:nvSpPr>
          <p:cNvPr id="3" name="Content Placeholder 2">
            <a:extLst>
              <a:ext uri="{FF2B5EF4-FFF2-40B4-BE49-F238E27FC236}">
                <a16:creationId xmlns:a16="http://schemas.microsoft.com/office/drawing/2014/main" id="{871E32DF-F18D-40EB-B509-825A72AFFA87}"/>
              </a:ext>
            </a:extLst>
          </p:cNvPr>
          <p:cNvSpPr>
            <a:spLocks noGrp="1"/>
          </p:cNvSpPr>
          <p:nvPr>
            <p:ph sz="half" idx="1"/>
          </p:nvPr>
        </p:nvSpPr>
        <p:spPr>
          <a:xfrm>
            <a:off x="838200" y="1381125"/>
            <a:ext cx="8470900" cy="4351338"/>
          </a:xfrm>
        </p:spPr>
        <p:txBody>
          <a:bodyPr/>
          <a:lstStyle/>
          <a:p>
            <a:r>
              <a:rPr lang="en-US" dirty="0"/>
              <a:t>Visually</a:t>
            </a:r>
          </a:p>
          <a:p>
            <a:pPr lvl="1"/>
            <a:r>
              <a:rPr lang="en-US" dirty="0"/>
              <a:t>Data exploration</a:t>
            </a:r>
          </a:p>
          <a:p>
            <a:pPr lvl="2"/>
            <a:r>
              <a:rPr lang="en-US" dirty="0"/>
              <a:t>What variables drive variation among different PCs?</a:t>
            </a:r>
          </a:p>
          <a:p>
            <a:pPr lvl="1"/>
            <a:r>
              <a:rPr lang="en-US" dirty="0"/>
              <a:t>Examine clusters</a:t>
            </a:r>
          </a:p>
          <a:p>
            <a:pPr lvl="2"/>
            <a:r>
              <a:rPr lang="en-US" dirty="0"/>
              <a:t>Apply Groupings (i.e. Station labels, Regions, </a:t>
            </a:r>
            <a:r>
              <a:rPr lang="en-US" dirty="0" err="1"/>
              <a:t>etc</a:t>
            </a:r>
            <a:r>
              <a:rPr lang="en-US" dirty="0"/>
              <a:t>)</a:t>
            </a:r>
          </a:p>
          <a:p>
            <a:r>
              <a:rPr lang="en-US" dirty="0"/>
              <a:t>Use new axes in further analyses (e.g. regression)</a:t>
            </a:r>
          </a:p>
          <a:p>
            <a:pPr lvl="1"/>
            <a:r>
              <a:rPr lang="en-US" dirty="0"/>
              <a:t>Reducing variables for regression</a:t>
            </a:r>
          </a:p>
          <a:p>
            <a:pPr lvl="1"/>
            <a:r>
              <a:rPr lang="en-US" dirty="0"/>
              <a:t>Test the new PC against other variables</a:t>
            </a:r>
          </a:p>
        </p:txBody>
      </p:sp>
      <p:sp>
        <p:nvSpPr>
          <p:cNvPr id="4" name="Footer Placeholder 3">
            <a:extLst>
              <a:ext uri="{FF2B5EF4-FFF2-40B4-BE49-F238E27FC236}">
                <a16:creationId xmlns:a16="http://schemas.microsoft.com/office/drawing/2014/main" id="{2510C3E5-3FC2-4F3F-B494-CEA50FB8E4D2}"/>
              </a:ext>
            </a:extLst>
          </p:cNvPr>
          <p:cNvSpPr>
            <a:spLocks noGrp="1"/>
          </p:cNvSpPr>
          <p:nvPr>
            <p:ph type="ftr" sz="quarter" idx="11"/>
          </p:nvPr>
        </p:nvSpPr>
        <p:spPr/>
        <p:txBody>
          <a:bodyPr/>
          <a:lstStyle/>
          <a:p>
            <a:r>
              <a:rPr lang="pt-BR"/>
              <a:t>IEP R Micro Training, CDFW, timothy.malinich@wildlife.ca.gov</a:t>
            </a:r>
            <a:endParaRPr lang="en-US"/>
          </a:p>
        </p:txBody>
      </p:sp>
      <p:sp>
        <p:nvSpPr>
          <p:cNvPr id="5" name="Slide Number Placeholder 4">
            <a:extLst>
              <a:ext uri="{FF2B5EF4-FFF2-40B4-BE49-F238E27FC236}">
                <a16:creationId xmlns:a16="http://schemas.microsoft.com/office/drawing/2014/main" id="{96A00E13-7B77-4E99-A512-B4D0627446E8}"/>
              </a:ext>
            </a:extLst>
          </p:cNvPr>
          <p:cNvSpPr>
            <a:spLocks noGrp="1"/>
          </p:cNvSpPr>
          <p:nvPr>
            <p:ph type="sldNum" sz="quarter" idx="12"/>
          </p:nvPr>
        </p:nvSpPr>
        <p:spPr/>
        <p:txBody>
          <a:bodyPr/>
          <a:lstStyle/>
          <a:p>
            <a:fld id="{CA9A1B8B-3C45-4A89-AF22-7FD3CE5D593B}" type="slidenum">
              <a:rPr lang="en-US" smtClean="0"/>
              <a:t>10</a:t>
            </a:fld>
            <a:endParaRPr lang="en-US"/>
          </a:p>
        </p:txBody>
      </p:sp>
    </p:spTree>
    <p:extLst>
      <p:ext uri="{BB962C8B-B14F-4D97-AF65-F5344CB8AC3E}">
        <p14:creationId xmlns:p14="http://schemas.microsoft.com/office/powerpoint/2010/main" val="63819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CDCA-B495-4A52-99AE-3B696F48CB9F}"/>
              </a:ext>
            </a:extLst>
          </p:cNvPr>
          <p:cNvSpPr>
            <a:spLocks noGrp="1"/>
          </p:cNvSpPr>
          <p:nvPr>
            <p:ph type="title"/>
          </p:nvPr>
        </p:nvSpPr>
        <p:spPr/>
        <p:txBody>
          <a:bodyPr/>
          <a:lstStyle/>
          <a:p>
            <a:r>
              <a:rPr lang="en-US" dirty="0"/>
              <a:t>The Summer </a:t>
            </a:r>
            <a:r>
              <a:rPr lang="en-US" dirty="0" err="1"/>
              <a:t>Townet</a:t>
            </a:r>
            <a:r>
              <a:rPr lang="en-US" dirty="0"/>
              <a:t> Survey</a:t>
            </a:r>
          </a:p>
        </p:txBody>
      </p:sp>
      <p:sp>
        <p:nvSpPr>
          <p:cNvPr id="3" name="TextBox 2">
            <a:extLst>
              <a:ext uri="{FF2B5EF4-FFF2-40B4-BE49-F238E27FC236}">
                <a16:creationId xmlns:a16="http://schemas.microsoft.com/office/drawing/2014/main" id="{1C6F6356-E8B4-441F-8471-79ABFA530B2E}"/>
              </a:ext>
            </a:extLst>
          </p:cNvPr>
          <p:cNvSpPr txBox="1"/>
          <p:nvPr/>
        </p:nvSpPr>
        <p:spPr>
          <a:xfrm>
            <a:off x="938462" y="1690688"/>
            <a:ext cx="10828421" cy="2308324"/>
          </a:xfrm>
          <a:prstGeom prst="rect">
            <a:avLst/>
          </a:prstGeom>
          <a:noFill/>
        </p:spPr>
        <p:txBody>
          <a:bodyPr wrap="square" rtlCol="0">
            <a:spAutoFit/>
          </a:bodyPr>
          <a:lstStyle/>
          <a:p>
            <a:r>
              <a:rPr lang="en-US" sz="2400" dirty="0"/>
              <a:t>I want to examine the regional groupings assigned to Summer </a:t>
            </a:r>
            <a:r>
              <a:rPr lang="en-US" sz="2400" dirty="0" err="1"/>
              <a:t>Townet</a:t>
            </a:r>
            <a:r>
              <a:rPr lang="en-US" sz="2400" dirty="0"/>
              <a:t> Stations for the DSLCM.</a:t>
            </a:r>
          </a:p>
          <a:p>
            <a:r>
              <a:rPr lang="en-US" sz="2400" dirty="0"/>
              <a:t>Many environmental variables (8) that correlate to one another.</a:t>
            </a:r>
          </a:p>
          <a:p>
            <a:endParaRPr lang="en-US" sz="2400" dirty="0"/>
          </a:p>
          <a:p>
            <a:r>
              <a:rPr lang="en-US" sz="2400" dirty="0"/>
              <a:t>Conduct a PCA, then use a visual interpretation of regional groupings with different PC axes. </a:t>
            </a:r>
          </a:p>
        </p:txBody>
      </p:sp>
      <p:sp>
        <p:nvSpPr>
          <p:cNvPr id="4" name="TextBox 3">
            <a:extLst>
              <a:ext uri="{FF2B5EF4-FFF2-40B4-BE49-F238E27FC236}">
                <a16:creationId xmlns:a16="http://schemas.microsoft.com/office/drawing/2014/main" id="{59B1584C-2861-40E8-A33A-A98A88AD0D36}"/>
              </a:ext>
            </a:extLst>
          </p:cNvPr>
          <p:cNvSpPr txBox="1"/>
          <p:nvPr/>
        </p:nvSpPr>
        <p:spPr>
          <a:xfrm>
            <a:off x="938462" y="4316751"/>
            <a:ext cx="10828421" cy="1200329"/>
          </a:xfrm>
          <a:prstGeom prst="rect">
            <a:avLst/>
          </a:prstGeom>
          <a:noFill/>
        </p:spPr>
        <p:txBody>
          <a:bodyPr wrap="square" rtlCol="0">
            <a:spAutoFit/>
          </a:bodyPr>
          <a:lstStyle/>
          <a:p>
            <a:r>
              <a:rPr lang="en-US" sz="2400" dirty="0"/>
              <a:t>Dataset</a:t>
            </a:r>
          </a:p>
          <a:p>
            <a:pPr marL="285750" indent="-285750">
              <a:buFont typeface="Arial" panose="020B0604020202020204" pitchFamily="34" charset="0"/>
              <a:buChar char="•"/>
            </a:pPr>
            <a:r>
              <a:rPr lang="en-US" sz="2400" dirty="0"/>
              <a:t>Summer </a:t>
            </a:r>
            <a:r>
              <a:rPr lang="en-US" sz="2400" dirty="0" err="1"/>
              <a:t>Townet</a:t>
            </a:r>
            <a:r>
              <a:rPr lang="en-US" sz="2400" dirty="0"/>
              <a:t> </a:t>
            </a:r>
            <a:r>
              <a:rPr lang="en-US" sz="2400" dirty="0" err="1"/>
              <a:t>Flatfile</a:t>
            </a:r>
            <a:r>
              <a:rPr lang="en-US" sz="2400" dirty="0"/>
              <a:t> (Environmental and Taxonomic information by station)</a:t>
            </a:r>
          </a:p>
          <a:p>
            <a:pPr marL="285750" indent="-285750">
              <a:buFont typeface="Arial" panose="020B0604020202020204" pitchFamily="34" charset="0"/>
              <a:buChar char="•"/>
            </a:pPr>
            <a:r>
              <a:rPr lang="en-US" sz="2400" dirty="0"/>
              <a:t>Delta Smelt Life Cycle Model Regions (DSLCM)</a:t>
            </a:r>
          </a:p>
        </p:txBody>
      </p:sp>
      <p:sp>
        <p:nvSpPr>
          <p:cNvPr id="5" name="Footer Placeholder 4">
            <a:extLst>
              <a:ext uri="{FF2B5EF4-FFF2-40B4-BE49-F238E27FC236}">
                <a16:creationId xmlns:a16="http://schemas.microsoft.com/office/drawing/2014/main" id="{67D295F0-B4EA-42D6-A0DD-E64D430AB03C}"/>
              </a:ext>
            </a:extLst>
          </p:cNvPr>
          <p:cNvSpPr>
            <a:spLocks noGrp="1"/>
          </p:cNvSpPr>
          <p:nvPr>
            <p:ph type="ftr" sz="quarter" idx="11"/>
          </p:nvPr>
        </p:nvSpPr>
        <p:spPr/>
        <p:txBody>
          <a:bodyPr/>
          <a:lstStyle/>
          <a:p>
            <a:r>
              <a:rPr lang="pt-BR"/>
              <a:t>IEP R Micro Training, CDFW, timothy.malinich@wildlife.ca.gov</a:t>
            </a:r>
            <a:endParaRPr lang="en-US"/>
          </a:p>
        </p:txBody>
      </p:sp>
      <p:sp>
        <p:nvSpPr>
          <p:cNvPr id="6" name="Slide Number Placeholder 5">
            <a:extLst>
              <a:ext uri="{FF2B5EF4-FFF2-40B4-BE49-F238E27FC236}">
                <a16:creationId xmlns:a16="http://schemas.microsoft.com/office/drawing/2014/main" id="{06E403D5-2D50-4596-AA38-9F4457C21645}"/>
              </a:ext>
            </a:extLst>
          </p:cNvPr>
          <p:cNvSpPr>
            <a:spLocks noGrp="1"/>
          </p:cNvSpPr>
          <p:nvPr>
            <p:ph type="sldNum" sz="quarter" idx="12"/>
          </p:nvPr>
        </p:nvSpPr>
        <p:spPr/>
        <p:txBody>
          <a:bodyPr/>
          <a:lstStyle/>
          <a:p>
            <a:fld id="{CA9A1B8B-3C45-4A89-AF22-7FD3CE5D593B}" type="slidenum">
              <a:rPr lang="en-US" smtClean="0"/>
              <a:t>11</a:t>
            </a:fld>
            <a:endParaRPr lang="en-US"/>
          </a:p>
        </p:txBody>
      </p:sp>
    </p:spTree>
    <p:extLst>
      <p:ext uri="{BB962C8B-B14F-4D97-AF65-F5344CB8AC3E}">
        <p14:creationId xmlns:p14="http://schemas.microsoft.com/office/powerpoint/2010/main" val="2032745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03D94-7B07-448F-8D44-1C49B576FD95}"/>
              </a:ext>
            </a:extLst>
          </p:cNvPr>
          <p:cNvSpPr>
            <a:spLocks noGrp="1"/>
          </p:cNvSpPr>
          <p:nvPr>
            <p:ph type="title"/>
          </p:nvPr>
        </p:nvSpPr>
        <p:spPr>
          <a:xfrm>
            <a:off x="838200" y="75890"/>
            <a:ext cx="10515600" cy="1325563"/>
          </a:xfrm>
        </p:spPr>
        <p:txBody>
          <a:bodyPr/>
          <a:lstStyle/>
          <a:p>
            <a:r>
              <a:rPr lang="en-US" dirty="0"/>
              <a:t>PCA in R</a:t>
            </a:r>
            <a:br>
              <a:rPr lang="en-US" dirty="0"/>
            </a:br>
            <a:r>
              <a:rPr lang="en-US" sz="3600" dirty="0"/>
              <a:t>An Introduction to Ordination Functions</a:t>
            </a:r>
            <a:endParaRPr lang="en-US" dirty="0"/>
          </a:p>
        </p:txBody>
      </p:sp>
      <p:sp>
        <p:nvSpPr>
          <p:cNvPr id="3" name="TextBox 2">
            <a:extLst>
              <a:ext uri="{FF2B5EF4-FFF2-40B4-BE49-F238E27FC236}">
                <a16:creationId xmlns:a16="http://schemas.microsoft.com/office/drawing/2014/main" id="{71BD6289-B5BC-4BA1-9CA5-10D5FA3AD56F}"/>
              </a:ext>
            </a:extLst>
          </p:cNvPr>
          <p:cNvSpPr txBox="1"/>
          <p:nvPr/>
        </p:nvSpPr>
        <p:spPr>
          <a:xfrm>
            <a:off x="198851" y="1098832"/>
            <a:ext cx="5600700" cy="1754326"/>
          </a:xfrm>
          <a:prstGeom prst="rect">
            <a:avLst/>
          </a:prstGeom>
          <a:noFill/>
        </p:spPr>
        <p:txBody>
          <a:bodyPr wrap="square" rtlCol="0">
            <a:spAutoFit/>
          </a:bodyPr>
          <a:lstStyle/>
          <a:p>
            <a:r>
              <a:rPr lang="en-US" dirty="0"/>
              <a:t>Libraries</a:t>
            </a:r>
          </a:p>
          <a:p>
            <a:endParaRPr lang="en-US" dirty="0"/>
          </a:p>
          <a:p>
            <a:r>
              <a:rPr lang="en-US" dirty="0"/>
              <a:t>library(vegan)	#Statistics</a:t>
            </a:r>
          </a:p>
          <a:p>
            <a:r>
              <a:rPr lang="en-US" dirty="0"/>
              <a:t>library(ggplot2)	#graphing</a:t>
            </a:r>
          </a:p>
          <a:p>
            <a:r>
              <a:rPr lang="en-US" dirty="0"/>
              <a:t>library(</a:t>
            </a:r>
            <a:r>
              <a:rPr lang="en-US" dirty="0" err="1"/>
              <a:t>dplyr</a:t>
            </a:r>
            <a:r>
              <a:rPr lang="en-US" dirty="0"/>
              <a:t>)	#tools for dataset work</a:t>
            </a:r>
          </a:p>
          <a:p>
            <a:r>
              <a:rPr lang="en-US" dirty="0"/>
              <a:t>library(</a:t>
            </a:r>
            <a:r>
              <a:rPr lang="en-US" dirty="0" err="1"/>
              <a:t>tidyr</a:t>
            </a:r>
            <a:r>
              <a:rPr lang="en-US" dirty="0"/>
              <a:t>)	#tools for dataset work</a:t>
            </a:r>
          </a:p>
        </p:txBody>
      </p:sp>
      <p:sp>
        <p:nvSpPr>
          <p:cNvPr id="4" name="TextBox 3">
            <a:extLst>
              <a:ext uri="{FF2B5EF4-FFF2-40B4-BE49-F238E27FC236}">
                <a16:creationId xmlns:a16="http://schemas.microsoft.com/office/drawing/2014/main" id="{7C63BA0D-021E-4D7A-BA35-BD0CEA687F75}"/>
              </a:ext>
            </a:extLst>
          </p:cNvPr>
          <p:cNvSpPr txBox="1"/>
          <p:nvPr/>
        </p:nvSpPr>
        <p:spPr>
          <a:xfrm>
            <a:off x="148051" y="2819328"/>
            <a:ext cx="5702300" cy="3416320"/>
          </a:xfrm>
          <a:prstGeom prst="rect">
            <a:avLst/>
          </a:prstGeom>
          <a:noFill/>
        </p:spPr>
        <p:txBody>
          <a:bodyPr wrap="square" rtlCol="0">
            <a:spAutoFit/>
          </a:bodyPr>
          <a:lstStyle/>
          <a:p>
            <a:r>
              <a:rPr lang="en-US" dirty="0"/>
              <a:t>#--------------#Ordination techniques#-------------------------#</a:t>
            </a:r>
          </a:p>
          <a:p>
            <a:endParaRPr lang="en-US" dirty="0"/>
          </a:p>
          <a:p>
            <a:r>
              <a:rPr lang="en-US" dirty="0"/>
              <a:t>#Principal Components Analysis (Base R, Stats packages)</a:t>
            </a:r>
          </a:p>
          <a:p>
            <a:r>
              <a:rPr lang="en-US" dirty="0"/>
              <a:t>#--#prcomp()</a:t>
            </a:r>
          </a:p>
          <a:p>
            <a:r>
              <a:rPr lang="en-US" dirty="0"/>
              <a:t>#--#princomp()</a:t>
            </a:r>
          </a:p>
          <a:p>
            <a:endParaRPr lang="en-US" dirty="0"/>
          </a:p>
          <a:p>
            <a:r>
              <a:rPr lang="en-US" dirty="0"/>
              <a:t>#Non-Metric Multidimensional Scaling (vegan)</a:t>
            </a:r>
          </a:p>
          <a:p>
            <a:r>
              <a:rPr lang="en-US" dirty="0"/>
              <a:t>#--#MetaDMS()</a:t>
            </a:r>
          </a:p>
          <a:p>
            <a:endParaRPr lang="en-US" dirty="0"/>
          </a:p>
          <a:p>
            <a:r>
              <a:rPr lang="en-US" dirty="0"/>
              <a:t>#Correspondence Analysis, Redundancy Analysis (vegan)</a:t>
            </a:r>
          </a:p>
          <a:p>
            <a:r>
              <a:rPr lang="en-US" dirty="0"/>
              <a:t>#--#cca()</a:t>
            </a:r>
          </a:p>
          <a:p>
            <a:r>
              <a:rPr lang="en-US" dirty="0"/>
              <a:t>#--#rda()</a:t>
            </a:r>
          </a:p>
        </p:txBody>
      </p:sp>
      <p:sp>
        <p:nvSpPr>
          <p:cNvPr id="5" name="TextBox 4">
            <a:extLst>
              <a:ext uri="{FF2B5EF4-FFF2-40B4-BE49-F238E27FC236}">
                <a16:creationId xmlns:a16="http://schemas.microsoft.com/office/drawing/2014/main" id="{FA2B6D33-7BDE-481E-B5DD-3A096ED1D887}"/>
              </a:ext>
            </a:extLst>
          </p:cNvPr>
          <p:cNvSpPr txBox="1"/>
          <p:nvPr/>
        </p:nvSpPr>
        <p:spPr>
          <a:xfrm>
            <a:off x="6654800" y="1752987"/>
            <a:ext cx="5448300" cy="1477328"/>
          </a:xfrm>
          <a:prstGeom prst="rect">
            <a:avLst/>
          </a:prstGeom>
          <a:noFill/>
        </p:spPr>
        <p:txBody>
          <a:bodyPr wrap="square" rtlCol="0">
            <a:spAutoFit/>
          </a:bodyPr>
          <a:lstStyle/>
          <a:p>
            <a:r>
              <a:rPr lang="en-US" dirty="0"/>
              <a:t>Dataset</a:t>
            </a:r>
          </a:p>
          <a:p>
            <a:pPr marL="285750" indent="-285750">
              <a:buFont typeface="Arial" panose="020B0604020202020204" pitchFamily="34" charset="0"/>
              <a:buChar char="•"/>
            </a:pPr>
            <a:r>
              <a:rPr lang="en-US" dirty="0"/>
              <a:t>Summer </a:t>
            </a:r>
            <a:r>
              <a:rPr lang="en-US" dirty="0" err="1"/>
              <a:t>Townet</a:t>
            </a:r>
            <a:r>
              <a:rPr lang="en-US" dirty="0"/>
              <a:t> Survey</a:t>
            </a:r>
          </a:p>
          <a:p>
            <a:pPr marL="742950" lvl="1" indent="-285750">
              <a:buFont typeface="Arial" panose="020B0604020202020204" pitchFamily="34" charset="0"/>
              <a:buChar char="•"/>
            </a:pPr>
            <a:r>
              <a:rPr lang="en-US" dirty="0" err="1"/>
              <a:t>Flatfile</a:t>
            </a:r>
            <a:r>
              <a:rPr lang="en-US" dirty="0"/>
              <a:t> of Station collections </a:t>
            </a:r>
          </a:p>
          <a:p>
            <a:pPr marL="742950" lvl="1" indent="-285750">
              <a:buFont typeface="Arial" panose="020B0604020202020204" pitchFamily="34" charset="0"/>
              <a:buChar char="•"/>
            </a:pPr>
            <a:r>
              <a:rPr lang="en-US" dirty="0"/>
              <a:t>Delta Smelt Life Cycle Model Regions</a:t>
            </a:r>
          </a:p>
          <a:p>
            <a:pPr marL="742950" lvl="1" indent="-285750">
              <a:buFont typeface="Arial" panose="020B0604020202020204" pitchFamily="34" charset="0"/>
              <a:buChar char="•"/>
            </a:pPr>
            <a:r>
              <a:rPr lang="en-US" dirty="0"/>
              <a:t>1959-2021 (2012-2021 for analysis)</a:t>
            </a:r>
          </a:p>
        </p:txBody>
      </p:sp>
      <p:pic>
        <p:nvPicPr>
          <p:cNvPr id="7" name="Picture 6" descr="Map&#10;&#10;Description automatically generated">
            <a:extLst>
              <a:ext uri="{FF2B5EF4-FFF2-40B4-BE49-F238E27FC236}">
                <a16:creationId xmlns:a16="http://schemas.microsoft.com/office/drawing/2014/main" id="{61943DC2-DF6B-4660-932D-B1B98EBFC1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4800" y="3213557"/>
            <a:ext cx="4694651" cy="3627685"/>
          </a:xfrm>
          <a:prstGeom prst="rect">
            <a:avLst/>
          </a:prstGeom>
        </p:spPr>
      </p:pic>
      <p:sp>
        <p:nvSpPr>
          <p:cNvPr id="6" name="Footer Placeholder 5">
            <a:extLst>
              <a:ext uri="{FF2B5EF4-FFF2-40B4-BE49-F238E27FC236}">
                <a16:creationId xmlns:a16="http://schemas.microsoft.com/office/drawing/2014/main" id="{12BF7EC7-E502-48A7-BEEC-F48822534EB4}"/>
              </a:ext>
            </a:extLst>
          </p:cNvPr>
          <p:cNvSpPr>
            <a:spLocks noGrp="1"/>
          </p:cNvSpPr>
          <p:nvPr>
            <p:ph type="ftr" sz="quarter" idx="11"/>
          </p:nvPr>
        </p:nvSpPr>
        <p:spPr/>
        <p:txBody>
          <a:bodyPr/>
          <a:lstStyle/>
          <a:p>
            <a:r>
              <a:rPr lang="pt-BR"/>
              <a:t>IEP R Micro Training, CDFW, timothy.malinich@wildlife.ca.gov</a:t>
            </a:r>
            <a:endParaRPr lang="en-US"/>
          </a:p>
        </p:txBody>
      </p:sp>
      <p:sp>
        <p:nvSpPr>
          <p:cNvPr id="8" name="Slide Number Placeholder 7">
            <a:extLst>
              <a:ext uri="{FF2B5EF4-FFF2-40B4-BE49-F238E27FC236}">
                <a16:creationId xmlns:a16="http://schemas.microsoft.com/office/drawing/2014/main" id="{6D208382-F495-4ED2-8DB2-328BC4812F0C}"/>
              </a:ext>
            </a:extLst>
          </p:cNvPr>
          <p:cNvSpPr>
            <a:spLocks noGrp="1"/>
          </p:cNvSpPr>
          <p:nvPr>
            <p:ph type="sldNum" sz="quarter" idx="12"/>
          </p:nvPr>
        </p:nvSpPr>
        <p:spPr/>
        <p:txBody>
          <a:bodyPr/>
          <a:lstStyle/>
          <a:p>
            <a:fld id="{CA9A1B8B-3C45-4A89-AF22-7FD3CE5D593B}" type="slidenum">
              <a:rPr lang="en-US" smtClean="0"/>
              <a:t>12</a:t>
            </a:fld>
            <a:endParaRPr lang="en-US"/>
          </a:p>
        </p:txBody>
      </p:sp>
    </p:spTree>
    <p:extLst>
      <p:ext uri="{BB962C8B-B14F-4D97-AF65-F5344CB8AC3E}">
        <p14:creationId xmlns:p14="http://schemas.microsoft.com/office/powerpoint/2010/main" val="148003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619BF-2B06-4D16-8659-AF2813A44AE3}"/>
              </a:ext>
            </a:extLst>
          </p:cNvPr>
          <p:cNvSpPr>
            <a:spLocks noGrp="1"/>
          </p:cNvSpPr>
          <p:nvPr>
            <p:ph type="title"/>
          </p:nvPr>
        </p:nvSpPr>
        <p:spPr/>
        <p:txBody>
          <a:bodyPr/>
          <a:lstStyle/>
          <a:p>
            <a:r>
              <a:rPr lang="en-US" dirty="0"/>
              <a:t>PCA in R</a:t>
            </a:r>
          </a:p>
        </p:txBody>
      </p:sp>
      <p:sp>
        <p:nvSpPr>
          <p:cNvPr id="3" name="Content Placeholder 2">
            <a:extLst>
              <a:ext uri="{FF2B5EF4-FFF2-40B4-BE49-F238E27FC236}">
                <a16:creationId xmlns:a16="http://schemas.microsoft.com/office/drawing/2014/main" id="{C14C4788-059D-405F-906C-A450A6EC9EAD}"/>
              </a:ext>
            </a:extLst>
          </p:cNvPr>
          <p:cNvSpPr>
            <a:spLocks noGrp="1"/>
          </p:cNvSpPr>
          <p:nvPr>
            <p:ph sz="half" idx="1"/>
          </p:nvPr>
        </p:nvSpPr>
        <p:spPr>
          <a:xfrm>
            <a:off x="838200" y="1548899"/>
            <a:ext cx="8750968" cy="2262081"/>
          </a:xfrm>
        </p:spPr>
        <p:txBody>
          <a:bodyPr/>
          <a:lstStyle/>
          <a:p>
            <a:r>
              <a:rPr lang="en-US" dirty="0"/>
              <a:t>The PCA calculates a covariance matrix from your matrix</a:t>
            </a:r>
          </a:p>
          <a:p>
            <a:pPr lvl="1"/>
            <a:r>
              <a:rPr lang="en-US" dirty="0"/>
              <a:t>Identifies correlation among your variables</a:t>
            </a:r>
          </a:p>
          <a:p>
            <a:pPr lvl="1"/>
            <a:r>
              <a:rPr lang="en-US" dirty="0"/>
              <a:t>Redundancy</a:t>
            </a:r>
          </a:p>
          <a:p>
            <a:r>
              <a:rPr lang="en-US" dirty="0"/>
              <a:t>Principle components maximize variance from  your dataset</a:t>
            </a:r>
          </a:p>
        </p:txBody>
      </p:sp>
      <p:sp>
        <p:nvSpPr>
          <p:cNvPr id="5" name="Footer Placeholder 4">
            <a:extLst>
              <a:ext uri="{FF2B5EF4-FFF2-40B4-BE49-F238E27FC236}">
                <a16:creationId xmlns:a16="http://schemas.microsoft.com/office/drawing/2014/main" id="{DED7F9FD-D6F5-4B88-9B0B-AD0CB974B601}"/>
              </a:ext>
            </a:extLst>
          </p:cNvPr>
          <p:cNvSpPr>
            <a:spLocks noGrp="1"/>
          </p:cNvSpPr>
          <p:nvPr>
            <p:ph type="ftr" sz="quarter" idx="11"/>
          </p:nvPr>
        </p:nvSpPr>
        <p:spPr/>
        <p:txBody>
          <a:bodyPr/>
          <a:lstStyle/>
          <a:p>
            <a:r>
              <a:rPr lang="pt-BR"/>
              <a:t>IEP R Micro Training, CDFW, timothy.malinich@wildlife.ca.gov</a:t>
            </a:r>
            <a:endParaRPr lang="en-US"/>
          </a:p>
        </p:txBody>
      </p:sp>
      <p:sp>
        <p:nvSpPr>
          <p:cNvPr id="6" name="Slide Number Placeholder 5">
            <a:extLst>
              <a:ext uri="{FF2B5EF4-FFF2-40B4-BE49-F238E27FC236}">
                <a16:creationId xmlns:a16="http://schemas.microsoft.com/office/drawing/2014/main" id="{0AFD753E-C782-4199-B26B-D50A98583A28}"/>
              </a:ext>
            </a:extLst>
          </p:cNvPr>
          <p:cNvSpPr>
            <a:spLocks noGrp="1"/>
          </p:cNvSpPr>
          <p:nvPr>
            <p:ph type="sldNum" sz="quarter" idx="12"/>
          </p:nvPr>
        </p:nvSpPr>
        <p:spPr/>
        <p:txBody>
          <a:bodyPr/>
          <a:lstStyle/>
          <a:p>
            <a:fld id="{CA9A1B8B-3C45-4A89-AF22-7FD3CE5D593B}" type="slidenum">
              <a:rPr lang="en-US" smtClean="0"/>
              <a:t>13</a:t>
            </a:fld>
            <a:endParaRPr lang="en-US"/>
          </a:p>
        </p:txBody>
      </p:sp>
      <p:pic>
        <p:nvPicPr>
          <p:cNvPr id="8" name="Picture 7" descr="Calendar&#10;&#10;Description automatically generated">
            <a:extLst>
              <a:ext uri="{FF2B5EF4-FFF2-40B4-BE49-F238E27FC236}">
                <a16:creationId xmlns:a16="http://schemas.microsoft.com/office/drawing/2014/main" id="{BC849845-1C14-4F74-8B89-77F2AF268D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039036"/>
            <a:ext cx="9544541" cy="2089257"/>
          </a:xfrm>
          <a:prstGeom prst="rect">
            <a:avLst/>
          </a:prstGeom>
        </p:spPr>
      </p:pic>
    </p:spTree>
    <p:extLst>
      <p:ext uri="{BB962C8B-B14F-4D97-AF65-F5344CB8AC3E}">
        <p14:creationId xmlns:p14="http://schemas.microsoft.com/office/powerpoint/2010/main" val="281002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descr="Chart, line chart&#10;&#10;Description automatically generated">
            <a:extLst>
              <a:ext uri="{FF2B5EF4-FFF2-40B4-BE49-F238E27FC236}">
                <a16:creationId xmlns:a16="http://schemas.microsoft.com/office/drawing/2014/main" id="{7DD545C6-0035-4ED3-947C-9F7905BDB7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9581" y="2524530"/>
            <a:ext cx="4301359" cy="4301359"/>
          </a:xfrm>
          <a:prstGeom prst="rect">
            <a:avLst/>
          </a:prstGeom>
        </p:spPr>
      </p:pic>
      <p:sp>
        <p:nvSpPr>
          <p:cNvPr id="17" name="Rectangle 16">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41E724-9454-4C9B-9228-8305081A5B4C}"/>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Interpreting our new Axes</a:t>
            </a:r>
          </a:p>
        </p:txBody>
      </p:sp>
      <p:cxnSp>
        <p:nvCxnSpPr>
          <p:cNvPr id="19" name="Straight Connector 18">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5CD9539-8707-49B3-8DF4-50AC7F88F009}"/>
              </a:ext>
            </a:extLst>
          </p:cNvPr>
          <p:cNvSpPr txBox="1"/>
          <p:nvPr/>
        </p:nvSpPr>
        <p:spPr>
          <a:xfrm>
            <a:off x="151093" y="2228827"/>
            <a:ext cx="10376537" cy="646331"/>
          </a:xfrm>
          <a:prstGeom prst="rect">
            <a:avLst/>
          </a:prstGeom>
          <a:noFill/>
        </p:spPr>
        <p:txBody>
          <a:bodyPr wrap="square" rtlCol="0">
            <a:spAutoFit/>
          </a:bodyPr>
          <a:lstStyle/>
          <a:p>
            <a:r>
              <a:rPr lang="en-US" b="1" dirty="0"/>
              <a:t>Eigenvectors</a:t>
            </a:r>
            <a:r>
              <a:rPr lang="en-US" dirty="0"/>
              <a:t> (Rotation in the prcomp function) shows direction/magnitude</a:t>
            </a:r>
          </a:p>
          <a:p>
            <a:r>
              <a:rPr lang="en-US" b="1" dirty="0"/>
              <a:t>Eigenvalues </a:t>
            </a:r>
            <a:r>
              <a:rPr lang="en-US" dirty="0"/>
              <a:t>Add together to calculate the amount of variance</a:t>
            </a:r>
            <a:endParaRPr lang="en-US" b="1" dirty="0"/>
          </a:p>
        </p:txBody>
      </p:sp>
      <p:sp>
        <p:nvSpPr>
          <p:cNvPr id="4" name="Slide Number Placeholder 3">
            <a:extLst>
              <a:ext uri="{FF2B5EF4-FFF2-40B4-BE49-F238E27FC236}">
                <a16:creationId xmlns:a16="http://schemas.microsoft.com/office/drawing/2014/main" id="{7DA744AF-B953-4DF5-90AC-3D19141A36F0}"/>
              </a:ext>
            </a:extLst>
          </p:cNvPr>
          <p:cNvSpPr>
            <a:spLocks noGrp="1"/>
          </p:cNvSpPr>
          <p:nvPr>
            <p:ph type="sldNum" sz="quarter" idx="12"/>
          </p:nvPr>
        </p:nvSpPr>
        <p:spPr/>
        <p:txBody>
          <a:bodyPr/>
          <a:lstStyle/>
          <a:p>
            <a:fld id="{CA9A1B8B-3C45-4A89-AF22-7FD3CE5D593B}" type="slidenum">
              <a:rPr lang="en-US" smtClean="0"/>
              <a:t>14</a:t>
            </a:fld>
            <a:endParaRPr lang="en-US"/>
          </a:p>
        </p:txBody>
      </p:sp>
      <p:sp>
        <p:nvSpPr>
          <p:cNvPr id="5" name="TextBox 4">
            <a:extLst>
              <a:ext uri="{FF2B5EF4-FFF2-40B4-BE49-F238E27FC236}">
                <a16:creationId xmlns:a16="http://schemas.microsoft.com/office/drawing/2014/main" id="{09913495-3EB0-4EDB-8C3E-52B666C0BB4F}"/>
              </a:ext>
            </a:extLst>
          </p:cNvPr>
          <p:cNvSpPr txBox="1"/>
          <p:nvPr/>
        </p:nvSpPr>
        <p:spPr>
          <a:xfrm>
            <a:off x="2890778" y="2863239"/>
            <a:ext cx="2495851" cy="369332"/>
          </a:xfrm>
          <a:prstGeom prst="rect">
            <a:avLst/>
          </a:prstGeom>
          <a:noFill/>
        </p:spPr>
        <p:txBody>
          <a:bodyPr wrap="square" rtlCol="0">
            <a:spAutoFit/>
          </a:bodyPr>
          <a:lstStyle/>
          <a:p>
            <a:r>
              <a:rPr lang="en-US" dirty="0"/>
              <a:t>Figure 1.</a:t>
            </a:r>
          </a:p>
        </p:txBody>
      </p:sp>
      <p:sp>
        <p:nvSpPr>
          <p:cNvPr id="13" name="TextBox 12">
            <a:extLst>
              <a:ext uri="{FF2B5EF4-FFF2-40B4-BE49-F238E27FC236}">
                <a16:creationId xmlns:a16="http://schemas.microsoft.com/office/drawing/2014/main" id="{067A3D18-F2C1-4961-A6C9-1E0FFDE6BABA}"/>
              </a:ext>
            </a:extLst>
          </p:cNvPr>
          <p:cNvSpPr txBox="1"/>
          <p:nvPr/>
        </p:nvSpPr>
        <p:spPr>
          <a:xfrm>
            <a:off x="10513014" y="2596836"/>
            <a:ext cx="1061365" cy="369332"/>
          </a:xfrm>
          <a:prstGeom prst="rect">
            <a:avLst/>
          </a:prstGeom>
          <a:noFill/>
        </p:spPr>
        <p:txBody>
          <a:bodyPr wrap="square" rtlCol="0">
            <a:spAutoFit/>
          </a:bodyPr>
          <a:lstStyle/>
          <a:p>
            <a:r>
              <a:rPr lang="en-US" dirty="0"/>
              <a:t>Figure 2.</a:t>
            </a:r>
          </a:p>
        </p:txBody>
      </p:sp>
      <p:pic>
        <p:nvPicPr>
          <p:cNvPr id="18" name="Picture 17" descr="Chart, diagram&#10;&#10;Description automatically generated">
            <a:extLst>
              <a:ext uri="{FF2B5EF4-FFF2-40B4-BE49-F238E27FC236}">
                <a16:creationId xmlns:a16="http://schemas.microsoft.com/office/drawing/2014/main" id="{5A239041-94DB-4F85-8667-16CA9FAC00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389" y="2867327"/>
            <a:ext cx="3994506" cy="3994506"/>
          </a:xfrm>
          <a:prstGeom prst="rect">
            <a:avLst/>
          </a:prstGeom>
        </p:spPr>
      </p:pic>
      <p:sp>
        <p:nvSpPr>
          <p:cNvPr id="3" name="Footer Placeholder 2">
            <a:extLst>
              <a:ext uri="{FF2B5EF4-FFF2-40B4-BE49-F238E27FC236}">
                <a16:creationId xmlns:a16="http://schemas.microsoft.com/office/drawing/2014/main" id="{4A85AF4C-D4CB-41B2-A516-DE16F7C75053}"/>
              </a:ext>
            </a:extLst>
          </p:cNvPr>
          <p:cNvSpPr>
            <a:spLocks noGrp="1"/>
          </p:cNvSpPr>
          <p:nvPr>
            <p:ph type="ftr" sz="quarter" idx="11"/>
          </p:nvPr>
        </p:nvSpPr>
        <p:spPr/>
        <p:txBody>
          <a:bodyPr/>
          <a:lstStyle/>
          <a:p>
            <a:r>
              <a:rPr lang="pt-BR" dirty="0"/>
              <a:t>IEP R Micro Training, CDFW, timothy.malinich@wildlife.ca.gov</a:t>
            </a:r>
            <a:endParaRPr lang="en-US" dirty="0"/>
          </a:p>
        </p:txBody>
      </p:sp>
    </p:spTree>
    <p:extLst>
      <p:ext uri="{BB962C8B-B14F-4D97-AF65-F5344CB8AC3E}">
        <p14:creationId xmlns:p14="http://schemas.microsoft.com/office/powerpoint/2010/main" val="3405805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41E724-9454-4C9B-9228-8305081A5B4C}"/>
              </a:ext>
            </a:extLst>
          </p:cNvPr>
          <p:cNvSpPr>
            <a:spLocks noGrp="1"/>
          </p:cNvSpPr>
          <p:nvPr>
            <p:ph type="title"/>
          </p:nvPr>
        </p:nvSpPr>
        <p:spPr>
          <a:xfrm>
            <a:off x="1028700" y="1967266"/>
            <a:ext cx="2628900" cy="2547257"/>
          </a:xfrm>
          <a:noFill/>
        </p:spPr>
        <p:txBody>
          <a:bodyPr anchor="ctr">
            <a:normAutofit/>
          </a:bodyPr>
          <a:lstStyle/>
          <a:p>
            <a:pPr algn="ctr"/>
            <a:r>
              <a:rPr lang="en-US" sz="3600" dirty="0">
                <a:solidFill>
                  <a:srgbClr val="FFFFFF"/>
                </a:solidFill>
              </a:rPr>
              <a:t>Look at our dataset in the new axes</a:t>
            </a:r>
          </a:p>
        </p:txBody>
      </p:sp>
      <p:sp>
        <p:nvSpPr>
          <p:cNvPr id="3" name="Footer Placeholder 2">
            <a:extLst>
              <a:ext uri="{FF2B5EF4-FFF2-40B4-BE49-F238E27FC236}">
                <a16:creationId xmlns:a16="http://schemas.microsoft.com/office/drawing/2014/main" id="{0FEE5189-072B-401A-9758-DACDFC29309E}"/>
              </a:ext>
            </a:extLst>
          </p:cNvPr>
          <p:cNvSpPr>
            <a:spLocks noGrp="1"/>
          </p:cNvSpPr>
          <p:nvPr>
            <p:ph type="ftr" sz="quarter" idx="11"/>
          </p:nvPr>
        </p:nvSpPr>
        <p:spPr/>
        <p:txBody>
          <a:bodyPr/>
          <a:lstStyle/>
          <a:p>
            <a:r>
              <a:rPr lang="pt-BR"/>
              <a:t>IEP R Micro Training, CDFW, timothy.malinich@wildlife.ca.gov</a:t>
            </a:r>
            <a:endParaRPr lang="en-US"/>
          </a:p>
        </p:txBody>
      </p:sp>
      <p:sp>
        <p:nvSpPr>
          <p:cNvPr id="4" name="Slide Number Placeholder 3">
            <a:extLst>
              <a:ext uri="{FF2B5EF4-FFF2-40B4-BE49-F238E27FC236}">
                <a16:creationId xmlns:a16="http://schemas.microsoft.com/office/drawing/2014/main" id="{532F9717-B169-4507-8DC6-40557B94AA26}"/>
              </a:ext>
            </a:extLst>
          </p:cNvPr>
          <p:cNvSpPr>
            <a:spLocks noGrp="1"/>
          </p:cNvSpPr>
          <p:nvPr>
            <p:ph type="sldNum" sz="quarter" idx="12"/>
          </p:nvPr>
        </p:nvSpPr>
        <p:spPr/>
        <p:txBody>
          <a:bodyPr/>
          <a:lstStyle/>
          <a:p>
            <a:fld id="{CA9A1B8B-3C45-4A89-AF22-7FD3CE5D593B}" type="slidenum">
              <a:rPr lang="en-US" smtClean="0"/>
              <a:t>15</a:t>
            </a:fld>
            <a:endParaRPr lang="en-US"/>
          </a:p>
        </p:txBody>
      </p:sp>
      <p:sp>
        <p:nvSpPr>
          <p:cNvPr id="7" name="TextBox 6">
            <a:extLst>
              <a:ext uri="{FF2B5EF4-FFF2-40B4-BE49-F238E27FC236}">
                <a16:creationId xmlns:a16="http://schemas.microsoft.com/office/drawing/2014/main" id="{38470C3C-7479-4CE9-A15C-CAA93574BCE9}"/>
              </a:ext>
            </a:extLst>
          </p:cNvPr>
          <p:cNvSpPr txBox="1"/>
          <p:nvPr/>
        </p:nvSpPr>
        <p:spPr>
          <a:xfrm>
            <a:off x="4234967" y="5800209"/>
            <a:ext cx="2495851" cy="369332"/>
          </a:xfrm>
          <a:prstGeom prst="rect">
            <a:avLst/>
          </a:prstGeom>
          <a:noFill/>
        </p:spPr>
        <p:txBody>
          <a:bodyPr wrap="square" rtlCol="0">
            <a:spAutoFit/>
          </a:bodyPr>
          <a:lstStyle/>
          <a:p>
            <a:r>
              <a:rPr lang="en-US" dirty="0"/>
              <a:t>Figure 3.</a:t>
            </a:r>
          </a:p>
        </p:txBody>
      </p:sp>
      <p:pic>
        <p:nvPicPr>
          <p:cNvPr id="6" name="Picture 5" descr="Chart, scatter chart&#10;&#10;Description automatically generated">
            <a:extLst>
              <a:ext uri="{FF2B5EF4-FFF2-40B4-BE49-F238E27FC236}">
                <a16:creationId xmlns:a16="http://schemas.microsoft.com/office/drawing/2014/main" id="{8D8F8093-1F5F-419A-9FC8-FBEE3F13EA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1702" y="136525"/>
            <a:ext cx="6320596" cy="6320596"/>
          </a:xfrm>
          <a:prstGeom prst="rect">
            <a:avLst/>
          </a:prstGeom>
        </p:spPr>
      </p:pic>
    </p:spTree>
    <p:extLst>
      <p:ext uri="{BB962C8B-B14F-4D97-AF65-F5344CB8AC3E}">
        <p14:creationId xmlns:p14="http://schemas.microsoft.com/office/powerpoint/2010/main" val="33865512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1E724-9454-4C9B-9228-8305081A5B4C}"/>
              </a:ext>
            </a:extLst>
          </p:cNvPr>
          <p:cNvSpPr>
            <a:spLocks noGrp="1"/>
          </p:cNvSpPr>
          <p:nvPr>
            <p:ph type="title"/>
          </p:nvPr>
        </p:nvSpPr>
        <p:spPr>
          <a:xfrm>
            <a:off x="1028700" y="1967266"/>
            <a:ext cx="2628900" cy="2547257"/>
          </a:xfrm>
          <a:noFill/>
        </p:spPr>
        <p:txBody>
          <a:bodyPr anchor="ctr">
            <a:normAutofit/>
          </a:bodyPr>
          <a:lstStyle/>
          <a:p>
            <a:pPr algn="ctr"/>
            <a:r>
              <a:rPr lang="en-US" sz="3600">
                <a:solidFill>
                  <a:srgbClr val="FFFFFF"/>
                </a:solidFill>
              </a:rPr>
              <a:t>Interpreting our new Axes</a:t>
            </a:r>
          </a:p>
        </p:txBody>
      </p:sp>
      <p:sp>
        <p:nvSpPr>
          <p:cNvPr id="3" name="Footer Placeholder 2">
            <a:extLst>
              <a:ext uri="{FF2B5EF4-FFF2-40B4-BE49-F238E27FC236}">
                <a16:creationId xmlns:a16="http://schemas.microsoft.com/office/drawing/2014/main" id="{3150F85C-09B1-445D-8CEF-46591F8B879E}"/>
              </a:ext>
            </a:extLst>
          </p:cNvPr>
          <p:cNvSpPr>
            <a:spLocks noGrp="1"/>
          </p:cNvSpPr>
          <p:nvPr>
            <p:ph type="ftr" sz="quarter" idx="11"/>
          </p:nvPr>
        </p:nvSpPr>
        <p:spPr/>
        <p:txBody>
          <a:bodyPr/>
          <a:lstStyle/>
          <a:p>
            <a:r>
              <a:rPr lang="pt-BR"/>
              <a:t>IEP R Micro Training, CDFW, timothy.malinich@wildlife.ca.gov</a:t>
            </a:r>
            <a:endParaRPr lang="en-US"/>
          </a:p>
        </p:txBody>
      </p:sp>
      <p:sp>
        <p:nvSpPr>
          <p:cNvPr id="5" name="Slide Number Placeholder 4">
            <a:extLst>
              <a:ext uri="{FF2B5EF4-FFF2-40B4-BE49-F238E27FC236}">
                <a16:creationId xmlns:a16="http://schemas.microsoft.com/office/drawing/2014/main" id="{BA35C460-4A8F-4E73-ADE6-3FD11A2847DB}"/>
              </a:ext>
            </a:extLst>
          </p:cNvPr>
          <p:cNvSpPr>
            <a:spLocks noGrp="1"/>
          </p:cNvSpPr>
          <p:nvPr>
            <p:ph type="sldNum" sz="quarter" idx="12"/>
          </p:nvPr>
        </p:nvSpPr>
        <p:spPr/>
        <p:txBody>
          <a:bodyPr/>
          <a:lstStyle/>
          <a:p>
            <a:fld id="{CA9A1B8B-3C45-4A89-AF22-7FD3CE5D593B}" type="slidenum">
              <a:rPr lang="en-US" smtClean="0"/>
              <a:t>16</a:t>
            </a:fld>
            <a:endParaRPr lang="en-US"/>
          </a:p>
        </p:txBody>
      </p:sp>
      <p:sp>
        <p:nvSpPr>
          <p:cNvPr id="6" name="TextBox 5">
            <a:extLst>
              <a:ext uri="{FF2B5EF4-FFF2-40B4-BE49-F238E27FC236}">
                <a16:creationId xmlns:a16="http://schemas.microsoft.com/office/drawing/2014/main" id="{C1D99DB0-A3E2-40D4-A890-E2256B397546}"/>
              </a:ext>
            </a:extLst>
          </p:cNvPr>
          <p:cNvSpPr txBox="1"/>
          <p:nvPr/>
        </p:nvSpPr>
        <p:spPr>
          <a:xfrm>
            <a:off x="331567" y="6254436"/>
            <a:ext cx="2495851" cy="369332"/>
          </a:xfrm>
          <a:prstGeom prst="rect">
            <a:avLst/>
          </a:prstGeom>
          <a:noFill/>
        </p:spPr>
        <p:txBody>
          <a:bodyPr wrap="square" rtlCol="0">
            <a:spAutoFit/>
          </a:bodyPr>
          <a:lstStyle/>
          <a:p>
            <a:r>
              <a:rPr lang="en-US" dirty="0"/>
              <a:t>Figure 4.</a:t>
            </a:r>
          </a:p>
        </p:txBody>
      </p:sp>
      <p:pic>
        <p:nvPicPr>
          <p:cNvPr id="12" name="Picture 11" descr="Chart&#10;&#10;Description automatically generated">
            <a:extLst>
              <a:ext uri="{FF2B5EF4-FFF2-40B4-BE49-F238E27FC236}">
                <a16:creationId xmlns:a16="http://schemas.microsoft.com/office/drawing/2014/main" id="{4B201EC5-4956-41C7-BFD2-3B4654165C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556" y="61767"/>
            <a:ext cx="8526392" cy="6394794"/>
          </a:xfrm>
          <a:prstGeom prst="rect">
            <a:avLst/>
          </a:prstGeom>
        </p:spPr>
      </p:pic>
    </p:spTree>
    <p:extLst>
      <p:ext uri="{BB962C8B-B14F-4D97-AF65-F5344CB8AC3E}">
        <p14:creationId xmlns:p14="http://schemas.microsoft.com/office/powerpoint/2010/main" val="21501203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1E724-9454-4C9B-9228-8305081A5B4C}"/>
              </a:ext>
            </a:extLst>
          </p:cNvPr>
          <p:cNvSpPr>
            <a:spLocks noGrp="1"/>
          </p:cNvSpPr>
          <p:nvPr>
            <p:ph type="title"/>
          </p:nvPr>
        </p:nvSpPr>
        <p:spPr>
          <a:xfrm>
            <a:off x="1028700" y="1967266"/>
            <a:ext cx="2628900" cy="2547257"/>
          </a:xfrm>
          <a:noFill/>
        </p:spPr>
        <p:txBody>
          <a:bodyPr anchor="ctr">
            <a:normAutofit/>
          </a:bodyPr>
          <a:lstStyle/>
          <a:p>
            <a:pPr algn="ctr"/>
            <a:r>
              <a:rPr lang="en-US" sz="3600">
                <a:solidFill>
                  <a:srgbClr val="FFFFFF"/>
                </a:solidFill>
              </a:rPr>
              <a:t>Interpreting our new Axes</a:t>
            </a:r>
          </a:p>
        </p:txBody>
      </p:sp>
      <p:sp>
        <p:nvSpPr>
          <p:cNvPr id="3" name="Footer Placeholder 2">
            <a:extLst>
              <a:ext uri="{FF2B5EF4-FFF2-40B4-BE49-F238E27FC236}">
                <a16:creationId xmlns:a16="http://schemas.microsoft.com/office/drawing/2014/main" id="{CCB7181F-3D2B-4DD9-8234-8AE127F30F92}"/>
              </a:ext>
            </a:extLst>
          </p:cNvPr>
          <p:cNvSpPr>
            <a:spLocks noGrp="1"/>
          </p:cNvSpPr>
          <p:nvPr>
            <p:ph type="ftr" sz="quarter" idx="11"/>
          </p:nvPr>
        </p:nvSpPr>
        <p:spPr/>
        <p:txBody>
          <a:bodyPr/>
          <a:lstStyle/>
          <a:p>
            <a:r>
              <a:rPr lang="pt-BR"/>
              <a:t>IEP R Micro Training, CDFW, timothy.malinich@wildlife.ca.gov</a:t>
            </a:r>
            <a:endParaRPr lang="en-US"/>
          </a:p>
        </p:txBody>
      </p:sp>
      <p:sp>
        <p:nvSpPr>
          <p:cNvPr id="4" name="Slide Number Placeholder 3">
            <a:extLst>
              <a:ext uri="{FF2B5EF4-FFF2-40B4-BE49-F238E27FC236}">
                <a16:creationId xmlns:a16="http://schemas.microsoft.com/office/drawing/2014/main" id="{21FDFEE3-5431-4BB2-8002-09CEE7B05FE3}"/>
              </a:ext>
            </a:extLst>
          </p:cNvPr>
          <p:cNvSpPr>
            <a:spLocks noGrp="1"/>
          </p:cNvSpPr>
          <p:nvPr>
            <p:ph type="sldNum" sz="quarter" idx="12"/>
          </p:nvPr>
        </p:nvSpPr>
        <p:spPr/>
        <p:txBody>
          <a:bodyPr/>
          <a:lstStyle/>
          <a:p>
            <a:fld id="{CA9A1B8B-3C45-4A89-AF22-7FD3CE5D593B}" type="slidenum">
              <a:rPr lang="en-US" smtClean="0"/>
              <a:t>17</a:t>
            </a:fld>
            <a:endParaRPr lang="en-US"/>
          </a:p>
        </p:txBody>
      </p:sp>
      <p:sp>
        <p:nvSpPr>
          <p:cNvPr id="6" name="TextBox 5">
            <a:extLst>
              <a:ext uri="{FF2B5EF4-FFF2-40B4-BE49-F238E27FC236}">
                <a16:creationId xmlns:a16="http://schemas.microsoft.com/office/drawing/2014/main" id="{E2AA7FD0-9999-4C03-A59C-5A3087A21912}"/>
              </a:ext>
            </a:extLst>
          </p:cNvPr>
          <p:cNvSpPr txBox="1"/>
          <p:nvPr/>
        </p:nvSpPr>
        <p:spPr>
          <a:xfrm>
            <a:off x="331567" y="6254436"/>
            <a:ext cx="2495851" cy="369332"/>
          </a:xfrm>
          <a:prstGeom prst="rect">
            <a:avLst/>
          </a:prstGeom>
          <a:noFill/>
        </p:spPr>
        <p:txBody>
          <a:bodyPr wrap="square" rtlCol="0">
            <a:spAutoFit/>
          </a:bodyPr>
          <a:lstStyle/>
          <a:p>
            <a:r>
              <a:rPr lang="en-US" dirty="0"/>
              <a:t>Figure 5.</a:t>
            </a:r>
          </a:p>
        </p:txBody>
      </p:sp>
      <p:pic>
        <p:nvPicPr>
          <p:cNvPr id="8" name="Picture 7" descr="Chart&#10;&#10;Description automatically generated">
            <a:extLst>
              <a:ext uri="{FF2B5EF4-FFF2-40B4-BE49-F238E27FC236}">
                <a16:creationId xmlns:a16="http://schemas.microsoft.com/office/drawing/2014/main" id="{22466361-6D17-4860-B914-CA37514DCE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3150" y="0"/>
            <a:ext cx="8558478" cy="6418858"/>
          </a:xfrm>
          <a:prstGeom prst="rect">
            <a:avLst/>
          </a:prstGeom>
        </p:spPr>
      </p:pic>
    </p:spTree>
    <p:extLst>
      <p:ext uri="{BB962C8B-B14F-4D97-AF65-F5344CB8AC3E}">
        <p14:creationId xmlns:p14="http://schemas.microsoft.com/office/powerpoint/2010/main" val="38725266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2A1E0-2A32-49F2-8F6B-41D180B12435}"/>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dirty="0">
                <a:solidFill>
                  <a:schemeClr val="bg1"/>
                </a:solidFill>
              </a:rPr>
              <a:t>Examine different principal component combinations</a:t>
            </a:r>
          </a:p>
        </p:txBody>
      </p:sp>
      <p:sp>
        <p:nvSpPr>
          <p:cNvPr id="3" name="Content Placeholder 2">
            <a:extLst>
              <a:ext uri="{FF2B5EF4-FFF2-40B4-BE49-F238E27FC236}">
                <a16:creationId xmlns:a16="http://schemas.microsoft.com/office/drawing/2014/main" id="{F500CAAF-09C6-4BA6-8914-7649CF1115D3}"/>
              </a:ext>
            </a:extLst>
          </p:cNvPr>
          <p:cNvSpPr>
            <a:spLocks noGrp="1"/>
          </p:cNvSpPr>
          <p:nvPr>
            <p:ph sz="half" idx="1"/>
          </p:nvPr>
        </p:nvSpPr>
        <p:spPr>
          <a:xfrm>
            <a:off x="7546848" y="2516777"/>
            <a:ext cx="3803904" cy="3660185"/>
          </a:xfrm>
        </p:spPr>
        <p:txBody>
          <a:bodyPr vert="horz" lIns="91440" tIns="45720" rIns="91440" bIns="45720" rtlCol="0" anchor="ctr">
            <a:normAutofit/>
          </a:bodyPr>
          <a:lstStyle/>
          <a:p>
            <a:r>
              <a:rPr lang="en-US" sz="2200"/>
              <a:t>How do you plan to use this analysis?</a:t>
            </a:r>
          </a:p>
          <a:p>
            <a:pPr lvl="1"/>
            <a:r>
              <a:rPr lang="en-US" sz="2200"/>
              <a:t>Consider the variation explained</a:t>
            </a:r>
          </a:p>
          <a:p>
            <a:pPr lvl="1"/>
            <a:r>
              <a:rPr lang="en-US" sz="2200"/>
              <a:t>Groups</a:t>
            </a:r>
          </a:p>
          <a:p>
            <a:endParaRPr lang="en-US" sz="2200"/>
          </a:p>
        </p:txBody>
      </p:sp>
      <p:sp>
        <p:nvSpPr>
          <p:cNvPr id="4" name="Footer Placeholder 3">
            <a:extLst>
              <a:ext uri="{FF2B5EF4-FFF2-40B4-BE49-F238E27FC236}">
                <a16:creationId xmlns:a16="http://schemas.microsoft.com/office/drawing/2014/main" id="{09C159DD-EB34-42A8-8325-35ED82775BB3}"/>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a:solidFill>
                  <a:prstClr val="black">
                    <a:tint val="75000"/>
                  </a:prstClr>
                </a:solidFill>
                <a:latin typeface="Calibri" panose="020F0502020204030204"/>
                <a:ea typeface="+mn-ea"/>
                <a:cs typeface="+mn-cs"/>
              </a:rPr>
              <a:t>IEP R Micro Training, CDFW, timothy.malinich@wildlife.ca.gov</a:t>
            </a:r>
          </a:p>
        </p:txBody>
      </p:sp>
      <p:sp>
        <p:nvSpPr>
          <p:cNvPr id="5" name="Slide Number Placeholder 4">
            <a:extLst>
              <a:ext uri="{FF2B5EF4-FFF2-40B4-BE49-F238E27FC236}">
                <a16:creationId xmlns:a16="http://schemas.microsoft.com/office/drawing/2014/main" id="{9847595F-910C-48DB-A1BA-EEA0C783D91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CA9A1B8B-3C45-4A89-AF22-7FD3CE5D593B}" type="slidenum">
              <a:rPr lang="en-US" smtClean="0">
                <a:solidFill>
                  <a:prstClr val="black">
                    <a:tint val="75000"/>
                  </a:prstClr>
                </a:solidFill>
                <a:latin typeface="Calibri" panose="020F0502020204030204"/>
              </a:rPr>
              <a:pPr>
                <a:spcAft>
                  <a:spcPts val="600"/>
                </a:spcAft>
                <a:defRPr/>
              </a:pPr>
              <a:t>18</a:t>
            </a:fld>
            <a:endParaRPr lang="en-US">
              <a:solidFill>
                <a:prstClr val="black">
                  <a:tint val="75000"/>
                </a:prstClr>
              </a:solidFill>
              <a:latin typeface="Calibri" panose="020F0502020204030204"/>
            </a:endParaRPr>
          </a:p>
        </p:txBody>
      </p:sp>
      <p:sp>
        <p:nvSpPr>
          <p:cNvPr id="9" name="TextBox 8">
            <a:extLst>
              <a:ext uri="{FF2B5EF4-FFF2-40B4-BE49-F238E27FC236}">
                <a16:creationId xmlns:a16="http://schemas.microsoft.com/office/drawing/2014/main" id="{0A6E7EEE-8DD7-49EB-AAB4-3AF0DB3C9594}"/>
              </a:ext>
            </a:extLst>
          </p:cNvPr>
          <p:cNvSpPr txBox="1"/>
          <p:nvPr/>
        </p:nvSpPr>
        <p:spPr>
          <a:xfrm>
            <a:off x="331567" y="6254436"/>
            <a:ext cx="2495851" cy="369332"/>
          </a:xfrm>
          <a:prstGeom prst="rect">
            <a:avLst/>
          </a:prstGeom>
          <a:noFill/>
        </p:spPr>
        <p:txBody>
          <a:bodyPr wrap="square" rtlCol="0">
            <a:spAutoFit/>
          </a:bodyPr>
          <a:lstStyle/>
          <a:p>
            <a:r>
              <a:rPr lang="en-US" dirty="0"/>
              <a:t>Figure 5.</a:t>
            </a:r>
          </a:p>
        </p:txBody>
      </p:sp>
      <p:pic>
        <p:nvPicPr>
          <p:cNvPr id="8" name="Picture 7" descr="Chart&#10;&#10;Description automatically generated">
            <a:extLst>
              <a:ext uri="{FF2B5EF4-FFF2-40B4-BE49-F238E27FC236}">
                <a16:creationId xmlns:a16="http://schemas.microsoft.com/office/drawing/2014/main" id="{B285A2CE-B1DC-4057-88C9-D5037F1CFF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9765" y="2173604"/>
            <a:ext cx="5394961" cy="4046221"/>
          </a:xfrm>
          <a:prstGeom prst="rect">
            <a:avLst/>
          </a:prstGeom>
        </p:spPr>
      </p:pic>
    </p:spTree>
    <p:extLst>
      <p:ext uri="{BB962C8B-B14F-4D97-AF65-F5344CB8AC3E}">
        <p14:creationId xmlns:p14="http://schemas.microsoft.com/office/powerpoint/2010/main" val="2067661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Diagram&#10;&#10;Description automatically generated">
            <a:extLst>
              <a:ext uri="{FF2B5EF4-FFF2-40B4-BE49-F238E27FC236}">
                <a16:creationId xmlns:a16="http://schemas.microsoft.com/office/drawing/2014/main" id="{F32D79A7-4EB9-47F4-B15B-507ED3A800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505" y="1331909"/>
            <a:ext cx="6336639" cy="4752479"/>
          </a:xfrm>
          <a:prstGeom prst="rect">
            <a:avLst/>
          </a:prstGeom>
        </p:spPr>
      </p:pic>
      <p:sp>
        <p:nvSpPr>
          <p:cNvPr id="2" name="Title 1">
            <a:extLst>
              <a:ext uri="{FF2B5EF4-FFF2-40B4-BE49-F238E27FC236}">
                <a16:creationId xmlns:a16="http://schemas.microsoft.com/office/drawing/2014/main" id="{4ABB3D2F-8776-4987-BA9B-29AF2302B24E}"/>
              </a:ext>
            </a:extLst>
          </p:cNvPr>
          <p:cNvSpPr>
            <a:spLocks noGrp="1"/>
          </p:cNvSpPr>
          <p:nvPr>
            <p:ph type="title"/>
          </p:nvPr>
        </p:nvSpPr>
        <p:spPr/>
        <p:txBody>
          <a:bodyPr/>
          <a:lstStyle/>
          <a:p>
            <a:r>
              <a:rPr lang="en-US"/>
              <a:t>Following up</a:t>
            </a:r>
            <a:endParaRPr lang="en-US" dirty="0"/>
          </a:p>
        </p:txBody>
      </p:sp>
      <p:sp>
        <p:nvSpPr>
          <p:cNvPr id="3" name="Content Placeholder 2">
            <a:extLst>
              <a:ext uri="{FF2B5EF4-FFF2-40B4-BE49-F238E27FC236}">
                <a16:creationId xmlns:a16="http://schemas.microsoft.com/office/drawing/2014/main" id="{F7A49B93-B778-4986-B6F6-47F78C155D00}"/>
              </a:ext>
            </a:extLst>
          </p:cNvPr>
          <p:cNvSpPr>
            <a:spLocks noGrp="1"/>
          </p:cNvSpPr>
          <p:nvPr>
            <p:ph sz="half" idx="1"/>
          </p:nvPr>
        </p:nvSpPr>
        <p:spPr>
          <a:xfrm>
            <a:off x="6817895" y="1648829"/>
            <a:ext cx="5181600" cy="4351338"/>
          </a:xfrm>
        </p:spPr>
        <p:txBody>
          <a:bodyPr>
            <a:normAutofit lnSpcReduction="10000"/>
          </a:bodyPr>
          <a:lstStyle/>
          <a:p>
            <a:r>
              <a:rPr lang="en-US" dirty="0"/>
              <a:t>Use a different analysis to test group separation</a:t>
            </a:r>
          </a:p>
          <a:p>
            <a:pPr lvl="1"/>
            <a:r>
              <a:rPr lang="en-US" dirty="0"/>
              <a:t>Ellipses</a:t>
            </a:r>
          </a:p>
          <a:p>
            <a:pPr lvl="1"/>
            <a:r>
              <a:rPr lang="en-US" dirty="0"/>
              <a:t>Multiple Linear Regression</a:t>
            </a:r>
          </a:p>
          <a:p>
            <a:pPr lvl="1"/>
            <a:r>
              <a:rPr lang="en-US" dirty="0"/>
              <a:t>ANOVA/MANOVA</a:t>
            </a:r>
          </a:p>
          <a:p>
            <a:r>
              <a:rPr lang="en-US" dirty="0"/>
              <a:t>Another approach</a:t>
            </a:r>
          </a:p>
          <a:p>
            <a:pPr lvl="1"/>
            <a:r>
              <a:rPr lang="en-US" dirty="0"/>
              <a:t>NMDS</a:t>
            </a:r>
          </a:p>
          <a:p>
            <a:pPr lvl="2"/>
            <a:r>
              <a:rPr lang="en-US" dirty="0"/>
              <a:t>Constrain the number of dimensions</a:t>
            </a:r>
          </a:p>
          <a:p>
            <a:pPr lvl="1"/>
            <a:r>
              <a:rPr lang="en-US" dirty="0"/>
              <a:t>Discriminant Function Analysis</a:t>
            </a:r>
          </a:p>
          <a:p>
            <a:pPr lvl="2"/>
            <a:r>
              <a:rPr lang="en-US" dirty="0"/>
              <a:t>Build new axes based on variability that maximizes separation among groups.</a:t>
            </a:r>
          </a:p>
        </p:txBody>
      </p:sp>
      <p:sp>
        <p:nvSpPr>
          <p:cNvPr id="8" name="Footer Placeholder 7">
            <a:extLst>
              <a:ext uri="{FF2B5EF4-FFF2-40B4-BE49-F238E27FC236}">
                <a16:creationId xmlns:a16="http://schemas.microsoft.com/office/drawing/2014/main" id="{044292AD-C3EC-405D-9A26-50903DCD79A9}"/>
              </a:ext>
            </a:extLst>
          </p:cNvPr>
          <p:cNvSpPr>
            <a:spLocks noGrp="1"/>
          </p:cNvSpPr>
          <p:nvPr>
            <p:ph type="ftr" sz="quarter" idx="11"/>
          </p:nvPr>
        </p:nvSpPr>
        <p:spPr/>
        <p:txBody>
          <a:bodyPr/>
          <a:lstStyle/>
          <a:p>
            <a:r>
              <a:rPr lang="pt-BR"/>
              <a:t>IEP R Micro Training, CDFW, timothy.malinich@wildlife.ca.gov</a:t>
            </a:r>
            <a:endParaRPr lang="en-US"/>
          </a:p>
        </p:txBody>
      </p:sp>
      <p:sp>
        <p:nvSpPr>
          <p:cNvPr id="9" name="Slide Number Placeholder 8">
            <a:extLst>
              <a:ext uri="{FF2B5EF4-FFF2-40B4-BE49-F238E27FC236}">
                <a16:creationId xmlns:a16="http://schemas.microsoft.com/office/drawing/2014/main" id="{4E7B5E9C-60C2-4E4B-8E09-66999C53C8FA}"/>
              </a:ext>
            </a:extLst>
          </p:cNvPr>
          <p:cNvSpPr>
            <a:spLocks noGrp="1"/>
          </p:cNvSpPr>
          <p:nvPr>
            <p:ph type="sldNum" sz="quarter" idx="12"/>
          </p:nvPr>
        </p:nvSpPr>
        <p:spPr/>
        <p:txBody>
          <a:bodyPr/>
          <a:lstStyle/>
          <a:p>
            <a:fld id="{CA9A1B8B-3C45-4A89-AF22-7FD3CE5D593B}" type="slidenum">
              <a:rPr lang="en-US" smtClean="0"/>
              <a:t>19</a:t>
            </a:fld>
            <a:endParaRPr lang="en-US"/>
          </a:p>
        </p:txBody>
      </p:sp>
      <p:sp>
        <p:nvSpPr>
          <p:cNvPr id="13" name="TextBox 12">
            <a:extLst>
              <a:ext uri="{FF2B5EF4-FFF2-40B4-BE49-F238E27FC236}">
                <a16:creationId xmlns:a16="http://schemas.microsoft.com/office/drawing/2014/main" id="{6A7700FF-9E53-4E33-A211-2DBE307E9CF2}"/>
              </a:ext>
            </a:extLst>
          </p:cNvPr>
          <p:cNvSpPr txBox="1"/>
          <p:nvPr/>
        </p:nvSpPr>
        <p:spPr>
          <a:xfrm>
            <a:off x="272716" y="5425646"/>
            <a:ext cx="2495851" cy="369332"/>
          </a:xfrm>
          <a:prstGeom prst="rect">
            <a:avLst/>
          </a:prstGeom>
          <a:noFill/>
        </p:spPr>
        <p:txBody>
          <a:bodyPr wrap="square" rtlCol="0">
            <a:spAutoFit/>
          </a:bodyPr>
          <a:lstStyle/>
          <a:p>
            <a:r>
              <a:rPr lang="en-US" dirty="0"/>
              <a:t>Figure 7.</a:t>
            </a:r>
          </a:p>
        </p:txBody>
      </p:sp>
    </p:spTree>
    <p:extLst>
      <p:ext uri="{BB962C8B-B14F-4D97-AF65-F5344CB8AC3E}">
        <p14:creationId xmlns:p14="http://schemas.microsoft.com/office/powerpoint/2010/main" val="530095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Rounded Rectangle 342">
            <a:extLst>
              <a:ext uri="{FF2B5EF4-FFF2-40B4-BE49-F238E27FC236}">
                <a16:creationId xmlns:a16="http://schemas.microsoft.com/office/drawing/2014/main" id="{9C136821-B950-7C48-AAA9-0F0E9FF4A041}"/>
              </a:ext>
            </a:extLst>
          </p:cNvPr>
          <p:cNvSpPr/>
          <p:nvPr/>
        </p:nvSpPr>
        <p:spPr>
          <a:xfrm>
            <a:off x="1323315" y="3048885"/>
            <a:ext cx="8135599" cy="3655591"/>
          </a:xfrm>
          <a:prstGeom prst="roundRect">
            <a:avLst>
              <a:gd name="adj" fmla="val 7667"/>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p>
        </p:txBody>
      </p:sp>
      <p:sp>
        <p:nvSpPr>
          <p:cNvPr id="337" name="Rounded Rectangle 336">
            <a:extLst>
              <a:ext uri="{FF2B5EF4-FFF2-40B4-BE49-F238E27FC236}">
                <a16:creationId xmlns:a16="http://schemas.microsoft.com/office/drawing/2014/main" id="{4DF443F5-79E9-3348-A618-EEF28DC5A971}"/>
              </a:ext>
            </a:extLst>
          </p:cNvPr>
          <p:cNvSpPr/>
          <p:nvPr/>
        </p:nvSpPr>
        <p:spPr>
          <a:xfrm>
            <a:off x="5966339" y="47406"/>
            <a:ext cx="4942293" cy="2815794"/>
          </a:xfrm>
          <a:prstGeom prst="roundRect">
            <a:avLst>
              <a:gd name="adj" fmla="val 7667"/>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p>
        </p:txBody>
      </p:sp>
      <p:sp>
        <p:nvSpPr>
          <p:cNvPr id="336" name="Rounded Rectangle 335">
            <a:extLst>
              <a:ext uri="{FF2B5EF4-FFF2-40B4-BE49-F238E27FC236}">
                <a16:creationId xmlns:a16="http://schemas.microsoft.com/office/drawing/2014/main" id="{CDD34C00-866B-9D4B-A564-C8BFD7C5B582}"/>
              </a:ext>
            </a:extLst>
          </p:cNvPr>
          <p:cNvSpPr/>
          <p:nvPr/>
        </p:nvSpPr>
        <p:spPr>
          <a:xfrm>
            <a:off x="1310608" y="36286"/>
            <a:ext cx="4477074" cy="2064831"/>
          </a:xfrm>
          <a:prstGeom prst="roundRect">
            <a:avLst>
              <a:gd name="adj" fmla="val 7667"/>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p>
        </p:txBody>
      </p:sp>
      <p:sp>
        <p:nvSpPr>
          <p:cNvPr id="2" name="Rounded Rectangle 1">
            <a:extLst>
              <a:ext uri="{FF2B5EF4-FFF2-40B4-BE49-F238E27FC236}">
                <a16:creationId xmlns:a16="http://schemas.microsoft.com/office/drawing/2014/main" id="{39FB9278-D3F4-D44B-B03A-D4452787B3AD}"/>
              </a:ext>
            </a:extLst>
          </p:cNvPr>
          <p:cNvSpPr/>
          <p:nvPr/>
        </p:nvSpPr>
        <p:spPr>
          <a:xfrm>
            <a:off x="1316784" y="2336528"/>
            <a:ext cx="1189017" cy="482884"/>
          </a:xfrm>
          <a:prstGeom prst="roundRect">
            <a:avLst/>
          </a:prstGeom>
          <a:solidFill>
            <a:schemeClr val="accent2">
              <a:lumMod val="60000"/>
              <a:lumOff val="4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Response categorical?</a:t>
            </a:r>
          </a:p>
        </p:txBody>
      </p:sp>
      <p:cxnSp>
        <p:nvCxnSpPr>
          <p:cNvPr id="4" name="Elbow Connector 3">
            <a:extLst>
              <a:ext uri="{FF2B5EF4-FFF2-40B4-BE49-F238E27FC236}">
                <a16:creationId xmlns:a16="http://schemas.microsoft.com/office/drawing/2014/main" id="{74F07CBF-39D9-0145-8994-25A980369564}"/>
              </a:ext>
            </a:extLst>
          </p:cNvPr>
          <p:cNvCxnSpPr>
            <a:cxnSpLocks/>
            <a:stCxn id="2" idx="0"/>
            <a:endCxn id="6" idx="1"/>
          </p:cNvCxnSpPr>
          <p:nvPr/>
        </p:nvCxnSpPr>
        <p:spPr>
          <a:xfrm rot="5400000" flipH="1" flipV="1">
            <a:off x="1263273" y="1500386"/>
            <a:ext cx="1484162" cy="188123"/>
          </a:xfrm>
          <a:prstGeom prst="bentConnector2">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6" name="Rounded Rectangle 5">
            <a:extLst>
              <a:ext uri="{FF2B5EF4-FFF2-40B4-BE49-F238E27FC236}">
                <a16:creationId xmlns:a16="http://schemas.microsoft.com/office/drawing/2014/main" id="{49C4C452-98A2-E340-B838-74958817F502}"/>
              </a:ext>
            </a:extLst>
          </p:cNvPr>
          <p:cNvSpPr/>
          <p:nvPr/>
        </p:nvSpPr>
        <p:spPr>
          <a:xfrm>
            <a:off x="2099416" y="591680"/>
            <a:ext cx="1189017" cy="521371"/>
          </a:xfrm>
          <a:prstGeom prst="roundRect">
            <a:avLst/>
          </a:prstGeom>
          <a:solidFill>
            <a:schemeClr val="accent1">
              <a:lumMod val="20000"/>
              <a:lumOff val="8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Predictor(s) categorical?</a:t>
            </a:r>
          </a:p>
        </p:txBody>
      </p:sp>
      <p:sp>
        <p:nvSpPr>
          <p:cNvPr id="8" name="TextBox 7">
            <a:extLst>
              <a:ext uri="{FF2B5EF4-FFF2-40B4-BE49-F238E27FC236}">
                <a16:creationId xmlns:a16="http://schemas.microsoft.com/office/drawing/2014/main" id="{BA54E7A2-6FB9-944B-842A-69D73501E34D}"/>
              </a:ext>
            </a:extLst>
          </p:cNvPr>
          <p:cNvSpPr txBox="1"/>
          <p:nvPr/>
        </p:nvSpPr>
        <p:spPr>
          <a:xfrm>
            <a:off x="3192429" y="2499178"/>
            <a:ext cx="421654" cy="310983"/>
          </a:xfrm>
          <a:prstGeom prst="rect">
            <a:avLst/>
          </a:prstGeom>
          <a:noFill/>
        </p:spPr>
        <p:txBody>
          <a:bodyPr wrap="none" rtlCol="0">
            <a:spAutoFit/>
          </a:bodyPr>
          <a:lstStyle/>
          <a:p>
            <a:r>
              <a:rPr lang="en-US" sz="1400" dirty="0"/>
              <a:t>Yes</a:t>
            </a:r>
          </a:p>
        </p:txBody>
      </p:sp>
      <p:cxnSp>
        <p:nvCxnSpPr>
          <p:cNvPr id="11" name="Elbow Connector 10">
            <a:extLst>
              <a:ext uri="{FF2B5EF4-FFF2-40B4-BE49-F238E27FC236}">
                <a16:creationId xmlns:a16="http://schemas.microsoft.com/office/drawing/2014/main" id="{86BAF09C-675D-0A43-A4F0-02468FE38007}"/>
              </a:ext>
            </a:extLst>
          </p:cNvPr>
          <p:cNvCxnSpPr>
            <a:cxnSpLocks/>
            <a:stCxn id="6" idx="0"/>
            <a:endCxn id="16" idx="1"/>
          </p:cNvCxnSpPr>
          <p:nvPr/>
        </p:nvCxnSpPr>
        <p:spPr>
          <a:xfrm rot="5400000" flipH="1" flipV="1">
            <a:off x="3465065" y="-445738"/>
            <a:ext cx="266279" cy="1808558"/>
          </a:xfrm>
          <a:prstGeom prst="bentConnector2">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16" name="Rounded Rectangle 15">
            <a:extLst>
              <a:ext uri="{FF2B5EF4-FFF2-40B4-BE49-F238E27FC236}">
                <a16:creationId xmlns:a16="http://schemas.microsoft.com/office/drawing/2014/main" id="{BCD62721-BC3E-C64C-92C0-A321EB809373}"/>
              </a:ext>
            </a:extLst>
          </p:cNvPr>
          <p:cNvSpPr/>
          <p:nvPr/>
        </p:nvSpPr>
        <p:spPr>
          <a:xfrm>
            <a:off x="4502483" y="83959"/>
            <a:ext cx="1189017" cy="482884"/>
          </a:xfrm>
          <a:prstGeom prst="roundRect">
            <a:avLst/>
          </a:prstGeom>
          <a:solidFill>
            <a:schemeClr val="accent6">
              <a:lumMod val="60000"/>
              <a:lumOff val="4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Chi-squared</a:t>
            </a:r>
          </a:p>
        </p:txBody>
      </p:sp>
      <p:sp>
        <p:nvSpPr>
          <p:cNvPr id="18" name="TextBox 17">
            <a:extLst>
              <a:ext uri="{FF2B5EF4-FFF2-40B4-BE49-F238E27FC236}">
                <a16:creationId xmlns:a16="http://schemas.microsoft.com/office/drawing/2014/main" id="{A9DDE5CE-2A3A-D245-82CF-0DEE55EA6475}"/>
              </a:ext>
            </a:extLst>
          </p:cNvPr>
          <p:cNvSpPr txBox="1"/>
          <p:nvPr/>
        </p:nvSpPr>
        <p:spPr>
          <a:xfrm>
            <a:off x="2326344" y="325399"/>
            <a:ext cx="421654" cy="310983"/>
          </a:xfrm>
          <a:prstGeom prst="rect">
            <a:avLst/>
          </a:prstGeom>
          <a:noFill/>
        </p:spPr>
        <p:txBody>
          <a:bodyPr wrap="none" rtlCol="0">
            <a:spAutoFit/>
          </a:bodyPr>
          <a:lstStyle/>
          <a:p>
            <a:r>
              <a:rPr lang="en-US" sz="1400" dirty="0"/>
              <a:t>Yes</a:t>
            </a:r>
          </a:p>
        </p:txBody>
      </p:sp>
      <p:cxnSp>
        <p:nvCxnSpPr>
          <p:cNvPr id="20" name="Elbow Connector 19">
            <a:extLst>
              <a:ext uri="{FF2B5EF4-FFF2-40B4-BE49-F238E27FC236}">
                <a16:creationId xmlns:a16="http://schemas.microsoft.com/office/drawing/2014/main" id="{41010AC1-6956-3141-9322-EA1D1A668229}"/>
              </a:ext>
            </a:extLst>
          </p:cNvPr>
          <p:cNvCxnSpPr>
            <a:cxnSpLocks/>
            <a:stCxn id="6" idx="2"/>
            <a:endCxn id="23" idx="1"/>
          </p:cNvCxnSpPr>
          <p:nvPr/>
        </p:nvCxnSpPr>
        <p:spPr>
          <a:xfrm rot="16200000" flipH="1">
            <a:off x="2692412" y="1114563"/>
            <a:ext cx="329084" cy="326059"/>
          </a:xfrm>
          <a:prstGeom prst="bentConnector2">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EDE6614E-5A81-9342-80BE-4095DACC7970}"/>
              </a:ext>
            </a:extLst>
          </p:cNvPr>
          <p:cNvSpPr txBox="1"/>
          <p:nvPr/>
        </p:nvSpPr>
        <p:spPr>
          <a:xfrm>
            <a:off x="2340757" y="1212676"/>
            <a:ext cx="397866" cy="310983"/>
          </a:xfrm>
          <a:prstGeom prst="rect">
            <a:avLst/>
          </a:prstGeom>
          <a:noFill/>
        </p:spPr>
        <p:txBody>
          <a:bodyPr wrap="none" rtlCol="0">
            <a:spAutoFit/>
          </a:bodyPr>
          <a:lstStyle/>
          <a:p>
            <a:r>
              <a:rPr lang="en-US" sz="1400" dirty="0"/>
              <a:t>No</a:t>
            </a:r>
          </a:p>
        </p:txBody>
      </p:sp>
      <p:sp>
        <p:nvSpPr>
          <p:cNvPr id="23" name="Rounded Rectangle 22">
            <a:extLst>
              <a:ext uri="{FF2B5EF4-FFF2-40B4-BE49-F238E27FC236}">
                <a16:creationId xmlns:a16="http://schemas.microsoft.com/office/drawing/2014/main" id="{8BE8AAAA-411B-264F-B577-A2D8CDFF3D2B}"/>
              </a:ext>
            </a:extLst>
          </p:cNvPr>
          <p:cNvSpPr/>
          <p:nvPr/>
        </p:nvSpPr>
        <p:spPr>
          <a:xfrm>
            <a:off x="3019984" y="1176600"/>
            <a:ext cx="1325389" cy="531070"/>
          </a:xfrm>
          <a:prstGeom prst="roundRect">
            <a:avLst/>
          </a:prstGeom>
          <a:solidFill>
            <a:schemeClr val="accent2">
              <a:lumMod val="20000"/>
              <a:lumOff val="8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&gt;2 response categories?</a:t>
            </a:r>
          </a:p>
        </p:txBody>
      </p:sp>
      <p:cxnSp>
        <p:nvCxnSpPr>
          <p:cNvPr id="27" name="Elbow Connector 26">
            <a:extLst>
              <a:ext uri="{FF2B5EF4-FFF2-40B4-BE49-F238E27FC236}">
                <a16:creationId xmlns:a16="http://schemas.microsoft.com/office/drawing/2014/main" id="{16F9B203-52F8-1248-9DCC-3DD350DDAAFB}"/>
              </a:ext>
            </a:extLst>
          </p:cNvPr>
          <p:cNvCxnSpPr>
            <a:cxnSpLocks/>
            <a:stCxn id="23" idx="2"/>
            <a:endCxn id="60" idx="2"/>
          </p:cNvCxnSpPr>
          <p:nvPr/>
        </p:nvCxnSpPr>
        <p:spPr>
          <a:xfrm rot="16200000" flipH="1">
            <a:off x="4374026" y="1016321"/>
            <a:ext cx="31617" cy="1414313"/>
          </a:xfrm>
          <a:prstGeom prst="bentConnector3">
            <a:avLst>
              <a:gd name="adj1" fmla="val 972378"/>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280B2561-BFAC-1F41-B449-E5E5A9A6AA1C}"/>
              </a:ext>
            </a:extLst>
          </p:cNvPr>
          <p:cNvSpPr txBox="1"/>
          <p:nvPr/>
        </p:nvSpPr>
        <p:spPr>
          <a:xfrm>
            <a:off x="3703109" y="1742203"/>
            <a:ext cx="359664" cy="529632"/>
          </a:xfrm>
          <a:prstGeom prst="rect">
            <a:avLst/>
          </a:prstGeom>
          <a:noFill/>
        </p:spPr>
        <p:txBody>
          <a:bodyPr wrap="square" rtlCol="0">
            <a:spAutoFit/>
          </a:bodyPr>
          <a:lstStyle/>
          <a:p>
            <a:r>
              <a:rPr lang="en-US" sz="1400" dirty="0"/>
              <a:t>No</a:t>
            </a:r>
          </a:p>
        </p:txBody>
      </p:sp>
      <p:cxnSp>
        <p:nvCxnSpPr>
          <p:cNvPr id="30" name="Elbow Connector 29">
            <a:extLst>
              <a:ext uri="{FF2B5EF4-FFF2-40B4-BE49-F238E27FC236}">
                <a16:creationId xmlns:a16="http://schemas.microsoft.com/office/drawing/2014/main" id="{CF61E243-967C-3742-B82E-CF3D5A8ECECF}"/>
              </a:ext>
            </a:extLst>
          </p:cNvPr>
          <p:cNvCxnSpPr>
            <a:cxnSpLocks/>
            <a:stCxn id="23" idx="0"/>
            <a:endCxn id="90" idx="1"/>
          </p:cNvCxnSpPr>
          <p:nvPr/>
        </p:nvCxnSpPr>
        <p:spPr>
          <a:xfrm rot="5400000" flipH="1" flipV="1">
            <a:off x="3933826" y="661932"/>
            <a:ext cx="263518" cy="765813"/>
          </a:xfrm>
          <a:prstGeom prst="bentConnector2">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60" name="Rounded Rectangle 59">
            <a:extLst>
              <a:ext uri="{FF2B5EF4-FFF2-40B4-BE49-F238E27FC236}">
                <a16:creationId xmlns:a16="http://schemas.microsoft.com/office/drawing/2014/main" id="{9AC6D0E5-2DF3-4A44-A135-F74649CD0421}"/>
              </a:ext>
            </a:extLst>
          </p:cNvPr>
          <p:cNvSpPr/>
          <p:nvPr/>
        </p:nvSpPr>
        <p:spPr>
          <a:xfrm>
            <a:off x="4502483" y="1256403"/>
            <a:ext cx="1189017" cy="482884"/>
          </a:xfrm>
          <a:prstGeom prst="roundRect">
            <a:avLst/>
          </a:prstGeom>
          <a:solidFill>
            <a:schemeClr val="accent6">
              <a:lumMod val="60000"/>
              <a:lumOff val="4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Logistic regression</a:t>
            </a:r>
          </a:p>
        </p:txBody>
      </p:sp>
      <p:sp>
        <p:nvSpPr>
          <p:cNvPr id="62" name="Rounded Rectangle 61">
            <a:extLst>
              <a:ext uri="{FF2B5EF4-FFF2-40B4-BE49-F238E27FC236}">
                <a16:creationId xmlns:a16="http://schemas.microsoft.com/office/drawing/2014/main" id="{A6384396-9525-7E4B-B459-53359E8F90A0}"/>
              </a:ext>
            </a:extLst>
          </p:cNvPr>
          <p:cNvSpPr/>
          <p:nvPr/>
        </p:nvSpPr>
        <p:spPr>
          <a:xfrm>
            <a:off x="9668295" y="108796"/>
            <a:ext cx="1189017" cy="482884"/>
          </a:xfrm>
          <a:prstGeom prst="roundRect">
            <a:avLst/>
          </a:prstGeom>
          <a:solidFill>
            <a:schemeClr val="accent6">
              <a:lumMod val="60000"/>
              <a:lumOff val="4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ANOVA</a:t>
            </a:r>
          </a:p>
        </p:txBody>
      </p:sp>
      <p:sp>
        <p:nvSpPr>
          <p:cNvPr id="70" name="TextBox 69">
            <a:extLst>
              <a:ext uri="{FF2B5EF4-FFF2-40B4-BE49-F238E27FC236}">
                <a16:creationId xmlns:a16="http://schemas.microsoft.com/office/drawing/2014/main" id="{3F75538A-379A-9B44-A0FC-B54332D03BDB}"/>
              </a:ext>
            </a:extLst>
          </p:cNvPr>
          <p:cNvSpPr txBox="1"/>
          <p:nvPr/>
        </p:nvSpPr>
        <p:spPr>
          <a:xfrm>
            <a:off x="3702103" y="889147"/>
            <a:ext cx="473468" cy="310983"/>
          </a:xfrm>
          <a:prstGeom prst="rect">
            <a:avLst/>
          </a:prstGeom>
          <a:noFill/>
        </p:spPr>
        <p:txBody>
          <a:bodyPr wrap="square" rtlCol="0">
            <a:spAutoFit/>
          </a:bodyPr>
          <a:lstStyle/>
          <a:p>
            <a:r>
              <a:rPr lang="en-US" sz="1400" dirty="0"/>
              <a:t>Yes</a:t>
            </a:r>
          </a:p>
        </p:txBody>
      </p:sp>
      <p:cxnSp>
        <p:nvCxnSpPr>
          <p:cNvPr id="72" name="Elbow Connector 71">
            <a:extLst>
              <a:ext uri="{FF2B5EF4-FFF2-40B4-BE49-F238E27FC236}">
                <a16:creationId xmlns:a16="http://schemas.microsoft.com/office/drawing/2014/main" id="{01728099-273F-904D-B5C8-EBE6139EFC12}"/>
              </a:ext>
            </a:extLst>
          </p:cNvPr>
          <p:cNvCxnSpPr>
            <a:cxnSpLocks/>
            <a:stCxn id="2" idx="2"/>
            <a:endCxn id="95" idx="1"/>
          </p:cNvCxnSpPr>
          <p:nvPr/>
        </p:nvCxnSpPr>
        <p:spPr>
          <a:xfrm rot="16200000" flipH="1">
            <a:off x="2141592" y="2589113"/>
            <a:ext cx="223259" cy="683853"/>
          </a:xfrm>
          <a:prstGeom prst="bentConnector2">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9658E49E-591A-F549-952B-7816636B17B2}"/>
              </a:ext>
            </a:extLst>
          </p:cNvPr>
          <p:cNvSpPr txBox="1"/>
          <p:nvPr/>
        </p:nvSpPr>
        <p:spPr>
          <a:xfrm>
            <a:off x="1564574" y="2791180"/>
            <a:ext cx="397866" cy="310983"/>
          </a:xfrm>
          <a:prstGeom prst="rect">
            <a:avLst/>
          </a:prstGeom>
          <a:noFill/>
        </p:spPr>
        <p:txBody>
          <a:bodyPr wrap="none" rtlCol="0">
            <a:spAutoFit/>
          </a:bodyPr>
          <a:lstStyle/>
          <a:p>
            <a:r>
              <a:rPr lang="en-US" sz="1400" dirty="0"/>
              <a:t>No</a:t>
            </a:r>
          </a:p>
        </p:txBody>
      </p:sp>
      <p:sp>
        <p:nvSpPr>
          <p:cNvPr id="90" name="Rounded Rectangle 89">
            <a:extLst>
              <a:ext uri="{FF2B5EF4-FFF2-40B4-BE49-F238E27FC236}">
                <a16:creationId xmlns:a16="http://schemas.microsoft.com/office/drawing/2014/main" id="{45458E90-2F59-BC41-BC90-1E7F663EBABD}"/>
              </a:ext>
            </a:extLst>
          </p:cNvPr>
          <p:cNvSpPr/>
          <p:nvPr/>
        </p:nvSpPr>
        <p:spPr>
          <a:xfrm>
            <a:off x="4448492" y="671639"/>
            <a:ext cx="1290805" cy="482884"/>
          </a:xfrm>
          <a:prstGeom prst="roundRect">
            <a:avLst/>
          </a:prstGeom>
          <a:solidFill>
            <a:schemeClr val="accent6">
              <a:lumMod val="60000"/>
              <a:lumOff val="4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Classification tree</a:t>
            </a:r>
          </a:p>
        </p:txBody>
      </p:sp>
      <p:sp>
        <p:nvSpPr>
          <p:cNvPr id="95" name="Rounded Rectangle 94">
            <a:extLst>
              <a:ext uri="{FF2B5EF4-FFF2-40B4-BE49-F238E27FC236}">
                <a16:creationId xmlns:a16="http://schemas.microsoft.com/office/drawing/2014/main" id="{3334848F-7FBF-094C-9D66-9B393FFCFAC8}"/>
              </a:ext>
            </a:extLst>
          </p:cNvPr>
          <p:cNvSpPr/>
          <p:nvPr/>
        </p:nvSpPr>
        <p:spPr>
          <a:xfrm>
            <a:off x="2595145" y="2801229"/>
            <a:ext cx="1189017" cy="482884"/>
          </a:xfrm>
          <a:prstGeom prst="roundRect">
            <a:avLst/>
          </a:prstGeom>
          <a:solidFill>
            <a:schemeClr val="accent1">
              <a:lumMod val="20000"/>
              <a:lumOff val="8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Predictor(s) categorical?</a:t>
            </a:r>
          </a:p>
        </p:txBody>
      </p:sp>
      <p:cxnSp>
        <p:nvCxnSpPr>
          <p:cNvPr id="98" name="Elbow Connector 97">
            <a:extLst>
              <a:ext uri="{FF2B5EF4-FFF2-40B4-BE49-F238E27FC236}">
                <a16:creationId xmlns:a16="http://schemas.microsoft.com/office/drawing/2014/main" id="{1F9A4171-2BFE-434D-848D-230960C802DC}"/>
              </a:ext>
            </a:extLst>
          </p:cNvPr>
          <p:cNvCxnSpPr>
            <a:cxnSpLocks/>
            <a:stCxn id="95" idx="0"/>
            <a:endCxn id="110" idx="1"/>
          </p:cNvCxnSpPr>
          <p:nvPr/>
        </p:nvCxnSpPr>
        <p:spPr>
          <a:xfrm rot="5400000" flipH="1" flipV="1">
            <a:off x="4535490" y="1145667"/>
            <a:ext cx="309729" cy="3001398"/>
          </a:xfrm>
          <a:prstGeom prst="bentConnector2">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100" name="Rounded Rectangle 99">
            <a:extLst>
              <a:ext uri="{FF2B5EF4-FFF2-40B4-BE49-F238E27FC236}">
                <a16:creationId xmlns:a16="http://schemas.microsoft.com/office/drawing/2014/main" id="{9F99F253-70C7-1F4B-9B70-5282190AFFAE}"/>
              </a:ext>
            </a:extLst>
          </p:cNvPr>
          <p:cNvSpPr/>
          <p:nvPr/>
        </p:nvSpPr>
        <p:spPr>
          <a:xfrm>
            <a:off x="8075593" y="455510"/>
            <a:ext cx="1189017" cy="482884"/>
          </a:xfrm>
          <a:prstGeom prst="roundRect">
            <a:avLst/>
          </a:prstGeom>
          <a:solidFill>
            <a:schemeClr val="accent2">
              <a:lumMod val="20000"/>
              <a:lumOff val="8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Response parametric?</a:t>
            </a:r>
          </a:p>
        </p:txBody>
      </p:sp>
      <p:cxnSp>
        <p:nvCxnSpPr>
          <p:cNvPr id="102" name="Elbow Connector 101">
            <a:extLst>
              <a:ext uri="{FF2B5EF4-FFF2-40B4-BE49-F238E27FC236}">
                <a16:creationId xmlns:a16="http://schemas.microsoft.com/office/drawing/2014/main" id="{9F2A833A-8FDC-214A-8E97-755BC2F6DD74}"/>
              </a:ext>
            </a:extLst>
          </p:cNvPr>
          <p:cNvCxnSpPr>
            <a:cxnSpLocks/>
            <a:stCxn id="100" idx="2"/>
            <a:endCxn id="135" idx="1"/>
          </p:cNvCxnSpPr>
          <p:nvPr/>
        </p:nvCxnSpPr>
        <p:spPr>
          <a:xfrm rot="5400000" flipH="1" flipV="1">
            <a:off x="9162567" y="432664"/>
            <a:ext cx="13263" cy="998193"/>
          </a:xfrm>
          <a:prstGeom prst="bentConnector4">
            <a:avLst>
              <a:gd name="adj1" fmla="val -1976887"/>
              <a:gd name="adj2" fmla="val 79779"/>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103" name="TextBox 102">
            <a:extLst>
              <a:ext uri="{FF2B5EF4-FFF2-40B4-BE49-F238E27FC236}">
                <a16:creationId xmlns:a16="http://schemas.microsoft.com/office/drawing/2014/main" id="{4A176F55-0E76-A749-8334-A9CCDE510B87}"/>
              </a:ext>
            </a:extLst>
          </p:cNvPr>
          <p:cNvSpPr txBox="1"/>
          <p:nvPr/>
        </p:nvSpPr>
        <p:spPr>
          <a:xfrm>
            <a:off x="8646743" y="937172"/>
            <a:ext cx="359664" cy="529632"/>
          </a:xfrm>
          <a:prstGeom prst="rect">
            <a:avLst/>
          </a:prstGeom>
          <a:noFill/>
        </p:spPr>
        <p:txBody>
          <a:bodyPr wrap="square" rtlCol="0">
            <a:spAutoFit/>
          </a:bodyPr>
          <a:lstStyle/>
          <a:p>
            <a:r>
              <a:rPr lang="en-US" sz="1400" dirty="0"/>
              <a:t>No</a:t>
            </a:r>
          </a:p>
        </p:txBody>
      </p:sp>
      <p:cxnSp>
        <p:nvCxnSpPr>
          <p:cNvPr id="104" name="Elbow Connector 103">
            <a:extLst>
              <a:ext uri="{FF2B5EF4-FFF2-40B4-BE49-F238E27FC236}">
                <a16:creationId xmlns:a16="http://schemas.microsoft.com/office/drawing/2014/main" id="{DD1A8810-C40E-E448-AAA9-D97BE2EB3399}"/>
              </a:ext>
            </a:extLst>
          </p:cNvPr>
          <p:cNvCxnSpPr>
            <a:cxnSpLocks/>
            <a:stCxn id="100" idx="0"/>
            <a:endCxn id="62" idx="1"/>
          </p:cNvCxnSpPr>
          <p:nvPr/>
        </p:nvCxnSpPr>
        <p:spPr>
          <a:xfrm rot="5400000" flipH="1" flipV="1">
            <a:off x="9116562" y="-96224"/>
            <a:ext cx="105272" cy="998193"/>
          </a:xfrm>
          <a:prstGeom prst="bentConnector2">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105" name="TextBox 104">
            <a:extLst>
              <a:ext uri="{FF2B5EF4-FFF2-40B4-BE49-F238E27FC236}">
                <a16:creationId xmlns:a16="http://schemas.microsoft.com/office/drawing/2014/main" id="{7920CD2C-8A73-7742-9EC3-1D8378E93CA0}"/>
              </a:ext>
            </a:extLst>
          </p:cNvPr>
          <p:cNvSpPr txBox="1"/>
          <p:nvPr/>
        </p:nvSpPr>
        <p:spPr>
          <a:xfrm>
            <a:off x="8671205" y="74910"/>
            <a:ext cx="473468" cy="310983"/>
          </a:xfrm>
          <a:prstGeom prst="rect">
            <a:avLst/>
          </a:prstGeom>
          <a:noFill/>
        </p:spPr>
        <p:txBody>
          <a:bodyPr wrap="square" rtlCol="0">
            <a:spAutoFit/>
          </a:bodyPr>
          <a:lstStyle/>
          <a:p>
            <a:r>
              <a:rPr lang="en-US" sz="1400" dirty="0"/>
              <a:t>Yes</a:t>
            </a:r>
          </a:p>
        </p:txBody>
      </p:sp>
      <p:sp>
        <p:nvSpPr>
          <p:cNvPr id="110" name="Rounded Rectangle 109">
            <a:extLst>
              <a:ext uri="{FF2B5EF4-FFF2-40B4-BE49-F238E27FC236}">
                <a16:creationId xmlns:a16="http://schemas.microsoft.com/office/drawing/2014/main" id="{10965949-8D76-764D-8D7A-FFAD4AC7A219}"/>
              </a:ext>
            </a:extLst>
          </p:cNvPr>
          <p:cNvSpPr/>
          <p:nvPr/>
        </p:nvSpPr>
        <p:spPr>
          <a:xfrm>
            <a:off x="6191052" y="2250058"/>
            <a:ext cx="1318912" cy="482884"/>
          </a:xfrm>
          <a:prstGeom prst="roundRect">
            <a:avLst/>
          </a:prstGeom>
          <a:solidFill>
            <a:schemeClr val="accent1">
              <a:lumMod val="20000"/>
              <a:lumOff val="8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&gt;2 predictor categories?</a:t>
            </a:r>
          </a:p>
        </p:txBody>
      </p:sp>
      <p:sp>
        <p:nvSpPr>
          <p:cNvPr id="112" name="TextBox 111">
            <a:extLst>
              <a:ext uri="{FF2B5EF4-FFF2-40B4-BE49-F238E27FC236}">
                <a16:creationId xmlns:a16="http://schemas.microsoft.com/office/drawing/2014/main" id="{C0D6E2EE-FA4B-1449-A4EE-13AAB9EDA106}"/>
              </a:ext>
            </a:extLst>
          </p:cNvPr>
          <p:cNvSpPr txBox="1"/>
          <p:nvPr/>
        </p:nvSpPr>
        <p:spPr>
          <a:xfrm>
            <a:off x="7466291" y="2203708"/>
            <a:ext cx="359664" cy="529632"/>
          </a:xfrm>
          <a:prstGeom prst="rect">
            <a:avLst/>
          </a:prstGeom>
          <a:noFill/>
        </p:spPr>
        <p:txBody>
          <a:bodyPr wrap="square" rtlCol="0">
            <a:spAutoFit/>
          </a:bodyPr>
          <a:lstStyle/>
          <a:p>
            <a:r>
              <a:rPr lang="en-US" sz="1400" dirty="0"/>
              <a:t>No</a:t>
            </a:r>
          </a:p>
        </p:txBody>
      </p:sp>
      <p:sp>
        <p:nvSpPr>
          <p:cNvPr id="115" name="TextBox 114">
            <a:extLst>
              <a:ext uri="{FF2B5EF4-FFF2-40B4-BE49-F238E27FC236}">
                <a16:creationId xmlns:a16="http://schemas.microsoft.com/office/drawing/2014/main" id="{D5ABA935-2ED9-954C-86A8-0AB3E51CB8BC}"/>
              </a:ext>
            </a:extLst>
          </p:cNvPr>
          <p:cNvSpPr txBox="1"/>
          <p:nvPr/>
        </p:nvSpPr>
        <p:spPr>
          <a:xfrm>
            <a:off x="6844928" y="1922909"/>
            <a:ext cx="473468" cy="310983"/>
          </a:xfrm>
          <a:prstGeom prst="rect">
            <a:avLst/>
          </a:prstGeom>
          <a:noFill/>
        </p:spPr>
        <p:txBody>
          <a:bodyPr wrap="square" rtlCol="0">
            <a:spAutoFit/>
          </a:bodyPr>
          <a:lstStyle/>
          <a:p>
            <a:r>
              <a:rPr lang="en-US" sz="1400" dirty="0"/>
              <a:t>Yes</a:t>
            </a:r>
          </a:p>
        </p:txBody>
      </p:sp>
      <p:sp>
        <p:nvSpPr>
          <p:cNvPr id="135" name="Rounded Rectangle 134">
            <a:extLst>
              <a:ext uri="{FF2B5EF4-FFF2-40B4-BE49-F238E27FC236}">
                <a16:creationId xmlns:a16="http://schemas.microsoft.com/office/drawing/2014/main" id="{4C026706-9D73-324A-9102-D3851F96F623}"/>
              </a:ext>
            </a:extLst>
          </p:cNvPr>
          <p:cNvSpPr/>
          <p:nvPr/>
        </p:nvSpPr>
        <p:spPr>
          <a:xfrm>
            <a:off x="9668295" y="683689"/>
            <a:ext cx="1189017" cy="482884"/>
          </a:xfrm>
          <a:prstGeom prst="roundRect">
            <a:avLst/>
          </a:prstGeom>
          <a:solidFill>
            <a:schemeClr val="accent6">
              <a:lumMod val="60000"/>
              <a:lumOff val="4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Kruskal-Wallis</a:t>
            </a:r>
          </a:p>
        </p:txBody>
      </p:sp>
      <p:cxnSp>
        <p:nvCxnSpPr>
          <p:cNvPr id="136" name="Elbow Connector 135">
            <a:extLst>
              <a:ext uri="{FF2B5EF4-FFF2-40B4-BE49-F238E27FC236}">
                <a16:creationId xmlns:a16="http://schemas.microsoft.com/office/drawing/2014/main" id="{45BE8D2B-A0C6-8F48-9DAA-990A68FF54C2}"/>
              </a:ext>
            </a:extLst>
          </p:cNvPr>
          <p:cNvCxnSpPr>
            <a:cxnSpLocks/>
            <a:stCxn id="110" idx="0"/>
            <a:endCxn id="100" idx="1"/>
          </p:cNvCxnSpPr>
          <p:nvPr/>
        </p:nvCxnSpPr>
        <p:spPr>
          <a:xfrm rot="5400000" flipH="1" flipV="1">
            <a:off x="6686500" y="860963"/>
            <a:ext cx="1553106" cy="1225086"/>
          </a:xfrm>
          <a:prstGeom prst="bentConnector2">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145" name="Rounded Rectangle 144">
            <a:extLst>
              <a:ext uri="{FF2B5EF4-FFF2-40B4-BE49-F238E27FC236}">
                <a16:creationId xmlns:a16="http://schemas.microsoft.com/office/drawing/2014/main" id="{DE30D54C-6209-4B42-981D-B7ADE7A9A5B9}"/>
              </a:ext>
            </a:extLst>
          </p:cNvPr>
          <p:cNvSpPr/>
          <p:nvPr/>
        </p:nvSpPr>
        <p:spPr>
          <a:xfrm>
            <a:off x="9661289" y="1667584"/>
            <a:ext cx="1189017" cy="482884"/>
          </a:xfrm>
          <a:prstGeom prst="roundRect">
            <a:avLst/>
          </a:prstGeom>
          <a:solidFill>
            <a:schemeClr val="accent6">
              <a:lumMod val="60000"/>
              <a:lumOff val="4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T-test</a:t>
            </a:r>
          </a:p>
        </p:txBody>
      </p:sp>
      <p:sp>
        <p:nvSpPr>
          <p:cNvPr id="146" name="Rounded Rectangle 145">
            <a:extLst>
              <a:ext uri="{FF2B5EF4-FFF2-40B4-BE49-F238E27FC236}">
                <a16:creationId xmlns:a16="http://schemas.microsoft.com/office/drawing/2014/main" id="{1AEEA6CB-E53E-7740-B434-DCD9098D65F2}"/>
              </a:ext>
            </a:extLst>
          </p:cNvPr>
          <p:cNvSpPr/>
          <p:nvPr/>
        </p:nvSpPr>
        <p:spPr>
          <a:xfrm>
            <a:off x="8070014" y="1742385"/>
            <a:ext cx="1189017" cy="482884"/>
          </a:xfrm>
          <a:prstGeom prst="roundRect">
            <a:avLst/>
          </a:prstGeom>
          <a:solidFill>
            <a:schemeClr val="accent2">
              <a:lumMod val="20000"/>
              <a:lumOff val="8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Response parametric?</a:t>
            </a:r>
          </a:p>
        </p:txBody>
      </p:sp>
      <p:cxnSp>
        <p:nvCxnSpPr>
          <p:cNvPr id="147" name="Elbow Connector 146">
            <a:extLst>
              <a:ext uri="{FF2B5EF4-FFF2-40B4-BE49-F238E27FC236}">
                <a16:creationId xmlns:a16="http://schemas.microsoft.com/office/drawing/2014/main" id="{73156D2F-52B4-1744-BA12-7F12196825BC}"/>
              </a:ext>
            </a:extLst>
          </p:cNvPr>
          <p:cNvCxnSpPr>
            <a:cxnSpLocks/>
            <a:stCxn id="146" idx="2"/>
            <a:endCxn id="151" idx="1"/>
          </p:cNvCxnSpPr>
          <p:nvPr/>
        </p:nvCxnSpPr>
        <p:spPr>
          <a:xfrm rot="16200000" flipH="1">
            <a:off x="9023547" y="1866245"/>
            <a:ext cx="278721" cy="996767"/>
          </a:xfrm>
          <a:prstGeom prst="bentConnector2">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148" name="TextBox 147">
            <a:extLst>
              <a:ext uri="{FF2B5EF4-FFF2-40B4-BE49-F238E27FC236}">
                <a16:creationId xmlns:a16="http://schemas.microsoft.com/office/drawing/2014/main" id="{5E1F39A5-F777-B24C-B371-4D40DE5B0128}"/>
              </a:ext>
            </a:extLst>
          </p:cNvPr>
          <p:cNvSpPr txBox="1"/>
          <p:nvPr/>
        </p:nvSpPr>
        <p:spPr>
          <a:xfrm>
            <a:off x="8683500" y="2200199"/>
            <a:ext cx="359664" cy="529632"/>
          </a:xfrm>
          <a:prstGeom prst="rect">
            <a:avLst/>
          </a:prstGeom>
          <a:noFill/>
        </p:spPr>
        <p:txBody>
          <a:bodyPr wrap="square" rtlCol="0">
            <a:spAutoFit/>
          </a:bodyPr>
          <a:lstStyle/>
          <a:p>
            <a:r>
              <a:rPr lang="en-US" sz="1400" dirty="0"/>
              <a:t>No</a:t>
            </a:r>
          </a:p>
        </p:txBody>
      </p:sp>
      <p:cxnSp>
        <p:nvCxnSpPr>
          <p:cNvPr id="149" name="Elbow Connector 148">
            <a:extLst>
              <a:ext uri="{FF2B5EF4-FFF2-40B4-BE49-F238E27FC236}">
                <a16:creationId xmlns:a16="http://schemas.microsoft.com/office/drawing/2014/main" id="{892673EC-7B8D-7745-A9BD-892EDE3C6C84}"/>
              </a:ext>
            </a:extLst>
          </p:cNvPr>
          <p:cNvCxnSpPr>
            <a:cxnSpLocks/>
            <a:stCxn id="146" idx="0"/>
            <a:endCxn id="145" idx="1"/>
          </p:cNvCxnSpPr>
          <p:nvPr/>
        </p:nvCxnSpPr>
        <p:spPr>
          <a:xfrm rot="16200000" flipH="1">
            <a:off x="9079587" y="1327322"/>
            <a:ext cx="166641" cy="996767"/>
          </a:xfrm>
          <a:prstGeom prst="bentConnector4">
            <a:avLst>
              <a:gd name="adj1" fmla="val -149170"/>
              <a:gd name="adj2" fmla="val 79822"/>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150" name="TextBox 149">
            <a:extLst>
              <a:ext uri="{FF2B5EF4-FFF2-40B4-BE49-F238E27FC236}">
                <a16:creationId xmlns:a16="http://schemas.microsoft.com/office/drawing/2014/main" id="{2B4F228E-378E-1E4A-A95B-FB9BA690D271}"/>
              </a:ext>
            </a:extLst>
          </p:cNvPr>
          <p:cNvSpPr txBox="1"/>
          <p:nvPr/>
        </p:nvSpPr>
        <p:spPr>
          <a:xfrm>
            <a:off x="8679317" y="1477541"/>
            <a:ext cx="473468" cy="310983"/>
          </a:xfrm>
          <a:prstGeom prst="rect">
            <a:avLst/>
          </a:prstGeom>
          <a:noFill/>
        </p:spPr>
        <p:txBody>
          <a:bodyPr wrap="square" rtlCol="0">
            <a:spAutoFit/>
          </a:bodyPr>
          <a:lstStyle/>
          <a:p>
            <a:r>
              <a:rPr lang="en-US" sz="1400" dirty="0"/>
              <a:t>Yes</a:t>
            </a:r>
          </a:p>
        </p:txBody>
      </p:sp>
      <p:sp>
        <p:nvSpPr>
          <p:cNvPr id="151" name="Rounded Rectangle 150">
            <a:extLst>
              <a:ext uri="{FF2B5EF4-FFF2-40B4-BE49-F238E27FC236}">
                <a16:creationId xmlns:a16="http://schemas.microsoft.com/office/drawing/2014/main" id="{60A81195-181E-2A40-8BCF-46D8F7AE8853}"/>
              </a:ext>
            </a:extLst>
          </p:cNvPr>
          <p:cNvSpPr/>
          <p:nvPr/>
        </p:nvSpPr>
        <p:spPr>
          <a:xfrm>
            <a:off x="9661289" y="2262547"/>
            <a:ext cx="1189017" cy="482884"/>
          </a:xfrm>
          <a:prstGeom prst="roundRect">
            <a:avLst/>
          </a:prstGeom>
          <a:solidFill>
            <a:schemeClr val="accent6">
              <a:lumMod val="60000"/>
              <a:lumOff val="4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Wilcoxon rank-sum</a:t>
            </a:r>
          </a:p>
        </p:txBody>
      </p:sp>
      <p:cxnSp>
        <p:nvCxnSpPr>
          <p:cNvPr id="152" name="Elbow Connector 151">
            <a:extLst>
              <a:ext uri="{FF2B5EF4-FFF2-40B4-BE49-F238E27FC236}">
                <a16:creationId xmlns:a16="http://schemas.microsoft.com/office/drawing/2014/main" id="{97B473F0-67B1-7E4C-A7C9-F46BC1C29376}"/>
              </a:ext>
            </a:extLst>
          </p:cNvPr>
          <p:cNvCxnSpPr>
            <a:cxnSpLocks/>
            <a:stCxn id="110" idx="3"/>
            <a:endCxn id="146" idx="1"/>
          </p:cNvCxnSpPr>
          <p:nvPr/>
        </p:nvCxnSpPr>
        <p:spPr>
          <a:xfrm flipV="1">
            <a:off x="7509966" y="1983827"/>
            <a:ext cx="560050" cy="507673"/>
          </a:xfrm>
          <a:prstGeom prst="bentConnector3">
            <a:avLst>
              <a:gd name="adj1" fmla="val 50000"/>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156" name="TextBox 155">
            <a:extLst>
              <a:ext uri="{FF2B5EF4-FFF2-40B4-BE49-F238E27FC236}">
                <a16:creationId xmlns:a16="http://schemas.microsoft.com/office/drawing/2014/main" id="{5AE8C4F4-335E-BA42-B4D1-A2B95EDCA5AE}"/>
              </a:ext>
            </a:extLst>
          </p:cNvPr>
          <p:cNvSpPr txBox="1"/>
          <p:nvPr/>
        </p:nvSpPr>
        <p:spPr>
          <a:xfrm>
            <a:off x="2825856" y="3235519"/>
            <a:ext cx="397866" cy="310983"/>
          </a:xfrm>
          <a:prstGeom prst="rect">
            <a:avLst/>
          </a:prstGeom>
          <a:noFill/>
        </p:spPr>
        <p:txBody>
          <a:bodyPr wrap="none" rtlCol="0">
            <a:spAutoFit/>
          </a:bodyPr>
          <a:lstStyle/>
          <a:p>
            <a:r>
              <a:rPr lang="en-US" sz="1400" dirty="0"/>
              <a:t>No</a:t>
            </a:r>
          </a:p>
        </p:txBody>
      </p:sp>
      <p:sp>
        <p:nvSpPr>
          <p:cNvPr id="158" name="Rounded Rectangle 157">
            <a:extLst>
              <a:ext uri="{FF2B5EF4-FFF2-40B4-BE49-F238E27FC236}">
                <a16:creationId xmlns:a16="http://schemas.microsoft.com/office/drawing/2014/main" id="{215E2FDA-BC1A-6040-BD78-6A660007FC2F}"/>
              </a:ext>
            </a:extLst>
          </p:cNvPr>
          <p:cNvSpPr/>
          <p:nvPr/>
        </p:nvSpPr>
        <p:spPr>
          <a:xfrm>
            <a:off x="1956086" y="3740185"/>
            <a:ext cx="1196475" cy="1100242"/>
          </a:xfrm>
          <a:prstGeom prst="roundRect">
            <a:avLst/>
          </a:prstGeom>
          <a:solidFill>
            <a:schemeClr val="accent2">
              <a:lumMod val="20000"/>
              <a:lumOff val="8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Response: </a:t>
            </a:r>
          </a:p>
          <a:p>
            <a:pPr algn="ctr"/>
            <a:r>
              <a:rPr lang="en-US" sz="1400" b="1" dirty="0">
                <a:solidFill>
                  <a:schemeClr val="tx1"/>
                </a:solidFill>
              </a:rPr>
              <a:t>catch data</a:t>
            </a:r>
          </a:p>
          <a:p>
            <a:pPr algn="ctr"/>
            <a:r>
              <a:rPr lang="en-US" sz="1400" b="1" dirty="0">
                <a:solidFill>
                  <a:schemeClr val="tx1"/>
                </a:solidFill>
              </a:rPr>
              <a:t>(discrete integers)?</a:t>
            </a:r>
          </a:p>
        </p:txBody>
      </p:sp>
      <p:sp>
        <p:nvSpPr>
          <p:cNvPr id="163" name="TextBox 162">
            <a:extLst>
              <a:ext uri="{FF2B5EF4-FFF2-40B4-BE49-F238E27FC236}">
                <a16:creationId xmlns:a16="http://schemas.microsoft.com/office/drawing/2014/main" id="{D4855BC1-453D-384D-9CD0-66C532AC7BC6}"/>
              </a:ext>
            </a:extLst>
          </p:cNvPr>
          <p:cNvSpPr txBox="1"/>
          <p:nvPr/>
        </p:nvSpPr>
        <p:spPr>
          <a:xfrm>
            <a:off x="3166955" y="3969659"/>
            <a:ext cx="383304" cy="529632"/>
          </a:xfrm>
          <a:prstGeom prst="rect">
            <a:avLst/>
          </a:prstGeom>
          <a:noFill/>
        </p:spPr>
        <p:txBody>
          <a:bodyPr wrap="square" rtlCol="0">
            <a:spAutoFit/>
          </a:bodyPr>
          <a:lstStyle/>
          <a:p>
            <a:r>
              <a:rPr lang="en-US" sz="1400" dirty="0"/>
              <a:t>Yes</a:t>
            </a:r>
          </a:p>
        </p:txBody>
      </p:sp>
      <p:cxnSp>
        <p:nvCxnSpPr>
          <p:cNvPr id="164" name="Elbow Connector 163">
            <a:extLst>
              <a:ext uri="{FF2B5EF4-FFF2-40B4-BE49-F238E27FC236}">
                <a16:creationId xmlns:a16="http://schemas.microsoft.com/office/drawing/2014/main" id="{5703E6EE-6862-3148-9F05-E1C99184EF84}"/>
              </a:ext>
            </a:extLst>
          </p:cNvPr>
          <p:cNvCxnSpPr>
            <a:cxnSpLocks/>
            <a:stCxn id="158" idx="3"/>
            <a:endCxn id="186" idx="1"/>
          </p:cNvCxnSpPr>
          <p:nvPr/>
        </p:nvCxnSpPr>
        <p:spPr>
          <a:xfrm flipV="1">
            <a:off x="3152560" y="3348818"/>
            <a:ext cx="892382" cy="941488"/>
          </a:xfrm>
          <a:prstGeom prst="bentConnector3">
            <a:avLst>
              <a:gd name="adj1" fmla="val 50000"/>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166" name="Rounded Rectangle 165">
            <a:extLst>
              <a:ext uri="{FF2B5EF4-FFF2-40B4-BE49-F238E27FC236}">
                <a16:creationId xmlns:a16="http://schemas.microsoft.com/office/drawing/2014/main" id="{0D1B8C50-80DD-CA45-AFC0-A8C728F3FAB5}"/>
              </a:ext>
            </a:extLst>
          </p:cNvPr>
          <p:cNvSpPr/>
          <p:nvPr/>
        </p:nvSpPr>
        <p:spPr>
          <a:xfrm>
            <a:off x="8150709" y="4454458"/>
            <a:ext cx="1189017" cy="482884"/>
          </a:xfrm>
          <a:prstGeom prst="roundRect">
            <a:avLst/>
          </a:prstGeom>
          <a:solidFill>
            <a:schemeClr val="accent6">
              <a:lumMod val="60000"/>
              <a:lumOff val="4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Logistic regression</a:t>
            </a:r>
          </a:p>
        </p:txBody>
      </p:sp>
      <p:cxnSp>
        <p:nvCxnSpPr>
          <p:cNvPr id="172" name="Elbow Connector 171">
            <a:extLst>
              <a:ext uri="{FF2B5EF4-FFF2-40B4-BE49-F238E27FC236}">
                <a16:creationId xmlns:a16="http://schemas.microsoft.com/office/drawing/2014/main" id="{C9235146-2572-6642-A3C0-A427799831F9}"/>
              </a:ext>
            </a:extLst>
          </p:cNvPr>
          <p:cNvCxnSpPr>
            <a:cxnSpLocks/>
            <a:stCxn id="158" idx="2"/>
            <a:endCxn id="516" idx="1"/>
          </p:cNvCxnSpPr>
          <p:nvPr/>
        </p:nvCxnSpPr>
        <p:spPr>
          <a:xfrm rot="16200000" flipH="1">
            <a:off x="2003093" y="5391658"/>
            <a:ext cx="1379203" cy="276741"/>
          </a:xfrm>
          <a:prstGeom prst="bentConnector2">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173" name="TextBox 172">
            <a:extLst>
              <a:ext uri="{FF2B5EF4-FFF2-40B4-BE49-F238E27FC236}">
                <a16:creationId xmlns:a16="http://schemas.microsoft.com/office/drawing/2014/main" id="{30AC046E-AD73-2548-A49F-FB2AD2C4FFDC}"/>
              </a:ext>
            </a:extLst>
          </p:cNvPr>
          <p:cNvSpPr txBox="1"/>
          <p:nvPr/>
        </p:nvSpPr>
        <p:spPr>
          <a:xfrm>
            <a:off x="2175828" y="4818764"/>
            <a:ext cx="359664" cy="529632"/>
          </a:xfrm>
          <a:prstGeom prst="rect">
            <a:avLst/>
          </a:prstGeom>
          <a:noFill/>
        </p:spPr>
        <p:txBody>
          <a:bodyPr wrap="square" rtlCol="0">
            <a:spAutoFit/>
          </a:bodyPr>
          <a:lstStyle/>
          <a:p>
            <a:r>
              <a:rPr lang="en-US" sz="1400" dirty="0"/>
              <a:t>No</a:t>
            </a:r>
          </a:p>
        </p:txBody>
      </p:sp>
      <p:sp>
        <p:nvSpPr>
          <p:cNvPr id="179" name="TextBox 178">
            <a:extLst>
              <a:ext uri="{FF2B5EF4-FFF2-40B4-BE49-F238E27FC236}">
                <a16:creationId xmlns:a16="http://schemas.microsoft.com/office/drawing/2014/main" id="{A8508FBF-2490-C44C-809A-83F67F76C020}"/>
              </a:ext>
            </a:extLst>
          </p:cNvPr>
          <p:cNvSpPr txBox="1"/>
          <p:nvPr/>
        </p:nvSpPr>
        <p:spPr>
          <a:xfrm>
            <a:off x="1572781" y="2062350"/>
            <a:ext cx="421654" cy="310983"/>
          </a:xfrm>
          <a:prstGeom prst="rect">
            <a:avLst/>
          </a:prstGeom>
          <a:noFill/>
        </p:spPr>
        <p:txBody>
          <a:bodyPr wrap="none" rtlCol="0">
            <a:spAutoFit/>
          </a:bodyPr>
          <a:lstStyle/>
          <a:p>
            <a:r>
              <a:rPr lang="en-US" sz="1400" dirty="0"/>
              <a:t>Yes</a:t>
            </a:r>
          </a:p>
        </p:txBody>
      </p:sp>
      <p:sp>
        <p:nvSpPr>
          <p:cNvPr id="180" name="Rounded Rectangle 179">
            <a:extLst>
              <a:ext uri="{FF2B5EF4-FFF2-40B4-BE49-F238E27FC236}">
                <a16:creationId xmlns:a16="http://schemas.microsoft.com/office/drawing/2014/main" id="{F888A04F-6208-644B-963C-61A19170E4DF}"/>
              </a:ext>
            </a:extLst>
          </p:cNvPr>
          <p:cNvSpPr/>
          <p:nvPr/>
        </p:nvSpPr>
        <p:spPr>
          <a:xfrm>
            <a:off x="3899742" y="4430299"/>
            <a:ext cx="2490494" cy="540749"/>
          </a:xfrm>
          <a:prstGeom prst="roundRect">
            <a:avLst/>
          </a:prstGeom>
          <a:solidFill>
            <a:schemeClr val="accent2">
              <a:lumMod val="20000"/>
              <a:lumOff val="8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Response binary (y=0|1) or proportional (0 ⩽y⩽ 1)?</a:t>
            </a:r>
          </a:p>
        </p:txBody>
      </p:sp>
      <p:sp>
        <p:nvSpPr>
          <p:cNvPr id="186" name="Rounded Rectangle 185">
            <a:extLst>
              <a:ext uri="{FF2B5EF4-FFF2-40B4-BE49-F238E27FC236}">
                <a16:creationId xmlns:a16="http://schemas.microsoft.com/office/drawing/2014/main" id="{67DFC783-BA23-1947-93F9-0D58DF6AEDE2}"/>
              </a:ext>
            </a:extLst>
          </p:cNvPr>
          <p:cNvSpPr/>
          <p:nvPr/>
        </p:nvSpPr>
        <p:spPr>
          <a:xfrm>
            <a:off x="4044942" y="3078443"/>
            <a:ext cx="1361994" cy="540749"/>
          </a:xfrm>
          <a:prstGeom prst="roundRect">
            <a:avLst/>
          </a:prstGeom>
          <a:solidFill>
            <a:schemeClr val="accent2">
              <a:lumMod val="20000"/>
              <a:lumOff val="8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Response: Zero-inflated?</a:t>
            </a:r>
          </a:p>
        </p:txBody>
      </p:sp>
      <p:sp>
        <p:nvSpPr>
          <p:cNvPr id="193" name="TextBox 192">
            <a:extLst>
              <a:ext uri="{FF2B5EF4-FFF2-40B4-BE49-F238E27FC236}">
                <a16:creationId xmlns:a16="http://schemas.microsoft.com/office/drawing/2014/main" id="{7150FFB0-F600-694B-9B62-A7B067DF619A}"/>
              </a:ext>
            </a:extLst>
          </p:cNvPr>
          <p:cNvSpPr txBox="1"/>
          <p:nvPr/>
        </p:nvSpPr>
        <p:spPr>
          <a:xfrm>
            <a:off x="6390236" y="4430297"/>
            <a:ext cx="383304" cy="529632"/>
          </a:xfrm>
          <a:prstGeom prst="rect">
            <a:avLst/>
          </a:prstGeom>
          <a:noFill/>
        </p:spPr>
        <p:txBody>
          <a:bodyPr wrap="square" rtlCol="0">
            <a:spAutoFit/>
          </a:bodyPr>
          <a:lstStyle/>
          <a:p>
            <a:r>
              <a:rPr lang="en-US" sz="1400" dirty="0"/>
              <a:t>Yes</a:t>
            </a:r>
          </a:p>
        </p:txBody>
      </p:sp>
      <p:sp>
        <p:nvSpPr>
          <p:cNvPr id="202" name="Rounded Rectangle 201">
            <a:extLst>
              <a:ext uri="{FF2B5EF4-FFF2-40B4-BE49-F238E27FC236}">
                <a16:creationId xmlns:a16="http://schemas.microsoft.com/office/drawing/2014/main" id="{EBE14619-01F4-0245-8183-1073D4BA097F}"/>
              </a:ext>
            </a:extLst>
          </p:cNvPr>
          <p:cNvSpPr/>
          <p:nvPr/>
        </p:nvSpPr>
        <p:spPr>
          <a:xfrm>
            <a:off x="6243518" y="3116586"/>
            <a:ext cx="3092944" cy="482884"/>
          </a:xfrm>
          <a:prstGeom prst="roundRect">
            <a:avLst/>
          </a:prstGeom>
          <a:solidFill>
            <a:schemeClr val="accent6">
              <a:lumMod val="60000"/>
              <a:lumOff val="4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Zero-Inflated negative binomial or zero-inflated Poisson regression</a:t>
            </a:r>
          </a:p>
        </p:txBody>
      </p:sp>
      <p:sp>
        <p:nvSpPr>
          <p:cNvPr id="205" name="TextBox 204">
            <a:extLst>
              <a:ext uri="{FF2B5EF4-FFF2-40B4-BE49-F238E27FC236}">
                <a16:creationId xmlns:a16="http://schemas.microsoft.com/office/drawing/2014/main" id="{78AC27C6-7C75-DF42-8CEB-B0190F1B8A1C}"/>
              </a:ext>
            </a:extLst>
          </p:cNvPr>
          <p:cNvSpPr txBox="1"/>
          <p:nvPr/>
        </p:nvSpPr>
        <p:spPr>
          <a:xfrm>
            <a:off x="5390757" y="3097252"/>
            <a:ext cx="383304" cy="529632"/>
          </a:xfrm>
          <a:prstGeom prst="rect">
            <a:avLst/>
          </a:prstGeom>
          <a:noFill/>
        </p:spPr>
        <p:txBody>
          <a:bodyPr wrap="square" rtlCol="0">
            <a:spAutoFit/>
          </a:bodyPr>
          <a:lstStyle/>
          <a:p>
            <a:r>
              <a:rPr lang="en-US" sz="1400" dirty="0"/>
              <a:t>Yes</a:t>
            </a:r>
          </a:p>
        </p:txBody>
      </p:sp>
      <p:sp>
        <p:nvSpPr>
          <p:cNvPr id="206" name="Rounded Rectangle 205">
            <a:extLst>
              <a:ext uri="{FF2B5EF4-FFF2-40B4-BE49-F238E27FC236}">
                <a16:creationId xmlns:a16="http://schemas.microsoft.com/office/drawing/2014/main" id="{0855B433-68F4-0B4D-861E-F21478CED916}"/>
              </a:ext>
            </a:extLst>
          </p:cNvPr>
          <p:cNvSpPr/>
          <p:nvPr/>
        </p:nvSpPr>
        <p:spPr>
          <a:xfrm>
            <a:off x="7344189" y="3728799"/>
            <a:ext cx="2014930" cy="482884"/>
          </a:xfrm>
          <a:prstGeom prst="roundRect">
            <a:avLst/>
          </a:prstGeom>
          <a:solidFill>
            <a:schemeClr val="accent6">
              <a:lumMod val="60000"/>
              <a:lumOff val="4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Negative binomial or Poisson regression</a:t>
            </a:r>
          </a:p>
        </p:txBody>
      </p:sp>
      <p:cxnSp>
        <p:nvCxnSpPr>
          <p:cNvPr id="212" name="Elbow Connector 211">
            <a:extLst>
              <a:ext uri="{FF2B5EF4-FFF2-40B4-BE49-F238E27FC236}">
                <a16:creationId xmlns:a16="http://schemas.microsoft.com/office/drawing/2014/main" id="{15ED5DDB-4724-E94A-9EC2-C2FF9F65080E}"/>
              </a:ext>
            </a:extLst>
          </p:cNvPr>
          <p:cNvCxnSpPr>
            <a:cxnSpLocks/>
            <a:stCxn id="186" idx="2"/>
            <a:endCxn id="206" idx="1"/>
          </p:cNvCxnSpPr>
          <p:nvPr/>
        </p:nvCxnSpPr>
        <p:spPr>
          <a:xfrm rot="16200000" flipH="1">
            <a:off x="5859539" y="2485592"/>
            <a:ext cx="351049" cy="2618250"/>
          </a:xfrm>
          <a:prstGeom prst="bentConnector2">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216" name="TextBox 215">
            <a:extLst>
              <a:ext uri="{FF2B5EF4-FFF2-40B4-BE49-F238E27FC236}">
                <a16:creationId xmlns:a16="http://schemas.microsoft.com/office/drawing/2014/main" id="{60B66EDB-34C3-4442-A76D-54881E7844D9}"/>
              </a:ext>
            </a:extLst>
          </p:cNvPr>
          <p:cNvSpPr txBox="1"/>
          <p:nvPr/>
        </p:nvSpPr>
        <p:spPr>
          <a:xfrm>
            <a:off x="4725938" y="3600082"/>
            <a:ext cx="359664" cy="529632"/>
          </a:xfrm>
          <a:prstGeom prst="rect">
            <a:avLst/>
          </a:prstGeom>
          <a:noFill/>
        </p:spPr>
        <p:txBody>
          <a:bodyPr wrap="square" rtlCol="0">
            <a:spAutoFit/>
          </a:bodyPr>
          <a:lstStyle/>
          <a:p>
            <a:r>
              <a:rPr lang="en-US" sz="1400" dirty="0"/>
              <a:t>No</a:t>
            </a:r>
          </a:p>
        </p:txBody>
      </p:sp>
      <p:sp>
        <p:nvSpPr>
          <p:cNvPr id="242" name="Rounded Rectangle 241">
            <a:extLst>
              <a:ext uri="{FF2B5EF4-FFF2-40B4-BE49-F238E27FC236}">
                <a16:creationId xmlns:a16="http://schemas.microsoft.com/office/drawing/2014/main" id="{FE50212B-92BE-7A4A-9E23-D7BE6D5C66D7}"/>
              </a:ext>
            </a:extLst>
          </p:cNvPr>
          <p:cNvSpPr/>
          <p:nvPr/>
        </p:nvSpPr>
        <p:spPr>
          <a:xfrm>
            <a:off x="5608512" y="5067985"/>
            <a:ext cx="1329688" cy="540749"/>
          </a:xfrm>
          <a:prstGeom prst="roundRect">
            <a:avLst/>
          </a:prstGeom>
          <a:solidFill>
            <a:schemeClr val="accent2">
              <a:lumMod val="20000"/>
              <a:lumOff val="8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Response: continuous?</a:t>
            </a:r>
          </a:p>
        </p:txBody>
      </p:sp>
      <p:sp>
        <p:nvSpPr>
          <p:cNvPr id="249" name="TextBox 248">
            <a:extLst>
              <a:ext uri="{FF2B5EF4-FFF2-40B4-BE49-F238E27FC236}">
                <a16:creationId xmlns:a16="http://schemas.microsoft.com/office/drawing/2014/main" id="{03641081-20FE-8944-B88B-BD586D9306DE}"/>
              </a:ext>
            </a:extLst>
          </p:cNvPr>
          <p:cNvSpPr txBox="1"/>
          <p:nvPr/>
        </p:nvSpPr>
        <p:spPr>
          <a:xfrm>
            <a:off x="5125503" y="4978576"/>
            <a:ext cx="359664" cy="529632"/>
          </a:xfrm>
          <a:prstGeom prst="rect">
            <a:avLst/>
          </a:prstGeom>
          <a:noFill/>
        </p:spPr>
        <p:txBody>
          <a:bodyPr wrap="square" rtlCol="0">
            <a:spAutoFit/>
          </a:bodyPr>
          <a:lstStyle/>
          <a:p>
            <a:r>
              <a:rPr lang="en-US" sz="1400" dirty="0"/>
              <a:t>No</a:t>
            </a:r>
          </a:p>
        </p:txBody>
      </p:sp>
      <p:sp>
        <p:nvSpPr>
          <p:cNvPr id="251" name="Rounded Rectangle 250">
            <a:extLst>
              <a:ext uri="{FF2B5EF4-FFF2-40B4-BE49-F238E27FC236}">
                <a16:creationId xmlns:a16="http://schemas.microsoft.com/office/drawing/2014/main" id="{9E2F1E4D-C566-D24D-9A50-0047FB2D78AD}"/>
              </a:ext>
            </a:extLst>
          </p:cNvPr>
          <p:cNvSpPr/>
          <p:nvPr/>
        </p:nvSpPr>
        <p:spPr>
          <a:xfrm>
            <a:off x="7735834" y="5094649"/>
            <a:ext cx="1603892" cy="482884"/>
          </a:xfrm>
          <a:prstGeom prst="roundRect">
            <a:avLst/>
          </a:prstGeom>
          <a:solidFill>
            <a:schemeClr val="accent6">
              <a:lumMod val="60000"/>
              <a:lumOff val="4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Linear regression</a:t>
            </a:r>
          </a:p>
        </p:txBody>
      </p:sp>
      <p:cxnSp>
        <p:nvCxnSpPr>
          <p:cNvPr id="252" name="Straight Arrow Connector 251">
            <a:extLst>
              <a:ext uri="{FF2B5EF4-FFF2-40B4-BE49-F238E27FC236}">
                <a16:creationId xmlns:a16="http://schemas.microsoft.com/office/drawing/2014/main" id="{1FA2D09F-944B-074A-B8C6-D0BB7B3E08F1}"/>
              </a:ext>
            </a:extLst>
          </p:cNvPr>
          <p:cNvCxnSpPr>
            <a:cxnSpLocks/>
            <a:stCxn id="186" idx="3"/>
            <a:endCxn id="202" idx="1"/>
          </p:cNvCxnSpPr>
          <p:nvPr/>
        </p:nvCxnSpPr>
        <p:spPr>
          <a:xfrm>
            <a:off x="5406936" y="3348818"/>
            <a:ext cx="836582" cy="9210"/>
          </a:xfrm>
          <a:prstGeom prst="straightConnector1">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263" name="TextBox 262">
            <a:extLst>
              <a:ext uri="{FF2B5EF4-FFF2-40B4-BE49-F238E27FC236}">
                <a16:creationId xmlns:a16="http://schemas.microsoft.com/office/drawing/2014/main" id="{192E986B-6414-FB4D-9FCF-F4695A556759}"/>
              </a:ext>
            </a:extLst>
          </p:cNvPr>
          <p:cNvSpPr txBox="1"/>
          <p:nvPr/>
        </p:nvSpPr>
        <p:spPr>
          <a:xfrm>
            <a:off x="6949998" y="5067983"/>
            <a:ext cx="383304" cy="529632"/>
          </a:xfrm>
          <a:prstGeom prst="rect">
            <a:avLst/>
          </a:prstGeom>
          <a:noFill/>
        </p:spPr>
        <p:txBody>
          <a:bodyPr wrap="square" rtlCol="0">
            <a:spAutoFit/>
          </a:bodyPr>
          <a:lstStyle/>
          <a:p>
            <a:r>
              <a:rPr lang="en-US" sz="1400" dirty="0"/>
              <a:t>Yes</a:t>
            </a:r>
          </a:p>
        </p:txBody>
      </p:sp>
      <p:cxnSp>
        <p:nvCxnSpPr>
          <p:cNvPr id="291" name="Elbow Connector 290">
            <a:extLst>
              <a:ext uri="{FF2B5EF4-FFF2-40B4-BE49-F238E27FC236}">
                <a16:creationId xmlns:a16="http://schemas.microsoft.com/office/drawing/2014/main" id="{74D15448-611E-4D4F-9E60-92CA30173908}"/>
              </a:ext>
            </a:extLst>
          </p:cNvPr>
          <p:cNvCxnSpPr>
            <a:cxnSpLocks/>
            <a:stCxn id="180" idx="2"/>
            <a:endCxn id="242" idx="1"/>
          </p:cNvCxnSpPr>
          <p:nvPr/>
        </p:nvCxnSpPr>
        <p:spPr>
          <a:xfrm rot="16200000" flipH="1">
            <a:off x="5193094" y="4922942"/>
            <a:ext cx="367312" cy="463523"/>
          </a:xfrm>
          <a:prstGeom prst="bentConnector2">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338" name="TextBox 337">
            <a:extLst>
              <a:ext uri="{FF2B5EF4-FFF2-40B4-BE49-F238E27FC236}">
                <a16:creationId xmlns:a16="http://schemas.microsoft.com/office/drawing/2014/main" id="{B9D2CB32-6880-424F-B9AB-C420E0094580}"/>
              </a:ext>
            </a:extLst>
          </p:cNvPr>
          <p:cNvSpPr txBox="1"/>
          <p:nvPr/>
        </p:nvSpPr>
        <p:spPr>
          <a:xfrm rot="16200000">
            <a:off x="5287080" y="875699"/>
            <a:ext cx="2274617" cy="523220"/>
          </a:xfrm>
          <a:prstGeom prst="rect">
            <a:avLst/>
          </a:prstGeom>
          <a:noFill/>
        </p:spPr>
        <p:txBody>
          <a:bodyPr wrap="square" rtlCol="0">
            <a:spAutoFit/>
          </a:bodyPr>
          <a:lstStyle/>
          <a:p>
            <a:pPr algn="ctr"/>
            <a:r>
              <a:rPr lang="en-US" sz="1400" b="1" dirty="0">
                <a:solidFill>
                  <a:schemeClr val="bg1"/>
                </a:solidFill>
              </a:rPr>
              <a:t>Numerical response </a:t>
            </a:r>
          </a:p>
          <a:p>
            <a:pPr algn="ctr"/>
            <a:r>
              <a:rPr lang="en-US" sz="1400" b="1" dirty="0">
                <a:solidFill>
                  <a:schemeClr val="bg1"/>
                </a:solidFill>
              </a:rPr>
              <a:t>&amp; categorical predictor</a:t>
            </a:r>
            <a:endParaRPr lang="en-US" sz="1400" dirty="0"/>
          </a:p>
        </p:txBody>
      </p:sp>
      <p:sp>
        <p:nvSpPr>
          <p:cNvPr id="339" name="TextBox 338">
            <a:extLst>
              <a:ext uri="{FF2B5EF4-FFF2-40B4-BE49-F238E27FC236}">
                <a16:creationId xmlns:a16="http://schemas.microsoft.com/office/drawing/2014/main" id="{4CB9B767-B379-7E45-AFC8-A06B4CF160C5}"/>
              </a:ext>
            </a:extLst>
          </p:cNvPr>
          <p:cNvSpPr txBox="1"/>
          <p:nvPr/>
        </p:nvSpPr>
        <p:spPr>
          <a:xfrm rot="16200000">
            <a:off x="726125" y="800434"/>
            <a:ext cx="1788771" cy="307777"/>
          </a:xfrm>
          <a:prstGeom prst="rect">
            <a:avLst/>
          </a:prstGeom>
          <a:noFill/>
        </p:spPr>
        <p:txBody>
          <a:bodyPr wrap="square" rtlCol="0">
            <a:spAutoFit/>
          </a:bodyPr>
          <a:lstStyle/>
          <a:p>
            <a:pPr algn="ctr"/>
            <a:r>
              <a:rPr lang="en-US" sz="1400" b="1" dirty="0">
                <a:solidFill>
                  <a:schemeClr val="bg1"/>
                </a:solidFill>
              </a:rPr>
              <a:t>Categorical response</a:t>
            </a:r>
            <a:endParaRPr lang="en-US" sz="1400" dirty="0"/>
          </a:p>
        </p:txBody>
      </p:sp>
      <p:sp>
        <p:nvSpPr>
          <p:cNvPr id="344" name="TextBox 343">
            <a:extLst>
              <a:ext uri="{FF2B5EF4-FFF2-40B4-BE49-F238E27FC236}">
                <a16:creationId xmlns:a16="http://schemas.microsoft.com/office/drawing/2014/main" id="{887C5252-4C92-1B47-BBB9-5967A9787CDF}"/>
              </a:ext>
            </a:extLst>
          </p:cNvPr>
          <p:cNvSpPr txBox="1"/>
          <p:nvPr/>
        </p:nvSpPr>
        <p:spPr>
          <a:xfrm rot="16200000">
            <a:off x="-128540" y="4675638"/>
            <a:ext cx="3573715" cy="307777"/>
          </a:xfrm>
          <a:prstGeom prst="rect">
            <a:avLst/>
          </a:prstGeom>
          <a:noFill/>
        </p:spPr>
        <p:txBody>
          <a:bodyPr wrap="square" rtlCol="0">
            <a:spAutoFit/>
          </a:bodyPr>
          <a:lstStyle/>
          <a:p>
            <a:pPr algn="ctr"/>
            <a:r>
              <a:rPr lang="en-US" sz="1400" b="1" dirty="0">
                <a:solidFill>
                  <a:schemeClr val="bg1"/>
                </a:solidFill>
              </a:rPr>
              <a:t>Numerical response &amp; numerical predictor</a:t>
            </a:r>
            <a:endParaRPr lang="en-US" sz="1400" dirty="0"/>
          </a:p>
        </p:txBody>
      </p:sp>
      <p:cxnSp>
        <p:nvCxnSpPr>
          <p:cNvPr id="470" name="Straight Arrow Connector 469">
            <a:extLst>
              <a:ext uri="{FF2B5EF4-FFF2-40B4-BE49-F238E27FC236}">
                <a16:creationId xmlns:a16="http://schemas.microsoft.com/office/drawing/2014/main" id="{9AAAAF11-F88A-0848-A92D-9AC76B0D2EBC}"/>
              </a:ext>
            </a:extLst>
          </p:cNvPr>
          <p:cNvCxnSpPr>
            <a:cxnSpLocks/>
            <a:stCxn id="180" idx="3"/>
            <a:endCxn id="166" idx="1"/>
          </p:cNvCxnSpPr>
          <p:nvPr/>
        </p:nvCxnSpPr>
        <p:spPr>
          <a:xfrm flipV="1">
            <a:off x="6390236" y="4695900"/>
            <a:ext cx="1760473" cy="4773"/>
          </a:xfrm>
          <a:prstGeom prst="straightConnector1">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cxnSp>
        <p:nvCxnSpPr>
          <p:cNvPr id="474" name="Straight Arrow Connector 473">
            <a:extLst>
              <a:ext uri="{FF2B5EF4-FFF2-40B4-BE49-F238E27FC236}">
                <a16:creationId xmlns:a16="http://schemas.microsoft.com/office/drawing/2014/main" id="{7E1B7FEE-AB16-B84E-8D03-DB7FFE596491}"/>
              </a:ext>
            </a:extLst>
          </p:cNvPr>
          <p:cNvCxnSpPr>
            <a:cxnSpLocks/>
            <a:stCxn id="242" idx="3"/>
            <a:endCxn id="251" idx="1"/>
          </p:cNvCxnSpPr>
          <p:nvPr/>
        </p:nvCxnSpPr>
        <p:spPr>
          <a:xfrm flipV="1">
            <a:off x="6938199" y="5336091"/>
            <a:ext cx="797634" cy="2269"/>
          </a:xfrm>
          <a:prstGeom prst="straightConnector1">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cxnSp>
        <p:nvCxnSpPr>
          <p:cNvPr id="490" name="Elbow Connector 489">
            <a:extLst>
              <a:ext uri="{FF2B5EF4-FFF2-40B4-BE49-F238E27FC236}">
                <a16:creationId xmlns:a16="http://schemas.microsoft.com/office/drawing/2014/main" id="{9CCE406D-44F9-894F-8E25-8EBBBB8E0DEE}"/>
              </a:ext>
            </a:extLst>
          </p:cNvPr>
          <p:cNvCxnSpPr>
            <a:cxnSpLocks/>
            <a:stCxn id="95" idx="2"/>
            <a:endCxn id="158" idx="0"/>
          </p:cNvCxnSpPr>
          <p:nvPr/>
        </p:nvCxnSpPr>
        <p:spPr>
          <a:xfrm rot="5400000">
            <a:off x="2643952" y="3194483"/>
            <a:ext cx="456073" cy="635331"/>
          </a:xfrm>
          <a:prstGeom prst="bentConnector3">
            <a:avLst>
              <a:gd name="adj1" fmla="val 50000"/>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grpSp>
        <p:nvGrpSpPr>
          <p:cNvPr id="579" name="Group 578">
            <a:extLst>
              <a:ext uri="{FF2B5EF4-FFF2-40B4-BE49-F238E27FC236}">
                <a16:creationId xmlns:a16="http://schemas.microsoft.com/office/drawing/2014/main" id="{86D8E8F1-DC6E-1746-89CD-BE217FD32055}"/>
              </a:ext>
            </a:extLst>
          </p:cNvPr>
          <p:cNvGrpSpPr/>
          <p:nvPr/>
        </p:nvGrpSpPr>
        <p:grpSpPr>
          <a:xfrm>
            <a:off x="9542884" y="4230463"/>
            <a:ext cx="1331952" cy="1468179"/>
            <a:chOff x="10489720" y="5014031"/>
            <a:chExt cx="1687139" cy="1859694"/>
          </a:xfrm>
        </p:grpSpPr>
        <p:sp>
          <p:nvSpPr>
            <p:cNvPr id="505" name="Rectangle 504">
              <a:extLst>
                <a:ext uri="{FF2B5EF4-FFF2-40B4-BE49-F238E27FC236}">
                  <a16:creationId xmlns:a16="http://schemas.microsoft.com/office/drawing/2014/main" id="{965E4257-5872-0E43-88FF-A53FEF06FAAC}"/>
                </a:ext>
              </a:extLst>
            </p:cNvPr>
            <p:cNvSpPr/>
            <p:nvPr/>
          </p:nvSpPr>
          <p:spPr>
            <a:xfrm>
              <a:off x="10489720" y="5014031"/>
              <a:ext cx="1654529" cy="185969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ysClr val="windowText" lastClr="000000"/>
                  </a:solidFill>
                </a:rPr>
                <a:t>Key</a:t>
              </a:r>
            </a:p>
          </p:txBody>
        </p:sp>
        <p:sp>
          <p:nvSpPr>
            <p:cNvPr id="498" name="Rectangle 497">
              <a:extLst>
                <a:ext uri="{FF2B5EF4-FFF2-40B4-BE49-F238E27FC236}">
                  <a16:creationId xmlns:a16="http://schemas.microsoft.com/office/drawing/2014/main" id="{5F52C1FE-8A44-C542-8EAD-EB98EED30DC9}"/>
                </a:ext>
              </a:extLst>
            </p:cNvPr>
            <p:cNvSpPr/>
            <p:nvPr/>
          </p:nvSpPr>
          <p:spPr>
            <a:xfrm>
              <a:off x="10677126" y="5389576"/>
              <a:ext cx="380146" cy="387026"/>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99" name="Rectangle 498">
              <a:extLst>
                <a:ext uri="{FF2B5EF4-FFF2-40B4-BE49-F238E27FC236}">
                  <a16:creationId xmlns:a16="http://schemas.microsoft.com/office/drawing/2014/main" id="{4560D6F1-2A85-FF48-86C9-8C102D0E7AA0}"/>
                </a:ext>
              </a:extLst>
            </p:cNvPr>
            <p:cNvSpPr/>
            <p:nvPr/>
          </p:nvSpPr>
          <p:spPr>
            <a:xfrm>
              <a:off x="10677126" y="5888916"/>
              <a:ext cx="380146" cy="38702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00" name="Rectangle 499">
              <a:extLst>
                <a:ext uri="{FF2B5EF4-FFF2-40B4-BE49-F238E27FC236}">
                  <a16:creationId xmlns:a16="http://schemas.microsoft.com/office/drawing/2014/main" id="{42A8DCCB-FBB2-B243-A902-6821E59EADFB}"/>
                </a:ext>
              </a:extLst>
            </p:cNvPr>
            <p:cNvSpPr/>
            <p:nvPr/>
          </p:nvSpPr>
          <p:spPr>
            <a:xfrm>
              <a:off x="10677126" y="6383743"/>
              <a:ext cx="380146" cy="387026"/>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01" name="TextBox 500">
              <a:extLst>
                <a:ext uri="{FF2B5EF4-FFF2-40B4-BE49-F238E27FC236}">
                  <a16:creationId xmlns:a16="http://schemas.microsoft.com/office/drawing/2014/main" id="{FC96D1D8-F3D3-9846-B15B-1F098426BCCE}"/>
                </a:ext>
              </a:extLst>
            </p:cNvPr>
            <p:cNvSpPr txBox="1"/>
            <p:nvPr/>
          </p:nvSpPr>
          <p:spPr>
            <a:xfrm>
              <a:off x="11045481" y="5398423"/>
              <a:ext cx="1131378" cy="393912"/>
            </a:xfrm>
            <a:prstGeom prst="rect">
              <a:avLst/>
            </a:prstGeom>
            <a:noFill/>
          </p:spPr>
          <p:txBody>
            <a:bodyPr wrap="none" rtlCol="0">
              <a:spAutoFit/>
            </a:bodyPr>
            <a:lstStyle/>
            <a:p>
              <a:r>
                <a:rPr lang="en-US" sz="1400" dirty="0"/>
                <a:t>Response</a:t>
              </a:r>
            </a:p>
          </p:txBody>
        </p:sp>
        <p:sp>
          <p:nvSpPr>
            <p:cNvPr id="502" name="TextBox 501">
              <a:extLst>
                <a:ext uri="{FF2B5EF4-FFF2-40B4-BE49-F238E27FC236}">
                  <a16:creationId xmlns:a16="http://schemas.microsoft.com/office/drawing/2014/main" id="{92F01A6F-6C70-DC46-83B1-1264673502C2}"/>
                </a:ext>
              </a:extLst>
            </p:cNvPr>
            <p:cNvSpPr txBox="1"/>
            <p:nvPr/>
          </p:nvSpPr>
          <p:spPr>
            <a:xfrm>
              <a:off x="11072656" y="5897763"/>
              <a:ext cx="1097673" cy="393912"/>
            </a:xfrm>
            <a:prstGeom prst="rect">
              <a:avLst/>
            </a:prstGeom>
            <a:noFill/>
          </p:spPr>
          <p:txBody>
            <a:bodyPr wrap="none" rtlCol="0">
              <a:spAutoFit/>
            </a:bodyPr>
            <a:lstStyle/>
            <a:p>
              <a:r>
                <a:rPr lang="en-US" sz="1400" dirty="0"/>
                <a:t>Predictor</a:t>
              </a:r>
            </a:p>
          </p:txBody>
        </p:sp>
        <p:sp>
          <p:nvSpPr>
            <p:cNvPr id="503" name="TextBox 502">
              <a:extLst>
                <a:ext uri="{FF2B5EF4-FFF2-40B4-BE49-F238E27FC236}">
                  <a16:creationId xmlns:a16="http://schemas.microsoft.com/office/drawing/2014/main" id="{395BE2C3-25B9-6247-A67C-8563EE0930A6}"/>
                </a:ext>
              </a:extLst>
            </p:cNvPr>
            <p:cNvSpPr txBox="1"/>
            <p:nvPr/>
          </p:nvSpPr>
          <p:spPr>
            <a:xfrm>
              <a:off x="11072656" y="6392590"/>
              <a:ext cx="985103" cy="393912"/>
            </a:xfrm>
            <a:prstGeom prst="rect">
              <a:avLst/>
            </a:prstGeom>
            <a:noFill/>
          </p:spPr>
          <p:txBody>
            <a:bodyPr wrap="none" rtlCol="0">
              <a:spAutoFit/>
            </a:bodyPr>
            <a:lstStyle/>
            <a:p>
              <a:r>
                <a:rPr lang="en-US" sz="1400" dirty="0"/>
                <a:t>Analysis</a:t>
              </a:r>
            </a:p>
          </p:txBody>
        </p:sp>
      </p:grpSp>
      <p:sp>
        <p:nvSpPr>
          <p:cNvPr id="516" name="Rounded Rectangle 515">
            <a:extLst>
              <a:ext uri="{FF2B5EF4-FFF2-40B4-BE49-F238E27FC236}">
                <a16:creationId xmlns:a16="http://schemas.microsoft.com/office/drawing/2014/main" id="{80B24954-1617-2246-B26A-E0ACFA9C5EA7}"/>
              </a:ext>
            </a:extLst>
          </p:cNvPr>
          <p:cNvSpPr/>
          <p:nvPr/>
        </p:nvSpPr>
        <p:spPr>
          <a:xfrm>
            <a:off x="2831064" y="5806624"/>
            <a:ext cx="3615421" cy="826014"/>
          </a:xfrm>
          <a:prstGeom prst="roundRect">
            <a:avLst/>
          </a:prstGeom>
          <a:gradFill flip="none" rotWithShape="1">
            <a:gsLst>
              <a:gs pos="13000">
                <a:schemeClr val="accent2">
                  <a:lumMod val="20000"/>
                  <a:lumOff val="80000"/>
                </a:schemeClr>
              </a:gs>
              <a:gs pos="85000">
                <a:schemeClr val="accent2">
                  <a:lumMod val="20000"/>
                  <a:lumOff val="80000"/>
                </a:schemeClr>
              </a:gs>
              <a:gs pos="66000">
                <a:schemeClr val="accent1">
                  <a:lumMod val="20000"/>
                  <a:lumOff val="80000"/>
                </a:schemeClr>
              </a:gs>
              <a:gs pos="34000">
                <a:schemeClr val="accent1">
                  <a:lumMod val="20000"/>
                  <a:lumOff val="80000"/>
                </a:schemeClr>
              </a:gs>
            </a:gsLst>
            <a:path path="circle">
              <a:fillToRect l="50000" t="50000" r="50000" b="50000"/>
            </a:path>
            <a:tileRect/>
          </a:gra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Linear, linearizable (e.g., log or power-law), or sigmoidal relationship between response and main predictor ?</a:t>
            </a:r>
          </a:p>
        </p:txBody>
      </p:sp>
      <p:cxnSp>
        <p:nvCxnSpPr>
          <p:cNvPr id="540" name="Elbow Connector 539">
            <a:extLst>
              <a:ext uri="{FF2B5EF4-FFF2-40B4-BE49-F238E27FC236}">
                <a16:creationId xmlns:a16="http://schemas.microsoft.com/office/drawing/2014/main" id="{02C8EAEE-7D5B-0A47-BCB8-673AB8E793EC}"/>
              </a:ext>
            </a:extLst>
          </p:cNvPr>
          <p:cNvCxnSpPr>
            <a:cxnSpLocks/>
            <a:stCxn id="516" idx="0"/>
            <a:endCxn id="180" idx="1"/>
          </p:cNvCxnSpPr>
          <p:nvPr/>
        </p:nvCxnSpPr>
        <p:spPr>
          <a:xfrm rot="16200000" flipV="1">
            <a:off x="3716283" y="4884132"/>
            <a:ext cx="1105950" cy="739033"/>
          </a:xfrm>
          <a:prstGeom prst="bentConnector4">
            <a:avLst>
              <a:gd name="adj1" fmla="val 29262"/>
              <a:gd name="adj2" fmla="val 170282"/>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543" name="TextBox 542">
            <a:extLst>
              <a:ext uri="{FF2B5EF4-FFF2-40B4-BE49-F238E27FC236}">
                <a16:creationId xmlns:a16="http://schemas.microsoft.com/office/drawing/2014/main" id="{904FF7DD-94E2-D045-AAD6-14BF68ADAA0B}"/>
              </a:ext>
            </a:extLst>
          </p:cNvPr>
          <p:cNvSpPr txBox="1"/>
          <p:nvPr/>
        </p:nvSpPr>
        <p:spPr>
          <a:xfrm>
            <a:off x="4231765" y="5490576"/>
            <a:ext cx="383304" cy="529632"/>
          </a:xfrm>
          <a:prstGeom prst="rect">
            <a:avLst/>
          </a:prstGeom>
          <a:noFill/>
        </p:spPr>
        <p:txBody>
          <a:bodyPr wrap="square" rtlCol="0">
            <a:spAutoFit/>
          </a:bodyPr>
          <a:lstStyle/>
          <a:p>
            <a:r>
              <a:rPr lang="en-US" sz="1400" dirty="0"/>
              <a:t>Yes</a:t>
            </a:r>
          </a:p>
        </p:txBody>
      </p:sp>
      <p:sp>
        <p:nvSpPr>
          <p:cNvPr id="547" name="Rounded Rectangle 546">
            <a:extLst>
              <a:ext uri="{FF2B5EF4-FFF2-40B4-BE49-F238E27FC236}">
                <a16:creationId xmlns:a16="http://schemas.microsoft.com/office/drawing/2014/main" id="{A636D6C4-9B89-594F-B677-29795ED0170A}"/>
              </a:ext>
            </a:extLst>
          </p:cNvPr>
          <p:cNvSpPr/>
          <p:nvPr/>
        </p:nvSpPr>
        <p:spPr>
          <a:xfrm>
            <a:off x="7822691" y="5936694"/>
            <a:ext cx="1513771" cy="571069"/>
          </a:xfrm>
          <a:prstGeom prst="roundRect">
            <a:avLst/>
          </a:prstGeom>
          <a:solidFill>
            <a:schemeClr val="accent6">
              <a:lumMod val="60000"/>
              <a:lumOff val="4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Generalized additive model</a:t>
            </a:r>
          </a:p>
        </p:txBody>
      </p:sp>
      <p:cxnSp>
        <p:nvCxnSpPr>
          <p:cNvPr id="548" name="Straight Arrow Connector 547">
            <a:extLst>
              <a:ext uri="{FF2B5EF4-FFF2-40B4-BE49-F238E27FC236}">
                <a16:creationId xmlns:a16="http://schemas.microsoft.com/office/drawing/2014/main" id="{5A945C96-0CCA-F54C-8BC6-D6C7C28AFCF8}"/>
              </a:ext>
            </a:extLst>
          </p:cNvPr>
          <p:cNvCxnSpPr>
            <a:cxnSpLocks/>
            <a:stCxn id="516" idx="3"/>
            <a:endCxn id="547" idx="1"/>
          </p:cNvCxnSpPr>
          <p:nvPr/>
        </p:nvCxnSpPr>
        <p:spPr>
          <a:xfrm>
            <a:off x="6446485" y="6219631"/>
            <a:ext cx="1376207" cy="2598"/>
          </a:xfrm>
          <a:prstGeom prst="straightConnector1">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578" name="TextBox 577">
            <a:extLst>
              <a:ext uri="{FF2B5EF4-FFF2-40B4-BE49-F238E27FC236}">
                <a16:creationId xmlns:a16="http://schemas.microsoft.com/office/drawing/2014/main" id="{F83E5F8B-43B0-F847-8F8F-929196E4CDBB}"/>
              </a:ext>
            </a:extLst>
          </p:cNvPr>
          <p:cNvSpPr txBox="1"/>
          <p:nvPr/>
        </p:nvSpPr>
        <p:spPr>
          <a:xfrm>
            <a:off x="6446484" y="6215533"/>
            <a:ext cx="359664" cy="529632"/>
          </a:xfrm>
          <a:prstGeom prst="rect">
            <a:avLst/>
          </a:prstGeom>
          <a:noFill/>
        </p:spPr>
        <p:txBody>
          <a:bodyPr wrap="square" rtlCol="0">
            <a:spAutoFit/>
          </a:bodyPr>
          <a:lstStyle/>
          <a:p>
            <a:r>
              <a:rPr lang="en-US" sz="1400" dirty="0"/>
              <a:t>No</a:t>
            </a:r>
          </a:p>
        </p:txBody>
      </p:sp>
      <p:sp>
        <p:nvSpPr>
          <p:cNvPr id="3" name="Footer Placeholder 2">
            <a:extLst>
              <a:ext uri="{FF2B5EF4-FFF2-40B4-BE49-F238E27FC236}">
                <a16:creationId xmlns:a16="http://schemas.microsoft.com/office/drawing/2014/main" id="{33D570D0-AFBA-4C20-BEC0-7E48834EF235}"/>
              </a:ext>
            </a:extLst>
          </p:cNvPr>
          <p:cNvSpPr>
            <a:spLocks noGrp="1"/>
          </p:cNvSpPr>
          <p:nvPr>
            <p:ph type="ftr" sz="quarter" idx="11"/>
          </p:nvPr>
        </p:nvSpPr>
        <p:spPr/>
        <p:txBody>
          <a:bodyPr/>
          <a:lstStyle/>
          <a:p>
            <a:r>
              <a:rPr lang="pt-BR"/>
              <a:t>IEP R Micro Training, CDFW, timothy.malinich@wildlife.ca.gov</a:t>
            </a:r>
            <a:endParaRPr lang="en-US"/>
          </a:p>
        </p:txBody>
      </p:sp>
      <p:sp>
        <p:nvSpPr>
          <p:cNvPr id="5" name="Slide Number Placeholder 4">
            <a:extLst>
              <a:ext uri="{FF2B5EF4-FFF2-40B4-BE49-F238E27FC236}">
                <a16:creationId xmlns:a16="http://schemas.microsoft.com/office/drawing/2014/main" id="{3A60E101-AE4A-499E-A736-BE766E15436D}"/>
              </a:ext>
            </a:extLst>
          </p:cNvPr>
          <p:cNvSpPr>
            <a:spLocks noGrp="1"/>
          </p:cNvSpPr>
          <p:nvPr>
            <p:ph type="sldNum" sz="quarter" idx="12"/>
          </p:nvPr>
        </p:nvSpPr>
        <p:spPr/>
        <p:txBody>
          <a:bodyPr/>
          <a:lstStyle/>
          <a:p>
            <a:fld id="{CA9A1B8B-3C45-4A89-AF22-7FD3CE5D593B}" type="slidenum">
              <a:rPr lang="en-US" smtClean="0"/>
              <a:t>2</a:t>
            </a:fld>
            <a:endParaRPr lang="en-US"/>
          </a:p>
        </p:txBody>
      </p:sp>
    </p:spTree>
    <p:extLst>
      <p:ext uri="{BB962C8B-B14F-4D97-AF65-F5344CB8AC3E}">
        <p14:creationId xmlns:p14="http://schemas.microsoft.com/office/powerpoint/2010/main" val="1018667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113BC-CC98-49F4-904B-CA68C5740DEA}"/>
              </a:ext>
            </a:extLst>
          </p:cNvPr>
          <p:cNvSpPr>
            <a:spLocks noGrp="1"/>
          </p:cNvSpPr>
          <p:nvPr>
            <p:ph type="title"/>
          </p:nvPr>
        </p:nvSpPr>
        <p:spPr/>
        <p:txBody>
          <a:bodyPr/>
          <a:lstStyle/>
          <a:p>
            <a:r>
              <a:rPr lang="en-US"/>
              <a:t>Principal Components Analysis</a:t>
            </a:r>
            <a:endParaRPr lang="en-US" dirty="0"/>
          </a:p>
        </p:txBody>
      </p:sp>
      <p:sp>
        <p:nvSpPr>
          <p:cNvPr id="3" name="Content Placeholder 2">
            <a:extLst>
              <a:ext uri="{FF2B5EF4-FFF2-40B4-BE49-F238E27FC236}">
                <a16:creationId xmlns:a16="http://schemas.microsoft.com/office/drawing/2014/main" id="{2286194A-7DDF-4247-BC5D-E3E402BB2B3E}"/>
              </a:ext>
            </a:extLst>
          </p:cNvPr>
          <p:cNvSpPr>
            <a:spLocks noGrp="1"/>
          </p:cNvSpPr>
          <p:nvPr>
            <p:ph sz="half" idx="1"/>
          </p:nvPr>
        </p:nvSpPr>
        <p:spPr/>
        <p:txBody>
          <a:bodyPr>
            <a:normAutofit fontScale="77500" lnSpcReduction="20000"/>
          </a:bodyPr>
          <a:lstStyle/>
          <a:p>
            <a:r>
              <a:rPr lang="en-US" dirty="0"/>
              <a:t>Use PCs for further analysis</a:t>
            </a:r>
          </a:p>
          <a:p>
            <a:pPr lvl="1"/>
            <a:r>
              <a:rPr lang="en-US" dirty="0"/>
              <a:t>Linear Regression</a:t>
            </a:r>
          </a:p>
          <a:p>
            <a:endParaRPr lang="en-US" dirty="0"/>
          </a:p>
          <a:p>
            <a:r>
              <a:rPr lang="en-US" dirty="0"/>
              <a:t>Caution</a:t>
            </a:r>
          </a:p>
          <a:p>
            <a:pPr lvl="1"/>
            <a:r>
              <a:rPr lang="en-US" dirty="0"/>
              <a:t>New axes may not represent the same relationships as original variables, interpret with caution.</a:t>
            </a:r>
          </a:p>
          <a:p>
            <a:pPr lvl="1"/>
            <a:r>
              <a:rPr lang="en-US" dirty="0"/>
              <a:t>Use good judgement when combining variables</a:t>
            </a:r>
          </a:p>
          <a:p>
            <a:pPr lvl="1"/>
            <a:r>
              <a:rPr lang="en-US" dirty="0"/>
              <a:t>Don’t drive and conduct multivariate stats at the same time</a:t>
            </a:r>
          </a:p>
          <a:p>
            <a:pPr lvl="1"/>
            <a:endParaRPr lang="en-US" dirty="0"/>
          </a:p>
          <a:p>
            <a:r>
              <a:rPr lang="en-US" dirty="0"/>
              <a:t>Need more help after you work through the R script and accompanying document? Feel free to contact me!</a:t>
            </a:r>
          </a:p>
        </p:txBody>
      </p:sp>
      <p:sp>
        <p:nvSpPr>
          <p:cNvPr id="5" name="Footer Placeholder 4">
            <a:extLst>
              <a:ext uri="{FF2B5EF4-FFF2-40B4-BE49-F238E27FC236}">
                <a16:creationId xmlns:a16="http://schemas.microsoft.com/office/drawing/2014/main" id="{71F8AA23-6B7A-4A6E-B43E-5AB34880B4E1}"/>
              </a:ext>
            </a:extLst>
          </p:cNvPr>
          <p:cNvSpPr>
            <a:spLocks noGrp="1"/>
          </p:cNvSpPr>
          <p:nvPr>
            <p:ph type="ftr" sz="quarter" idx="11"/>
          </p:nvPr>
        </p:nvSpPr>
        <p:spPr/>
        <p:txBody>
          <a:bodyPr/>
          <a:lstStyle/>
          <a:p>
            <a:r>
              <a:rPr lang="pt-BR"/>
              <a:t>IEP R Micro Training, CDFW, timothy.malinich@wildlife.ca.gov</a:t>
            </a:r>
            <a:endParaRPr lang="en-US"/>
          </a:p>
        </p:txBody>
      </p:sp>
      <p:sp>
        <p:nvSpPr>
          <p:cNvPr id="6" name="Slide Number Placeholder 5">
            <a:extLst>
              <a:ext uri="{FF2B5EF4-FFF2-40B4-BE49-F238E27FC236}">
                <a16:creationId xmlns:a16="http://schemas.microsoft.com/office/drawing/2014/main" id="{67BD02F9-6337-40B0-ACB5-FEEE71E23E77}"/>
              </a:ext>
            </a:extLst>
          </p:cNvPr>
          <p:cNvSpPr>
            <a:spLocks noGrp="1"/>
          </p:cNvSpPr>
          <p:nvPr>
            <p:ph type="sldNum" sz="quarter" idx="12"/>
          </p:nvPr>
        </p:nvSpPr>
        <p:spPr/>
        <p:txBody>
          <a:bodyPr/>
          <a:lstStyle/>
          <a:p>
            <a:fld id="{CA9A1B8B-3C45-4A89-AF22-7FD3CE5D593B}" type="slidenum">
              <a:rPr lang="en-US" smtClean="0"/>
              <a:t>20</a:t>
            </a:fld>
            <a:endParaRPr lang="en-US"/>
          </a:p>
        </p:txBody>
      </p:sp>
      <p:pic>
        <p:nvPicPr>
          <p:cNvPr id="9" name="Picture 8" descr="A picture containing person, wearing, hat, life jacket&#10;&#10;Description automatically generated">
            <a:extLst>
              <a:ext uri="{FF2B5EF4-FFF2-40B4-BE49-F238E27FC236}">
                <a16:creationId xmlns:a16="http://schemas.microsoft.com/office/drawing/2014/main" id="{98D97A29-A46C-4011-8AB5-93E1F17D0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6019800" y="1646238"/>
            <a:ext cx="5734050" cy="4300538"/>
          </a:xfrm>
          <a:prstGeom prst="rect">
            <a:avLst/>
          </a:prstGeom>
        </p:spPr>
      </p:pic>
    </p:spTree>
    <p:extLst>
      <p:ext uri="{BB962C8B-B14F-4D97-AF65-F5344CB8AC3E}">
        <p14:creationId xmlns:p14="http://schemas.microsoft.com/office/powerpoint/2010/main" val="98947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D4F6-0686-4881-A5B8-12610142BD42}"/>
              </a:ext>
            </a:extLst>
          </p:cNvPr>
          <p:cNvSpPr>
            <a:spLocks noGrp="1"/>
          </p:cNvSpPr>
          <p:nvPr>
            <p:ph type="title"/>
          </p:nvPr>
        </p:nvSpPr>
        <p:spPr/>
        <p:txBody>
          <a:bodyPr/>
          <a:lstStyle/>
          <a:p>
            <a:r>
              <a:rPr lang="en-US" dirty="0"/>
              <a:t>Multivariate Statistics</a:t>
            </a:r>
          </a:p>
        </p:txBody>
      </p:sp>
      <p:sp>
        <p:nvSpPr>
          <p:cNvPr id="3" name="Footer Placeholder 2">
            <a:extLst>
              <a:ext uri="{FF2B5EF4-FFF2-40B4-BE49-F238E27FC236}">
                <a16:creationId xmlns:a16="http://schemas.microsoft.com/office/drawing/2014/main" id="{D9522D54-B4E2-4E8F-8087-609F6714A044}"/>
              </a:ext>
            </a:extLst>
          </p:cNvPr>
          <p:cNvSpPr>
            <a:spLocks noGrp="1"/>
          </p:cNvSpPr>
          <p:nvPr>
            <p:ph type="ftr" sz="quarter" idx="11"/>
          </p:nvPr>
        </p:nvSpPr>
        <p:spPr/>
        <p:txBody>
          <a:bodyPr/>
          <a:lstStyle/>
          <a:p>
            <a:r>
              <a:rPr lang="pt-BR"/>
              <a:t>IEP R Micro Training, CDFW, timothy.malinich@wildlife.ca.gov</a:t>
            </a:r>
            <a:endParaRPr lang="en-US"/>
          </a:p>
        </p:txBody>
      </p:sp>
      <p:sp>
        <p:nvSpPr>
          <p:cNvPr id="4" name="Slide Number Placeholder 3">
            <a:extLst>
              <a:ext uri="{FF2B5EF4-FFF2-40B4-BE49-F238E27FC236}">
                <a16:creationId xmlns:a16="http://schemas.microsoft.com/office/drawing/2014/main" id="{AEE67B79-D751-4A83-A702-3C1161C93757}"/>
              </a:ext>
            </a:extLst>
          </p:cNvPr>
          <p:cNvSpPr>
            <a:spLocks noGrp="1"/>
          </p:cNvSpPr>
          <p:nvPr>
            <p:ph type="sldNum" sz="quarter" idx="12"/>
          </p:nvPr>
        </p:nvSpPr>
        <p:spPr/>
        <p:txBody>
          <a:bodyPr/>
          <a:lstStyle/>
          <a:p>
            <a:fld id="{CA9A1B8B-3C45-4A89-AF22-7FD3CE5D593B}" type="slidenum">
              <a:rPr lang="en-US" smtClean="0"/>
              <a:t>3</a:t>
            </a:fld>
            <a:endParaRPr lang="en-US"/>
          </a:p>
        </p:txBody>
      </p:sp>
      <p:sp>
        <p:nvSpPr>
          <p:cNvPr id="5" name="TextBox 4">
            <a:extLst>
              <a:ext uri="{FF2B5EF4-FFF2-40B4-BE49-F238E27FC236}">
                <a16:creationId xmlns:a16="http://schemas.microsoft.com/office/drawing/2014/main" id="{9D66679E-FA4E-4009-8F9C-4B7AF2F39DB4}"/>
              </a:ext>
            </a:extLst>
          </p:cNvPr>
          <p:cNvSpPr txBox="1"/>
          <p:nvPr/>
        </p:nvSpPr>
        <p:spPr>
          <a:xfrm>
            <a:off x="2177715" y="2069431"/>
            <a:ext cx="8446169" cy="523220"/>
          </a:xfrm>
          <a:prstGeom prst="rect">
            <a:avLst/>
          </a:prstGeom>
          <a:noFill/>
        </p:spPr>
        <p:txBody>
          <a:bodyPr wrap="square" rtlCol="0">
            <a:spAutoFit/>
          </a:bodyPr>
          <a:lstStyle/>
          <a:p>
            <a:r>
              <a:rPr lang="en-US" sz="2800" dirty="0" err="1"/>
              <a:t>Y~X</a:t>
            </a:r>
            <a:r>
              <a:rPr lang="en-US" sz="2800" baseline="-25000" dirty="0" err="1"/>
              <a:t>n</a:t>
            </a:r>
            <a:r>
              <a:rPr lang="en-US" sz="2800" dirty="0"/>
              <a:t>		example: Temperature~Regions</a:t>
            </a:r>
            <a:r>
              <a:rPr lang="en-US" sz="2800" baseline="-25000" dirty="0"/>
              <a:t>1,2,3,4</a:t>
            </a:r>
          </a:p>
        </p:txBody>
      </p:sp>
      <p:pic>
        <p:nvPicPr>
          <p:cNvPr id="7" name="Picture 6" descr="Table&#10;&#10;Description automatically generated">
            <a:extLst>
              <a:ext uri="{FF2B5EF4-FFF2-40B4-BE49-F238E27FC236}">
                <a16:creationId xmlns:a16="http://schemas.microsoft.com/office/drawing/2014/main" id="{B874157E-BA4F-4D79-BD60-4B05681731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0880" y="2592651"/>
            <a:ext cx="1143059" cy="3562533"/>
          </a:xfrm>
          <a:prstGeom prst="rect">
            <a:avLst/>
          </a:prstGeom>
        </p:spPr>
      </p:pic>
      <p:pic>
        <p:nvPicPr>
          <p:cNvPr id="9" name="Picture 8" descr="Table&#10;&#10;Description automatically generated">
            <a:extLst>
              <a:ext uri="{FF2B5EF4-FFF2-40B4-BE49-F238E27FC236}">
                <a16:creationId xmlns:a16="http://schemas.microsoft.com/office/drawing/2014/main" id="{6C0BE21C-3941-4D39-92DA-4C446F9545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6335" y="2536623"/>
            <a:ext cx="1469497" cy="3618562"/>
          </a:xfrm>
          <a:prstGeom prst="rect">
            <a:avLst/>
          </a:prstGeom>
        </p:spPr>
      </p:pic>
    </p:spTree>
    <p:extLst>
      <p:ext uri="{BB962C8B-B14F-4D97-AF65-F5344CB8AC3E}">
        <p14:creationId xmlns:p14="http://schemas.microsoft.com/office/powerpoint/2010/main" val="4743301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D4F6-0686-4881-A5B8-12610142BD42}"/>
              </a:ext>
            </a:extLst>
          </p:cNvPr>
          <p:cNvSpPr>
            <a:spLocks noGrp="1"/>
          </p:cNvSpPr>
          <p:nvPr>
            <p:ph type="title"/>
          </p:nvPr>
        </p:nvSpPr>
        <p:spPr/>
        <p:txBody>
          <a:bodyPr/>
          <a:lstStyle/>
          <a:p>
            <a:r>
              <a:rPr lang="en-US" dirty="0"/>
              <a:t>Multivariate Statistics</a:t>
            </a:r>
          </a:p>
        </p:txBody>
      </p:sp>
      <p:sp>
        <p:nvSpPr>
          <p:cNvPr id="3" name="Footer Placeholder 2">
            <a:extLst>
              <a:ext uri="{FF2B5EF4-FFF2-40B4-BE49-F238E27FC236}">
                <a16:creationId xmlns:a16="http://schemas.microsoft.com/office/drawing/2014/main" id="{D9522D54-B4E2-4E8F-8087-609F6714A044}"/>
              </a:ext>
            </a:extLst>
          </p:cNvPr>
          <p:cNvSpPr>
            <a:spLocks noGrp="1"/>
          </p:cNvSpPr>
          <p:nvPr>
            <p:ph type="ftr" sz="quarter" idx="11"/>
          </p:nvPr>
        </p:nvSpPr>
        <p:spPr/>
        <p:txBody>
          <a:bodyPr/>
          <a:lstStyle/>
          <a:p>
            <a:r>
              <a:rPr lang="pt-BR"/>
              <a:t>IEP R Micro Training, CDFW, timothy.malinich@wildlife.ca.gov</a:t>
            </a:r>
            <a:endParaRPr lang="en-US"/>
          </a:p>
        </p:txBody>
      </p:sp>
      <p:sp>
        <p:nvSpPr>
          <p:cNvPr id="4" name="Slide Number Placeholder 3">
            <a:extLst>
              <a:ext uri="{FF2B5EF4-FFF2-40B4-BE49-F238E27FC236}">
                <a16:creationId xmlns:a16="http://schemas.microsoft.com/office/drawing/2014/main" id="{AEE67B79-D751-4A83-A702-3C1161C93757}"/>
              </a:ext>
            </a:extLst>
          </p:cNvPr>
          <p:cNvSpPr>
            <a:spLocks noGrp="1"/>
          </p:cNvSpPr>
          <p:nvPr>
            <p:ph type="sldNum" sz="quarter" idx="12"/>
          </p:nvPr>
        </p:nvSpPr>
        <p:spPr/>
        <p:txBody>
          <a:bodyPr/>
          <a:lstStyle/>
          <a:p>
            <a:fld id="{CA9A1B8B-3C45-4A89-AF22-7FD3CE5D593B}" type="slidenum">
              <a:rPr lang="en-US" smtClean="0"/>
              <a:t>4</a:t>
            </a:fld>
            <a:endParaRPr lang="en-US"/>
          </a:p>
        </p:txBody>
      </p:sp>
      <p:sp>
        <p:nvSpPr>
          <p:cNvPr id="5" name="TextBox 4">
            <a:extLst>
              <a:ext uri="{FF2B5EF4-FFF2-40B4-BE49-F238E27FC236}">
                <a16:creationId xmlns:a16="http://schemas.microsoft.com/office/drawing/2014/main" id="{9D66679E-FA4E-4009-8F9C-4B7AF2F39DB4}"/>
              </a:ext>
            </a:extLst>
          </p:cNvPr>
          <p:cNvSpPr txBox="1"/>
          <p:nvPr/>
        </p:nvSpPr>
        <p:spPr>
          <a:xfrm>
            <a:off x="2731168" y="2081463"/>
            <a:ext cx="6629400" cy="523220"/>
          </a:xfrm>
          <a:prstGeom prst="rect">
            <a:avLst/>
          </a:prstGeom>
          <a:noFill/>
        </p:spPr>
        <p:txBody>
          <a:bodyPr wrap="square" rtlCol="0">
            <a:spAutoFit/>
          </a:bodyPr>
          <a:lstStyle/>
          <a:p>
            <a:r>
              <a:rPr lang="en-US" sz="2800" dirty="0" err="1"/>
              <a:t>Y</a:t>
            </a:r>
            <a:r>
              <a:rPr lang="en-US" sz="2800" baseline="-25000" dirty="0" err="1"/>
              <a:t>A</a:t>
            </a:r>
            <a:r>
              <a:rPr lang="en-US" sz="2800" dirty="0" err="1"/>
              <a:t>~X</a:t>
            </a:r>
            <a:r>
              <a:rPr lang="en-US" sz="2800" baseline="-25000" dirty="0" err="1"/>
              <a:t>n</a:t>
            </a:r>
            <a:r>
              <a:rPr lang="en-US" sz="2800" dirty="0"/>
              <a:t>		example: Matrix~Regions</a:t>
            </a:r>
            <a:r>
              <a:rPr lang="en-US" sz="2800" baseline="-25000" dirty="0"/>
              <a:t>1,2,3,4</a:t>
            </a:r>
          </a:p>
        </p:txBody>
      </p:sp>
      <p:pic>
        <p:nvPicPr>
          <p:cNvPr id="7" name="Picture 6" descr="Table&#10;&#10;Description automatically generated">
            <a:extLst>
              <a:ext uri="{FF2B5EF4-FFF2-40B4-BE49-F238E27FC236}">
                <a16:creationId xmlns:a16="http://schemas.microsoft.com/office/drawing/2014/main" id="{A24378BE-E5BA-411C-969F-7F0E0446874E}"/>
              </a:ext>
            </a:extLst>
          </p:cNvPr>
          <p:cNvPicPr>
            <a:picLocks noChangeAspect="1"/>
          </p:cNvPicPr>
          <p:nvPr/>
        </p:nvPicPr>
        <p:blipFill rotWithShape="1">
          <a:blip r:embed="rId3">
            <a:extLst>
              <a:ext uri="{28A0092B-C50C-407E-A947-70E740481C1C}">
                <a14:useLocalDpi xmlns:a14="http://schemas.microsoft.com/office/drawing/2010/main" val="0"/>
              </a:ext>
            </a:extLst>
          </a:blip>
          <a:srcRect l="20660" r="24210"/>
          <a:stretch/>
        </p:blipFill>
        <p:spPr>
          <a:xfrm>
            <a:off x="3170616" y="2673454"/>
            <a:ext cx="3919393" cy="3159727"/>
          </a:xfrm>
          <a:prstGeom prst="rect">
            <a:avLst/>
          </a:prstGeom>
        </p:spPr>
      </p:pic>
      <p:pic>
        <p:nvPicPr>
          <p:cNvPr id="8" name="Picture 7" descr="Table&#10;&#10;Description automatically generated">
            <a:extLst>
              <a:ext uri="{FF2B5EF4-FFF2-40B4-BE49-F238E27FC236}">
                <a16:creationId xmlns:a16="http://schemas.microsoft.com/office/drawing/2014/main" id="{9B9C59EE-8497-40AB-B1E9-CA1A136147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9018" y="2748357"/>
            <a:ext cx="1283164" cy="3159727"/>
          </a:xfrm>
          <a:prstGeom prst="rect">
            <a:avLst/>
          </a:prstGeom>
        </p:spPr>
      </p:pic>
    </p:spTree>
    <p:extLst>
      <p:ext uri="{BB962C8B-B14F-4D97-AF65-F5344CB8AC3E}">
        <p14:creationId xmlns:p14="http://schemas.microsoft.com/office/powerpoint/2010/main" val="328748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Rounded Rectangle 342">
            <a:extLst>
              <a:ext uri="{FF2B5EF4-FFF2-40B4-BE49-F238E27FC236}">
                <a16:creationId xmlns:a16="http://schemas.microsoft.com/office/drawing/2014/main" id="{9C136821-B950-7C48-AAA9-0F0E9FF4A041}"/>
              </a:ext>
            </a:extLst>
          </p:cNvPr>
          <p:cNvSpPr/>
          <p:nvPr/>
        </p:nvSpPr>
        <p:spPr>
          <a:xfrm>
            <a:off x="2583378" y="3048885"/>
            <a:ext cx="8135599" cy="3655591"/>
          </a:xfrm>
          <a:prstGeom prst="roundRect">
            <a:avLst>
              <a:gd name="adj" fmla="val 7667"/>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p>
        </p:txBody>
      </p:sp>
      <p:sp>
        <p:nvSpPr>
          <p:cNvPr id="337" name="Rounded Rectangle 336">
            <a:extLst>
              <a:ext uri="{FF2B5EF4-FFF2-40B4-BE49-F238E27FC236}">
                <a16:creationId xmlns:a16="http://schemas.microsoft.com/office/drawing/2014/main" id="{4DF443F5-79E9-3348-A618-EEF28DC5A971}"/>
              </a:ext>
            </a:extLst>
          </p:cNvPr>
          <p:cNvSpPr/>
          <p:nvPr/>
        </p:nvSpPr>
        <p:spPr>
          <a:xfrm>
            <a:off x="7226402" y="47406"/>
            <a:ext cx="4942293" cy="2815794"/>
          </a:xfrm>
          <a:prstGeom prst="roundRect">
            <a:avLst>
              <a:gd name="adj" fmla="val 7667"/>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p>
        </p:txBody>
      </p:sp>
      <p:sp>
        <p:nvSpPr>
          <p:cNvPr id="336" name="Rounded Rectangle 335">
            <a:extLst>
              <a:ext uri="{FF2B5EF4-FFF2-40B4-BE49-F238E27FC236}">
                <a16:creationId xmlns:a16="http://schemas.microsoft.com/office/drawing/2014/main" id="{CDD34C00-866B-9D4B-A564-C8BFD7C5B582}"/>
              </a:ext>
            </a:extLst>
          </p:cNvPr>
          <p:cNvSpPr/>
          <p:nvPr/>
        </p:nvSpPr>
        <p:spPr>
          <a:xfrm>
            <a:off x="2570671" y="36286"/>
            <a:ext cx="4477074" cy="2064831"/>
          </a:xfrm>
          <a:prstGeom prst="roundRect">
            <a:avLst>
              <a:gd name="adj" fmla="val 7667"/>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400" b="1" dirty="0"/>
          </a:p>
        </p:txBody>
      </p:sp>
      <p:sp>
        <p:nvSpPr>
          <p:cNvPr id="2" name="Rounded Rectangle 1">
            <a:extLst>
              <a:ext uri="{FF2B5EF4-FFF2-40B4-BE49-F238E27FC236}">
                <a16:creationId xmlns:a16="http://schemas.microsoft.com/office/drawing/2014/main" id="{39FB9278-D3F4-D44B-B03A-D4452787B3AD}"/>
              </a:ext>
            </a:extLst>
          </p:cNvPr>
          <p:cNvSpPr/>
          <p:nvPr/>
        </p:nvSpPr>
        <p:spPr>
          <a:xfrm>
            <a:off x="2576847" y="2336528"/>
            <a:ext cx="1189017" cy="482884"/>
          </a:xfrm>
          <a:prstGeom prst="roundRect">
            <a:avLst/>
          </a:prstGeom>
          <a:solidFill>
            <a:schemeClr val="accent2">
              <a:lumMod val="60000"/>
              <a:lumOff val="4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Response categorical?</a:t>
            </a:r>
          </a:p>
        </p:txBody>
      </p:sp>
      <p:cxnSp>
        <p:nvCxnSpPr>
          <p:cNvPr id="4" name="Elbow Connector 3">
            <a:extLst>
              <a:ext uri="{FF2B5EF4-FFF2-40B4-BE49-F238E27FC236}">
                <a16:creationId xmlns:a16="http://schemas.microsoft.com/office/drawing/2014/main" id="{74F07CBF-39D9-0145-8994-25A980369564}"/>
              </a:ext>
            </a:extLst>
          </p:cNvPr>
          <p:cNvCxnSpPr>
            <a:cxnSpLocks/>
            <a:stCxn id="2" idx="0"/>
            <a:endCxn id="6" idx="1"/>
          </p:cNvCxnSpPr>
          <p:nvPr/>
        </p:nvCxnSpPr>
        <p:spPr>
          <a:xfrm rot="5400000" flipH="1" flipV="1">
            <a:off x="2523336" y="1500386"/>
            <a:ext cx="1484162" cy="188123"/>
          </a:xfrm>
          <a:prstGeom prst="bentConnector2">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6" name="Rounded Rectangle 5">
            <a:extLst>
              <a:ext uri="{FF2B5EF4-FFF2-40B4-BE49-F238E27FC236}">
                <a16:creationId xmlns:a16="http://schemas.microsoft.com/office/drawing/2014/main" id="{49C4C452-98A2-E340-B838-74958817F502}"/>
              </a:ext>
            </a:extLst>
          </p:cNvPr>
          <p:cNvSpPr/>
          <p:nvPr/>
        </p:nvSpPr>
        <p:spPr>
          <a:xfrm>
            <a:off x="3359479" y="591680"/>
            <a:ext cx="1189017" cy="521371"/>
          </a:xfrm>
          <a:prstGeom prst="roundRect">
            <a:avLst/>
          </a:prstGeom>
          <a:solidFill>
            <a:schemeClr val="accent1">
              <a:lumMod val="20000"/>
              <a:lumOff val="8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Predictor(s) categorical?</a:t>
            </a:r>
          </a:p>
        </p:txBody>
      </p:sp>
      <p:sp>
        <p:nvSpPr>
          <p:cNvPr id="8" name="TextBox 7">
            <a:extLst>
              <a:ext uri="{FF2B5EF4-FFF2-40B4-BE49-F238E27FC236}">
                <a16:creationId xmlns:a16="http://schemas.microsoft.com/office/drawing/2014/main" id="{BA54E7A2-6FB9-944B-842A-69D73501E34D}"/>
              </a:ext>
            </a:extLst>
          </p:cNvPr>
          <p:cNvSpPr txBox="1"/>
          <p:nvPr/>
        </p:nvSpPr>
        <p:spPr>
          <a:xfrm>
            <a:off x="4452492" y="2499178"/>
            <a:ext cx="421654" cy="310983"/>
          </a:xfrm>
          <a:prstGeom prst="rect">
            <a:avLst/>
          </a:prstGeom>
          <a:noFill/>
        </p:spPr>
        <p:txBody>
          <a:bodyPr wrap="none" rtlCol="0">
            <a:spAutoFit/>
          </a:bodyPr>
          <a:lstStyle/>
          <a:p>
            <a:r>
              <a:rPr lang="en-US" sz="1400" dirty="0"/>
              <a:t>Yes</a:t>
            </a:r>
          </a:p>
        </p:txBody>
      </p:sp>
      <p:cxnSp>
        <p:nvCxnSpPr>
          <p:cNvPr id="11" name="Elbow Connector 10">
            <a:extLst>
              <a:ext uri="{FF2B5EF4-FFF2-40B4-BE49-F238E27FC236}">
                <a16:creationId xmlns:a16="http://schemas.microsoft.com/office/drawing/2014/main" id="{86BAF09C-675D-0A43-A4F0-02468FE38007}"/>
              </a:ext>
            </a:extLst>
          </p:cNvPr>
          <p:cNvCxnSpPr>
            <a:cxnSpLocks/>
            <a:stCxn id="6" idx="0"/>
            <a:endCxn id="16" idx="1"/>
          </p:cNvCxnSpPr>
          <p:nvPr/>
        </p:nvCxnSpPr>
        <p:spPr>
          <a:xfrm rot="5400000" flipH="1" flipV="1">
            <a:off x="4725128" y="-445738"/>
            <a:ext cx="266279" cy="1808558"/>
          </a:xfrm>
          <a:prstGeom prst="bentConnector2">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16" name="Rounded Rectangle 15">
            <a:extLst>
              <a:ext uri="{FF2B5EF4-FFF2-40B4-BE49-F238E27FC236}">
                <a16:creationId xmlns:a16="http://schemas.microsoft.com/office/drawing/2014/main" id="{BCD62721-BC3E-C64C-92C0-A321EB809373}"/>
              </a:ext>
            </a:extLst>
          </p:cNvPr>
          <p:cNvSpPr/>
          <p:nvPr/>
        </p:nvSpPr>
        <p:spPr>
          <a:xfrm>
            <a:off x="5762546" y="83959"/>
            <a:ext cx="1189017" cy="482884"/>
          </a:xfrm>
          <a:prstGeom prst="roundRect">
            <a:avLst/>
          </a:prstGeom>
          <a:solidFill>
            <a:schemeClr val="accent6">
              <a:lumMod val="60000"/>
              <a:lumOff val="4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Chi-squared</a:t>
            </a:r>
          </a:p>
        </p:txBody>
      </p:sp>
      <p:sp>
        <p:nvSpPr>
          <p:cNvPr id="18" name="TextBox 17">
            <a:extLst>
              <a:ext uri="{FF2B5EF4-FFF2-40B4-BE49-F238E27FC236}">
                <a16:creationId xmlns:a16="http://schemas.microsoft.com/office/drawing/2014/main" id="{A9DDE5CE-2A3A-D245-82CF-0DEE55EA6475}"/>
              </a:ext>
            </a:extLst>
          </p:cNvPr>
          <p:cNvSpPr txBox="1"/>
          <p:nvPr/>
        </p:nvSpPr>
        <p:spPr>
          <a:xfrm>
            <a:off x="3586407" y="325399"/>
            <a:ext cx="421654" cy="310983"/>
          </a:xfrm>
          <a:prstGeom prst="rect">
            <a:avLst/>
          </a:prstGeom>
          <a:noFill/>
        </p:spPr>
        <p:txBody>
          <a:bodyPr wrap="none" rtlCol="0">
            <a:spAutoFit/>
          </a:bodyPr>
          <a:lstStyle/>
          <a:p>
            <a:r>
              <a:rPr lang="en-US" sz="1400" dirty="0"/>
              <a:t>Yes</a:t>
            </a:r>
          </a:p>
        </p:txBody>
      </p:sp>
      <p:cxnSp>
        <p:nvCxnSpPr>
          <p:cNvPr id="20" name="Elbow Connector 19">
            <a:extLst>
              <a:ext uri="{FF2B5EF4-FFF2-40B4-BE49-F238E27FC236}">
                <a16:creationId xmlns:a16="http://schemas.microsoft.com/office/drawing/2014/main" id="{41010AC1-6956-3141-9322-EA1D1A668229}"/>
              </a:ext>
            </a:extLst>
          </p:cNvPr>
          <p:cNvCxnSpPr>
            <a:cxnSpLocks/>
            <a:stCxn id="6" idx="2"/>
            <a:endCxn id="23" idx="1"/>
          </p:cNvCxnSpPr>
          <p:nvPr/>
        </p:nvCxnSpPr>
        <p:spPr>
          <a:xfrm rot="16200000" flipH="1">
            <a:off x="3952475" y="1114563"/>
            <a:ext cx="329084" cy="326059"/>
          </a:xfrm>
          <a:prstGeom prst="bentConnector2">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EDE6614E-5A81-9342-80BE-4095DACC7970}"/>
              </a:ext>
            </a:extLst>
          </p:cNvPr>
          <p:cNvSpPr txBox="1"/>
          <p:nvPr/>
        </p:nvSpPr>
        <p:spPr>
          <a:xfrm>
            <a:off x="3600820" y="1212676"/>
            <a:ext cx="397866" cy="310983"/>
          </a:xfrm>
          <a:prstGeom prst="rect">
            <a:avLst/>
          </a:prstGeom>
          <a:noFill/>
        </p:spPr>
        <p:txBody>
          <a:bodyPr wrap="none" rtlCol="0">
            <a:spAutoFit/>
          </a:bodyPr>
          <a:lstStyle/>
          <a:p>
            <a:r>
              <a:rPr lang="en-US" sz="1400" dirty="0"/>
              <a:t>No</a:t>
            </a:r>
          </a:p>
        </p:txBody>
      </p:sp>
      <p:sp>
        <p:nvSpPr>
          <p:cNvPr id="23" name="Rounded Rectangle 22">
            <a:extLst>
              <a:ext uri="{FF2B5EF4-FFF2-40B4-BE49-F238E27FC236}">
                <a16:creationId xmlns:a16="http://schemas.microsoft.com/office/drawing/2014/main" id="{8BE8AAAA-411B-264F-B577-A2D8CDFF3D2B}"/>
              </a:ext>
            </a:extLst>
          </p:cNvPr>
          <p:cNvSpPr/>
          <p:nvPr/>
        </p:nvSpPr>
        <p:spPr>
          <a:xfrm>
            <a:off x="4280047" y="1176600"/>
            <a:ext cx="1325389" cy="531070"/>
          </a:xfrm>
          <a:prstGeom prst="roundRect">
            <a:avLst/>
          </a:prstGeom>
          <a:solidFill>
            <a:schemeClr val="accent2">
              <a:lumMod val="20000"/>
              <a:lumOff val="8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&gt;2 response categories?</a:t>
            </a:r>
          </a:p>
        </p:txBody>
      </p:sp>
      <p:cxnSp>
        <p:nvCxnSpPr>
          <p:cNvPr id="27" name="Elbow Connector 26">
            <a:extLst>
              <a:ext uri="{FF2B5EF4-FFF2-40B4-BE49-F238E27FC236}">
                <a16:creationId xmlns:a16="http://schemas.microsoft.com/office/drawing/2014/main" id="{16F9B203-52F8-1248-9DCC-3DD350DDAAFB}"/>
              </a:ext>
            </a:extLst>
          </p:cNvPr>
          <p:cNvCxnSpPr>
            <a:cxnSpLocks/>
            <a:stCxn id="23" idx="2"/>
            <a:endCxn id="60" idx="2"/>
          </p:cNvCxnSpPr>
          <p:nvPr/>
        </p:nvCxnSpPr>
        <p:spPr>
          <a:xfrm rot="16200000" flipH="1">
            <a:off x="5634089" y="1016321"/>
            <a:ext cx="31617" cy="1414313"/>
          </a:xfrm>
          <a:prstGeom prst="bentConnector3">
            <a:avLst>
              <a:gd name="adj1" fmla="val 972378"/>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280B2561-BFAC-1F41-B449-E5E5A9A6AA1C}"/>
              </a:ext>
            </a:extLst>
          </p:cNvPr>
          <p:cNvSpPr txBox="1"/>
          <p:nvPr/>
        </p:nvSpPr>
        <p:spPr>
          <a:xfrm>
            <a:off x="4963172" y="1742203"/>
            <a:ext cx="359664" cy="529632"/>
          </a:xfrm>
          <a:prstGeom prst="rect">
            <a:avLst/>
          </a:prstGeom>
          <a:noFill/>
        </p:spPr>
        <p:txBody>
          <a:bodyPr wrap="square" rtlCol="0">
            <a:spAutoFit/>
          </a:bodyPr>
          <a:lstStyle/>
          <a:p>
            <a:r>
              <a:rPr lang="en-US" sz="1400" dirty="0"/>
              <a:t>No</a:t>
            </a:r>
          </a:p>
        </p:txBody>
      </p:sp>
      <p:cxnSp>
        <p:nvCxnSpPr>
          <p:cNvPr id="30" name="Elbow Connector 29">
            <a:extLst>
              <a:ext uri="{FF2B5EF4-FFF2-40B4-BE49-F238E27FC236}">
                <a16:creationId xmlns:a16="http://schemas.microsoft.com/office/drawing/2014/main" id="{CF61E243-967C-3742-B82E-CF3D5A8ECECF}"/>
              </a:ext>
            </a:extLst>
          </p:cNvPr>
          <p:cNvCxnSpPr>
            <a:cxnSpLocks/>
            <a:stCxn id="23" idx="0"/>
            <a:endCxn id="90" idx="1"/>
          </p:cNvCxnSpPr>
          <p:nvPr/>
        </p:nvCxnSpPr>
        <p:spPr>
          <a:xfrm rot="5400000" flipH="1" flipV="1">
            <a:off x="5193889" y="661932"/>
            <a:ext cx="263518" cy="765813"/>
          </a:xfrm>
          <a:prstGeom prst="bentConnector2">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60" name="Rounded Rectangle 59">
            <a:extLst>
              <a:ext uri="{FF2B5EF4-FFF2-40B4-BE49-F238E27FC236}">
                <a16:creationId xmlns:a16="http://schemas.microsoft.com/office/drawing/2014/main" id="{9AC6D0E5-2DF3-4A44-A135-F74649CD0421}"/>
              </a:ext>
            </a:extLst>
          </p:cNvPr>
          <p:cNvSpPr/>
          <p:nvPr/>
        </p:nvSpPr>
        <p:spPr>
          <a:xfrm>
            <a:off x="5762546" y="1256403"/>
            <a:ext cx="1189017" cy="482884"/>
          </a:xfrm>
          <a:prstGeom prst="roundRect">
            <a:avLst/>
          </a:prstGeom>
          <a:solidFill>
            <a:schemeClr val="accent6">
              <a:lumMod val="60000"/>
              <a:lumOff val="4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Logistic regression</a:t>
            </a:r>
          </a:p>
        </p:txBody>
      </p:sp>
      <p:sp>
        <p:nvSpPr>
          <p:cNvPr id="62" name="Rounded Rectangle 61">
            <a:extLst>
              <a:ext uri="{FF2B5EF4-FFF2-40B4-BE49-F238E27FC236}">
                <a16:creationId xmlns:a16="http://schemas.microsoft.com/office/drawing/2014/main" id="{A6384396-9525-7E4B-B459-53359E8F90A0}"/>
              </a:ext>
            </a:extLst>
          </p:cNvPr>
          <p:cNvSpPr/>
          <p:nvPr/>
        </p:nvSpPr>
        <p:spPr>
          <a:xfrm>
            <a:off x="10928358" y="108796"/>
            <a:ext cx="1189017" cy="482884"/>
          </a:xfrm>
          <a:prstGeom prst="roundRect">
            <a:avLst/>
          </a:prstGeom>
          <a:solidFill>
            <a:schemeClr val="accent6">
              <a:lumMod val="60000"/>
              <a:lumOff val="4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ANOVA</a:t>
            </a:r>
          </a:p>
        </p:txBody>
      </p:sp>
      <p:sp>
        <p:nvSpPr>
          <p:cNvPr id="70" name="TextBox 69">
            <a:extLst>
              <a:ext uri="{FF2B5EF4-FFF2-40B4-BE49-F238E27FC236}">
                <a16:creationId xmlns:a16="http://schemas.microsoft.com/office/drawing/2014/main" id="{3F75538A-379A-9B44-A0FC-B54332D03BDB}"/>
              </a:ext>
            </a:extLst>
          </p:cNvPr>
          <p:cNvSpPr txBox="1"/>
          <p:nvPr/>
        </p:nvSpPr>
        <p:spPr>
          <a:xfrm>
            <a:off x="4962166" y="889147"/>
            <a:ext cx="473468" cy="310983"/>
          </a:xfrm>
          <a:prstGeom prst="rect">
            <a:avLst/>
          </a:prstGeom>
          <a:noFill/>
        </p:spPr>
        <p:txBody>
          <a:bodyPr wrap="square" rtlCol="0">
            <a:spAutoFit/>
          </a:bodyPr>
          <a:lstStyle/>
          <a:p>
            <a:r>
              <a:rPr lang="en-US" sz="1400" dirty="0"/>
              <a:t>Yes</a:t>
            </a:r>
          </a:p>
        </p:txBody>
      </p:sp>
      <p:cxnSp>
        <p:nvCxnSpPr>
          <p:cNvPr id="72" name="Elbow Connector 71">
            <a:extLst>
              <a:ext uri="{FF2B5EF4-FFF2-40B4-BE49-F238E27FC236}">
                <a16:creationId xmlns:a16="http://schemas.microsoft.com/office/drawing/2014/main" id="{01728099-273F-904D-B5C8-EBE6139EFC12}"/>
              </a:ext>
            </a:extLst>
          </p:cNvPr>
          <p:cNvCxnSpPr>
            <a:cxnSpLocks/>
            <a:stCxn id="2" idx="2"/>
            <a:endCxn id="95" idx="1"/>
          </p:cNvCxnSpPr>
          <p:nvPr/>
        </p:nvCxnSpPr>
        <p:spPr>
          <a:xfrm rot="16200000" flipH="1">
            <a:off x="3401655" y="2589113"/>
            <a:ext cx="223259" cy="683853"/>
          </a:xfrm>
          <a:prstGeom prst="bentConnector2">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9658E49E-591A-F549-952B-7816636B17B2}"/>
              </a:ext>
            </a:extLst>
          </p:cNvPr>
          <p:cNvSpPr txBox="1"/>
          <p:nvPr/>
        </p:nvSpPr>
        <p:spPr>
          <a:xfrm>
            <a:off x="2824637" y="2791180"/>
            <a:ext cx="397866" cy="310983"/>
          </a:xfrm>
          <a:prstGeom prst="rect">
            <a:avLst/>
          </a:prstGeom>
          <a:noFill/>
        </p:spPr>
        <p:txBody>
          <a:bodyPr wrap="none" rtlCol="0">
            <a:spAutoFit/>
          </a:bodyPr>
          <a:lstStyle/>
          <a:p>
            <a:r>
              <a:rPr lang="en-US" sz="1400" dirty="0"/>
              <a:t>No</a:t>
            </a:r>
          </a:p>
        </p:txBody>
      </p:sp>
      <p:sp>
        <p:nvSpPr>
          <p:cNvPr id="90" name="Rounded Rectangle 89">
            <a:extLst>
              <a:ext uri="{FF2B5EF4-FFF2-40B4-BE49-F238E27FC236}">
                <a16:creationId xmlns:a16="http://schemas.microsoft.com/office/drawing/2014/main" id="{45458E90-2F59-BC41-BC90-1E7F663EBABD}"/>
              </a:ext>
            </a:extLst>
          </p:cNvPr>
          <p:cNvSpPr/>
          <p:nvPr/>
        </p:nvSpPr>
        <p:spPr>
          <a:xfrm>
            <a:off x="5708555" y="671639"/>
            <a:ext cx="1290805" cy="482884"/>
          </a:xfrm>
          <a:prstGeom prst="roundRect">
            <a:avLst/>
          </a:prstGeom>
          <a:solidFill>
            <a:schemeClr val="accent6">
              <a:lumMod val="60000"/>
              <a:lumOff val="4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Classification tree</a:t>
            </a:r>
          </a:p>
        </p:txBody>
      </p:sp>
      <p:sp>
        <p:nvSpPr>
          <p:cNvPr id="95" name="Rounded Rectangle 94">
            <a:extLst>
              <a:ext uri="{FF2B5EF4-FFF2-40B4-BE49-F238E27FC236}">
                <a16:creationId xmlns:a16="http://schemas.microsoft.com/office/drawing/2014/main" id="{3334848F-7FBF-094C-9D66-9B393FFCFAC8}"/>
              </a:ext>
            </a:extLst>
          </p:cNvPr>
          <p:cNvSpPr/>
          <p:nvPr/>
        </p:nvSpPr>
        <p:spPr>
          <a:xfrm>
            <a:off x="3855208" y="2801229"/>
            <a:ext cx="1189017" cy="482884"/>
          </a:xfrm>
          <a:prstGeom prst="roundRect">
            <a:avLst/>
          </a:prstGeom>
          <a:solidFill>
            <a:schemeClr val="accent1">
              <a:lumMod val="20000"/>
              <a:lumOff val="8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Predictor(s) categorical?</a:t>
            </a:r>
          </a:p>
        </p:txBody>
      </p:sp>
      <p:cxnSp>
        <p:nvCxnSpPr>
          <p:cNvPr id="98" name="Elbow Connector 97">
            <a:extLst>
              <a:ext uri="{FF2B5EF4-FFF2-40B4-BE49-F238E27FC236}">
                <a16:creationId xmlns:a16="http://schemas.microsoft.com/office/drawing/2014/main" id="{1F9A4171-2BFE-434D-848D-230960C802DC}"/>
              </a:ext>
            </a:extLst>
          </p:cNvPr>
          <p:cNvCxnSpPr>
            <a:cxnSpLocks/>
            <a:stCxn id="95" idx="0"/>
            <a:endCxn id="110" idx="1"/>
          </p:cNvCxnSpPr>
          <p:nvPr/>
        </p:nvCxnSpPr>
        <p:spPr>
          <a:xfrm rot="5400000" flipH="1" flipV="1">
            <a:off x="5795553" y="1145667"/>
            <a:ext cx="309729" cy="3001398"/>
          </a:xfrm>
          <a:prstGeom prst="bentConnector2">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100" name="Rounded Rectangle 99">
            <a:extLst>
              <a:ext uri="{FF2B5EF4-FFF2-40B4-BE49-F238E27FC236}">
                <a16:creationId xmlns:a16="http://schemas.microsoft.com/office/drawing/2014/main" id="{9F99F253-70C7-1F4B-9B70-5282190AFFAE}"/>
              </a:ext>
            </a:extLst>
          </p:cNvPr>
          <p:cNvSpPr/>
          <p:nvPr/>
        </p:nvSpPr>
        <p:spPr>
          <a:xfrm>
            <a:off x="9335656" y="455510"/>
            <a:ext cx="1189017" cy="482884"/>
          </a:xfrm>
          <a:prstGeom prst="roundRect">
            <a:avLst/>
          </a:prstGeom>
          <a:solidFill>
            <a:schemeClr val="accent2">
              <a:lumMod val="20000"/>
              <a:lumOff val="8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Response parametric?</a:t>
            </a:r>
          </a:p>
        </p:txBody>
      </p:sp>
      <p:cxnSp>
        <p:nvCxnSpPr>
          <p:cNvPr id="102" name="Elbow Connector 101">
            <a:extLst>
              <a:ext uri="{FF2B5EF4-FFF2-40B4-BE49-F238E27FC236}">
                <a16:creationId xmlns:a16="http://schemas.microsoft.com/office/drawing/2014/main" id="{9F2A833A-8FDC-214A-8E97-755BC2F6DD74}"/>
              </a:ext>
            </a:extLst>
          </p:cNvPr>
          <p:cNvCxnSpPr>
            <a:cxnSpLocks/>
            <a:stCxn id="100" idx="2"/>
            <a:endCxn id="135" idx="1"/>
          </p:cNvCxnSpPr>
          <p:nvPr/>
        </p:nvCxnSpPr>
        <p:spPr>
          <a:xfrm rot="5400000" flipH="1" flipV="1">
            <a:off x="10422630" y="432664"/>
            <a:ext cx="13263" cy="998193"/>
          </a:xfrm>
          <a:prstGeom prst="bentConnector4">
            <a:avLst>
              <a:gd name="adj1" fmla="val -1976887"/>
              <a:gd name="adj2" fmla="val 79779"/>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103" name="TextBox 102">
            <a:extLst>
              <a:ext uri="{FF2B5EF4-FFF2-40B4-BE49-F238E27FC236}">
                <a16:creationId xmlns:a16="http://schemas.microsoft.com/office/drawing/2014/main" id="{4A176F55-0E76-A749-8334-A9CCDE510B87}"/>
              </a:ext>
            </a:extLst>
          </p:cNvPr>
          <p:cNvSpPr txBox="1"/>
          <p:nvPr/>
        </p:nvSpPr>
        <p:spPr>
          <a:xfrm>
            <a:off x="9906806" y="937172"/>
            <a:ext cx="359664" cy="529632"/>
          </a:xfrm>
          <a:prstGeom prst="rect">
            <a:avLst/>
          </a:prstGeom>
          <a:noFill/>
        </p:spPr>
        <p:txBody>
          <a:bodyPr wrap="square" rtlCol="0">
            <a:spAutoFit/>
          </a:bodyPr>
          <a:lstStyle/>
          <a:p>
            <a:r>
              <a:rPr lang="en-US" sz="1400" dirty="0"/>
              <a:t>No</a:t>
            </a:r>
          </a:p>
        </p:txBody>
      </p:sp>
      <p:cxnSp>
        <p:nvCxnSpPr>
          <p:cNvPr id="104" name="Elbow Connector 103">
            <a:extLst>
              <a:ext uri="{FF2B5EF4-FFF2-40B4-BE49-F238E27FC236}">
                <a16:creationId xmlns:a16="http://schemas.microsoft.com/office/drawing/2014/main" id="{DD1A8810-C40E-E448-AAA9-D97BE2EB3399}"/>
              </a:ext>
            </a:extLst>
          </p:cNvPr>
          <p:cNvCxnSpPr>
            <a:cxnSpLocks/>
            <a:stCxn id="100" idx="0"/>
            <a:endCxn id="62" idx="1"/>
          </p:cNvCxnSpPr>
          <p:nvPr/>
        </p:nvCxnSpPr>
        <p:spPr>
          <a:xfrm rot="5400000" flipH="1" flipV="1">
            <a:off x="10376625" y="-96224"/>
            <a:ext cx="105272" cy="998193"/>
          </a:xfrm>
          <a:prstGeom prst="bentConnector2">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105" name="TextBox 104">
            <a:extLst>
              <a:ext uri="{FF2B5EF4-FFF2-40B4-BE49-F238E27FC236}">
                <a16:creationId xmlns:a16="http://schemas.microsoft.com/office/drawing/2014/main" id="{7920CD2C-8A73-7742-9EC3-1D8378E93CA0}"/>
              </a:ext>
            </a:extLst>
          </p:cNvPr>
          <p:cNvSpPr txBox="1"/>
          <p:nvPr/>
        </p:nvSpPr>
        <p:spPr>
          <a:xfrm>
            <a:off x="9931268" y="74910"/>
            <a:ext cx="473468" cy="310983"/>
          </a:xfrm>
          <a:prstGeom prst="rect">
            <a:avLst/>
          </a:prstGeom>
          <a:noFill/>
        </p:spPr>
        <p:txBody>
          <a:bodyPr wrap="square" rtlCol="0">
            <a:spAutoFit/>
          </a:bodyPr>
          <a:lstStyle/>
          <a:p>
            <a:r>
              <a:rPr lang="en-US" sz="1400" dirty="0"/>
              <a:t>Yes</a:t>
            </a:r>
          </a:p>
        </p:txBody>
      </p:sp>
      <p:sp>
        <p:nvSpPr>
          <p:cNvPr id="110" name="Rounded Rectangle 109">
            <a:extLst>
              <a:ext uri="{FF2B5EF4-FFF2-40B4-BE49-F238E27FC236}">
                <a16:creationId xmlns:a16="http://schemas.microsoft.com/office/drawing/2014/main" id="{10965949-8D76-764D-8D7A-FFAD4AC7A219}"/>
              </a:ext>
            </a:extLst>
          </p:cNvPr>
          <p:cNvSpPr/>
          <p:nvPr/>
        </p:nvSpPr>
        <p:spPr>
          <a:xfrm>
            <a:off x="7451115" y="2250058"/>
            <a:ext cx="1318912" cy="482884"/>
          </a:xfrm>
          <a:prstGeom prst="roundRect">
            <a:avLst/>
          </a:prstGeom>
          <a:solidFill>
            <a:schemeClr val="accent1">
              <a:lumMod val="20000"/>
              <a:lumOff val="8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&gt;2 predictor categories?</a:t>
            </a:r>
          </a:p>
        </p:txBody>
      </p:sp>
      <p:sp>
        <p:nvSpPr>
          <p:cNvPr id="112" name="TextBox 111">
            <a:extLst>
              <a:ext uri="{FF2B5EF4-FFF2-40B4-BE49-F238E27FC236}">
                <a16:creationId xmlns:a16="http://schemas.microsoft.com/office/drawing/2014/main" id="{C0D6E2EE-FA4B-1449-A4EE-13AAB9EDA106}"/>
              </a:ext>
            </a:extLst>
          </p:cNvPr>
          <p:cNvSpPr txBox="1"/>
          <p:nvPr/>
        </p:nvSpPr>
        <p:spPr>
          <a:xfrm>
            <a:off x="8726354" y="2203708"/>
            <a:ext cx="359664" cy="529632"/>
          </a:xfrm>
          <a:prstGeom prst="rect">
            <a:avLst/>
          </a:prstGeom>
          <a:noFill/>
        </p:spPr>
        <p:txBody>
          <a:bodyPr wrap="square" rtlCol="0">
            <a:spAutoFit/>
          </a:bodyPr>
          <a:lstStyle/>
          <a:p>
            <a:r>
              <a:rPr lang="en-US" sz="1400" dirty="0"/>
              <a:t>No</a:t>
            </a:r>
          </a:p>
        </p:txBody>
      </p:sp>
      <p:sp>
        <p:nvSpPr>
          <p:cNvPr id="115" name="TextBox 114">
            <a:extLst>
              <a:ext uri="{FF2B5EF4-FFF2-40B4-BE49-F238E27FC236}">
                <a16:creationId xmlns:a16="http://schemas.microsoft.com/office/drawing/2014/main" id="{D5ABA935-2ED9-954C-86A8-0AB3E51CB8BC}"/>
              </a:ext>
            </a:extLst>
          </p:cNvPr>
          <p:cNvSpPr txBox="1"/>
          <p:nvPr/>
        </p:nvSpPr>
        <p:spPr>
          <a:xfrm>
            <a:off x="8104991" y="1922909"/>
            <a:ext cx="473468" cy="310983"/>
          </a:xfrm>
          <a:prstGeom prst="rect">
            <a:avLst/>
          </a:prstGeom>
          <a:noFill/>
        </p:spPr>
        <p:txBody>
          <a:bodyPr wrap="square" rtlCol="0">
            <a:spAutoFit/>
          </a:bodyPr>
          <a:lstStyle/>
          <a:p>
            <a:r>
              <a:rPr lang="en-US" sz="1400" dirty="0"/>
              <a:t>Yes</a:t>
            </a:r>
          </a:p>
        </p:txBody>
      </p:sp>
      <p:sp>
        <p:nvSpPr>
          <p:cNvPr id="135" name="Rounded Rectangle 134">
            <a:extLst>
              <a:ext uri="{FF2B5EF4-FFF2-40B4-BE49-F238E27FC236}">
                <a16:creationId xmlns:a16="http://schemas.microsoft.com/office/drawing/2014/main" id="{4C026706-9D73-324A-9102-D3851F96F623}"/>
              </a:ext>
            </a:extLst>
          </p:cNvPr>
          <p:cNvSpPr/>
          <p:nvPr/>
        </p:nvSpPr>
        <p:spPr>
          <a:xfrm>
            <a:off x="10928358" y="683689"/>
            <a:ext cx="1189017" cy="482884"/>
          </a:xfrm>
          <a:prstGeom prst="roundRect">
            <a:avLst/>
          </a:prstGeom>
          <a:solidFill>
            <a:schemeClr val="accent6">
              <a:lumMod val="60000"/>
              <a:lumOff val="4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Kruskal-Wallis</a:t>
            </a:r>
          </a:p>
        </p:txBody>
      </p:sp>
      <p:cxnSp>
        <p:nvCxnSpPr>
          <p:cNvPr id="136" name="Elbow Connector 135">
            <a:extLst>
              <a:ext uri="{FF2B5EF4-FFF2-40B4-BE49-F238E27FC236}">
                <a16:creationId xmlns:a16="http://schemas.microsoft.com/office/drawing/2014/main" id="{45BE8D2B-A0C6-8F48-9DAA-990A68FF54C2}"/>
              </a:ext>
            </a:extLst>
          </p:cNvPr>
          <p:cNvCxnSpPr>
            <a:cxnSpLocks/>
            <a:stCxn id="110" idx="0"/>
            <a:endCxn id="100" idx="1"/>
          </p:cNvCxnSpPr>
          <p:nvPr/>
        </p:nvCxnSpPr>
        <p:spPr>
          <a:xfrm rot="5400000" flipH="1" flipV="1">
            <a:off x="7946563" y="860963"/>
            <a:ext cx="1553106" cy="1225086"/>
          </a:xfrm>
          <a:prstGeom prst="bentConnector2">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145" name="Rounded Rectangle 144">
            <a:extLst>
              <a:ext uri="{FF2B5EF4-FFF2-40B4-BE49-F238E27FC236}">
                <a16:creationId xmlns:a16="http://schemas.microsoft.com/office/drawing/2014/main" id="{DE30D54C-6209-4B42-981D-B7ADE7A9A5B9}"/>
              </a:ext>
            </a:extLst>
          </p:cNvPr>
          <p:cNvSpPr/>
          <p:nvPr/>
        </p:nvSpPr>
        <p:spPr>
          <a:xfrm>
            <a:off x="10921352" y="1667584"/>
            <a:ext cx="1189017" cy="482884"/>
          </a:xfrm>
          <a:prstGeom prst="roundRect">
            <a:avLst/>
          </a:prstGeom>
          <a:solidFill>
            <a:schemeClr val="accent6">
              <a:lumMod val="60000"/>
              <a:lumOff val="4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T-test</a:t>
            </a:r>
          </a:p>
        </p:txBody>
      </p:sp>
      <p:sp>
        <p:nvSpPr>
          <p:cNvPr id="146" name="Rounded Rectangle 145">
            <a:extLst>
              <a:ext uri="{FF2B5EF4-FFF2-40B4-BE49-F238E27FC236}">
                <a16:creationId xmlns:a16="http://schemas.microsoft.com/office/drawing/2014/main" id="{1AEEA6CB-E53E-7740-B434-DCD9098D65F2}"/>
              </a:ext>
            </a:extLst>
          </p:cNvPr>
          <p:cNvSpPr/>
          <p:nvPr/>
        </p:nvSpPr>
        <p:spPr>
          <a:xfrm>
            <a:off x="9330077" y="1742385"/>
            <a:ext cx="1189017" cy="482884"/>
          </a:xfrm>
          <a:prstGeom prst="roundRect">
            <a:avLst/>
          </a:prstGeom>
          <a:solidFill>
            <a:schemeClr val="accent2">
              <a:lumMod val="20000"/>
              <a:lumOff val="8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Response parametric?</a:t>
            </a:r>
          </a:p>
        </p:txBody>
      </p:sp>
      <p:cxnSp>
        <p:nvCxnSpPr>
          <p:cNvPr id="147" name="Elbow Connector 146">
            <a:extLst>
              <a:ext uri="{FF2B5EF4-FFF2-40B4-BE49-F238E27FC236}">
                <a16:creationId xmlns:a16="http://schemas.microsoft.com/office/drawing/2014/main" id="{73156D2F-52B4-1744-BA12-7F12196825BC}"/>
              </a:ext>
            </a:extLst>
          </p:cNvPr>
          <p:cNvCxnSpPr>
            <a:cxnSpLocks/>
            <a:stCxn id="146" idx="2"/>
            <a:endCxn id="151" idx="1"/>
          </p:cNvCxnSpPr>
          <p:nvPr/>
        </p:nvCxnSpPr>
        <p:spPr>
          <a:xfrm rot="16200000" flipH="1">
            <a:off x="10283610" y="1866245"/>
            <a:ext cx="278721" cy="996767"/>
          </a:xfrm>
          <a:prstGeom prst="bentConnector2">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148" name="TextBox 147">
            <a:extLst>
              <a:ext uri="{FF2B5EF4-FFF2-40B4-BE49-F238E27FC236}">
                <a16:creationId xmlns:a16="http://schemas.microsoft.com/office/drawing/2014/main" id="{5E1F39A5-F777-B24C-B371-4D40DE5B0128}"/>
              </a:ext>
            </a:extLst>
          </p:cNvPr>
          <p:cNvSpPr txBox="1"/>
          <p:nvPr/>
        </p:nvSpPr>
        <p:spPr>
          <a:xfrm>
            <a:off x="9943563" y="2200199"/>
            <a:ext cx="359664" cy="529632"/>
          </a:xfrm>
          <a:prstGeom prst="rect">
            <a:avLst/>
          </a:prstGeom>
          <a:noFill/>
        </p:spPr>
        <p:txBody>
          <a:bodyPr wrap="square" rtlCol="0">
            <a:spAutoFit/>
          </a:bodyPr>
          <a:lstStyle/>
          <a:p>
            <a:r>
              <a:rPr lang="en-US" sz="1400" dirty="0"/>
              <a:t>No</a:t>
            </a:r>
          </a:p>
        </p:txBody>
      </p:sp>
      <p:cxnSp>
        <p:nvCxnSpPr>
          <p:cNvPr id="149" name="Elbow Connector 148">
            <a:extLst>
              <a:ext uri="{FF2B5EF4-FFF2-40B4-BE49-F238E27FC236}">
                <a16:creationId xmlns:a16="http://schemas.microsoft.com/office/drawing/2014/main" id="{892673EC-7B8D-7745-A9BD-892EDE3C6C84}"/>
              </a:ext>
            </a:extLst>
          </p:cNvPr>
          <p:cNvCxnSpPr>
            <a:cxnSpLocks/>
            <a:stCxn id="146" idx="0"/>
            <a:endCxn id="145" idx="1"/>
          </p:cNvCxnSpPr>
          <p:nvPr/>
        </p:nvCxnSpPr>
        <p:spPr>
          <a:xfrm rot="16200000" flipH="1">
            <a:off x="10339650" y="1327322"/>
            <a:ext cx="166641" cy="996767"/>
          </a:xfrm>
          <a:prstGeom prst="bentConnector4">
            <a:avLst>
              <a:gd name="adj1" fmla="val -149170"/>
              <a:gd name="adj2" fmla="val 79822"/>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150" name="TextBox 149">
            <a:extLst>
              <a:ext uri="{FF2B5EF4-FFF2-40B4-BE49-F238E27FC236}">
                <a16:creationId xmlns:a16="http://schemas.microsoft.com/office/drawing/2014/main" id="{2B4F228E-378E-1E4A-A95B-FB9BA690D271}"/>
              </a:ext>
            </a:extLst>
          </p:cNvPr>
          <p:cNvSpPr txBox="1"/>
          <p:nvPr/>
        </p:nvSpPr>
        <p:spPr>
          <a:xfrm>
            <a:off x="9939380" y="1477541"/>
            <a:ext cx="473468" cy="310983"/>
          </a:xfrm>
          <a:prstGeom prst="rect">
            <a:avLst/>
          </a:prstGeom>
          <a:noFill/>
        </p:spPr>
        <p:txBody>
          <a:bodyPr wrap="square" rtlCol="0">
            <a:spAutoFit/>
          </a:bodyPr>
          <a:lstStyle/>
          <a:p>
            <a:r>
              <a:rPr lang="en-US" sz="1400" dirty="0"/>
              <a:t>Yes</a:t>
            </a:r>
          </a:p>
        </p:txBody>
      </p:sp>
      <p:sp>
        <p:nvSpPr>
          <p:cNvPr id="151" name="Rounded Rectangle 150">
            <a:extLst>
              <a:ext uri="{FF2B5EF4-FFF2-40B4-BE49-F238E27FC236}">
                <a16:creationId xmlns:a16="http://schemas.microsoft.com/office/drawing/2014/main" id="{60A81195-181E-2A40-8BCF-46D8F7AE8853}"/>
              </a:ext>
            </a:extLst>
          </p:cNvPr>
          <p:cNvSpPr/>
          <p:nvPr/>
        </p:nvSpPr>
        <p:spPr>
          <a:xfrm>
            <a:off x="10921352" y="2262547"/>
            <a:ext cx="1189017" cy="482884"/>
          </a:xfrm>
          <a:prstGeom prst="roundRect">
            <a:avLst/>
          </a:prstGeom>
          <a:solidFill>
            <a:schemeClr val="accent6">
              <a:lumMod val="60000"/>
              <a:lumOff val="4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Wilcoxon rank-sum</a:t>
            </a:r>
          </a:p>
        </p:txBody>
      </p:sp>
      <p:cxnSp>
        <p:nvCxnSpPr>
          <p:cNvPr id="152" name="Elbow Connector 151">
            <a:extLst>
              <a:ext uri="{FF2B5EF4-FFF2-40B4-BE49-F238E27FC236}">
                <a16:creationId xmlns:a16="http://schemas.microsoft.com/office/drawing/2014/main" id="{97B473F0-67B1-7E4C-A7C9-F46BC1C29376}"/>
              </a:ext>
            </a:extLst>
          </p:cNvPr>
          <p:cNvCxnSpPr>
            <a:cxnSpLocks/>
            <a:stCxn id="110" idx="3"/>
            <a:endCxn id="146" idx="1"/>
          </p:cNvCxnSpPr>
          <p:nvPr/>
        </p:nvCxnSpPr>
        <p:spPr>
          <a:xfrm flipV="1">
            <a:off x="8770029" y="1983827"/>
            <a:ext cx="560050" cy="507673"/>
          </a:xfrm>
          <a:prstGeom prst="bentConnector3">
            <a:avLst>
              <a:gd name="adj1" fmla="val 50000"/>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156" name="TextBox 155">
            <a:extLst>
              <a:ext uri="{FF2B5EF4-FFF2-40B4-BE49-F238E27FC236}">
                <a16:creationId xmlns:a16="http://schemas.microsoft.com/office/drawing/2014/main" id="{5AE8C4F4-335E-BA42-B4D1-A2B95EDCA5AE}"/>
              </a:ext>
            </a:extLst>
          </p:cNvPr>
          <p:cNvSpPr txBox="1"/>
          <p:nvPr/>
        </p:nvSpPr>
        <p:spPr>
          <a:xfrm>
            <a:off x="4085919" y="3235519"/>
            <a:ext cx="397866" cy="310983"/>
          </a:xfrm>
          <a:prstGeom prst="rect">
            <a:avLst/>
          </a:prstGeom>
          <a:noFill/>
        </p:spPr>
        <p:txBody>
          <a:bodyPr wrap="none" rtlCol="0">
            <a:spAutoFit/>
          </a:bodyPr>
          <a:lstStyle/>
          <a:p>
            <a:r>
              <a:rPr lang="en-US" sz="1400" dirty="0"/>
              <a:t>No</a:t>
            </a:r>
          </a:p>
        </p:txBody>
      </p:sp>
      <p:sp>
        <p:nvSpPr>
          <p:cNvPr id="158" name="Rounded Rectangle 157">
            <a:extLst>
              <a:ext uri="{FF2B5EF4-FFF2-40B4-BE49-F238E27FC236}">
                <a16:creationId xmlns:a16="http://schemas.microsoft.com/office/drawing/2014/main" id="{215E2FDA-BC1A-6040-BD78-6A660007FC2F}"/>
              </a:ext>
            </a:extLst>
          </p:cNvPr>
          <p:cNvSpPr/>
          <p:nvPr/>
        </p:nvSpPr>
        <p:spPr>
          <a:xfrm>
            <a:off x="3216149" y="3740185"/>
            <a:ext cx="1196475" cy="1100242"/>
          </a:xfrm>
          <a:prstGeom prst="roundRect">
            <a:avLst/>
          </a:prstGeom>
          <a:solidFill>
            <a:schemeClr val="accent2">
              <a:lumMod val="20000"/>
              <a:lumOff val="8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Response: </a:t>
            </a:r>
          </a:p>
          <a:p>
            <a:pPr algn="ctr"/>
            <a:r>
              <a:rPr lang="en-US" sz="1400" b="1" dirty="0">
                <a:solidFill>
                  <a:schemeClr val="tx1"/>
                </a:solidFill>
              </a:rPr>
              <a:t>catch data</a:t>
            </a:r>
          </a:p>
          <a:p>
            <a:pPr algn="ctr"/>
            <a:r>
              <a:rPr lang="en-US" sz="1400" b="1" dirty="0">
                <a:solidFill>
                  <a:schemeClr val="tx1"/>
                </a:solidFill>
              </a:rPr>
              <a:t>(discrete integers)?</a:t>
            </a:r>
          </a:p>
        </p:txBody>
      </p:sp>
      <p:sp>
        <p:nvSpPr>
          <p:cNvPr id="163" name="TextBox 162">
            <a:extLst>
              <a:ext uri="{FF2B5EF4-FFF2-40B4-BE49-F238E27FC236}">
                <a16:creationId xmlns:a16="http://schemas.microsoft.com/office/drawing/2014/main" id="{D4855BC1-453D-384D-9CD0-66C532AC7BC6}"/>
              </a:ext>
            </a:extLst>
          </p:cNvPr>
          <p:cNvSpPr txBox="1"/>
          <p:nvPr/>
        </p:nvSpPr>
        <p:spPr>
          <a:xfrm>
            <a:off x="4427018" y="3969659"/>
            <a:ext cx="383304" cy="529632"/>
          </a:xfrm>
          <a:prstGeom prst="rect">
            <a:avLst/>
          </a:prstGeom>
          <a:noFill/>
        </p:spPr>
        <p:txBody>
          <a:bodyPr wrap="square" rtlCol="0">
            <a:spAutoFit/>
          </a:bodyPr>
          <a:lstStyle/>
          <a:p>
            <a:r>
              <a:rPr lang="en-US" sz="1400" dirty="0"/>
              <a:t>Yes</a:t>
            </a:r>
          </a:p>
        </p:txBody>
      </p:sp>
      <p:cxnSp>
        <p:nvCxnSpPr>
          <p:cNvPr id="164" name="Elbow Connector 163">
            <a:extLst>
              <a:ext uri="{FF2B5EF4-FFF2-40B4-BE49-F238E27FC236}">
                <a16:creationId xmlns:a16="http://schemas.microsoft.com/office/drawing/2014/main" id="{5703E6EE-6862-3148-9F05-E1C99184EF84}"/>
              </a:ext>
            </a:extLst>
          </p:cNvPr>
          <p:cNvCxnSpPr>
            <a:cxnSpLocks/>
            <a:stCxn id="158" idx="3"/>
            <a:endCxn id="186" idx="1"/>
          </p:cNvCxnSpPr>
          <p:nvPr/>
        </p:nvCxnSpPr>
        <p:spPr>
          <a:xfrm flipV="1">
            <a:off x="4412623" y="3348818"/>
            <a:ext cx="892382" cy="941488"/>
          </a:xfrm>
          <a:prstGeom prst="bentConnector3">
            <a:avLst>
              <a:gd name="adj1" fmla="val 50000"/>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166" name="Rounded Rectangle 165">
            <a:extLst>
              <a:ext uri="{FF2B5EF4-FFF2-40B4-BE49-F238E27FC236}">
                <a16:creationId xmlns:a16="http://schemas.microsoft.com/office/drawing/2014/main" id="{0D1B8C50-80DD-CA45-AFC0-A8C728F3FAB5}"/>
              </a:ext>
            </a:extLst>
          </p:cNvPr>
          <p:cNvSpPr/>
          <p:nvPr/>
        </p:nvSpPr>
        <p:spPr>
          <a:xfrm>
            <a:off x="9410772" y="4454458"/>
            <a:ext cx="1189017" cy="482884"/>
          </a:xfrm>
          <a:prstGeom prst="roundRect">
            <a:avLst/>
          </a:prstGeom>
          <a:solidFill>
            <a:schemeClr val="accent6">
              <a:lumMod val="60000"/>
              <a:lumOff val="4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Logistic regression</a:t>
            </a:r>
          </a:p>
        </p:txBody>
      </p:sp>
      <p:cxnSp>
        <p:nvCxnSpPr>
          <p:cNvPr id="172" name="Elbow Connector 171">
            <a:extLst>
              <a:ext uri="{FF2B5EF4-FFF2-40B4-BE49-F238E27FC236}">
                <a16:creationId xmlns:a16="http://schemas.microsoft.com/office/drawing/2014/main" id="{C9235146-2572-6642-A3C0-A427799831F9}"/>
              </a:ext>
            </a:extLst>
          </p:cNvPr>
          <p:cNvCxnSpPr>
            <a:cxnSpLocks/>
            <a:stCxn id="158" idx="2"/>
            <a:endCxn id="516" idx="1"/>
          </p:cNvCxnSpPr>
          <p:nvPr/>
        </p:nvCxnSpPr>
        <p:spPr>
          <a:xfrm rot="16200000" flipH="1">
            <a:off x="3263156" y="5391658"/>
            <a:ext cx="1379203" cy="276741"/>
          </a:xfrm>
          <a:prstGeom prst="bentConnector2">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173" name="TextBox 172">
            <a:extLst>
              <a:ext uri="{FF2B5EF4-FFF2-40B4-BE49-F238E27FC236}">
                <a16:creationId xmlns:a16="http://schemas.microsoft.com/office/drawing/2014/main" id="{30AC046E-AD73-2548-A49F-FB2AD2C4FFDC}"/>
              </a:ext>
            </a:extLst>
          </p:cNvPr>
          <p:cNvSpPr txBox="1"/>
          <p:nvPr/>
        </p:nvSpPr>
        <p:spPr>
          <a:xfrm>
            <a:off x="3435891" y="4818764"/>
            <a:ext cx="359664" cy="529632"/>
          </a:xfrm>
          <a:prstGeom prst="rect">
            <a:avLst/>
          </a:prstGeom>
          <a:noFill/>
        </p:spPr>
        <p:txBody>
          <a:bodyPr wrap="square" rtlCol="0">
            <a:spAutoFit/>
          </a:bodyPr>
          <a:lstStyle/>
          <a:p>
            <a:r>
              <a:rPr lang="en-US" sz="1400" dirty="0"/>
              <a:t>No</a:t>
            </a:r>
          </a:p>
        </p:txBody>
      </p:sp>
      <p:sp>
        <p:nvSpPr>
          <p:cNvPr id="179" name="TextBox 178">
            <a:extLst>
              <a:ext uri="{FF2B5EF4-FFF2-40B4-BE49-F238E27FC236}">
                <a16:creationId xmlns:a16="http://schemas.microsoft.com/office/drawing/2014/main" id="{A8508FBF-2490-C44C-809A-83F67F76C020}"/>
              </a:ext>
            </a:extLst>
          </p:cNvPr>
          <p:cNvSpPr txBox="1"/>
          <p:nvPr/>
        </p:nvSpPr>
        <p:spPr>
          <a:xfrm>
            <a:off x="2832844" y="2062350"/>
            <a:ext cx="421654" cy="310983"/>
          </a:xfrm>
          <a:prstGeom prst="rect">
            <a:avLst/>
          </a:prstGeom>
          <a:noFill/>
        </p:spPr>
        <p:txBody>
          <a:bodyPr wrap="none" rtlCol="0">
            <a:spAutoFit/>
          </a:bodyPr>
          <a:lstStyle/>
          <a:p>
            <a:r>
              <a:rPr lang="en-US" sz="1400" dirty="0"/>
              <a:t>Yes</a:t>
            </a:r>
          </a:p>
        </p:txBody>
      </p:sp>
      <p:sp>
        <p:nvSpPr>
          <p:cNvPr id="180" name="Rounded Rectangle 179">
            <a:extLst>
              <a:ext uri="{FF2B5EF4-FFF2-40B4-BE49-F238E27FC236}">
                <a16:creationId xmlns:a16="http://schemas.microsoft.com/office/drawing/2014/main" id="{F888A04F-6208-644B-963C-61A19170E4DF}"/>
              </a:ext>
            </a:extLst>
          </p:cNvPr>
          <p:cNvSpPr/>
          <p:nvPr/>
        </p:nvSpPr>
        <p:spPr>
          <a:xfrm>
            <a:off x="5159805" y="4430299"/>
            <a:ext cx="2490494" cy="540749"/>
          </a:xfrm>
          <a:prstGeom prst="roundRect">
            <a:avLst/>
          </a:prstGeom>
          <a:solidFill>
            <a:schemeClr val="accent2">
              <a:lumMod val="20000"/>
              <a:lumOff val="8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Response binary (y=0|1) or proportional (0 ⩽y⩽ 1)?</a:t>
            </a:r>
          </a:p>
        </p:txBody>
      </p:sp>
      <p:sp>
        <p:nvSpPr>
          <p:cNvPr id="186" name="Rounded Rectangle 185">
            <a:extLst>
              <a:ext uri="{FF2B5EF4-FFF2-40B4-BE49-F238E27FC236}">
                <a16:creationId xmlns:a16="http://schemas.microsoft.com/office/drawing/2014/main" id="{67DFC783-BA23-1947-93F9-0D58DF6AEDE2}"/>
              </a:ext>
            </a:extLst>
          </p:cNvPr>
          <p:cNvSpPr/>
          <p:nvPr/>
        </p:nvSpPr>
        <p:spPr>
          <a:xfrm>
            <a:off x="5305005" y="3078443"/>
            <a:ext cx="1361994" cy="540749"/>
          </a:xfrm>
          <a:prstGeom prst="roundRect">
            <a:avLst/>
          </a:prstGeom>
          <a:solidFill>
            <a:schemeClr val="accent2">
              <a:lumMod val="20000"/>
              <a:lumOff val="8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Response: Zero-inflated?</a:t>
            </a:r>
          </a:p>
        </p:txBody>
      </p:sp>
      <p:sp>
        <p:nvSpPr>
          <p:cNvPr id="193" name="TextBox 192">
            <a:extLst>
              <a:ext uri="{FF2B5EF4-FFF2-40B4-BE49-F238E27FC236}">
                <a16:creationId xmlns:a16="http://schemas.microsoft.com/office/drawing/2014/main" id="{7150FFB0-F600-694B-9B62-A7B067DF619A}"/>
              </a:ext>
            </a:extLst>
          </p:cNvPr>
          <p:cNvSpPr txBox="1"/>
          <p:nvPr/>
        </p:nvSpPr>
        <p:spPr>
          <a:xfrm>
            <a:off x="7650299" y="4430297"/>
            <a:ext cx="383304" cy="529632"/>
          </a:xfrm>
          <a:prstGeom prst="rect">
            <a:avLst/>
          </a:prstGeom>
          <a:noFill/>
        </p:spPr>
        <p:txBody>
          <a:bodyPr wrap="square" rtlCol="0">
            <a:spAutoFit/>
          </a:bodyPr>
          <a:lstStyle/>
          <a:p>
            <a:r>
              <a:rPr lang="en-US" sz="1400" dirty="0"/>
              <a:t>Yes</a:t>
            </a:r>
          </a:p>
        </p:txBody>
      </p:sp>
      <p:sp>
        <p:nvSpPr>
          <p:cNvPr id="202" name="Rounded Rectangle 201">
            <a:extLst>
              <a:ext uri="{FF2B5EF4-FFF2-40B4-BE49-F238E27FC236}">
                <a16:creationId xmlns:a16="http://schemas.microsoft.com/office/drawing/2014/main" id="{EBE14619-01F4-0245-8183-1073D4BA097F}"/>
              </a:ext>
            </a:extLst>
          </p:cNvPr>
          <p:cNvSpPr/>
          <p:nvPr/>
        </p:nvSpPr>
        <p:spPr>
          <a:xfrm>
            <a:off x="7503581" y="3116586"/>
            <a:ext cx="3092944" cy="482884"/>
          </a:xfrm>
          <a:prstGeom prst="roundRect">
            <a:avLst/>
          </a:prstGeom>
          <a:solidFill>
            <a:schemeClr val="accent6">
              <a:lumMod val="60000"/>
              <a:lumOff val="4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Zero-Inflated negative binomial or zero-inflated Poisson regression</a:t>
            </a:r>
          </a:p>
        </p:txBody>
      </p:sp>
      <p:sp>
        <p:nvSpPr>
          <p:cNvPr id="205" name="TextBox 204">
            <a:extLst>
              <a:ext uri="{FF2B5EF4-FFF2-40B4-BE49-F238E27FC236}">
                <a16:creationId xmlns:a16="http://schemas.microsoft.com/office/drawing/2014/main" id="{78AC27C6-7C75-DF42-8CEB-B0190F1B8A1C}"/>
              </a:ext>
            </a:extLst>
          </p:cNvPr>
          <p:cNvSpPr txBox="1"/>
          <p:nvPr/>
        </p:nvSpPr>
        <p:spPr>
          <a:xfrm>
            <a:off x="6650820" y="3097252"/>
            <a:ext cx="383304" cy="529632"/>
          </a:xfrm>
          <a:prstGeom prst="rect">
            <a:avLst/>
          </a:prstGeom>
          <a:noFill/>
        </p:spPr>
        <p:txBody>
          <a:bodyPr wrap="square" rtlCol="0">
            <a:spAutoFit/>
          </a:bodyPr>
          <a:lstStyle/>
          <a:p>
            <a:r>
              <a:rPr lang="en-US" sz="1400" dirty="0"/>
              <a:t>Yes</a:t>
            </a:r>
          </a:p>
        </p:txBody>
      </p:sp>
      <p:sp>
        <p:nvSpPr>
          <p:cNvPr id="206" name="Rounded Rectangle 205">
            <a:extLst>
              <a:ext uri="{FF2B5EF4-FFF2-40B4-BE49-F238E27FC236}">
                <a16:creationId xmlns:a16="http://schemas.microsoft.com/office/drawing/2014/main" id="{0855B433-68F4-0B4D-861E-F21478CED916}"/>
              </a:ext>
            </a:extLst>
          </p:cNvPr>
          <p:cNvSpPr/>
          <p:nvPr/>
        </p:nvSpPr>
        <p:spPr>
          <a:xfrm>
            <a:off x="8604252" y="3728799"/>
            <a:ext cx="2014930" cy="482884"/>
          </a:xfrm>
          <a:prstGeom prst="roundRect">
            <a:avLst/>
          </a:prstGeom>
          <a:solidFill>
            <a:schemeClr val="accent6">
              <a:lumMod val="60000"/>
              <a:lumOff val="4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Negative binomial or Poisson regression</a:t>
            </a:r>
          </a:p>
        </p:txBody>
      </p:sp>
      <p:cxnSp>
        <p:nvCxnSpPr>
          <p:cNvPr id="212" name="Elbow Connector 211">
            <a:extLst>
              <a:ext uri="{FF2B5EF4-FFF2-40B4-BE49-F238E27FC236}">
                <a16:creationId xmlns:a16="http://schemas.microsoft.com/office/drawing/2014/main" id="{15ED5DDB-4724-E94A-9EC2-C2FF9F65080E}"/>
              </a:ext>
            </a:extLst>
          </p:cNvPr>
          <p:cNvCxnSpPr>
            <a:cxnSpLocks/>
            <a:stCxn id="186" idx="2"/>
            <a:endCxn id="206" idx="1"/>
          </p:cNvCxnSpPr>
          <p:nvPr/>
        </p:nvCxnSpPr>
        <p:spPr>
          <a:xfrm rot="16200000" flipH="1">
            <a:off x="7119602" y="2485592"/>
            <a:ext cx="351049" cy="2618250"/>
          </a:xfrm>
          <a:prstGeom prst="bentConnector2">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216" name="TextBox 215">
            <a:extLst>
              <a:ext uri="{FF2B5EF4-FFF2-40B4-BE49-F238E27FC236}">
                <a16:creationId xmlns:a16="http://schemas.microsoft.com/office/drawing/2014/main" id="{60B66EDB-34C3-4442-A76D-54881E7844D9}"/>
              </a:ext>
            </a:extLst>
          </p:cNvPr>
          <p:cNvSpPr txBox="1"/>
          <p:nvPr/>
        </p:nvSpPr>
        <p:spPr>
          <a:xfrm>
            <a:off x="5986001" y="3600082"/>
            <a:ext cx="359664" cy="529632"/>
          </a:xfrm>
          <a:prstGeom prst="rect">
            <a:avLst/>
          </a:prstGeom>
          <a:noFill/>
        </p:spPr>
        <p:txBody>
          <a:bodyPr wrap="square" rtlCol="0">
            <a:spAutoFit/>
          </a:bodyPr>
          <a:lstStyle/>
          <a:p>
            <a:r>
              <a:rPr lang="en-US" sz="1400" dirty="0"/>
              <a:t>No</a:t>
            </a:r>
          </a:p>
        </p:txBody>
      </p:sp>
      <p:sp>
        <p:nvSpPr>
          <p:cNvPr id="242" name="Rounded Rectangle 241">
            <a:extLst>
              <a:ext uri="{FF2B5EF4-FFF2-40B4-BE49-F238E27FC236}">
                <a16:creationId xmlns:a16="http://schemas.microsoft.com/office/drawing/2014/main" id="{FE50212B-92BE-7A4A-9E23-D7BE6D5C66D7}"/>
              </a:ext>
            </a:extLst>
          </p:cNvPr>
          <p:cNvSpPr/>
          <p:nvPr/>
        </p:nvSpPr>
        <p:spPr>
          <a:xfrm>
            <a:off x="6868575" y="5067985"/>
            <a:ext cx="1329688" cy="540749"/>
          </a:xfrm>
          <a:prstGeom prst="roundRect">
            <a:avLst/>
          </a:prstGeom>
          <a:solidFill>
            <a:schemeClr val="accent2">
              <a:lumMod val="20000"/>
              <a:lumOff val="8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Response: continuous?</a:t>
            </a:r>
          </a:p>
        </p:txBody>
      </p:sp>
      <p:sp>
        <p:nvSpPr>
          <p:cNvPr id="249" name="TextBox 248">
            <a:extLst>
              <a:ext uri="{FF2B5EF4-FFF2-40B4-BE49-F238E27FC236}">
                <a16:creationId xmlns:a16="http://schemas.microsoft.com/office/drawing/2014/main" id="{03641081-20FE-8944-B88B-BD586D9306DE}"/>
              </a:ext>
            </a:extLst>
          </p:cNvPr>
          <p:cNvSpPr txBox="1"/>
          <p:nvPr/>
        </p:nvSpPr>
        <p:spPr>
          <a:xfrm>
            <a:off x="6385566" y="4978576"/>
            <a:ext cx="359664" cy="529632"/>
          </a:xfrm>
          <a:prstGeom prst="rect">
            <a:avLst/>
          </a:prstGeom>
          <a:noFill/>
        </p:spPr>
        <p:txBody>
          <a:bodyPr wrap="square" rtlCol="0">
            <a:spAutoFit/>
          </a:bodyPr>
          <a:lstStyle/>
          <a:p>
            <a:r>
              <a:rPr lang="en-US" sz="1400" dirty="0"/>
              <a:t>No</a:t>
            </a:r>
          </a:p>
        </p:txBody>
      </p:sp>
      <p:sp>
        <p:nvSpPr>
          <p:cNvPr id="251" name="Rounded Rectangle 250">
            <a:extLst>
              <a:ext uri="{FF2B5EF4-FFF2-40B4-BE49-F238E27FC236}">
                <a16:creationId xmlns:a16="http://schemas.microsoft.com/office/drawing/2014/main" id="{9E2F1E4D-C566-D24D-9A50-0047FB2D78AD}"/>
              </a:ext>
            </a:extLst>
          </p:cNvPr>
          <p:cNvSpPr/>
          <p:nvPr/>
        </p:nvSpPr>
        <p:spPr>
          <a:xfrm>
            <a:off x="8995897" y="5094649"/>
            <a:ext cx="1603892" cy="482884"/>
          </a:xfrm>
          <a:prstGeom prst="roundRect">
            <a:avLst/>
          </a:prstGeom>
          <a:solidFill>
            <a:schemeClr val="accent6">
              <a:lumMod val="60000"/>
              <a:lumOff val="4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Linear regression</a:t>
            </a:r>
          </a:p>
        </p:txBody>
      </p:sp>
      <p:cxnSp>
        <p:nvCxnSpPr>
          <p:cNvPr id="252" name="Straight Arrow Connector 251">
            <a:extLst>
              <a:ext uri="{FF2B5EF4-FFF2-40B4-BE49-F238E27FC236}">
                <a16:creationId xmlns:a16="http://schemas.microsoft.com/office/drawing/2014/main" id="{1FA2D09F-944B-074A-B8C6-D0BB7B3E08F1}"/>
              </a:ext>
            </a:extLst>
          </p:cNvPr>
          <p:cNvCxnSpPr>
            <a:cxnSpLocks/>
            <a:stCxn id="186" idx="3"/>
            <a:endCxn id="202" idx="1"/>
          </p:cNvCxnSpPr>
          <p:nvPr/>
        </p:nvCxnSpPr>
        <p:spPr>
          <a:xfrm>
            <a:off x="6666999" y="3348818"/>
            <a:ext cx="836582" cy="9210"/>
          </a:xfrm>
          <a:prstGeom prst="straightConnector1">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263" name="TextBox 262">
            <a:extLst>
              <a:ext uri="{FF2B5EF4-FFF2-40B4-BE49-F238E27FC236}">
                <a16:creationId xmlns:a16="http://schemas.microsoft.com/office/drawing/2014/main" id="{192E986B-6414-FB4D-9FCF-F4695A556759}"/>
              </a:ext>
            </a:extLst>
          </p:cNvPr>
          <p:cNvSpPr txBox="1"/>
          <p:nvPr/>
        </p:nvSpPr>
        <p:spPr>
          <a:xfrm>
            <a:off x="8210061" y="5067983"/>
            <a:ext cx="383304" cy="529632"/>
          </a:xfrm>
          <a:prstGeom prst="rect">
            <a:avLst/>
          </a:prstGeom>
          <a:noFill/>
        </p:spPr>
        <p:txBody>
          <a:bodyPr wrap="square" rtlCol="0">
            <a:spAutoFit/>
          </a:bodyPr>
          <a:lstStyle/>
          <a:p>
            <a:r>
              <a:rPr lang="en-US" sz="1400" dirty="0"/>
              <a:t>Yes</a:t>
            </a:r>
          </a:p>
        </p:txBody>
      </p:sp>
      <p:cxnSp>
        <p:nvCxnSpPr>
          <p:cNvPr id="291" name="Elbow Connector 290">
            <a:extLst>
              <a:ext uri="{FF2B5EF4-FFF2-40B4-BE49-F238E27FC236}">
                <a16:creationId xmlns:a16="http://schemas.microsoft.com/office/drawing/2014/main" id="{74D15448-611E-4D4F-9E60-92CA30173908}"/>
              </a:ext>
            </a:extLst>
          </p:cNvPr>
          <p:cNvCxnSpPr>
            <a:cxnSpLocks/>
            <a:stCxn id="180" idx="2"/>
            <a:endCxn id="242" idx="1"/>
          </p:cNvCxnSpPr>
          <p:nvPr/>
        </p:nvCxnSpPr>
        <p:spPr>
          <a:xfrm rot="16200000" flipH="1">
            <a:off x="6453157" y="4922942"/>
            <a:ext cx="367312" cy="463523"/>
          </a:xfrm>
          <a:prstGeom prst="bentConnector2">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338" name="TextBox 337">
            <a:extLst>
              <a:ext uri="{FF2B5EF4-FFF2-40B4-BE49-F238E27FC236}">
                <a16:creationId xmlns:a16="http://schemas.microsoft.com/office/drawing/2014/main" id="{B9D2CB32-6880-424F-B9AB-C420E0094580}"/>
              </a:ext>
            </a:extLst>
          </p:cNvPr>
          <p:cNvSpPr txBox="1"/>
          <p:nvPr/>
        </p:nvSpPr>
        <p:spPr>
          <a:xfrm rot="16200000">
            <a:off x="6547143" y="875699"/>
            <a:ext cx="2274617" cy="523220"/>
          </a:xfrm>
          <a:prstGeom prst="rect">
            <a:avLst/>
          </a:prstGeom>
          <a:noFill/>
        </p:spPr>
        <p:txBody>
          <a:bodyPr wrap="square" rtlCol="0">
            <a:spAutoFit/>
          </a:bodyPr>
          <a:lstStyle/>
          <a:p>
            <a:pPr algn="ctr"/>
            <a:r>
              <a:rPr lang="en-US" sz="1400" b="1" dirty="0">
                <a:solidFill>
                  <a:schemeClr val="bg1"/>
                </a:solidFill>
              </a:rPr>
              <a:t>Numerical response </a:t>
            </a:r>
          </a:p>
          <a:p>
            <a:pPr algn="ctr"/>
            <a:r>
              <a:rPr lang="en-US" sz="1400" b="1" dirty="0">
                <a:solidFill>
                  <a:schemeClr val="bg1"/>
                </a:solidFill>
              </a:rPr>
              <a:t>&amp; categorical predictor</a:t>
            </a:r>
            <a:endParaRPr lang="en-US" sz="1400" dirty="0"/>
          </a:p>
        </p:txBody>
      </p:sp>
      <p:sp>
        <p:nvSpPr>
          <p:cNvPr id="339" name="TextBox 338">
            <a:extLst>
              <a:ext uri="{FF2B5EF4-FFF2-40B4-BE49-F238E27FC236}">
                <a16:creationId xmlns:a16="http://schemas.microsoft.com/office/drawing/2014/main" id="{4CB9B767-B379-7E45-AFC8-A06B4CF160C5}"/>
              </a:ext>
            </a:extLst>
          </p:cNvPr>
          <p:cNvSpPr txBox="1"/>
          <p:nvPr/>
        </p:nvSpPr>
        <p:spPr>
          <a:xfrm rot="16200000">
            <a:off x="1986188" y="800434"/>
            <a:ext cx="1788771" cy="307777"/>
          </a:xfrm>
          <a:prstGeom prst="rect">
            <a:avLst/>
          </a:prstGeom>
          <a:noFill/>
        </p:spPr>
        <p:txBody>
          <a:bodyPr wrap="square" rtlCol="0">
            <a:spAutoFit/>
          </a:bodyPr>
          <a:lstStyle/>
          <a:p>
            <a:pPr algn="ctr"/>
            <a:r>
              <a:rPr lang="en-US" sz="1400" b="1" dirty="0">
                <a:solidFill>
                  <a:schemeClr val="bg1"/>
                </a:solidFill>
              </a:rPr>
              <a:t>Categorical response</a:t>
            </a:r>
            <a:endParaRPr lang="en-US" sz="1400" dirty="0"/>
          </a:p>
        </p:txBody>
      </p:sp>
      <p:sp>
        <p:nvSpPr>
          <p:cNvPr id="344" name="TextBox 343">
            <a:extLst>
              <a:ext uri="{FF2B5EF4-FFF2-40B4-BE49-F238E27FC236}">
                <a16:creationId xmlns:a16="http://schemas.microsoft.com/office/drawing/2014/main" id="{887C5252-4C92-1B47-BBB9-5967A9787CDF}"/>
              </a:ext>
            </a:extLst>
          </p:cNvPr>
          <p:cNvSpPr txBox="1"/>
          <p:nvPr/>
        </p:nvSpPr>
        <p:spPr>
          <a:xfrm rot="16200000">
            <a:off x="1131523" y="4675638"/>
            <a:ext cx="3573715" cy="307777"/>
          </a:xfrm>
          <a:prstGeom prst="rect">
            <a:avLst/>
          </a:prstGeom>
          <a:noFill/>
        </p:spPr>
        <p:txBody>
          <a:bodyPr wrap="square" rtlCol="0">
            <a:spAutoFit/>
          </a:bodyPr>
          <a:lstStyle/>
          <a:p>
            <a:pPr algn="ctr"/>
            <a:r>
              <a:rPr lang="en-US" sz="1400" b="1" dirty="0">
                <a:solidFill>
                  <a:schemeClr val="bg1"/>
                </a:solidFill>
              </a:rPr>
              <a:t>Numerical response &amp; numerical predictor</a:t>
            </a:r>
            <a:endParaRPr lang="en-US" sz="1400" dirty="0"/>
          </a:p>
        </p:txBody>
      </p:sp>
      <p:cxnSp>
        <p:nvCxnSpPr>
          <p:cNvPr id="470" name="Straight Arrow Connector 469">
            <a:extLst>
              <a:ext uri="{FF2B5EF4-FFF2-40B4-BE49-F238E27FC236}">
                <a16:creationId xmlns:a16="http://schemas.microsoft.com/office/drawing/2014/main" id="{9AAAAF11-F88A-0848-A92D-9AC76B0D2EBC}"/>
              </a:ext>
            </a:extLst>
          </p:cNvPr>
          <p:cNvCxnSpPr>
            <a:cxnSpLocks/>
            <a:stCxn id="180" idx="3"/>
            <a:endCxn id="166" idx="1"/>
          </p:cNvCxnSpPr>
          <p:nvPr/>
        </p:nvCxnSpPr>
        <p:spPr>
          <a:xfrm flipV="1">
            <a:off x="7650299" y="4695900"/>
            <a:ext cx="1760473" cy="4773"/>
          </a:xfrm>
          <a:prstGeom prst="straightConnector1">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cxnSp>
        <p:nvCxnSpPr>
          <p:cNvPr id="474" name="Straight Arrow Connector 473">
            <a:extLst>
              <a:ext uri="{FF2B5EF4-FFF2-40B4-BE49-F238E27FC236}">
                <a16:creationId xmlns:a16="http://schemas.microsoft.com/office/drawing/2014/main" id="{7E1B7FEE-AB16-B84E-8D03-DB7FFE596491}"/>
              </a:ext>
            </a:extLst>
          </p:cNvPr>
          <p:cNvCxnSpPr>
            <a:cxnSpLocks/>
            <a:stCxn id="242" idx="3"/>
            <a:endCxn id="251" idx="1"/>
          </p:cNvCxnSpPr>
          <p:nvPr/>
        </p:nvCxnSpPr>
        <p:spPr>
          <a:xfrm flipV="1">
            <a:off x="8198262" y="5336091"/>
            <a:ext cx="797634" cy="2269"/>
          </a:xfrm>
          <a:prstGeom prst="straightConnector1">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cxnSp>
        <p:nvCxnSpPr>
          <p:cNvPr id="490" name="Elbow Connector 489">
            <a:extLst>
              <a:ext uri="{FF2B5EF4-FFF2-40B4-BE49-F238E27FC236}">
                <a16:creationId xmlns:a16="http://schemas.microsoft.com/office/drawing/2014/main" id="{9CCE406D-44F9-894F-8E25-8EBBBB8E0DEE}"/>
              </a:ext>
            </a:extLst>
          </p:cNvPr>
          <p:cNvCxnSpPr>
            <a:cxnSpLocks/>
            <a:stCxn id="95" idx="2"/>
            <a:endCxn id="158" idx="0"/>
          </p:cNvCxnSpPr>
          <p:nvPr/>
        </p:nvCxnSpPr>
        <p:spPr>
          <a:xfrm rot="5400000">
            <a:off x="3904015" y="3194483"/>
            <a:ext cx="456073" cy="635331"/>
          </a:xfrm>
          <a:prstGeom prst="bentConnector3">
            <a:avLst>
              <a:gd name="adj1" fmla="val 50000"/>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grpSp>
        <p:nvGrpSpPr>
          <p:cNvPr id="579" name="Group 578">
            <a:extLst>
              <a:ext uri="{FF2B5EF4-FFF2-40B4-BE49-F238E27FC236}">
                <a16:creationId xmlns:a16="http://schemas.microsoft.com/office/drawing/2014/main" id="{86D8E8F1-DC6E-1746-89CD-BE217FD32055}"/>
              </a:ext>
            </a:extLst>
          </p:cNvPr>
          <p:cNvGrpSpPr/>
          <p:nvPr/>
        </p:nvGrpSpPr>
        <p:grpSpPr>
          <a:xfrm>
            <a:off x="10802947" y="4230463"/>
            <a:ext cx="1331952" cy="1468179"/>
            <a:chOff x="10489720" y="5014031"/>
            <a:chExt cx="1687139" cy="1859694"/>
          </a:xfrm>
        </p:grpSpPr>
        <p:sp>
          <p:nvSpPr>
            <p:cNvPr id="505" name="Rectangle 504">
              <a:extLst>
                <a:ext uri="{FF2B5EF4-FFF2-40B4-BE49-F238E27FC236}">
                  <a16:creationId xmlns:a16="http://schemas.microsoft.com/office/drawing/2014/main" id="{965E4257-5872-0E43-88FF-A53FEF06FAAC}"/>
                </a:ext>
              </a:extLst>
            </p:cNvPr>
            <p:cNvSpPr/>
            <p:nvPr/>
          </p:nvSpPr>
          <p:spPr>
            <a:xfrm>
              <a:off x="10489720" y="5014031"/>
              <a:ext cx="1654529" cy="185969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ysClr val="windowText" lastClr="000000"/>
                  </a:solidFill>
                </a:rPr>
                <a:t>Key</a:t>
              </a:r>
            </a:p>
          </p:txBody>
        </p:sp>
        <p:sp>
          <p:nvSpPr>
            <p:cNvPr id="498" name="Rectangle 497">
              <a:extLst>
                <a:ext uri="{FF2B5EF4-FFF2-40B4-BE49-F238E27FC236}">
                  <a16:creationId xmlns:a16="http://schemas.microsoft.com/office/drawing/2014/main" id="{5F52C1FE-8A44-C542-8EAD-EB98EED30DC9}"/>
                </a:ext>
              </a:extLst>
            </p:cNvPr>
            <p:cNvSpPr/>
            <p:nvPr/>
          </p:nvSpPr>
          <p:spPr>
            <a:xfrm>
              <a:off x="10677126" y="5389576"/>
              <a:ext cx="380146" cy="387026"/>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99" name="Rectangle 498">
              <a:extLst>
                <a:ext uri="{FF2B5EF4-FFF2-40B4-BE49-F238E27FC236}">
                  <a16:creationId xmlns:a16="http://schemas.microsoft.com/office/drawing/2014/main" id="{4560D6F1-2A85-FF48-86C9-8C102D0E7AA0}"/>
                </a:ext>
              </a:extLst>
            </p:cNvPr>
            <p:cNvSpPr/>
            <p:nvPr/>
          </p:nvSpPr>
          <p:spPr>
            <a:xfrm>
              <a:off x="10677126" y="5888916"/>
              <a:ext cx="380146" cy="38702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00" name="Rectangle 499">
              <a:extLst>
                <a:ext uri="{FF2B5EF4-FFF2-40B4-BE49-F238E27FC236}">
                  <a16:creationId xmlns:a16="http://schemas.microsoft.com/office/drawing/2014/main" id="{42A8DCCB-FBB2-B243-A902-6821E59EADFB}"/>
                </a:ext>
              </a:extLst>
            </p:cNvPr>
            <p:cNvSpPr/>
            <p:nvPr/>
          </p:nvSpPr>
          <p:spPr>
            <a:xfrm>
              <a:off x="10677126" y="6383743"/>
              <a:ext cx="380146" cy="387026"/>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01" name="TextBox 500">
              <a:extLst>
                <a:ext uri="{FF2B5EF4-FFF2-40B4-BE49-F238E27FC236}">
                  <a16:creationId xmlns:a16="http://schemas.microsoft.com/office/drawing/2014/main" id="{FC96D1D8-F3D3-9846-B15B-1F098426BCCE}"/>
                </a:ext>
              </a:extLst>
            </p:cNvPr>
            <p:cNvSpPr txBox="1"/>
            <p:nvPr/>
          </p:nvSpPr>
          <p:spPr>
            <a:xfrm>
              <a:off x="11045481" y="5398423"/>
              <a:ext cx="1131378" cy="393912"/>
            </a:xfrm>
            <a:prstGeom prst="rect">
              <a:avLst/>
            </a:prstGeom>
            <a:noFill/>
          </p:spPr>
          <p:txBody>
            <a:bodyPr wrap="none" rtlCol="0">
              <a:spAutoFit/>
            </a:bodyPr>
            <a:lstStyle/>
            <a:p>
              <a:r>
                <a:rPr lang="en-US" sz="1400" dirty="0"/>
                <a:t>Response</a:t>
              </a:r>
            </a:p>
          </p:txBody>
        </p:sp>
        <p:sp>
          <p:nvSpPr>
            <p:cNvPr id="502" name="TextBox 501">
              <a:extLst>
                <a:ext uri="{FF2B5EF4-FFF2-40B4-BE49-F238E27FC236}">
                  <a16:creationId xmlns:a16="http://schemas.microsoft.com/office/drawing/2014/main" id="{92F01A6F-6C70-DC46-83B1-1264673502C2}"/>
                </a:ext>
              </a:extLst>
            </p:cNvPr>
            <p:cNvSpPr txBox="1"/>
            <p:nvPr/>
          </p:nvSpPr>
          <p:spPr>
            <a:xfrm>
              <a:off x="11072656" y="5897763"/>
              <a:ext cx="1097673" cy="393912"/>
            </a:xfrm>
            <a:prstGeom prst="rect">
              <a:avLst/>
            </a:prstGeom>
            <a:noFill/>
          </p:spPr>
          <p:txBody>
            <a:bodyPr wrap="none" rtlCol="0">
              <a:spAutoFit/>
            </a:bodyPr>
            <a:lstStyle/>
            <a:p>
              <a:r>
                <a:rPr lang="en-US" sz="1400" dirty="0"/>
                <a:t>Predictor</a:t>
              </a:r>
            </a:p>
          </p:txBody>
        </p:sp>
        <p:sp>
          <p:nvSpPr>
            <p:cNvPr id="503" name="TextBox 502">
              <a:extLst>
                <a:ext uri="{FF2B5EF4-FFF2-40B4-BE49-F238E27FC236}">
                  <a16:creationId xmlns:a16="http://schemas.microsoft.com/office/drawing/2014/main" id="{395BE2C3-25B9-6247-A67C-8563EE0930A6}"/>
                </a:ext>
              </a:extLst>
            </p:cNvPr>
            <p:cNvSpPr txBox="1"/>
            <p:nvPr/>
          </p:nvSpPr>
          <p:spPr>
            <a:xfrm>
              <a:off x="11072656" y="6392590"/>
              <a:ext cx="985103" cy="393912"/>
            </a:xfrm>
            <a:prstGeom prst="rect">
              <a:avLst/>
            </a:prstGeom>
            <a:noFill/>
          </p:spPr>
          <p:txBody>
            <a:bodyPr wrap="none" rtlCol="0">
              <a:spAutoFit/>
            </a:bodyPr>
            <a:lstStyle/>
            <a:p>
              <a:r>
                <a:rPr lang="en-US" sz="1400" dirty="0"/>
                <a:t>Analysis</a:t>
              </a:r>
            </a:p>
          </p:txBody>
        </p:sp>
      </p:grpSp>
      <p:sp>
        <p:nvSpPr>
          <p:cNvPr id="516" name="Rounded Rectangle 515">
            <a:extLst>
              <a:ext uri="{FF2B5EF4-FFF2-40B4-BE49-F238E27FC236}">
                <a16:creationId xmlns:a16="http://schemas.microsoft.com/office/drawing/2014/main" id="{80B24954-1617-2246-B26A-E0ACFA9C5EA7}"/>
              </a:ext>
            </a:extLst>
          </p:cNvPr>
          <p:cNvSpPr/>
          <p:nvPr/>
        </p:nvSpPr>
        <p:spPr>
          <a:xfrm>
            <a:off x="4091127" y="5806624"/>
            <a:ext cx="3615421" cy="826014"/>
          </a:xfrm>
          <a:prstGeom prst="roundRect">
            <a:avLst/>
          </a:prstGeom>
          <a:gradFill flip="none" rotWithShape="1">
            <a:gsLst>
              <a:gs pos="13000">
                <a:schemeClr val="accent2">
                  <a:lumMod val="20000"/>
                  <a:lumOff val="80000"/>
                </a:schemeClr>
              </a:gs>
              <a:gs pos="85000">
                <a:schemeClr val="accent2">
                  <a:lumMod val="20000"/>
                  <a:lumOff val="80000"/>
                </a:schemeClr>
              </a:gs>
              <a:gs pos="66000">
                <a:schemeClr val="accent1">
                  <a:lumMod val="20000"/>
                  <a:lumOff val="80000"/>
                </a:schemeClr>
              </a:gs>
              <a:gs pos="34000">
                <a:schemeClr val="accent1">
                  <a:lumMod val="20000"/>
                  <a:lumOff val="80000"/>
                </a:schemeClr>
              </a:gs>
            </a:gsLst>
            <a:path path="circle">
              <a:fillToRect l="50000" t="50000" r="50000" b="50000"/>
            </a:path>
            <a:tileRect/>
          </a:gra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Linear, linearizable (e.g., log or power-law), or sigmoidal relationship between response and main predictor ?</a:t>
            </a:r>
          </a:p>
        </p:txBody>
      </p:sp>
      <p:cxnSp>
        <p:nvCxnSpPr>
          <p:cNvPr id="540" name="Elbow Connector 539">
            <a:extLst>
              <a:ext uri="{FF2B5EF4-FFF2-40B4-BE49-F238E27FC236}">
                <a16:creationId xmlns:a16="http://schemas.microsoft.com/office/drawing/2014/main" id="{02C8EAEE-7D5B-0A47-BCB8-673AB8E793EC}"/>
              </a:ext>
            </a:extLst>
          </p:cNvPr>
          <p:cNvCxnSpPr>
            <a:cxnSpLocks/>
            <a:stCxn id="516" idx="0"/>
            <a:endCxn id="180" idx="1"/>
          </p:cNvCxnSpPr>
          <p:nvPr/>
        </p:nvCxnSpPr>
        <p:spPr>
          <a:xfrm rot="16200000" flipV="1">
            <a:off x="4976346" y="4884132"/>
            <a:ext cx="1105950" cy="739033"/>
          </a:xfrm>
          <a:prstGeom prst="bentConnector4">
            <a:avLst>
              <a:gd name="adj1" fmla="val 29262"/>
              <a:gd name="adj2" fmla="val 170282"/>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543" name="TextBox 542">
            <a:extLst>
              <a:ext uri="{FF2B5EF4-FFF2-40B4-BE49-F238E27FC236}">
                <a16:creationId xmlns:a16="http://schemas.microsoft.com/office/drawing/2014/main" id="{904FF7DD-94E2-D045-AAD6-14BF68ADAA0B}"/>
              </a:ext>
            </a:extLst>
          </p:cNvPr>
          <p:cNvSpPr txBox="1"/>
          <p:nvPr/>
        </p:nvSpPr>
        <p:spPr>
          <a:xfrm>
            <a:off x="5491828" y="5490576"/>
            <a:ext cx="383304" cy="529632"/>
          </a:xfrm>
          <a:prstGeom prst="rect">
            <a:avLst/>
          </a:prstGeom>
          <a:noFill/>
        </p:spPr>
        <p:txBody>
          <a:bodyPr wrap="square" rtlCol="0">
            <a:spAutoFit/>
          </a:bodyPr>
          <a:lstStyle/>
          <a:p>
            <a:r>
              <a:rPr lang="en-US" sz="1400" dirty="0"/>
              <a:t>Yes</a:t>
            </a:r>
          </a:p>
        </p:txBody>
      </p:sp>
      <p:sp>
        <p:nvSpPr>
          <p:cNvPr id="547" name="Rounded Rectangle 546">
            <a:extLst>
              <a:ext uri="{FF2B5EF4-FFF2-40B4-BE49-F238E27FC236}">
                <a16:creationId xmlns:a16="http://schemas.microsoft.com/office/drawing/2014/main" id="{A636D6C4-9B89-594F-B677-29795ED0170A}"/>
              </a:ext>
            </a:extLst>
          </p:cNvPr>
          <p:cNvSpPr/>
          <p:nvPr/>
        </p:nvSpPr>
        <p:spPr>
          <a:xfrm>
            <a:off x="9082754" y="5936694"/>
            <a:ext cx="1513771" cy="571069"/>
          </a:xfrm>
          <a:prstGeom prst="roundRect">
            <a:avLst/>
          </a:prstGeom>
          <a:solidFill>
            <a:schemeClr val="accent6">
              <a:lumMod val="60000"/>
              <a:lumOff val="40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solidFill>
              </a:rPr>
              <a:t>Generalized additive model</a:t>
            </a:r>
          </a:p>
        </p:txBody>
      </p:sp>
      <p:cxnSp>
        <p:nvCxnSpPr>
          <p:cNvPr id="548" name="Straight Arrow Connector 547">
            <a:extLst>
              <a:ext uri="{FF2B5EF4-FFF2-40B4-BE49-F238E27FC236}">
                <a16:creationId xmlns:a16="http://schemas.microsoft.com/office/drawing/2014/main" id="{5A945C96-0CCA-F54C-8BC6-D6C7C28AFCF8}"/>
              </a:ext>
            </a:extLst>
          </p:cNvPr>
          <p:cNvCxnSpPr>
            <a:cxnSpLocks/>
            <a:stCxn id="516" idx="3"/>
            <a:endCxn id="547" idx="1"/>
          </p:cNvCxnSpPr>
          <p:nvPr/>
        </p:nvCxnSpPr>
        <p:spPr>
          <a:xfrm>
            <a:off x="7706548" y="6219631"/>
            <a:ext cx="1376207" cy="2598"/>
          </a:xfrm>
          <a:prstGeom prst="straightConnector1">
            <a:avLst/>
          </a:prstGeom>
          <a:ln w="38100">
            <a:headEnd w="med" len="med"/>
            <a:tailEnd type="stealth" w="lg" len="lg"/>
          </a:ln>
        </p:spPr>
        <p:style>
          <a:lnRef idx="1">
            <a:schemeClr val="dk1"/>
          </a:lnRef>
          <a:fillRef idx="0">
            <a:schemeClr val="dk1"/>
          </a:fillRef>
          <a:effectRef idx="0">
            <a:schemeClr val="dk1"/>
          </a:effectRef>
          <a:fontRef idx="minor">
            <a:schemeClr val="tx1"/>
          </a:fontRef>
        </p:style>
      </p:cxnSp>
      <p:sp>
        <p:nvSpPr>
          <p:cNvPr id="578" name="TextBox 577">
            <a:extLst>
              <a:ext uri="{FF2B5EF4-FFF2-40B4-BE49-F238E27FC236}">
                <a16:creationId xmlns:a16="http://schemas.microsoft.com/office/drawing/2014/main" id="{F83E5F8B-43B0-F847-8F8F-929196E4CDBB}"/>
              </a:ext>
            </a:extLst>
          </p:cNvPr>
          <p:cNvSpPr txBox="1"/>
          <p:nvPr/>
        </p:nvSpPr>
        <p:spPr>
          <a:xfrm>
            <a:off x="7706547" y="6215533"/>
            <a:ext cx="359664" cy="529632"/>
          </a:xfrm>
          <a:prstGeom prst="rect">
            <a:avLst/>
          </a:prstGeom>
          <a:noFill/>
        </p:spPr>
        <p:txBody>
          <a:bodyPr wrap="square" rtlCol="0">
            <a:spAutoFit/>
          </a:bodyPr>
          <a:lstStyle/>
          <a:p>
            <a:r>
              <a:rPr lang="en-US" sz="1400" dirty="0"/>
              <a:t>No</a:t>
            </a:r>
          </a:p>
        </p:txBody>
      </p:sp>
      <p:sp>
        <p:nvSpPr>
          <p:cNvPr id="3" name="TextBox 2">
            <a:extLst>
              <a:ext uri="{FF2B5EF4-FFF2-40B4-BE49-F238E27FC236}">
                <a16:creationId xmlns:a16="http://schemas.microsoft.com/office/drawing/2014/main" id="{0541F323-A2EF-4F66-90E5-0A629B89BD0E}"/>
              </a:ext>
            </a:extLst>
          </p:cNvPr>
          <p:cNvSpPr txBox="1"/>
          <p:nvPr/>
        </p:nvSpPr>
        <p:spPr>
          <a:xfrm>
            <a:off x="89210" y="325399"/>
            <a:ext cx="2378076" cy="2585323"/>
          </a:xfrm>
          <a:prstGeom prst="rect">
            <a:avLst/>
          </a:prstGeom>
          <a:noFill/>
        </p:spPr>
        <p:txBody>
          <a:bodyPr wrap="square" rtlCol="0">
            <a:spAutoFit/>
          </a:bodyPr>
          <a:lstStyle/>
          <a:p>
            <a:r>
              <a:rPr lang="en-US" dirty="0"/>
              <a:t>What if I have many response variables?</a:t>
            </a:r>
          </a:p>
          <a:p>
            <a:pPr marL="285750" indent="-285750">
              <a:buFont typeface="Arial" panose="020B0604020202020204" pitchFamily="34" charset="0"/>
              <a:buChar char="•"/>
            </a:pPr>
            <a:r>
              <a:rPr lang="en-US" dirty="0"/>
              <a:t>Environmental</a:t>
            </a:r>
          </a:p>
          <a:p>
            <a:pPr marL="285750" indent="-285750">
              <a:buFont typeface="Arial" panose="020B0604020202020204" pitchFamily="34" charset="0"/>
              <a:buChar char="•"/>
            </a:pPr>
            <a:r>
              <a:rPr lang="en-US" dirty="0"/>
              <a:t>Community</a:t>
            </a:r>
          </a:p>
          <a:p>
            <a:pPr marL="285750" indent="-285750">
              <a:buFont typeface="Arial" panose="020B0604020202020204" pitchFamily="34" charset="0"/>
              <a:buChar char="•"/>
            </a:pPr>
            <a:r>
              <a:rPr lang="en-US" dirty="0"/>
              <a:t>Diet data (e.g. stomach contents or multiple isotope signals)</a:t>
            </a:r>
          </a:p>
          <a:p>
            <a:endParaRPr lang="en-US" dirty="0"/>
          </a:p>
        </p:txBody>
      </p:sp>
      <p:sp>
        <p:nvSpPr>
          <p:cNvPr id="87" name="TextBox 86">
            <a:extLst>
              <a:ext uri="{FF2B5EF4-FFF2-40B4-BE49-F238E27FC236}">
                <a16:creationId xmlns:a16="http://schemas.microsoft.com/office/drawing/2014/main" id="{503D1C8D-567C-44D2-9435-32D40EE73D2B}"/>
              </a:ext>
            </a:extLst>
          </p:cNvPr>
          <p:cNvSpPr txBox="1"/>
          <p:nvPr/>
        </p:nvSpPr>
        <p:spPr>
          <a:xfrm>
            <a:off x="63989" y="2967335"/>
            <a:ext cx="2378076" cy="923330"/>
          </a:xfrm>
          <a:prstGeom prst="rect">
            <a:avLst/>
          </a:prstGeom>
          <a:noFill/>
        </p:spPr>
        <p:txBody>
          <a:bodyPr wrap="square" rtlCol="0">
            <a:spAutoFit/>
          </a:bodyPr>
          <a:lstStyle/>
          <a:p>
            <a:r>
              <a:rPr lang="en-US" dirty="0"/>
              <a:t>There is a multivariate equivalent to most univariate analyses. </a:t>
            </a:r>
          </a:p>
        </p:txBody>
      </p:sp>
      <p:sp>
        <p:nvSpPr>
          <p:cNvPr id="5" name="Footer Placeholder 4">
            <a:extLst>
              <a:ext uri="{FF2B5EF4-FFF2-40B4-BE49-F238E27FC236}">
                <a16:creationId xmlns:a16="http://schemas.microsoft.com/office/drawing/2014/main" id="{46FED3C2-8729-4A0E-B622-DEFC7CD87294}"/>
              </a:ext>
            </a:extLst>
          </p:cNvPr>
          <p:cNvSpPr>
            <a:spLocks noGrp="1"/>
          </p:cNvSpPr>
          <p:nvPr>
            <p:ph type="ftr" sz="quarter" idx="11"/>
          </p:nvPr>
        </p:nvSpPr>
        <p:spPr/>
        <p:txBody>
          <a:bodyPr/>
          <a:lstStyle/>
          <a:p>
            <a:r>
              <a:rPr lang="pt-BR"/>
              <a:t>IEP R Micro Training, CDFW, timothy.malinich@wildlife.ca.gov</a:t>
            </a:r>
            <a:endParaRPr lang="en-US"/>
          </a:p>
        </p:txBody>
      </p:sp>
      <p:sp>
        <p:nvSpPr>
          <p:cNvPr id="7" name="Slide Number Placeholder 6">
            <a:extLst>
              <a:ext uri="{FF2B5EF4-FFF2-40B4-BE49-F238E27FC236}">
                <a16:creationId xmlns:a16="http://schemas.microsoft.com/office/drawing/2014/main" id="{B993AF49-2989-49B6-A735-099924CBF825}"/>
              </a:ext>
            </a:extLst>
          </p:cNvPr>
          <p:cNvSpPr>
            <a:spLocks noGrp="1"/>
          </p:cNvSpPr>
          <p:nvPr>
            <p:ph type="sldNum" sz="quarter" idx="12"/>
          </p:nvPr>
        </p:nvSpPr>
        <p:spPr/>
        <p:txBody>
          <a:bodyPr/>
          <a:lstStyle/>
          <a:p>
            <a:fld id="{CA9A1B8B-3C45-4A89-AF22-7FD3CE5D593B}" type="slidenum">
              <a:rPr lang="en-US" smtClean="0"/>
              <a:t>5</a:t>
            </a:fld>
            <a:endParaRPr lang="en-US"/>
          </a:p>
        </p:txBody>
      </p:sp>
    </p:spTree>
    <p:extLst>
      <p:ext uri="{BB962C8B-B14F-4D97-AF65-F5344CB8AC3E}">
        <p14:creationId xmlns:p14="http://schemas.microsoft.com/office/powerpoint/2010/main" val="37244542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9988-70BB-41BB-8A51-E0A2AC5EB76F}"/>
              </a:ext>
            </a:extLst>
          </p:cNvPr>
          <p:cNvSpPr>
            <a:spLocks noGrp="1"/>
          </p:cNvSpPr>
          <p:nvPr>
            <p:ph type="title"/>
          </p:nvPr>
        </p:nvSpPr>
        <p:spPr/>
        <p:txBody>
          <a:bodyPr/>
          <a:lstStyle/>
          <a:p>
            <a:r>
              <a:rPr lang="en-US" dirty="0"/>
              <a:t>Multivariate Statistics</a:t>
            </a:r>
          </a:p>
        </p:txBody>
      </p:sp>
      <p:sp>
        <p:nvSpPr>
          <p:cNvPr id="3" name="Content Placeholder 2">
            <a:extLst>
              <a:ext uri="{FF2B5EF4-FFF2-40B4-BE49-F238E27FC236}">
                <a16:creationId xmlns:a16="http://schemas.microsoft.com/office/drawing/2014/main" id="{20031301-00D1-4C45-9B85-5FCEE3D94315}"/>
              </a:ext>
            </a:extLst>
          </p:cNvPr>
          <p:cNvSpPr>
            <a:spLocks noGrp="1"/>
          </p:cNvSpPr>
          <p:nvPr>
            <p:ph sz="half" idx="1"/>
          </p:nvPr>
        </p:nvSpPr>
        <p:spPr/>
        <p:txBody>
          <a:bodyPr/>
          <a:lstStyle/>
          <a:p>
            <a:r>
              <a:rPr lang="en-US" dirty="0"/>
              <a:t>Commonly Used</a:t>
            </a:r>
          </a:p>
          <a:p>
            <a:pPr lvl="1"/>
            <a:r>
              <a:rPr lang="en-US" dirty="0"/>
              <a:t>MANOVA (Multivariate Analysis of Variance)</a:t>
            </a:r>
          </a:p>
          <a:p>
            <a:pPr lvl="1"/>
            <a:r>
              <a:rPr lang="en-US" dirty="0" err="1"/>
              <a:t>PerMANOVA</a:t>
            </a:r>
            <a:r>
              <a:rPr lang="en-US" dirty="0"/>
              <a:t> (Permutation Multivariate Analysis of Variance)</a:t>
            </a:r>
          </a:p>
          <a:p>
            <a:pPr lvl="1"/>
            <a:r>
              <a:rPr lang="en-US" dirty="0"/>
              <a:t>Ordination</a:t>
            </a:r>
          </a:p>
          <a:p>
            <a:pPr lvl="2"/>
            <a:r>
              <a:rPr lang="en-US" dirty="0"/>
              <a:t>PCA (Principal Components Analysis)</a:t>
            </a:r>
          </a:p>
          <a:p>
            <a:pPr lvl="2"/>
            <a:r>
              <a:rPr lang="en-US" dirty="0"/>
              <a:t>Factor Analysis</a:t>
            </a:r>
          </a:p>
          <a:p>
            <a:pPr lvl="2"/>
            <a:r>
              <a:rPr lang="en-US" dirty="0"/>
              <a:t>DFA (Discriminant Function Analysis)</a:t>
            </a:r>
          </a:p>
          <a:p>
            <a:pPr lvl="2"/>
            <a:r>
              <a:rPr lang="en-US" dirty="0"/>
              <a:t>NMDS (Non-metric Multidimensional Scaling)</a:t>
            </a:r>
          </a:p>
        </p:txBody>
      </p:sp>
      <p:sp>
        <p:nvSpPr>
          <p:cNvPr id="4" name="Content Placeholder 3">
            <a:extLst>
              <a:ext uri="{FF2B5EF4-FFF2-40B4-BE49-F238E27FC236}">
                <a16:creationId xmlns:a16="http://schemas.microsoft.com/office/drawing/2014/main" id="{684A61FB-8C6D-4765-8EF3-CF198473A8C9}"/>
              </a:ext>
            </a:extLst>
          </p:cNvPr>
          <p:cNvSpPr>
            <a:spLocks noGrp="1"/>
          </p:cNvSpPr>
          <p:nvPr>
            <p:ph sz="half" idx="2"/>
          </p:nvPr>
        </p:nvSpPr>
        <p:spPr/>
        <p:txBody>
          <a:bodyPr/>
          <a:lstStyle/>
          <a:p>
            <a:r>
              <a:rPr lang="en-US" dirty="0"/>
              <a:t>Reference</a:t>
            </a:r>
          </a:p>
          <a:p>
            <a:pPr lvl="1"/>
            <a:r>
              <a:rPr lang="en-US" dirty="0" err="1"/>
              <a:t>Borcard</a:t>
            </a:r>
            <a:r>
              <a:rPr lang="en-US" dirty="0"/>
              <a:t>, Gillet, Legendre. Numerical Ecology with R (multiple editions)</a:t>
            </a:r>
          </a:p>
          <a:p>
            <a:r>
              <a:rPr lang="en-US" dirty="0"/>
              <a:t>Check out the references supplied with your R function/package</a:t>
            </a:r>
          </a:p>
          <a:p>
            <a:pPr lvl="1"/>
            <a:r>
              <a:rPr lang="en-US" dirty="0">
                <a:hlinkClick r:id="rId3"/>
              </a:rPr>
              <a:t>prcomp</a:t>
            </a:r>
            <a:r>
              <a:rPr lang="en-US" dirty="0"/>
              <a:t>()</a:t>
            </a:r>
          </a:p>
        </p:txBody>
      </p:sp>
      <p:sp>
        <p:nvSpPr>
          <p:cNvPr id="5" name="Footer Placeholder 4">
            <a:extLst>
              <a:ext uri="{FF2B5EF4-FFF2-40B4-BE49-F238E27FC236}">
                <a16:creationId xmlns:a16="http://schemas.microsoft.com/office/drawing/2014/main" id="{A6093D64-7FED-4E25-8E42-AA529D6A1FA3}"/>
              </a:ext>
            </a:extLst>
          </p:cNvPr>
          <p:cNvSpPr>
            <a:spLocks noGrp="1"/>
          </p:cNvSpPr>
          <p:nvPr>
            <p:ph type="ftr" sz="quarter" idx="11"/>
          </p:nvPr>
        </p:nvSpPr>
        <p:spPr/>
        <p:txBody>
          <a:bodyPr/>
          <a:lstStyle/>
          <a:p>
            <a:r>
              <a:rPr lang="pt-BR"/>
              <a:t>IEP R Micro Training, CDFW, timothy.malinich@wildlife.ca.gov</a:t>
            </a:r>
            <a:endParaRPr lang="en-US"/>
          </a:p>
        </p:txBody>
      </p:sp>
      <p:sp>
        <p:nvSpPr>
          <p:cNvPr id="6" name="Slide Number Placeholder 5">
            <a:extLst>
              <a:ext uri="{FF2B5EF4-FFF2-40B4-BE49-F238E27FC236}">
                <a16:creationId xmlns:a16="http://schemas.microsoft.com/office/drawing/2014/main" id="{7F4898B7-0038-4108-9DAA-1C2FDB78E1EE}"/>
              </a:ext>
            </a:extLst>
          </p:cNvPr>
          <p:cNvSpPr>
            <a:spLocks noGrp="1"/>
          </p:cNvSpPr>
          <p:nvPr>
            <p:ph type="sldNum" sz="quarter" idx="12"/>
          </p:nvPr>
        </p:nvSpPr>
        <p:spPr/>
        <p:txBody>
          <a:bodyPr/>
          <a:lstStyle/>
          <a:p>
            <a:fld id="{CA9A1B8B-3C45-4A89-AF22-7FD3CE5D593B}" type="slidenum">
              <a:rPr lang="en-US" smtClean="0"/>
              <a:t>6</a:t>
            </a:fld>
            <a:endParaRPr lang="en-US"/>
          </a:p>
        </p:txBody>
      </p:sp>
    </p:spTree>
    <p:extLst>
      <p:ext uri="{BB962C8B-B14F-4D97-AF65-F5344CB8AC3E}">
        <p14:creationId xmlns:p14="http://schemas.microsoft.com/office/powerpoint/2010/main" val="322712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1" end="1"/>
                                            </p:txEl>
                                          </p:spTgt>
                                        </p:tgtEl>
                                        <p:attrNameLst>
                                          <p:attrName>style.visibility</p:attrName>
                                        </p:attrNameLst>
                                      </p:cBhvr>
                                      <p:to>
                                        <p:strVal val="visible"/>
                                      </p:to>
                                    </p:set>
                                    <p:animEffect transition="in" filter="fade">
                                      <p:cBhvr>
                                        <p:cTn id="40" dur="500"/>
                                        <p:tgtEl>
                                          <p:spTgt spid="4">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animEffect transition="in" filter="fade">
                                      <p:cBhvr>
                                        <p:cTn id="43" dur="500"/>
                                        <p:tgtEl>
                                          <p:spTgt spid="4">
                                            <p:txEl>
                                              <p:pRg st="2" end="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3" end="3"/>
                                            </p:txEl>
                                          </p:spTgt>
                                        </p:tgtEl>
                                        <p:attrNameLst>
                                          <p:attrName>style.visibility</p:attrName>
                                        </p:attrNameLst>
                                      </p:cBhvr>
                                      <p:to>
                                        <p:strVal val="visible"/>
                                      </p:to>
                                    </p:set>
                                    <p:animEffect transition="in" filter="fade">
                                      <p:cBhvr>
                                        <p:cTn id="4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9CB3C-21E6-45E4-9E83-1CEDEB0E7E66}"/>
              </a:ext>
            </a:extLst>
          </p:cNvPr>
          <p:cNvSpPr>
            <a:spLocks noGrp="1"/>
          </p:cNvSpPr>
          <p:nvPr>
            <p:ph type="title"/>
          </p:nvPr>
        </p:nvSpPr>
        <p:spPr/>
        <p:txBody>
          <a:bodyPr/>
          <a:lstStyle/>
          <a:p>
            <a:r>
              <a:rPr lang="en-US" dirty="0"/>
              <a:t>Ordination</a:t>
            </a:r>
          </a:p>
        </p:txBody>
      </p:sp>
      <p:sp>
        <p:nvSpPr>
          <p:cNvPr id="3" name="Content Placeholder 2">
            <a:extLst>
              <a:ext uri="{FF2B5EF4-FFF2-40B4-BE49-F238E27FC236}">
                <a16:creationId xmlns:a16="http://schemas.microsoft.com/office/drawing/2014/main" id="{DA6110E1-D422-4156-B685-C5E08C5E94A8}"/>
              </a:ext>
            </a:extLst>
          </p:cNvPr>
          <p:cNvSpPr>
            <a:spLocks noGrp="1"/>
          </p:cNvSpPr>
          <p:nvPr>
            <p:ph sz="half" idx="1"/>
          </p:nvPr>
        </p:nvSpPr>
        <p:spPr>
          <a:xfrm>
            <a:off x="6360694" y="1690688"/>
            <a:ext cx="5181600" cy="4351338"/>
          </a:xfrm>
        </p:spPr>
        <p:txBody>
          <a:bodyPr>
            <a:normAutofit fontScale="92500" lnSpcReduction="10000"/>
          </a:bodyPr>
          <a:lstStyle/>
          <a:p>
            <a:r>
              <a:rPr lang="en-US" dirty="0"/>
              <a:t>Principal Components Analysis (environmental)</a:t>
            </a:r>
          </a:p>
          <a:p>
            <a:pPr lvl="1"/>
            <a:r>
              <a:rPr lang="en-US" dirty="0"/>
              <a:t>Euclidean Distances (Continuous data)</a:t>
            </a:r>
          </a:p>
          <a:p>
            <a:pPr lvl="1"/>
            <a:r>
              <a:rPr lang="en-US" dirty="0"/>
              <a:t>Many dimensions with decreasing variance explained</a:t>
            </a:r>
          </a:p>
          <a:p>
            <a:r>
              <a:rPr lang="en-US" dirty="0"/>
              <a:t>Non-metric Multidimensional Scaling (community)</a:t>
            </a:r>
          </a:p>
          <a:p>
            <a:pPr lvl="1"/>
            <a:r>
              <a:rPr lang="en-US" dirty="0"/>
              <a:t>Can run different types of distance measures</a:t>
            </a:r>
          </a:p>
          <a:p>
            <a:pPr lvl="1"/>
            <a:r>
              <a:rPr lang="en-US" dirty="0"/>
              <a:t>Ranking </a:t>
            </a:r>
          </a:p>
          <a:p>
            <a:pPr lvl="1"/>
            <a:r>
              <a:rPr lang="en-US" dirty="0"/>
              <a:t>Set the number of dimensions*</a:t>
            </a:r>
          </a:p>
        </p:txBody>
      </p:sp>
      <p:sp>
        <p:nvSpPr>
          <p:cNvPr id="4" name="Content Placeholder 3">
            <a:extLst>
              <a:ext uri="{FF2B5EF4-FFF2-40B4-BE49-F238E27FC236}">
                <a16:creationId xmlns:a16="http://schemas.microsoft.com/office/drawing/2014/main" id="{2AA86314-5436-4E3E-9F06-70B55ED2D98A}"/>
              </a:ext>
            </a:extLst>
          </p:cNvPr>
          <p:cNvSpPr>
            <a:spLocks noGrp="1"/>
          </p:cNvSpPr>
          <p:nvPr>
            <p:ph sz="half" idx="2"/>
          </p:nvPr>
        </p:nvSpPr>
        <p:spPr>
          <a:xfrm>
            <a:off x="216569" y="1690688"/>
            <a:ext cx="5181600" cy="4351338"/>
          </a:xfrm>
        </p:spPr>
        <p:txBody>
          <a:bodyPr>
            <a:normAutofit fontScale="92500" lnSpcReduction="10000"/>
          </a:bodyPr>
          <a:lstStyle/>
          <a:p>
            <a:r>
              <a:rPr lang="en-US" sz="3200" dirty="0"/>
              <a:t>Input</a:t>
            </a:r>
          </a:p>
          <a:p>
            <a:pPr lvl="1"/>
            <a:r>
              <a:rPr lang="en-US" sz="2800" dirty="0"/>
              <a:t>Many Response Variables</a:t>
            </a:r>
          </a:p>
          <a:p>
            <a:r>
              <a:rPr lang="en-US" sz="3200" dirty="0"/>
              <a:t>Output</a:t>
            </a:r>
          </a:p>
          <a:p>
            <a:pPr lvl="1"/>
            <a:r>
              <a:rPr lang="en-US" sz="2800" dirty="0"/>
              <a:t>New Dimensions</a:t>
            </a:r>
          </a:p>
          <a:p>
            <a:pPr lvl="1"/>
            <a:r>
              <a:rPr lang="en-US" sz="2800" dirty="0"/>
              <a:t>Dimension reduction</a:t>
            </a:r>
          </a:p>
          <a:p>
            <a:pPr lvl="2"/>
            <a:r>
              <a:rPr lang="en-US" sz="2400" dirty="0"/>
              <a:t>Easier to interpret complex datasets</a:t>
            </a:r>
          </a:p>
          <a:p>
            <a:pPr lvl="2"/>
            <a:r>
              <a:rPr lang="en-US" sz="2400" dirty="0"/>
              <a:t>Avoid overfitting (Stay tuned for regression analyses)</a:t>
            </a:r>
          </a:p>
          <a:p>
            <a:pPr lvl="1"/>
            <a:r>
              <a:rPr lang="en-US" sz="2800" dirty="0"/>
              <a:t>‘Visual Interpretation’ (But quantitative ways to test)</a:t>
            </a:r>
          </a:p>
          <a:p>
            <a:pPr lvl="1"/>
            <a:endParaRPr lang="en-US" dirty="0"/>
          </a:p>
        </p:txBody>
      </p:sp>
      <p:sp>
        <p:nvSpPr>
          <p:cNvPr id="5" name="Footer Placeholder 4">
            <a:extLst>
              <a:ext uri="{FF2B5EF4-FFF2-40B4-BE49-F238E27FC236}">
                <a16:creationId xmlns:a16="http://schemas.microsoft.com/office/drawing/2014/main" id="{250B21D3-5563-482D-87CF-C299EC375F5C}"/>
              </a:ext>
            </a:extLst>
          </p:cNvPr>
          <p:cNvSpPr>
            <a:spLocks noGrp="1"/>
          </p:cNvSpPr>
          <p:nvPr>
            <p:ph type="ftr" sz="quarter" idx="11"/>
          </p:nvPr>
        </p:nvSpPr>
        <p:spPr/>
        <p:txBody>
          <a:bodyPr/>
          <a:lstStyle/>
          <a:p>
            <a:r>
              <a:rPr lang="pt-BR"/>
              <a:t>IEP R Micro Training, CDFW, timothy.malinich@wildlife.ca.gov</a:t>
            </a:r>
            <a:endParaRPr lang="en-US"/>
          </a:p>
        </p:txBody>
      </p:sp>
      <p:sp>
        <p:nvSpPr>
          <p:cNvPr id="6" name="Slide Number Placeholder 5">
            <a:extLst>
              <a:ext uri="{FF2B5EF4-FFF2-40B4-BE49-F238E27FC236}">
                <a16:creationId xmlns:a16="http://schemas.microsoft.com/office/drawing/2014/main" id="{E4277EC8-BDEB-4708-AD60-DDA56A06F79E}"/>
              </a:ext>
            </a:extLst>
          </p:cNvPr>
          <p:cNvSpPr>
            <a:spLocks noGrp="1"/>
          </p:cNvSpPr>
          <p:nvPr>
            <p:ph type="sldNum" sz="quarter" idx="12"/>
          </p:nvPr>
        </p:nvSpPr>
        <p:spPr/>
        <p:txBody>
          <a:bodyPr/>
          <a:lstStyle/>
          <a:p>
            <a:fld id="{CA9A1B8B-3C45-4A89-AF22-7FD3CE5D593B}" type="slidenum">
              <a:rPr lang="en-US" smtClean="0"/>
              <a:t>7</a:t>
            </a:fld>
            <a:endParaRPr lang="en-US"/>
          </a:p>
        </p:txBody>
      </p:sp>
    </p:spTree>
    <p:extLst>
      <p:ext uri="{BB962C8B-B14F-4D97-AF65-F5344CB8AC3E}">
        <p14:creationId xmlns:p14="http://schemas.microsoft.com/office/powerpoint/2010/main" val="358577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697E2D-D58D-412D-B370-0546D71431D8}"/>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a:solidFill>
                  <a:schemeClr val="bg1"/>
                </a:solidFill>
              </a:rPr>
              <a:t>Principal Components Analysis</a:t>
            </a:r>
          </a:p>
        </p:txBody>
      </p:sp>
      <p:pic>
        <p:nvPicPr>
          <p:cNvPr id="5" name="Picture 4">
            <a:extLst>
              <a:ext uri="{FF2B5EF4-FFF2-40B4-BE49-F238E27FC236}">
                <a16:creationId xmlns:a16="http://schemas.microsoft.com/office/drawing/2014/main" id="{CD804E4E-C1A8-4382-8562-BF6569770890}"/>
              </a:ext>
            </a:extLst>
          </p:cNvPr>
          <p:cNvPicPr>
            <a:picLocks noChangeAspect="1"/>
          </p:cNvPicPr>
          <p:nvPr/>
        </p:nvPicPr>
        <p:blipFill rotWithShape="1">
          <a:blip r:embed="rId3"/>
          <a:srcRect l="-1" t="2410" r="4" b="-346"/>
          <a:stretch/>
        </p:blipFill>
        <p:spPr>
          <a:xfrm>
            <a:off x="5599817" y="2261200"/>
            <a:ext cx="5753983" cy="4564668"/>
          </a:xfrm>
          <a:prstGeom prst="rect">
            <a:avLst/>
          </a:prstGeom>
        </p:spPr>
      </p:pic>
      <p:sp>
        <p:nvSpPr>
          <p:cNvPr id="3" name="Content Placeholder 2">
            <a:extLst>
              <a:ext uri="{FF2B5EF4-FFF2-40B4-BE49-F238E27FC236}">
                <a16:creationId xmlns:a16="http://schemas.microsoft.com/office/drawing/2014/main" id="{663C9535-F38E-4264-A3FB-5B292557DA1E}"/>
              </a:ext>
            </a:extLst>
          </p:cNvPr>
          <p:cNvSpPr>
            <a:spLocks noGrp="1"/>
          </p:cNvSpPr>
          <p:nvPr>
            <p:ph sz="half" idx="1"/>
          </p:nvPr>
        </p:nvSpPr>
        <p:spPr>
          <a:xfrm>
            <a:off x="604786" y="2277490"/>
            <a:ext cx="3803904" cy="3660185"/>
          </a:xfrm>
        </p:spPr>
        <p:txBody>
          <a:bodyPr vert="horz" lIns="91440" tIns="45720" rIns="91440" bIns="45720" rtlCol="0" anchor="ctr">
            <a:normAutofit/>
          </a:bodyPr>
          <a:lstStyle/>
          <a:p>
            <a:r>
              <a:rPr lang="en-US" sz="2200" dirty="0"/>
              <a:t>Variables are combined in a linear fashion</a:t>
            </a:r>
          </a:p>
          <a:p>
            <a:r>
              <a:rPr lang="en-US" sz="2200" dirty="0"/>
              <a:t>Combines variables into new axes- Principal Components</a:t>
            </a:r>
          </a:p>
          <a:p>
            <a:r>
              <a:rPr lang="en-US" sz="2200" dirty="0"/>
              <a:t>Reduce dimensions while retaining the most variability</a:t>
            </a:r>
          </a:p>
          <a:p>
            <a:endParaRPr lang="en-US" sz="2200" dirty="0"/>
          </a:p>
        </p:txBody>
      </p:sp>
      <p:sp>
        <p:nvSpPr>
          <p:cNvPr id="4" name="Footer Placeholder 3">
            <a:extLst>
              <a:ext uri="{FF2B5EF4-FFF2-40B4-BE49-F238E27FC236}">
                <a16:creationId xmlns:a16="http://schemas.microsoft.com/office/drawing/2014/main" id="{75BA46A9-418B-4820-9A55-FF43434ECF2F}"/>
              </a:ext>
            </a:extLst>
          </p:cNvPr>
          <p:cNvSpPr>
            <a:spLocks noGrp="1"/>
          </p:cNvSpPr>
          <p:nvPr>
            <p:ph type="ftr" sz="quarter" idx="11"/>
          </p:nvPr>
        </p:nvSpPr>
        <p:spPr/>
        <p:txBody>
          <a:bodyPr/>
          <a:lstStyle/>
          <a:p>
            <a:r>
              <a:rPr lang="pt-BR"/>
              <a:t>IEP R Micro Training, CDFW, timothy.malinich@wildlife.ca.gov</a:t>
            </a:r>
            <a:endParaRPr lang="en-US"/>
          </a:p>
        </p:txBody>
      </p:sp>
      <p:sp>
        <p:nvSpPr>
          <p:cNvPr id="6" name="Slide Number Placeholder 5">
            <a:extLst>
              <a:ext uri="{FF2B5EF4-FFF2-40B4-BE49-F238E27FC236}">
                <a16:creationId xmlns:a16="http://schemas.microsoft.com/office/drawing/2014/main" id="{01F421EC-94EC-4FB1-9800-EA372DC9A088}"/>
              </a:ext>
            </a:extLst>
          </p:cNvPr>
          <p:cNvSpPr>
            <a:spLocks noGrp="1"/>
          </p:cNvSpPr>
          <p:nvPr>
            <p:ph type="sldNum" sz="quarter" idx="12"/>
          </p:nvPr>
        </p:nvSpPr>
        <p:spPr/>
        <p:txBody>
          <a:bodyPr/>
          <a:lstStyle/>
          <a:p>
            <a:fld id="{CA9A1B8B-3C45-4A89-AF22-7FD3CE5D593B}" type="slidenum">
              <a:rPr lang="en-US" smtClean="0"/>
              <a:t>8</a:t>
            </a:fld>
            <a:endParaRPr lang="en-US"/>
          </a:p>
        </p:txBody>
      </p:sp>
    </p:spTree>
    <p:extLst>
      <p:ext uri="{BB962C8B-B14F-4D97-AF65-F5344CB8AC3E}">
        <p14:creationId xmlns:p14="http://schemas.microsoft.com/office/powerpoint/2010/main" val="365549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20CF-3E88-4EB9-B829-FC93788CE850}"/>
              </a:ext>
            </a:extLst>
          </p:cNvPr>
          <p:cNvSpPr>
            <a:spLocks noGrp="1"/>
          </p:cNvSpPr>
          <p:nvPr>
            <p:ph type="title"/>
          </p:nvPr>
        </p:nvSpPr>
        <p:spPr/>
        <p:txBody>
          <a:bodyPr/>
          <a:lstStyle/>
          <a:p>
            <a:r>
              <a:rPr lang="en-US" dirty="0"/>
              <a:t>Principal Components Analysis</a:t>
            </a:r>
          </a:p>
        </p:txBody>
      </p:sp>
      <p:sp>
        <p:nvSpPr>
          <p:cNvPr id="3" name="Content Placeholder 2">
            <a:extLst>
              <a:ext uri="{FF2B5EF4-FFF2-40B4-BE49-F238E27FC236}">
                <a16:creationId xmlns:a16="http://schemas.microsoft.com/office/drawing/2014/main" id="{4E4C0FE9-CBEB-40B9-B4FE-018C22B1F797}"/>
              </a:ext>
            </a:extLst>
          </p:cNvPr>
          <p:cNvSpPr>
            <a:spLocks noGrp="1"/>
          </p:cNvSpPr>
          <p:nvPr>
            <p:ph sz="half" idx="1"/>
          </p:nvPr>
        </p:nvSpPr>
        <p:spPr>
          <a:xfrm>
            <a:off x="342900" y="1690688"/>
            <a:ext cx="4216400" cy="4351338"/>
          </a:xfrm>
        </p:spPr>
        <p:txBody>
          <a:bodyPr/>
          <a:lstStyle/>
          <a:p>
            <a:r>
              <a:rPr lang="en-US" dirty="0"/>
              <a:t>Unitless Axes</a:t>
            </a:r>
          </a:p>
          <a:p>
            <a:pPr lvl="1"/>
            <a:r>
              <a:rPr lang="en-US" dirty="0"/>
              <a:t>Represent a portion of the variation in the dataset from variables </a:t>
            </a:r>
            <a:r>
              <a:rPr lang="en-US" dirty="0" err="1"/>
              <a:t>x</a:t>
            </a:r>
            <a:r>
              <a:rPr lang="en-US" baseline="-25000" dirty="0" err="1"/>
              <a:t>n</a:t>
            </a:r>
            <a:endParaRPr lang="en-US" baseline="-25000" dirty="0"/>
          </a:p>
          <a:p>
            <a:pPr lvl="1"/>
            <a:r>
              <a:rPr lang="en-US" dirty="0"/>
              <a:t>PC1, PC2, PC3… </a:t>
            </a:r>
            <a:r>
              <a:rPr lang="en-US" dirty="0" err="1"/>
              <a:t>PCx</a:t>
            </a:r>
            <a:r>
              <a:rPr lang="en-US" baseline="-25000" dirty="0" err="1"/>
              <a:t>n</a:t>
            </a:r>
            <a:endParaRPr lang="en-US" baseline="-25000" dirty="0"/>
          </a:p>
          <a:p>
            <a:pPr lvl="1"/>
            <a:r>
              <a:rPr lang="en-US" dirty="0"/>
              <a:t>Orthogonal-Independent</a:t>
            </a:r>
          </a:p>
        </p:txBody>
      </p:sp>
      <p:sp>
        <p:nvSpPr>
          <p:cNvPr id="6" name="Rectangle 1">
            <a:extLst>
              <a:ext uri="{FF2B5EF4-FFF2-40B4-BE49-F238E27FC236}">
                <a16:creationId xmlns:a16="http://schemas.microsoft.com/office/drawing/2014/main" id="{D027D2FB-64E6-4ED8-87F5-1FB6B5EE72BB}"/>
              </a:ext>
            </a:extLst>
          </p:cNvPr>
          <p:cNvSpPr>
            <a:spLocks noChangeArrowheads="1"/>
          </p:cNvSpPr>
          <p:nvPr/>
        </p:nvSpPr>
        <p:spPr bwMode="auto">
          <a:xfrm>
            <a:off x="4762500" y="1690688"/>
            <a:ext cx="7258397"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Lucida Console" panose="020B0609040504020204" pitchFamily="49" charset="0"/>
              </a:rPr>
              <a:t>Importance of components: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Lucida Console" panose="020B0609040504020204" pitchFamily="49" charset="0"/>
              </a:rPr>
              <a:t>			PC1 	PC2 	PC3 	PC4 	PC5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Lucida Console" panose="020B0609040504020204" pitchFamily="49" charset="0"/>
              </a:rPr>
              <a:t>Standard deviation 	1.7222 	1.1261 	1.0037 	0.92881 	0.89914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Lucida Console" panose="020B0609040504020204" pitchFamily="49" charset="0"/>
              </a:rPr>
              <a:t>Proportion of Variance 	0.3296 	0.1409 	0.1119 	0.09585 	0.08983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Lucida Console" panose="020B0609040504020204" pitchFamily="49" charset="0"/>
              </a:rPr>
              <a:t>Cumulative Proportion 	0.3296 	0.4704 	0.5824 	0.67824 	0.76807</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A34524F7-4C8F-42EF-BC1F-82F9C2779368}"/>
              </a:ext>
            </a:extLst>
          </p:cNvPr>
          <p:cNvPicPr>
            <a:picLocks noChangeAspect="1"/>
          </p:cNvPicPr>
          <p:nvPr/>
        </p:nvPicPr>
        <p:blipFill>
          <a:blip r:embed="rId3"/>
          <a:stretch>
            <a:fillRect/>
          </a:stretch>
        </p:blipFill>
        <p:spPr>
          <a:xfrm>
            <a:off x="7271871" y="2876550"/>
            <a:ext cx="4749026" cy="3841749"/>
          </a:xfrm>
          <a:prstGeom prst="rect">
            <a:avLst/>
          </a:prstGeom>
        </p:spPr>
      </p:pic>
      <p:sp>
        <p:nvSpPr>
          <p:cNvPr id="4" name="Footer Placeholder 3">
            <a:extLst>
              <a:ext uri="{FF2B5EF4-FFF2-40B4-BE49-F238E27FC236}">
                <a16:creationId xmlns:a16="http://schemas.microsoft.com/office/drawing/2014/main" id="{51B45BF5-4ADD-4D94-8203-2EA6855E3B48}"/>
              </a:ext>
            </a:extLst>
          </p:cNvPr>
          <p:cNvSpPr>
            <a:spLocks noGrp="1"/>
          </p:cNvSpPr>
          <p:nvPr>
            <p:ph type="ftr" sz="quarter" idx="11"/>
          </p:nvPr>
        </p:nvSpPr>
        <p:spPr/>
        <p:txBody>
          <a:bodyPr/>
          <a:lstStyle/>
          <a:p>
            <a:r>
              <a:rPr lang="pt-BR"/>
              <a:t>IEP R Micro Training, CDFW, timothy.malinich@wildlife.ca.gov</a:t>
            </a:r>
            <a:endParaRPr lang="en-US"/>
          </a:p>
        </p:txBody>
      </p:sp>
      <p:sp>
        <p:nvSpPr>
          <p:cNvPr id="5" name="Slide Number Placeholder 4">
            <a:extLst>
              <a:ext uri="{FF2B5EF4-FFF2-40B4-BE49-F238E27FC236}">
                <a16:creationId xmlns:a16="http://schemas.microsoft.com/office/drawing/2014/main" id="{39677C76-FF7D-4D0F-8E45-7A6880D769CD}"/>
              </a:ext>
            </a:extLst>
          </p:cNvPr>
          <p:cNvSpPr>
            <a:spLocks noGrp="1"/>
          </p:cNvSpPr>
          <p:nvPr>
            <p:ph type="sldNum" sz="quarter" idx="12"/>
          </p:nvPr>
        </p:nvSpPr>
        <p:spPr/>
        <p:txBody>
          <a:bodyPr/>
          <a:lstStyle/>
          <a:p>
            <a:fld id="{CA9A1B8B-3C45-4A89-AF22-7FD3CE5D593B}" type="slidenum">
              <a:rPr lang="en-US" smtClean="0"/>
              <a:t>9</a:t>
            </a:fld>
            <a:endParaRPr lang="en-US"/>
          </a:p>
        </p:txBody>
      </p:sp>
    </p:spTree>
    <p:extLst>
      <p:ext uri="{BB962C8B-B14F-4D97-AF65-F5344CB8AC3E}">
        <p14:creationId xmlns:p14="http://schemas.microsoft.com/office/powerpoint/2010/main" val="340855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2026</TotalTime>
  <Words>3175</Words>
  <Application>Microsoft Office PowerPoint</Application>
  <PresentationFormat>Widescreen</PresentationFormat>
  <Paragraphs>335</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Lucida Console</vt:lpstr>
      <vt:lpstr>Office Theme</vt:lpstr>
      <vt:lpstr>Multivariate Statistics An Introduction (Ordination)</vt:lpstr>
      <vt:lpstr>PowerPoint Presentation</vt:lpstr>
      <vt:lpstr>Multivariate Statistics</vt:lpstr>
      <vt:lpstr>Multivariate Statistics</vt:lpstr>
      <vt:lpstr>PowerPoint Presentation</vt:lpstr>
      <vt:lpstr>Multivariate Statistics</vt:lpstr>
      <vt:lpstr>Ordination</vt:lpstr>
      <vt:lpstr>Principal Components Analysis</vt:lpstr>
      <vt:lpstr>Principal Components Analysis</vt:lpstr>
      <vt:lpstr>Principal Components Analysis</vt:lpstr>
      <vt:lpstr>The Summer Townet Survey</vt:lpstr>
      <vt:lpstr>PCA in R An Introduction to Ordination Functions</vt:lpstr>
      <vt:lpstr>PCA in R</vt:lpstr>
      <vt:lpstr>Interpreting our new Axes</vt:lpstr>
      <vt:lpstr>Look at our dataset in the new axes</vt:lpstr>
      <vt:lpstr>Interpreting our new Axes</vt:lpstr>
      <vt:lpstr>Interpreting our new Axes</vt:lpstr>
      <vt:lpstr>Examine different principal component combinations</vt:lpstr>
      <vt:lpstr>Following up</vt:lpstr>
      <vt:lpstr>Principal Components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Multivariate Statistics An Introduction (Ordination)</dc:title>
  <dc:creator>Malinich, Timothy@Wildlife</dc:creator>
  <cp:lastModifiedBy>Malinich, Timothy@Wildlife</cp:lastModifiedBy>
  <cp:revision>29</cp:revision>
  <dcterms:created xsi:type="dcterms:W3CDTF">2022-01-25T16:33:24Z</dcterms:created>
  <dcterms:modified xsi:type="dcterms:W3CDTF">2022-03-11T17:55:49Z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e685f86-ed8d-482b-be3a-2b7af73f9b7f_Enabled">
    <vt:lpwstr>True</vt:lpwstr>
  </property>
  <property fmtid="{D5CDD505-2E9C-101B-9397-08002B2CF9AE}" pid="3" name="MSIP_Label_6e685f86-ed8d-482b-be3a-2b7af73f9b7f_SiteId">
    <vt:lpwstr>4b633c25-efbf-4006-9f15-07442ba7aa0b</vt:lpwstr>
  </property>
  <property fmtid="{D5CDD505-2E9C-101B-9397-08002B2CF9AE}" pid="4" name="MSIP_Label_6e685f86-ed8d-482b-be3a-2b7af73f9b7f_Owner">
    <vt:lpwstr>Timothy.Malinich@Wildlife.ca.gov</vt:lpwstr>
  </property>
  <property fmtid="{D5CDD505-2E9C-101B-9397-08002B2CF9AE}" pid="5" name="MSIP_Label_6e685f86-ed8d-482b-be3a-2b7af73f9b7f_SetDate">
    <vt:lpwstr>2022-01-25T17:25:00.7505118Z</vt:lpwstr>
  </property>
  <property fmtid="{D5CDD505-2E9C-101B-9397-08002B2CF9AE}" pid="6" name="MSIP_Label_6e685f86-ed8d-482b-be3a-2b7af73f9b7f_Name">
    <vt:lpwstr>General</vt:lpwstr>
  </property>
  <property fmtid="{D5CDD505-2E9C-101B-9397-08002B2CF9AE}" pid="7" name="MSIP_Label_6e685f86-ed8d-482b-be3a-2b7af73f9b7f_Application">
    <vt:lpwstr>Microsoft Azure Information Protection</vt:lpwstr>
  </property>
  <property fmtid="{D5CDD505-2E9C-101B-9397-08002B2CF9AE}" pid="8" name="MSIP_Label_6e685f86-ed8d-482b-be3a-2b7af73f9b7f_ActionId">
    <vt:lpwstr>8fd9187c-3a76-4f8b-8336-882f04a4a466</vt:lpwstr>
  </property>
  <property fmtid="{D5CDD505-2E9C-101B-9397-08002B2CF9AE}" pid="9" name="MSIP_Label_6e685f86-ed8d-482b-be3a-2b7af73f9b7f_Extended_MSFT_Method">
    <vt:lpwstr>Automatic</vt:lpwstr>
  </property>
  <property fmtid="{D5CDD505-2E9C-101B-9397-08002B2CF9AE}" pid="10" name="Sensitivity">
    <vt:lpwstr>General</vt:lpwstr>
  </property>
</Properties>
</file>