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PT Sans Narrow"/>
      <p:regular r:id="rId52"/>
      <p:bold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f88ad6c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f88ad6c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f88ad6c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f88ad6c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f88ad6c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f88ad6c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f88ad6c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3f88ad6c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3f88ad6c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3f88ad6c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f88ad6c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f88ad6c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3f88ad6c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3f88ad6c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3f88ad6ce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3f88ad6c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3f88ad6ce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3f88ad6c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3f88ad6c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3f88ad6c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3f88ad6c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3f88ad6c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3f88ad6c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3f88ad6c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3f88ad6c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3f88ad6c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3f88ad6c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3f88ad6c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3f88ad6ce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3f88ad6ce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3f88ad6c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3f88ad6c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3f88ad6c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3f88ad6c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3f88ad6ce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3f88ad6ce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3f88ad6c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3f88ad6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3f88ad6c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3f88ad6c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3f88ad6ce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3f88ad6c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3f88ad6ce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3f88ad6ce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f88ad6c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f88ad6c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3f88ad6ce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3f88ad6c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3f88ad6c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3f88ad6c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3f88ad6c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3f88ad6c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3f88ad6ce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3f88ad6ce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3f88ad6ce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3f88ad6ce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3f88ad6ce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3f88ad6ce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3f88ad6ce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3f88ad6ce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3f88ad6ce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3f88ad6ce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3f88ad6c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3f88ad6c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3f88ad6c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3f88ad6c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f88ad6c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f88ad6c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3f88ad6ce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3f88ad6ce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3f88ad6c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3f88ad6c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3f88ad6c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3f88ad6c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3f88ad6ce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3f88ad6c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3f88ad6ce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3f88ad6ce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3f88ad6c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3f88ad6c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3f88ad6c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3f88ad6c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f88ad6c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f88ad6c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f88ad6c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f88ad6c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f88ad6c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f88ad6c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3f88ad6c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3f88ad6c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3f88ad6c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3f88ad6c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22302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Help Craigs List their Instruments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3306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J. Garrecht Metzger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97425" y="1056775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3614725" y="1093425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97425" y="1056775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3614725" y="1093425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150467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97425" y="1056775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3614725" y="1093425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50467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97425" y="2047500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4029025" y="2450100"/>
            <a:ext cx="8325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97425" y="1056775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3614725" y="1093425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150467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97425" y="2047500"/>
            <a:ext cx="18768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025" y="2450100"/>
            <a:ext cx="8325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3614725" y="2489050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97425" y="1056775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614725" y="1093425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150467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97425" y="2047500"/>
            <a:ext cx="18768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029025" y="2450100"/>
            <a:ext cx="8325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3614725" y="2489050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97425" y="1056775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3614725" y="1093425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150467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97425" y="2047500"/>
            <a:ext cx="18768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029025" y="2450100"/>
            <a:ext cx="8325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3614725" y="2489050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97425" y="1056775"/>
            <a:ext cx="1876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3614725" y="1093425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1504675"/>
            <a:ext cx="168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497425" y="2047500"/>
            <a:ext cx="18768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Location*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4029025" y="2450100"/>
            <a:ext cx="8325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3614725" y="2489050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098744" y="2489050"/>
            <a:ext cx="4143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 Frame Results/Treatment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Maximum amount scraped: 2,880 posts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 San Francisco Bay Area regions grouped together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 days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 ‘price’ outliers (crashed Seaborn)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362525"/>
            <a:ext cx="6867049" cy="43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our big question?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362525"/>
            <a:ext cx="6867049" cy="43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1905450" y="362525"/>
            <a:ext cx="1176000" cy="37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70085" t="0"/>
          <a:stretch/>
        </p:blipFill>
        <p:spPr>
          <a:xfrm>
            <a:off x="1112238" y="337525"/>
            <a:ext cx="6930822" cy="429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70085" t="0"/>
          <a:stretch/>
        </p:blipFill>
        <p:spPr>
          <a:xfrm>
            <a:off x="1112238" y="337525"/>
            <a:ext cx="6930822" cy="429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1905450" y="362525"/>
            <a:ext cx="1787700" cy="37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90800" t="0"/>
          <a:stretch/>
        </p:blipFill>
        <p:spPr>
          <a:xfrm>
            <a:off x="1000575" y="296125"/>
            <a:ext cx="7059644" cy="43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90800" t="0"/>
          <a:stretch/>
        </p:blipFill>
        <p:spPr>
          <a:xfrm>
            <a:off x="1000575" y="296125"/>
            <a:ext cx="7059644" cy="43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/>
          <p:nvPr/>
        </p:nvSpPr>
        <p:spPr>
          <a:xfrm rot="5400000">
            <a:off x="2846425" y="3207375"/>
            <a:ext cx="6270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3072000" y="2571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 = $685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90800" t="0"/>
          <a:stretch/>
        </p:blipFill>
        <p:spPr>
          <a:xfrm>
            <a:off x="1000575" y="296125"/>
            <a:ext cx="7059644" cy="43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2002925" y="606650"/>
            <a:ext cx="20757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Median = $200</a:t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 rot="5400000">
            <a:off x="2846425" y="3207375"/>
            <a:ext cx="6270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3072000" y="2571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 = $685</a:t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 rot="5400000">
            <a:off x="1846250" y="1736750"/>
            <a:ext cx="6270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75" y="254850"/>
            <a:ext cx="6946350" cy="46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2916900" y="110175"/>
            <a:ext cx="2501100" cy="5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CORRELATIONS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375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Polynomial Model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4 features in both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was not able to be included in these two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&gt;200 locations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subdivided into 6 regions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Polynomial Model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4 features in both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was not able to be included in these two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&gt;200 locations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subdivided into 6 </a:t>
            </a:r>
            <a:r>
              <a:rPr lang="en"/>
              <a:t>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“Vanilla” Linear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R</a:t>
            </a:r>
            <a:r>
              <a:rPr baseline="30000" lang="en"/>
              <a:t>2</a:t>
            </a:r>
            <a:r>
              <a:rPr lang="en"/>
              <a:t> = -0.008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help predict advertised prices on CraigsList?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Polynomial Model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4 features in both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was not able to be included in these two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&gt;200 locations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subdivided into 6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“Vanilla” Linear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R</a:t>
            </a:r>
            <a:r>
              <a:rPr baseline="30000" lang="en"/>
              <a:t>2</a:t>
            </a:r>
            <a:r>
              <a:rPr lang="en"/>
              <a:t> = -0.008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R</a:t>
            </a:r>
            <a:r>
              <a:rPr baseline="30000" lang="en"/>
              <a:t>2</a:t>
            </a:r>
            <a:r>
              <a:rPr lang="en"/>
              <a:t> = 0.003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R</a:t>
            </a:r>
            <a:r>
              <a:rPr baseline="30000" lang="en"/>
              <a:t>2</a:t>
            </a:r>
            <a:r>
              <a:rPr lang="en"/>
              <a:t> = 0.002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266325"/>
            <a:ext cx="2075700" cy="20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685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Median = $200</a:t>
            </a:r>
            <a:endParaRPr/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MAE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 rotWithShape="1">
          <a:blip r:embed="rId3">
            <a:alphaModFix/>
          </a:blip>
          <a:srcRect b="0" l="0" r="90800" t="0"/>
          <a:stretch/>
        </p:blipFill>
        <p:spPr>
          <a:xfrm>
            <a:off x="2477825" y="956975"/>
            <a:ext cx="5582392" cy="3724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301424" y="1152350"/>
            <a:ext cx="20223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Median = $200</a:t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 rot="5400000">
            <a:off x="3919067" y="3436372"/>
            <a:ext cx="5325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4115799" y="2889664"/>
            <a:ext cx="23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 = $685</a:t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 rot="5400000">
            <a:off x="3128182" y="2187370"/>
            <a:ext cx="5325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MAE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b="0" l="0" r="90800" t="0"/>
          <a:stretch/>
        </p:blipFill>
        <p:spPr>
          <a:xfrm>
            <a:off x="2477825" y="956975"/>
            <a:ext cx="5582392" cy="3724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3301424" y="1152350"/>
            <a:ext cx="20223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Median = $200</a:t>
            </a:r>
            <a:endParaRPr/>
          </a:p>
        </p:txBody>
      </p:sp>
      <p:sp>
        <p:nvSpPr>
          <p:cNvPr id="299" name="Google Shape;299;p44"/>
          <p:cNvSpPr/>
          <p:nvPr/>
        </p:nvSpPr>
        <p:spPr>
          <a:xfrm rot="5400000">
            <a:off x="3919067" y="3436372"/>
            <a:ext cx="5325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4"/>
          <p:cNvSpPr txBox="1"/>
          <p:nvPr/>
        </p:nvSpPr>
        <p:spPr>
          <a:xfrm>
            <a:off x="4115799" y="2889664"/>
            <a:ext cx="23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 = $685</a:t>
            </a:r>
            <a:endParaRPr/>
          </a:p>
        </p:txBody>
      </p:sp>
      <p:sp>
        <p:nvSpPr>
          <p:cNvPr id="301" name="Google Shape;301;p44"/>
          <p:cNvSpPr/>
          <p:nvPr/>
        </p:nvSpPr>
        <p:spPr>
          <a:xfrm rot="5400000">
            <a:off x="3128182" y="2187370"/>
            <a:ext cx="5325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266325"/>
            <a:ext cx="2075700" cy="20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685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Median = 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MAE = $781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MAE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0" l="0" r="90800" t="0"/>
          <a:stretch/>
        </p:blipFill>
        <p:spPr>
          <a:xfrm>
            <a:off x="2477825" y="956975"/>
            <a:ext cx="5582392" cy="3724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301424" y="1152350"/>
            <a:ext cx="20223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Median = $200</a:t>
            </a:r>
            <a:endParaRPr/>
          </a:p>
        </p:txBody>
      </p:sp>
      <p:sp>
        <p:nvSpPr>
          <p:cNvPr id="310" name="Google Shape;310;p45"/>
          <p:cNvSpPr/>
          <p:nvPr/>
        </p:nvSpPr>
        <p:spPr>
          <a:xfrm rot="5400000">
            <a:off x="3919067" y="3436372"/>
            <a:ext cx="5325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/>
        </p:nvSpPr>
        <p:spPr>
          <a:xfrm>
            <a:off x="4115799" y="2889664"/>
            <a:ext cx="23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 = $685</a:t>
            </a:r>
            <a:endParaRPr/>
          </a:p>
        </p:txBody>
      </p:sp>
      <p:sp>
        <p:nvSpPr>
          <p:cNvPr id="312" name="Google Shape;312;p45"/>
          <p:cNvSpPr/>
          <p:nvPr/>
        </p:nvSpPr>
        <p:spPr>
          <a:xfrm rot="5400000">
            <a:off x="3128182" y="2187370"/>
            <a:ext cx="5325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266325"/>
            <a:ext cx="2075700" cy="20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685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Median = 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 = $781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RMSE = $2,039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of the week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the title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ctrTitle"/>
          </p:nvPr>
        </p:nvSpPr>
        <p:spPr>
          <a:xfrm>
            <a:off x="4514725" y="481125"/>
            <a:ext cx="39567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“It’s shredimentary, my dear Rockson.”</a:t>
            </a:r>
            <a:endParaRPr sz="4000"/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5252400" y="1985075"/>
            <a:ext cx="181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-Me (just now)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909925"/>
            <a:ext cx="3165650" cy="36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the title</a:t>
            </a:r>
            <a:endParaRPr/>
          </a:p>
        </p:txBody>
      </p:sp>
      <p:sp>
        <p:nvSpPr>
          <p:cNvPr id="355" name="Google Shape;355;p52"/>
          <p:cNvSpPr txBox="1"/>
          <p:nvPr>
            <p:ph type="title"/>
          </p:nvPr>
        </p:nvSpPr>
        <p:spPr>
          <a:xfrm>
            <a:off x="311700" y="267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still learn?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the title</a:t>
            </a:r>
            <a:endParaRPr/>
          </a:p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311700" y="267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still learn?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340825" y="3286025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location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the title</a:t>
            </a:r>
            <a:endParaRPr/>
          </a:p>
        </p:txBody>
      </p:sp>
      <p:sp>
        <p:nvSpPr>
          <p:cNvPr id="370" name="Google Shape;370;p54"/>
          <p:cNvSpPr txBox="1"/>
          <p:nvPr>
            <p:ph type="title"/>
          </p:nvPr>
        </p:nvSpPr>
        <p:spPr>
          <a:xfrm>
            <a:off x="311700" y="267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still learn?</a:t>
            </a:r>
            <a:endParaRPr/>
          </a:p>
        </p:txBody>
      </p:sp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340825" y="3286025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regions separated by Craigslist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77" name="Google Shape;377;p55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the title</a:t>
            </a:r>
            <a:endParaRPr/>
          </a:p>
        </p:txBody>
      </p:sp>
      <p:sp>
        <p:nvSpPr>
          <p:cNvPr id="378" name="Google Shape;378;p55"/>
          <p:cNvSpPr txBox="1"/>
          <p:nvPr>
            <p:ph type="title"/>
          </p:nvPr>
        </p:nvSpPr>
        <p:spPr>
          <a:xfrm>
            <a:off x="311700" y="267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still learn?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340825" y="3286025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regions separated by Craigslist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with Census data (2020/2021 census data coming out soon)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</a:t>
            </a:r>
            <a:r>
              <a:rPr lang="en" u="sng"/>
              <a:t>not</a:t>
            </a:r>
            <a:r>
              <a:rPr lang="en"/>
              <a:t> to worry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of the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price items late night-early morning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the title</a:t>
            </a:r>
            <a:endParaRPr/>
          </a:p>
        </p:txBody>
      </p:sp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267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still learn?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40825" y="3286025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regions separated by Craigslist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with Census data (2020/2021 census data coming out soon)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in instruments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</a:t>
            </a:r>
            <a:endParaRPr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25" y="632488"/>
            <a:ext cx="5817800" cy="38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100" y="3596663"/>
            <a:ext cx="3190125" cy="1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398" y="3509851"/>
            <a:ext cx="3393974" cy="1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520" y="1152420"/>
            <a:ext cx="3369400" cy="11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2163" y="2288451"/>
            <a:ext cx="2114133" cy="11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500" y="2193088"/>
            <a:ext cx="1104525" cy="13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4703" y="2399250"/>
            <a:ext cx="1412323" cy="79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5555" y="1069450"/>
            <a:ext cx="2976170" cy="12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37" y="100150"/>
            <a:ext cx="6181925" cy="47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37" y="100150"/>
            <a:ext cx="6181925" cy="47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878925" y="3476900"/>
            <a:ext cx="1058700" cy="14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37" y="100150"/>
            <a:ext cx="6181925" cy="47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878925" y="3476900"/>
            <a:ext cx="1058700" cy="14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572000" y="157575"/>
            <a:ext cx="1444500" cy="2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75" y="95250"/>
            <a:ext cx="66532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