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Courgette"/>
      <p:regular r:id="rId60"/>
    </p:embeddedFont>
    <p:embeddedFont>
      <p:font typeface="Open Sans SemiBold"/>
      <p:regular r:id="rId61"/>
      <p:bold r:id="rId62"/>
      <p:italic r:id="rId63"/>
      <p:boldItalic r:id="rId64"/>
    </p:embeddedFont>
    <p:embeddedFont>
      <p:font typeface="Open Sans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OpenSansSemiBold-bold.fntdata"/><Relationship Id="rId61" Type="http://schemas.openxmlformats.org/officeDocument/2006/relationships/font" Target="fonts/OpenSansSemiBold-regular.fntdata"/><Relationship Id="rId20" Type="http://schemas.openxmlformats.org/officeDocument/2006/relationships/slide" Target="slides/slide15.xml"/><Relationship Id="rId64" Type="http://schemas.openxmlformats.org/officeDocument/2006/relationships/font" Target="fonts/OpenSansSemiBold-boldItalic.fntdata"/><Relationship Id="rId63" Type="http://schemas.openxmlformats.org/officeDocument/2006/relationships/font" Target="fonts/OpenSansSemiBold-italic.fntdata"/><Relationship Id="rId22" Type="http://schemas.openxmlformats.org/officeDocument/2006/relationships/slide" Target="slides/slide17.xml"/><Relationship Id="rId66" Type="http://schemas.openxmlformats.org/officeDocument/2006/relationships/font" Target="fonts/OpenSans-bold.fntdata"/><Relationship Id="rId21" Type="http://schemas.openxmlformats.org/officeDocument/2006/relationships/slide" Target="slides/slide16.xml"/><Relationship Id="rId65" Type="http://schemas.openxmlformats.org/officeDocument/2006/relationships/font" Target="fonts/OpenSans-regular.fntdata"/><Relationship Id="rId24" Type="http://schemas.openxmlformats.org/officeDocument/2006/relationships/slide" Target="slides/slide19.xml"/><Relationship Id="rId68" Type="http://schemas.openxmlformats.org/officeDocument/2006/relationships/font" Target="fonts/OpenSans-boldItalic.fntdata"/><Relationship Id="rId23" Type="http://schemas.openxmlformats.org/officeDocument/2006/relationships/slide" Target="slides/slide18.xml"/><Relationship Id="rId67" Type="http://schemas.openxmlformats.org/officeDocument/2006/relationships/font" Target="fonts/OpenSans-italic.fntdata"/><Relationship Id="rId60" Type="http://schemas.openxmlformats.org/officeDocument/2006/relationships/font" Target="fonts/Courgette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bcdf9f7f4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bcdf9f7f4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bcdf9f7f4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bcdf9f7f4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bcdf9f7f4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bcdf9f7f4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bcdf9f7f4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bcdf9f7f4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bcdf9f7f4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bcdf9f7f4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bcdf9f7f4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bcdf9f7f4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bcdf9f7f4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bcdf9f7f4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bcdf9f7f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bcdf9f7f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bcdf9f7f4_0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bcdf9f7f4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bcdf9f7f4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bcdf9f7f4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bcdf9f7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bcdf9f7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bcdf9f7f4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bcdf9f7f4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bcdf9f7f4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bcdf9f7f4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bcdf9f7f4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bcdf9f7f4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bcdf9f7f4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bcdf9f7f4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bcdf9f7f4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bcdf9f7f4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bcdf9f7f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bcdf9f7f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bcdf9f7f4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bcdf9f7f4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bcdf9f7f4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bcdf9f7f4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bcdf9f7f4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bcdf9f7f4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bcdf9f7f4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bbcdf9f7f4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bcdf9f7f4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bcdf9f7f4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bcdf9f7f4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bcdf9f7f4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bcdf9f7f4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bcdf9f7f4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bcdf9f7f4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bbcdf9f7f4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bcdf9f7f4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bcdf9f7f4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bcdf9f7f4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bbcdf9f7f4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bcdf9f7f4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bcdf9f7f4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bcdf9f7f4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bcdf9f7f4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bcdf9f7f4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bbcdf9f7f4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bcdf9f7f4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bbcdf9f7f4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bbcdf9f7f4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bbcdf9f7f4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bcdf9f7f4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bcdf9f7f4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bcdf9f7f4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bcdf9f7f4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bcdf9f7f4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bcdf9f7f4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bcdf9f7f4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bbcdf9f7f4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bcdf9f7f4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bcdf9f7f4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bbcdf9f7f4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bbcdf9f7f4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bbcdf9f7f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bbcdf9f7f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bbcdf9f7f4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bbcdf9f7f4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bbcdf9f7f4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bbcdf9f7f4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bbcdf9f7f4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bbcdf9f7f4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bbcdf9f7f4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bbcdf9f7f4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bcdf9f7f4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bcdf9f7f4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bbcdf9f7f4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bbcdf9f7f4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bcdf9f7f4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bbcdf9f7f4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bcdf9f7f4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bcdf9f7f4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bbcdf9f7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bbcdf9f7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bcdf9f7f4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bcdf9f7f4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bcdf9f7f4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bcdf9f7f4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bcdf9f7f4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bcdf9f7f4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bcdf9f7f4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bcdf9f7f4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Relationship Id="rId8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Predicting Winners and Losers for NBA games at Halftime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28025"/>
            <a:ext cx="85206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J. Garrecht Metzger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32"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" sz="1932">
                <a:latin typeface="Open Sans"/>
                <a:ea typeface="Open Sans"/>
                <a:cs typeface="Open Sans"/>
                <a:sym typeface="Open Sans"/>
              </a:rPr>
              <a:t>Metis Winter Cohort 2021)</a:t>
            </a:r>
            <a:endParaRPr sz="1932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27439" r="24141" t="0"/>
          <a:stretch/>
        </p:blipFill>
        <p:spPr>
          <a:xfrm>
            <a:off x="755875" y="2633075"/>
            <a:ext cx="1657700" cy="19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5550" y="2418975"/>
            <a:ext cx="1956750" cy="24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4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Inspiration for study?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580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Common complaint is only the later half of the game matters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Is this true?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 Case: Betting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27439" r="24141" t="0"/>
          <a:stretch/>
        </p:blipFill>
        <p:spPr>
          <a:xfrm>
            <a:off x="6449100" y="1322725"/>
            <a:ext cx="2490250" cy="28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34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Inspiration for study?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580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Common complaint is only the later half of the game matters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Is this true?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 Case: Betting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Maybe make some avocado money off your friends?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b="0" l="27439" r="24141" t="0"/>
          <a:stretch/>
        </p:blipFill>
        <p:spPr>
          <a:xfrm>
            <a:off x="6449100" y="1322725"/>
            <a:ext cx="2490250" cy="28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Structure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0" l="0" r="20967" t="0"/>
          <a:stretch/>
        </p:blipFill>
        <p:spPr>
          <a:xfrm>
            <a:off x="3533825" y="294575"/>
            <a:ext cx="5137951" cy="44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Structure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318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Split into 4 quarters = 2 halves.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0" l="0" r="20967" t="0"/>
          <a:stretch/>
        </p:blipFill>
        <p:spPr>
          <a:xfrm>
            <a:off x="3533825" y="294575"/>
            <a:ext cx="5137951" cy="44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Structure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318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Split into 4 quarters = 2 halves.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Every game </a:t>
            </a: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must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end with a winner and a loser.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/>
          </a:blip>
          <a:srcRect b="0" l="0" r="20967" t="0"/>
          <a:stretch/>
        </p:blipFill>
        <p:spPr>
          <a:xfrm>
            <a:off x="3533825" y="294575"/>
            <a:ext cx="5137951" cy="44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Structure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318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Split into 4 quarters = 2 halves.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Every game </a:t>
            </a: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must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end with a winner and a loser.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Balanced targets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3">
            <a:alphaModFix/>
          </a:blip>
          <a:srcRect b="0" l="0" r="20967" t="0"/>
          <a:stretch/>
        </p:blipFill>
        <p:spPr>
          <a:xfrm>
            <a:off x="3533825" y="294575"/>
            <a:ext cx="5137951" cy="44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Structure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318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Split into 4 quarters = 2 halves.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Every game </a:t>
            </a: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must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end with a winner and a loser.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Balanced targets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(i.e., count(win) = count(loss)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0" l="0" r="20967" t="0"/>
          <a:stretch/>
        </p:blipFill>
        <p:spPr>
          <a:xfrm>
            <a:off x="3533825" y="294575"/>
            <a:ext cx="5137951" cy="44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/>
        </p:nvSpPr>
        <p:spPr>
          <a:xfrm>
            <a:off x="338950" y="107600"/>
            <a:ext cx="271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775" y="107600"/>
            <a:ext cx="4933476" cy="4928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 txBox="1"/>
          <p:nvPr/>
        </p:nvSpPr>
        <p:spPr>
          <a:xfrm>
            <a:off x="338950" y="107600"/>
            <a:ext cx="271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775" y="107600"/>
            <a:ext cx="4933476" cy="4928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1"/>
          <p:cNvSpPr txBox="1"/>
          <p:nvPr>
            <p:ph type="title"/>
          </p:nvPr>
        </p:nvSpPr>
        <p:spPr>
          <a:xfrm>
            <a:off x="297725" y="976950"/>
            <a:ext cx="36711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Open Sans"/>
              <a:buChar char="●"/>
            </a:pPr>
            <a:r>
              <a:rPr lang="en" sz="2500">
                <a:latin typeface="Open Sans SemiBold"/>
                <a:ea typeface="Open Sans SemiBold"/>
                <a:cs typeface="Open Sans SemiBold"/>
                <a:sym typeface="Open Sans SemiBold"/>
              </a:rPr>
              <a:t>20</a:t>
            </a:r>
            <a:r>
              <a:rPr lang="en" sz="2500">
                <a:latin typeface="Open Sans"/>
                <a:ea typeface="Open Sans"/>
                <a:cs typeface="Open Sans"/>
                <a:sym typeface="Open Sans"/>
              </a:rPr>
              <a:t>         	Years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338950" y="107600"/>
            <a:ext cx="271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309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20967" t="0"/>
          <a:stretch/>
        </p:blipFill>
        <p:spPr>
          <a:xfrm>
            <a:off x="3533825" y="294575"/>
            <a:ext cx="5137951" cy="44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775" y="107600"/>
            <a:ext cx="4933476" cy="4928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/>
          <p:nvPr>
            <p:ph type="title"/>
          </p:nvPr>
        </p:nvSpPr>
        <p:spPr>
          <a:xfrm>
            <a:off x="297725" y="976950"/>
            <a:ext cx="36711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Open Sans"/>
              <a:buChar char="●"/>
            </a:pPr>
            <a:r>
              <a:rPr lang="en" sz="2500">
                <a:latin typeface="Open Sans SemiBold"/>
                <a:ea typeface="Open Sans SemiBold"/>
                <a:cs typeface="Open Sans SemiBold"/>
                <a:sym typeface="Open Sans SemiBold"/>
              </a:rPr>
              <a:t>20</a:t>
            </a:r>
            <a:r>
              <a:rPr lang="en" sz="2500">
                <a:latin typeface="Open Sans"/>
                <a:ea typeface="Open Sans"/>
                <a:cs typeface="Open Sans"/>
                <a:sym typeface="Open Sans"/>
              </a:rPr>
              <a:t>         	Years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Open Sans SemiBold"/>
              <a:buChar char="●"/>
            </a:pPr>
            <a:r>
              <a:rPr lang="en" sz="2500">
                <a:latin typeface="Open Sans SemiBold"/>
                <a:ea typeface="Open Sans SemiBold"/>
                <a:cs typeface="Open Sans SemiBold"/>
                <a:sym typeface="Open Sans SemiBold"/>
              </a:rPr>
              <a:t>20 			</a:t>
            </a:r>
            <a:r>
              <a:rPr lang="en" sz="2500">
                <a:latin typeface="Open Sans"/>
                <a:ea typeface="Open Sans"/>
                <a:cs typeface="Open Sans"/>
                <a:sym typeface="Open Sans"/>
              </a:rPr>
              <a:t>Seasons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338950" y="107600"/>
            <a:ext cx="271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775" y="107600"/>
            <a:ext cx="4933476" cy="4928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3"/>
          <p:cNvSpPr txBox="1"/>
          <p:nvPr>
            <p:ph type="title"/>
          </p:nvPr>
        </p:nvSpPr>
        <p:spPr>
          <a:xfrm>
            <a:off x="297725" y="976950"/>
            <a:ext cx="36711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Open Sans"/>
              <a:buChar char="●"/>
            </a:pPr>
            <a:r>
              <a:rPr lang="en" sz="2500">
                <a:latin typeface="Open Sans SemiBold"/>
                <a:ea typeface="Open Sans SemiBold"/>
                <a:cs typeface="Open Sans SemiBold"/>
                <a:sym typeface="Open Sans SemiBold"/>
              </a:rPr>
              <a:t>20</a:t>
            </a:r>
            <a:r>
              <a:rPr lang="en" sz="2500">
                <a:latin typeface="Open Sans"/>
                <a:ea typeface="Open Sans"/>
                <a:cs typeface="Open Sans"/>
                <a:sym typeface="Open Sans"/>
              </a:rPr>
              <a:t>         	Years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Open Sans SemiBold"/>
              <a:buChar char="●"/>
            </a:pPr>
            <a:r>
              <a:rPr lang="en" sz="2500">
                <a:latin typeface="Open Sans SemiBold"/>
                <a:ea typeface="Open Sans SemiBold"/>
                <a:cs typeface="Open Sans SemiBold"/>
                <a:sym typeface="Open Sans SemiBold"/>
              </a:rPr>
              <a:t>20 			</a:t>
            </a:r>
            <a:r>
              <a:rPr lang="en" sz="2500">
                <a:latin typeface="Open Sans"/>
                <a:ea typeface="Open Sans"/>
                <a:cs typeface="Open Sans"/>
                <a:sym typeface="Open Sans"/>
              </a:rPr>
              <a:t>Seasons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Open Sans SemiBold"/>
              <a:buChar char="●"/>
            </a:pPr>
            <a:r>
              <a:rPr lang="en" sz="2500">
                <a:latin typeface="Open Sans SemiBold"/>
                <a:ea typeface="Open Sans SemiBold"/>
                <a:cs typeface="Open Sans SemiBold"/>
                <a:sym typeface="Open Sans SemiBold"/>
              </a:rPr>
              <a:t>30 			</a:t>
            </a:r>
            <a:r>
              <a:rPr lang="en" sz="2500">
                <a:latin typeface="Open Sans"/>
                <a:ea typeface="Open Sans"/>
                <a:cs typeface="Open Sans"/>
                <a:sym typeface="Open Sans"/>
              </a:rPr>
              <a:t>Teams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338950" y="107600"/>
            <a:ext cx="271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775" y="107600"/>
            <a:ext cx="4933476" cy="4928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4"/>
          <p:cNvSpPr txBox="1"/>
          <p:nvPr>
            <p:ph type="title"/>
          </p:nvPr>
        </p:nvSpPr>
        <p:spPr>
          <a:xfrm>
            <a:off x="297725" y="976950"/>
            <a:ext cx="36711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Open Sans"/>
              <a:buChar char="●"/>
            </a:pPr>
            <a:r>
              <a:rPr lang="en" sz="2500">
                <a:latin typeface="Open Sans SemiBold"/>
                <a:ea typeface="Open Sans SemiBold"/>
                <a:cs typeface="Open Sans SemiBold"/>
                <a:sym typeface="Open Sans SemiBold"/>
              </a:rPr>
              <a:t>20</a:t>
            </a:r>
            <a:r>
              <a:rPr lang="en" sz="2500">
                <a:latin typeface="Open Sans"/>
                <a:ea typeface="Open Sans"/>
                <a:cs typeface="Open Sans"/>
                <a:sym typeface="Open Sans"/>
              </a:rPr>
              <a:t>         	Years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Open Sans SemiBold"/>
              <a:buChar char="●"/>
            </a:pPr>
            <a:r>
              <a:rPr lang="en" sz="2500">
                <a:latin typeface="Open Sans SemiBold"/>
                <a:ea typeface="Open Sans SemiBold"/>
                <a:cs typeface="Open Sans SemiBold"/>
                <a:sym typeface="Open Sans SemiBold"/>
              </a:rPr>
              <a:t>20 			</a:t>
            </a:r>
            <a:r>
              <a:rPr lang="en" sz="2500">
                <a:latin typeface="Open Sans"/>
                <a:ea typeface="Open Sans"/>
                <a:cs typeface="Open Sans"/>
                <a:sym typeface="Open Sans"/>
              </a:rPr>
              <a:t>Seasons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Open Sans SemiBold"/>
              <a:buChar char="●"/>
            </a:pPr>
            <a:r>
              <a:rPr lang="en" sz="2500">
                <a:latin typeface="Open Sans SemiBold"/>
                <a:ea typeface="Open Sans SemiBold"/>
                <a:cs typeface="Open Sans SemiBold"/>
                <a:sym typeface="Open Sans SemiBold"/>
              </a:rPr>
              <a:t>30 			</a:t>
            </a:r>
            <a:r>
              <a:rPr lang="en" sz="2500">
                <a:latin typeface="Open Sans"/>
                <a:ea typeface="Open Sans"/>
                <a:cs typeface="Open Sans"/>
                <a:sym typeface="Open Sans"/>
              </a:rPr>
              <a:t>Teams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Open Sans SemiBold"/>
              <a:buChar char="●"/>
            </a:pPr>
            <a:r>
              <a:rPr lang="en" sz="2500">
                <a:latin typeface="Open Sans SemiBold"/>
                <a:ea typeface="Open Sans SemiBold"/>
                <a:cs typeface="Open Sans SemiBold"/>
                <a:sym typeface="Open Sans SemiBold"/>
              </a:rPr>
              <a:t>23,144 	</a:t>
            </a:r>
            <a:r>
              <a:rPr lang="en" sz="2500">
                <a:latin typeface="Open Sans"/>
                <a:ea typeface="Open Sans"/>
                <a:cs typeface="Open Sans"/>
                <a:sym typeface="Open Sans"/>
              </a:rPr>
              <a:t>Games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34"/>
          <p:cNvSpPr txBox="1"/>
          <p:nvPr/>
        </p:nvSpPr>
        <p:spPr>
          <a:xfrm>
            <a:off x="338950" y="107600"/>
            <a:ext cx="271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775" y="107600"/>
            <a:ext cx="4933476" cy="4928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5"/>
          <p:cNvSpPr txBox="1"/>
          <p:nvPr>
            <p:ph type="title"/>
          </p:nvPr>
        </p:nvSpPr>
        <p:spPr>
          <a:xfrm>
            <a:off x="297725" y="976950"/>
            <a:ext cx="36711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Open Sans"/>
              <a:buChar char="●"/>
            </a:pPr>
            <a:r>
              <a:rPr lang="en" sz="2500">
                <a:latin typeface="Open Sans SemiBold"/>
                <a:ea typeface="Open Sans SemiBold"/>
                <a:cs typeface="Open Sans SemiBold"/>
                <a:sym typeface="Open Sans SemiBold"/>
              </a:rPr>
              <a:t>20</a:t>
            </a:r>
            <a:r>
              <a:rPr lang="en" sz="2500">
                <a:latin typeface="Open Sans"/>
                <a:ea typeface="Open Sans"/>
                <a:cs typeface="Open Sans"/>
                <a:sym typeface="Open Sans"/>
              </a:rPr>
              <a:t>         	Years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Open Sans SemiBold"/>
              <a:buChar char="●"/>
            </a:pPr>
            <a:r>
              <a:rPr lang="en" sz="2500">
                <a:latin typeface="Open Sans SemiBold"/>
                <a:ea typeface="Open Sans SemiBold"/>
                <a:cs typeface="Open Sans SemiBold"/>
                <a:sym typeface="Open Sans SemiBold"/>
              </a:rPr>
              <a:t>20 			</a:t>
            </a:r>
            <a:r>
              <a:rPr lang="en" sz="2500">
                <a:latin typeface="Open Sans"/>
                <a:ea typeface="Open Sans"/>
                <a:cs typeface="Open Sans"/>
                <a:sym typeface="Open Sans"/>
              </a:rPr>
              <a:t>Seasons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Open Sans SemiBold"/>
              <a:buChar char="●"/>
            </a:pPr>
            <a:r>
              <a:rPr lang="en" sz="2500">
                <a:latin typeface="Open Sans SemiBold"/>
                <a:ea typeface="Open Sans SemiBold"/>
                <a:cs typeface="Open Sans SemiBold"/>
                <a:sym typeface="Open Sans SemiBold"/>
              </a:rPr>
              <a:t>30 			</a:t>
            </a:r>
            <a:r>
              <a:rPr lang="en" sz="2500">
                <a:latin typeface="Open Sans"/>
                <a:ea typeface="Open Sans"/>
                <a:cs typeface="Open Sans"/>
                <a:sym typeface="Open Sans"/>
              </a:rPr>
              <a:t>Teams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Open Sans SemiBold"/>
              <a:buChar char="●"/>
            </a:pPr>
            <a:r>
              <a:rPr lang="en" sz="2500">
                <a:latin typeface="Open Sans SemiBold"/>
                <a:ea typeface="Open Sans SemiBold"/>
                <a:cs typeface="Open Sans SemiBold"/>
                <a:sym typeface="Open Sans SemiBold"/>
              </a:rPr>
              <a:t>23,144 	</a:t>
            </a:r>
            <a:r>
              <a:rPr lang="en" sz="2500">
                <a:latin typeface="Open Sans"/>
                <a:ea typeface="Open Sans"/>
                <a:cs typeface="Open Sans"/>
                <a:sym typeface="Open Sans"/>
              </a:rPr>
              <a:t>Games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Open Sans SemiBold"/>
              <a:buChar char="●"/>
            </a:pPr>
            <a:r>
              <a:rPr lang="en" sz="2500">
                <a:latin typeface="Open Sans SemiBold"/>
                <a:ea typeface="Open Sans SemiBold"/>
                <a:cs typeface="Open Sans SemiBold"/>
                <a:sym typeface="Open Sans SemiBold"/>
              </a:rPr>
              <a:t>46,288 	</a:t>
            </a:r>
            <a:r>
              <a:rPr lang="en" sz="2500">
                <a:latin typeface="Open Sans"/>
                <a:ea typeface="Open Sans"/>
                <a:cs typeface="Open Sans"/>
                <a:sym typeface="Open Sans"/>
              </a:rPr>
              <a:t>Rows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35"/>
          <p:cNvSpPr txBox="1"/>
          <p:nvPr/>
        </p:nvSpPr>
        <p:spPr>
          <a:xfrm>
            <a:off x="338950" y="107600"/>
            <a:ext cx="271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775" y="107600"/>
            <a:ext cx="4933476" cy="4928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6"/>
          <p:cNvSpPr txBox="1"/>
          <p:nvPr>
            <p:ph type="title"/>
          </p:nvPr>
        </p:nvSpPr>
        <p:spPr>
          <a:xfrm>
            <a:off x="297725" y="976950"/>
            <a:ext cx="3671100" cy="4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20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 	Years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Open Sans"/>
              <a:ea typeface="Open Sans"/>
              <a:cs typeface="Open Sans"/>
              <a:sym typeface="Open Sans"/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Open Sans SemiBold"/>
              <a:buChar char="●"/>
            </a:pP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20 			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Seasons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Open Sans"/>
              <a:ea typeface="Open Sans"/>
              <a:cs typeface="Open Sans"/>
              <a:sym typeface="Open Sans"/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Open Sans SemiBold"/>
              <a:buChar char="●"/>
            </a:pP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30 			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Teams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Open Sans"/>
              <a:ea typeface="Open Sans"/>
              <a:cs typeface="Open Sans"/>
              <a:sym typeface="Open Sans"/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Open Sans SemiBold"/>
              <a:buChar char="●"/>
            </a:pP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23,144 	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Games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Open Sans"/>
              <a:ea typeface="Open Sans"/>
              <a:cs typeface="Open Sans"/>
              <a:sym typeface="Open Sans"/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Open Sans SemiBold"/>
              <a:buChar char="●"/>
            </a:pP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46,288 	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Rows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Open Sans"/>
              <a:ea typeface="Open Sans"/>
              <a:cs typeface="Open Sans"/>
              <a:sym typeface="Open Sans"/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Open Sans SemiBold"/>
              <a:buChar char="●"/>
            </a:pP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21 			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Features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36"/>
          <p:cNvSpPr txBox="1"/>
          <p:nvPr/>
        </p:nvSpPr>
        <p:spPr>
          <a:xfrm>
            <a:off x="338950" y="107600"/>
            <a:ext cx="271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20325" y="341400"/>
            <a:ext cx="276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Model Selection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320325" y="341400"/>
            <a:ext cx="276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Model Selection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38"/>
          <p:cNvSpPr txBox="1"/>
          <p:nvPr>
            <p:ph type="title"/>
          </p:nvPr>
        </p:nvSpPr>
        <p:spPr>
          <a:xfrm>
            <a:off x="297725" y="976950"/>
            <a:ext cx="36711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What do we need?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20325" y="341400"/>
            <a:ext cx="276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Model Selection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39"/>
          <p:cNvSpPr txBox="1"/>
          <p:nvPr>
            <p:ph type="title"/>
          </p:nvPr>
        </p:nvSpPr>
        <p:spPr>
          <a:xfrm>
            <a:off x="297725" y="976950"/>
            <a:ext cx="36711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What do we need?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○"/>
            </a:pPr>
            <a:r>
              <a:rPr i="1" lang="en" sz="2100">
                <a:latin typeface="Open Sans"/>
                <a:ea typeface="Open Sans"/>
                <a:cs typeface="Open Sans"/>
                <a:sym typeface="Open Sans"/>
              </a:rPr>
              <a:t>Accuracy</a:t>
            </a:r>
            <a:endParaRPr i="1"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0" name="Google Shape;2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125" y="3039625"/>
            <a:ext cx="3550574" cy="194345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9"/>
          <p:cNvSpPr/>
          <p:nvPr/>
        </p:nvSpPr>
        <p:spPr>
          <a:xfrm>
            <a:off x="636175" y="2362000"/>
            <a:ext cx="1704300" cy="492600"/>
          </a:xfrm>
          <a:prstGeom prst="wedgeRoundRectCallout">
            <a:avLst>
              <a:gd fmla="val -24579" name="adj1"/>
              <a:gd fmla="val 11840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9"/>
          <p:cNvSpPr/>
          <p:nvPr/>
        </p:nvSpPr>
        <p:spPr>
          <a:xfrm>
            <a:off x="2783200" y="2478000"/>
            <a:ext cx="1519200" cy="572700"/>
          </a:xfrm>
          <a:prstGeom prst="wedgeRoundRectCallout">
            <a:avLst>
              <a:gd fmla="val 23796" name="adj1"/>
              <a:gd fmla="val 8547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9"/>
          <p:cNvSpPr txBox="1"/>
          <p:nvPr/>
        </p:nvSpPr>
        <p:spPr>
          <a:xfrm>
            <a:off x="665724" y="2331250"/>
            <a:ext cx="164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We need a precise model!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#ShaqMath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39"/>
          <p:cNvSpPr txBox="1"/>
          <p:nvPr/>
        </p:nvSpPr>
        <p:spPr>
          <a:xfrm>
            <a:off x="2912809" y="2487300"/>
            <a:ext cx="151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We need an </a:t>
            </a:r>
            <a:r>
              <a:rPr i="1" lang="en" sz="1200">
                <a:latin typeface="Open Sans"/>
                <a:ea typeface="Open Sans"/>
                <a:cs typeface="Open Sans"/>
                <a:sym typeface="Open Sans"/>
              </a:rPr>
              <a:t>accurate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model!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39"/>
          <p:cNvSpPr/>
          <p:nvPr/>
        </p:nvSpPr>
        <p:spPr>
          <a:xfrm>
            <a:off x="1349800" y="2907250"/>
            <a:ext cx="1308600" cy="451800"/>
          </a:xfrm>
          <a:prstGeom prst="wedgeRoundRectCallout">
            <a:avLst>
              <a:gd fmla="val -63799" name="adj1"/>
              <a:gd fmla="val 7909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9"/>
          <p:cNvSpPr txBox="1"/>
          <p:nvPr/>
        </p:nvSpPr>
        <p:spPr>
          <a:xfrm>
            <a:off x="1381201" y="2854612"/>
            <a:ext cx="151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Oh yeah, you’re right! 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320325" y="341400"/>
            <a:ext cx="276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Model Selection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40"/>
          <p:cNvSpPr txBox="1"/>
          <p:nvPr>
            <p:ph type="title"/>
          </p:nvPr>
        </p:nvSpPr>
        <p:spPr>
          <a:xfrm>
            <a:off x="297725" y="976950"/>
            <a:ext cx="36711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What do we need?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○"/>
            </a:pPr>
            <a:r>
              <a:rPr i="1" lang="en" sz="2100">
                <a:latin typeface="Open Sans"/>
                <a:ea typeface="Open Sans"/>
                <a:cs typeface="Open Sans"/>
                <a:sym typeface="Open Sans"/>
              </a:rPr>
              <a:t>Accuracy</a:t>
            </a:r>
            <a:endParaRPr i="1"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○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Interpretable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3" name="Google Shape;2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125" y="3039625"/>
            <a:ext cx="3550574" cy="19434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0"/>
          <p:cNvSpPr/>
          <p:nvPr/>
        </p:nvSpPr>
        <p:spPr>
          <a:xfrm>
            <a:off x="636175" y="2362000"/>
            <a:ext cx="1704300" cy="492600"/>
          </a:xfrm>
          <a:prstGeom prst="wedgeRoundRectCallout">
            <a:avLst>
              <a:gd fmla="val -24579" name="adj1"/>
              <a:gd fmla="val 11840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0"/>
          <p:cNvSpPr/>
          <p:nvPr/>
        </p:nvSpPr>
        <p:spPr>
          <a:xfrm>
            <a:off x="2783200" y="2478000"/>
            <a:ext cx="1519200" cy="572700"/>
          </a:xfrm>
          <a:prstGeom prst="wedgeRoundRectCallout">
            <a:avLst>
              <a:gd fmla="val 23796" name="adj1"/>
              <a:gd fmla="val 8547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0"/>
          <p:cNvSpPr txBox="1"/>
          <p:nvPr/>
        </p:nvSpPr>
        <p:spPr>
          <a:xfrm>
            <a:off x="764632" y="2367707"/>
            <a:ext cx="151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We need a precise model!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40"/>
          <p:cNvSpPr txBox="1"/>
          <p:nvPr/>
        </p:nvSpPr>
        <p:spPr>
          <a:xfrm>
            <a:off x="2912809" y="2487300"/>
            <a:ext cx="151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We need an </a:t>
            </a:r>
            <a:r>
              <a:rPr i="1" lang="en" sz="1200">
                <a:latin typeface="Open Sans"/>
                <a:ea typeface="Open Sans"/>
                <a:cs typeface="Open Sans"/>
                <a:sym typeface="Open Sans"/>
              </a:rPr>
              <a:t>accurate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model!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40"/>
          <p:cNvSpPr/>
          <p:nvPr/>
        </p:nvSpPr>
        <p:spPr>
          <a:xfrm>
            <a:off x="1349800" y="2907250"/>
            <a:ext cx="1308600" cy="451800"/>
          </a:xfrm>
          <a:prstGeom prst="wedgeRoundRectCallout">
            <a:avLst>
              <a:gd fmla="val -63799" name="adj1"/>
              <a:gd fmla="val 7909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0"/>
          <p:cNvSpPr txBox="1"/>
          <p:nvPr/>
        </p:nvSpPr>
        <p:spPr>
          <a:xfrm>
            <a:off x="1381201" y="2854612"/>
            <a:ext cx="151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Oh yeah, you’re right! 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#ShaqMath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320325" y="341400"/>
            <a:ext cx="276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Model Selection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41"/>
          <p:cNvSpPr txBox="1"/>
          <p:nvPr>
            <p:ph type="title"/>
          </p:nvPr>
        </p:nvSpPr>
        <p:spPr>
          <a:xfrm>
            <a:off x="297725" y="976950"/>
            <a:ext cx="36711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What do we need?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○"/>
            </a:pPr>
            <a:r>
              <a:rPr i="1" lang="en" sz="2100">
                <a:latin typeface="Open Sans"/>
                <a:ea typeface="Open Sans"/>
                <a:cs typeface="Open Sans"/>
                <a:sym typeface="Open Sans"/>
              </a:rPr>
              <a:t>Accuracy</a:t>
            </a:r>
            <a:endParaRPr i="1"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○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Interpretable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6" name="Google Shape;2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125" y="3039625"/>
            <a:ext cx="3550574" cy="194345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1"/>
          <p:cNvSpPr/>
          <p:nvPr/>
        </p:nvSpPr>
        <p:spPr>
          <a:xfrm>
            <a:off x="636175" y="2362000"/>
            <a:ext cx="1704300" cy="492600"/>
          </a:xfrm>
          <a:prstGeom prst="wedgeRoundRectCallout">
            <a:avLst>
              <a:gd fmla="val -24579" name="adj1"/>
              <a:gd fmla="val 11840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1"/>
          <p:cNvSpPr/>
          <p:nvPr/>
        </p:nvSpPr>
        <p:spPr>
          <a:xfrm>
            <a:off x="2783200" y="2478000"/>
            <a:ext cx="1519200" cy="572700"/>
          </a:xfrm>
          <a:prstGeom prst="wedgeRoundRectCallout">
            <a:avLst>
              <a:gd fmla="val 23796" name="adj1"/>
              <a:gd fmla="val 8547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1"/>
          <p:cNvSpPr txBox="1"/>
          <p:nvPr/>
        </p:nvSpPr>
        <p:spPr>
          <a:xfrm>
            <a:off x="764632" y="2367707"/>
            <a:ext cx="151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We need a precise model!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41"/>
          <p:cNvSpPr txBox="1"/>
          <p:nvPr/>
        </p:nvSpPr>
        <p:spPr>
          <a:xfrm>
            <a:off x="2912809" y="2487300"/>
            <a:ext cx="151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We need an </a:t>
            </a:r>
            <a:r>
              <a:rPr i="1" lang="en" sz="1200">
                <a:latin typeface="Open Sans"/>
                <a:ea typeface="Open Sans"/>
                <a:cs typeface="Open Sans"/>
                <a:sym typeface="Open Sans"/>
              </a:rPr>
              <a:t>accurate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model!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41"/>
          <p:cNvSpPr/>
          <p:nvPr/>
        </p:nvSpPr>
        <p:spPr>
          <a:xfrm>
            <a:off x="1349800" y="2907250"/>
            <a:ext cx="1308600" cy="451800"/>
          </a:xfrm>
          <a:prstGeom prst="wedgeRoundRectCallout">
            <a:avLst>
              <a:gd fmla="val -63799" name="adj1"/>
              <a:gd fmla="val 7909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1"/>
          <p:cNvSpPr txBox="1"/>
          <p:nvPr/>
        </p:nvSpPr>
        <p:spPr>
          <a:xfrm>
            <a:off x="1381201" y="2854612"/>
            <a:ext cx="151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Oh yeah, you’re right! 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#ShaqMath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309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09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Background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20967" t="0"/>
          <a:stretch/>
        </p:blipFill>
        <p:spPr>
          <a:xfrm>
            <a:off x="3533825" y="294575"/>
            <a:ext cx="5137951" cy="44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320325" y="341400"/>
            <a:ext cx="276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Model Selection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42"/>
          <p:cNvSpPr txBox="1"/>
          <p:nvPr>
            <p:ph type="title"/>
          </p:nvPr>
        </p:nvSpPr>
        <p:spPr>
          <a:xfrm>
            <a:off x="297725" y="976950"/>
            <a:ext cx="36711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What do we need?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○"/>
            </a:pPr>
            <a:r>
              <a:rPr i="1" lang="en" sz="2100">
                <a:latin typeface="Open Sans"/>
                <a:ea typeface="Open Sans"/>
                <a:cs typeface="Open Sans"/>
                <a:sym typeface="Open Sans"/>
              </a:rPr>
              <a:t>Accuracy</a:t>
            </a:r>
            <a:endParaRPr i="1"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○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Interpretable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b="1" lang="en" sz="2100">
                <a:latin typeface="Open Sans"/>
                <a:ea typeface="Open Sans"/>
                <a:cs typeface="Open Sans"/>
                <a:sym typeface="Open Sans"/>
              </a:rPr>
              <a:t>Logistic Model</a:t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320325" y="341400"/>
            <a:ext cx="276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Model Selection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43"/>
          <p:cNvSpPr txBox="1"/>
          <p:nvPr>
            <p:ph type="title"/>
          </p:nvPr>
        </p:nvSpPr>
        <p:spPr>
          <a:xfrm>
            <a:off x="297725" y="976950"/>
            <a:ext cx="36711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What do we need?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○"/>
            </a:pPr>
            <a:r>
              <a:rPr i="1" lang="en" sz="2100">
                <a:latin typeface="Open Sans"/>
                <a:ea typeface="Open Sans"/>
                <a:cs typeface="Open Sans"/>
                <a:sym typeface="Open Sans"/>
              </a:rPr>
              <a:t>Accuracy</a:t>
            </a:r>
            <a:endParaRPr i="1"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○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Interpretable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b="1" lang="en" sz="2100">
                <a:latin typeface="Open Sans"/>
                <a:ea typeface="Open Sans"/>
                <a:cs typeface="Open Sans"/>
                <a:sym typeface="Open Sans"/>
              </a:rPr>
              <a:t>Logistic Model</a:t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○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21→ 2 Features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320325" y="341400"/>
            <a:ext cx="276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Model Selection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44"/>
          <p:cNvSpPr txBox="1"/>
          <p:nvPr>
            <p:ph type="title"/>
          </p:nvPr>
        </p:nvSpPr>
        <p:spPr>
          <a:xfrm>
            <a:off x="297725" y="976950"/>
            <a:ext cx="36711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What do we need?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○"/>
            </a:pPr>
            <a:r>
              <a:rPr i="1" lang="en" sz="2100">
                <a:latin typeface="Open Sans"/>
                <a:ea typeface="Open Sans"/>
                <a:cs typeface="Open Sans"/>
                <a:sym typeface="Open Sans"/>
              </a:rPr>
              <a:t>Accuracy</a:t>
            </a:r>
            <a:endParaRPr i="1"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○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Interpretable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b="1" lang="en" sz="2100">
                <a:latin typeface="Open Sans"/>
                <a:ea typeface="Open Sans"/>
                <a:cs typeface="Open Sans"/>
                <a:sym typeface="Open Sans"/>
              </a:rPr>
              <a:t>Logistic Model</a:t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○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21→ 2 Features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■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“PLUS-MINUS”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320325" y="341400"/>
            <a:ext cx="276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Model Selection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45"/>
          <p:cNvSpPr txBox="1"/>
          <p:nvPr>
            <p:ph type="title"/>
          </p:nvPr>
        </p:nvSpPr>
        <p:spPr>
          <a:xfrm>
            <a:off x="297725" y="976950"/>
            <a:ext cx="36711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What do we need?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○"/>
            </a:pPr>
            <a:r>
              <a:rPr i="1" lang="en" sz="2100">
                <a:latin typeface="Open Sans"/>
                <a:ea typeface="Open Sans"/>
                <a:cs typeface="Open Sans"/>
                <a:sym typeface="Open Sans"/>
              </a:rPr>
              <a:t>Accuracy</a:t>
            </a:r>
            <a:endParaRPr i="1"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○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Interpretable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b="1" lang="en" sz="2100">
                <a:latin typeface="Open Sans"/>
                <a:ea typeface="Open Sans"/>
                <a:cs typeface="Open Sans"/>
                <a:sym typeface="Open Sans"/>
              </a:rPr>
              <a:t>Logistic Model</a:t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○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21→ </a:t>
            </a: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2 Features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■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“PLUS-MINUS”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■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“SCORE”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320325" y="341400"/>
            <a:ext cx="276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Model Selection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2" name="Google Shape;292;p46"/>
          <p:cNvPicPr preferRelativeResize="0"/>
          <p:nvPr/>
        </p:nvPicPr>
        <p:blipFill rotWithShape="1">
          <a:blip r:embed="rId3">
            <a:alphaModFix/>
          </a:blip>
          <a:srcRect b="46097" l="0" r="66354" t="0"/>
          <a:stretch/>
        </p:blipFill>
        <p:spPr>
          <a:xfrm>
            <a:off x="5060975" y="932788"/>
            <a:ext cx="3931846" cy="350787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6"/>
          <p:cNvSpPr txBox="1"/>
          <p:nvPr>
            <p:ph type="title"/>
          </p:nvPr>
        </p:nvSpPr>
        <p:spPr>
          <a:xfrm>
            <a:off x="297725" y="976950"/>
            <a:ext cx="36711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What do we need?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○"/>
            </a:pPr>
            <a:r>
              <a:rPr i="1" lang="en" sz="2100">
                <a:latin typeface="Open Sans"/>
                <a:ea typeface="Open Sans"/>
                <a:cs typeface="Open Sans"/>
                <a:sym typeface="Open Sans"/>
              </a:rPr>
              <a:t>Accuracy</a:t>
            </a:r>
            <a:endParaRPr i="1"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○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Interpretable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b="1" lang="en" sz="2100">
                <a:latin typeface="Open Sans"/>
                <a:ea typeface="Open Sans"/>
                <a:cs typeface="Open Sans"/>
                <a:sym typeface="Open Sans"/>
              </a:rPr>
              <a:t>Logistic Model</a:t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○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21→ 2 Features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■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“PLUS-MINUS”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■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“SCORE”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title"/>
          </p:nvPr>
        </p:nvSpPr>
        <p:spPr>
          <a:xfrm>
            <a:off x="320325" y="341400"/>
            <a:ext cx="276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Model Selection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9" name="Google Shape;299;p47"/>
          <p:cNvPicPr preferRelativeResize="0"/>
          <p:nvPr/>
        </p:nvPicPr>
        <p:blipFill rotWithShape="1">
          <a:blip r:embed="rId3">
            <a:alphaModFix/>
          </a:blip>
          <a:srcRect b="46097" l="0" r="66354" t="0"/>
          <a:stretch/>
        </p:blipFill>
        <p:spPr>
          <a:xfrm>
            <a:off x="5060975" y="932788"/>
            <a:ext cx="3931846" cy="3507876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7"/>
          <p:cNvSpPr txBox="1"/>
          <p:nvPr>
            <p:ph type="title"/>
          </p:nvPr>
        </p:nvSpPr>
        <p:spPr>
          <a:xfrm>
            <a:off x="297725" y="976950"/>
            <a:ext cx="36711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What do we need?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○"/>
            </a:pPr>
            <a:r>
              <a:rPr i="1" lang="en" sz="2100">
                <a:latin typeface="Open Sans"/>
                <a:ea typeface="Open Sans"/>
                <a:cs typeface="Open Sans"/>
                <a:sym typeface="Open Sans"/>
              </a:rPr>
              <a:t>Accuracy</a:t>
            </a:r>
            <a:endParaRPr i="1"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○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Interpretable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b="1" lang="en" sz="2100">
                <a:latin typeface="Open Sans"/>
                <a:ea typeface="Open Sans"/>
                <a:cs typeface="Open Sans"/>
                <a:sym typeface="Open Sans"/>
              </a:rPr>
              <a:t>Logistic Model</a:t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○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21→ 2 Features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■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“PLUS-MINUS”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■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“SCORE”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○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Polynomial transformation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>
            <p:ph type="title"/>
          </p:nvPr>
        </p:nvSpPr>
        <p:spPr>
          <a:xfrm>
            <a:off x="320325" y="341400"/>
            <a:ext cx="276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Model Selection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6" name="Google Shape;306;p48"/>
          <p:cNvPicPr preferRelativeResize="0"/>
          <p:nvPr/>
        </p:nvPicPr>
        <p:blipFill rotWithShape="1">
          <a:blip r:embed="rId3">
            <a:alphaModFix/>
          </a:blip>
          <a:srcRect b="46097" l="0" r="66354" t="0"/>
          <a:stretch/>
        </p:blipFill>
        <p:spPr>
          <a:xfrm>
            <a:off x="5060975" y="932788"/>
            <a:ext cx="3931846" cy="350787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8"/>
          <p:cNvSpPr txBox="1"/>
          <p:nvPr>
            <p:ph type="title"/>
          </p:nvPr>
        </p:nvSpPr>
        <p:spPr>
          <a:xfrm>
            <a:off x="297725" y="976950"/>
            <a:ext cx="36711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What do we need?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○"/>
            </a:pPr>
            <a:r>
              <a:rPr i="1" lang="en" sz="2100">
                <a:latin typeface="Open Sans"/>
                <a:ea typeface="Open Sans"/>
                <a:cs typeface="Open Sans"/>
                <a:sym typeface="Open Sans"/>
              </a:rPr>
              <a:t>Accuracy</a:t>
            </a:r>
            <a:endParaRPr i="1"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○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Interpretable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b="1" lang="en" sz="2100">
                <a:latin typeface="Open Sans"/>
                <a:ea typeface="Open Sans"/>
                <a:cs typeface="Open Sans"/>
                <a:sym typeface="Open Sans"/>
              </a:rPr>
              <a:t>Logistic Model</a:t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○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21→ 2 Features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■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“PLUS-MINUS”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■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“SCORE”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○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Polynomial transformation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■"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Accuracy: 0.72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>
            <a:off x="320325" y="341400"/>
            <a:ext cx="49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Logistic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Model Evaluation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0"/>
          <p:cNvSpPr txBox="1"/>
          <p:nvPr>
            <p:ph type="title"/>
          </p:nvPr>
        </p:nvSpPr>
        <p:spPr>
          <a:xfrm>
            <a:off x="297725" y="976950"/>
            <a:ext cx="2805000" cy="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i="1" lang="en" sz="1500">
                <a:latin typeface="Open Sans"/>
                <a:ea typeface="Open Sans"/>
                <a:cs typeface="Open Sans"/>
                <a:sym typeface="Open Sans"/>
              </a:rPr>
              <a:t>Accuracy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 Score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0.72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Google Shape;318;p50"/>
          <p:cNvSpPr txBox="1"/>
          <p:nvPr>
            <p:ph type="title"/>
          </p:nvPr>
        </p:nvSpPr>
        <p:spPr>
          <a:xfrm>
            <a:off x="320325" y="341400"/>
            <a:ext cx="49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Logistic Model Evaluation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850" y="1017725"/>
            <a:ext cx="3615974" cy="3382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1"/>
          <p:cNvSpPr txBox="1"/>
          <p:nvPr>
            <p:ph type="title"/>
          </p:nvPr>
        </p:nvSpPr>
        <p:spPr>
          <a:xfrm>
            <a:off x="297725" y="976950"/>
            <a:ext cx="2805000" cy="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i="1" lang="en" sz="1500">
                <a:latin typeface="Open Sans"/>
                <a:ea typeface="Open Sans"/>
                <a:cs typeface="Open Sans"/>
                <a:sym typeface="Open Sans"/>
              </a:rPr>
              <a:t>Accuracy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 Score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0.72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51"/>
          <p:cNvSpPr txBox="1"/>
          <p:nvPr>
            <p:ph type="title"/>
          </p:nvPr>
        </p:nvSpPr>
        <p:spPr>
          <a:xfrm>
            <a:off x="320325" y="341400"/>
            <a:ext cx="49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Logistic Model Evaluation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309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09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Background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Dataset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20967" t="0"/>
          <a:stretch/>
        </p:blipFill>
        <p:spPr>
          <a:xfrm>
            <a:off x="3533825" y="294575"/>
            <a:ext cx="5137951" cy="44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677600" y="4051950"/>
            <a:ext cx="583200" cy="8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5850" y="1017725"/>
            <a:ext cx="3615974" cy="338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52"/>
          <p:cNvPicPr preferRelativeResize="0"/>
          <p:nvPr/>
        </p:nvPicPr>
        <p:blipFill rotWithShape="1">
          <a:blip r:embed="rId5">
            <a:alphaModFix/>
          </a:blip>
          <a:srcRect b="15948" l="6877" r="8427" t="5528"/>
          <a:stretch/>
        </p:blipFill>
        <p:spPr>
          <a:xfrm>
            <a:off x="6157950" y="1184475"/>
            <a:ext cx="684400" cy="4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2"/>
          <p:cNvSpPr txBox="1"/>
          <p:nvPr>
            <p:ph type="title"/>
          </p:nvPr>
        </p:nvSpPr>
        <p:spPr>
          <a:xfrm>
            <a:off x="320325" y="341400"/>
            <a:ext cx="49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Logistic Model Evaluation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52"/>
          <p:cNvSpPr txBox="1"/>
          <p:nvPr>
            <p:ph type="title"/>
          </p:nvPr>
        </p:nvSpPr>
        <p:spPr>
          <a:xfrm>
            <a:off x="297725" y="976950"/>
            <a:ext cx="2805000" cy="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i="1" lang="en" sz="1500">
                <a:latin typeface="Open Sans"/>
                <a:ea typeface="Open Sans"/>
                <a:cs typeface="Open Sans"/>
                <a:sym typeface="Open Sans"/>
              </a:rPr>
              <a:t>Accuracy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 Score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0.72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677600" y="4051950"/>
            <a:ext cx="583200" cy="8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5850" y="1017725"/>
            <a:ext cx="3615974" cy="338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3"/>
          <p:cNvPicPr preferRelativeResize="0"/>
          <p:nvPr/>
        </p:nvPicPr>
        <p:blipFill rotWithShape="1">
          <a:blip r:embed="rId5">
            <a:alphaModFix/>
          </a:blip>
          <a:srcRect b="15948" l="6877" r="8427" t="5528"/>
          <a:stretch/>
        </p:blipFill>
        <p:spPr>
          <a:xfrm>
            <a:off x="6157950" y="1184475"/>
            <a:ext cx="684400" cy="4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3"/>
          <p:cNvSpPr txBox="1"/>
          <p:nvPr/>
        </p:nvSpPr>
        <p:spPr>
          <a:xfrm rot="-2700000">
            <a:off x="4262405" y="2448849"/>
            <a:ext cx="1099692" cy="4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Shaq Shot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53"/>
          <p:cNvSpPr txBox="1"/>
          <p:nvPr>
            <p:ph type="title"/>
          </p:nvPr>
        </p:nvSpPr>
        <p:spPr>
          <a:xfrm>
            <a:off x="320325" y="341400"/>
            <a:ext cx="49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Logistic Model Evaluation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53"/>
          <p:cNvSpPr txBox="1"/>
          <p:nvPr>
            <p:ph type="title"/>
          </p:nvPr>
        </p:nvSpPr>
        <p:spPr>
          <a:xfrm>
            <a:off x="297725" y="976950"/>
            <a:ext cx="2805000" cy="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i="1" lang="en" sz="1500">
                <a:latin typeface="Open Sans"/>
                <a:ea typeface="Open Sans"/>
                <a:cs typeface="Open Sans"/>
                <a:sym typeface="Open Sans"/>
              </a:rPr>
              <a:t>Accuracy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 Score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0.72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677600" y="4051950"/>
            <a:ext cx="583200" cy="8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5850" y="1017725"/>
            <a:ext cx="3615974" cy="338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4"/>
          <p:cNvPicPr preferRelativeResize="0"/>
          <p:nvPr/>
        </p:nvPicPr>
        <p:blipFill rotWithShape="1">
          <a:blip r:embed="rId5">
            <a:alphaModFix/>
          </a:blip>
          <a:srcRect b="15948" l="6877" r="8427" t="5528"/>
          <a:stretch/>
        </p:blipFill>
        <p:spPr>
          <a:xfrm>
            <a:off x="6157950" y="1184475"/>
            <a:ext cx="684400" cy="4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4"/>
          <p:cNvSpPr txBox="1"/>
          <p:nvPr/>
        </p:nvSpPr>
        <p:spPr>
          <a:xfrm rot="-2700000">
            <a:off x="4262405" y="2448849"/>
            <a:ext cx="1099692" cy="4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Shaq Shot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54"/>
          <p:cNvSpPr txBox="1"/>
          <p:nvPr/>
        </p:nvSpPr>
        <p:spPr>
          <a:xfrm rot="-2700000">
            <a:off x="3430209" y="1452330"/>
            <a:ext cx="1394980" cy="4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Curry Curve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54"/>
          <p:cNvSpPr txBox="1"/>
          <p:nvPr>
            <p:ph type="title"/>
          </p:nvPr>
        </p:nvSpPr>
        <p:spPr>
          <a:xfrm>
            <a:off x="320325" y="341400"/>
            <a:ext cx="49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Logistic Model Evaluation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" name="Google Shape;355;p54"/>
          <p:cNvSpPr txBox="1"/>
          <p:nvPr>
            <p:ph type="title"/>
          </p:nvPr>
        </p:nvSpPr>
        <p:spPr>
          <a:xfrm>
            <a:off x="297725" y="976950"/>
            <a:ext cx="2805000" cy="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i="1" lang="en" sz="1500">
                <a:latin typeface="Open Sans"/>
                <a:ea typeface="Open Sans"/>
                <a:cs typeface="Open Sans"/>
                <a:sym typeface="Open Sans"/>
              </a:rPr>
              <a:t>Accuracy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 Score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0.72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677600" y="4051950"/>
            <a:ext cx="583200" cy="8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5850" y="1017725"/>
            <a:ext cx="3615974" cy="338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5"/>
          <p:cNvPicPr preferRelativeResize="0"/>
          <p:nvPr/>
        </p:nvPicPr>
        <p:blipFill rotWithShape="1">
          <a:blip r:embed="rId5">
            <a:alphaModFix/>
          </a:blip>
          <a:srcRect b="15948" l="6877" r="8427" t="5528"/>
          <a:stretch/>
        </p:blipFill>
        <p:spPr>
          <a:xfrm>
            <a:off x="6157950" y="1184475"/>
            <a:ext cx="684400" cy="4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5"/>
          <p:cNvSpPr txBox="1"/>
          <p:nvPr/>
        </p:nvSpPr>
        <p:spPr>
          <a:xfrm rot="-2700000">
            <a:off x="4262405" y="2448849"/>
            <a:ext cx="1099692" cy="4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Shaq Shot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4" name="Google Shape;364;p55"/>
          <p:cNvSpPr txBox="1"/>
          <p:nvPr/>
        </p:nvSpPr>
        <p:spPr>
          <a:xfrm rot="-2700000">
            <a:off x="3430209" y="1452330"/>
            <a:ext cx="1394980" cy="4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Curry Curve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5" name="Google Shape;365;p55"/>
          <p:cNvSpPr txBox="1"/>
          <p:nvPr>
            <p:ph type="title"/>
          </p:nvPr>
        </p:nvSpPr>
        <p:spPr>
          <a:xfrm>
            <a:off x="320325" y="341400"/>
            <a:ext cx="49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Logistic Model Evaluation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6" name="Google Shape;366;p55"/>
          <p:cNvSpPr txBox="1"/>
          <p:nvPr>
            <p:ph type="title"/>
          </p:nvPr>
        </p:nvSpPr>
        <p:spPr>
          <a:xfrm>
            <a:off x="297725" y="976950"/>
            <a:ext cx="2805000" cy="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i="1" lang="en" sz="1500">
                <a:latin typeface="Open Sans"/>
                <a:ea typeface="Open Sans"/>
                <a:cs typeface="Open Sans"/>
                <a:sym typeface="Open Sans"/>
              </a:rPr>
              <a:t>Accuracy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 Score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0.72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7" name="Google Shape;367;p55"/>
          <p:cNvSpPr txBox="1"/>
          <p:nvPr>
            <p:ph type="title"/>
          </p:nvPr>
        </p:nvSpPr>
        <p:spPr>
          <a:xfrm>
            <a:off x="6842350" y="1049675"/>
            <a:ext cx="227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ts val="1520"/>
              <a:buFont typeface="Open Sans"/>
              <a:buChar char="●"/>
            </a:pPr>
            <a:r>
              <a:rPr i="1" lang="en" sz="1520">
                <a:latin typeface="Open Sans"/>
                <a:ea typeface="Open Sans"/>
                <a:cs typeface="Open Sans"/>
                <a:sym typeface="Open Sans"/>
              </a:rPr>
              <a:t>ROAUC</a:t>
            </a:r>
            <a:r>
              <a:rPr lang="en" sz="1520">
                <a:latin typeface="Open Sans"/>
                <a:ea typeface="Open Sans"/>
                <a:cs typeface="Open Sans"/>
                <a:sym typeface="Open Sans"/>
              </a:rPr>
              <a:t> Score</a:t>
            </a:r>
            <a:endParaRPr sz="1520">
              <a:latin typeface="Open Sans"/>
              <a:ea typeface="Open Sans"/>
              <a:cs typeface="Open Sans"/>
              <a:sym typeface="Open Sans"/>
            </a:endParaRPr>
          </a:p>
          <a:p>
            <a:pPr indent="-325119" lvl="1" marL="914400" rtl="0" algn="l">
              <a:spcBef>
                <a:spcPts val="0"/>
              </a:spcBef>
              <a:spcAft>
                <a:spcPts val="0"/>
              </a:spcAft>
              <a:buSzPts val="1520"/>
              <a:buFont typeface="Open Sans"/>
              <a:buChar char="○"/>
            </a:pPr>
            <a:r>
              <a:rPr lang="en" sz="152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1520">
                <a:latin typeface="Open Sans"/>
                <a:ea typeface="Open Sans"/>
                <a:cs typeface="Open Sans"/>
                <a:sym typeface="Open Sans"/>
              </a:rPr>
              <a:t>0.8</a:t>
            </a:r>
            <a:endParaRPr b="1" sz="152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6"/>
          <p:cNvSpPr txBox="1"/>
          <p:nvPr>
            <p:ph type="title"/>
          </p:nvPr>
        </p:nvSpPr>
        <p:spPr>
          <a:xfrm>
            <a:off x="311700" y="36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Point Difference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is the principal feature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3" name="Google Shape;373;p56"/>
          <p:cNvPicPr preferRelativeResize="0"/>
          <p:nvPr/>
        </p:nvPicPr>
        <p:blipFill rotWithShape="1">
          <a:blip r:embed="rId3">
            <a:alphaModFix/>
          </a:blip>
          <a:srcRect b="46097" l="0" r="66354" t="0"/>
          <a:stretch/>
        </p:blipFill>
        <p:spPr>
          <a:xfrm>
            <a:off x="2466475" y="1126975"/>
            <a:ext cx="3931846" cy="350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did we learn?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did we learn?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4" name="Google Shape;384;p58"/>
          <p:cNvSpPr txBox="1"/>
          <p:nvPr>
            <p:ph idx="1" type="body"/>
          </p:nvPr>
        </p:nvSpPr>
        <p:spPr>
          <a:xfrm>
            <a:off x="311700" y="1152475"/>
            <a:ext cx="85206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first half matters, a lot!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did we learn?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59"/>
          <p:cNvSpPr txBox="1"/>
          <p:nvPr>
            <p:ph idx="1" type="body"/>
          </p:nvPr>
        </p:nvSpPr>
        <p:spPr>
          <a:xfrm>
            <a:off x="311700" y="1152475"/>
            <a:ext cx="85206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first half matters, a lot!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Score difference matters, a lot!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did we learn?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6" name="Google Shape;396;p60"/>
          <p:cNvSpPr txBox="1"/>
          <p:nvPr>
            <p:ph idx="1" type="body"/>
          </p:nvPr>
        </p:nvSpPr>
        <p:spPr>
          <a:xfrm>
            <a:off x="311700" y="1152475"/>
            <a:ext cx="85206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first half matters, a lot!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Score difference matters, a lot!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7" name="Google Shape;397;p60"/>
          <p:cNvSpPr txBox="1"/>
          <p:nvPr>
            <p:ph type="title"/>
          </p:nvPr>
        </p:nvSpPr>
        <p:spPr>
          <a:xfrm>
            <a:off x="311700" y="265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do we want to learn next?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did we learn?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3" name="Google Shape;403;p61"/>
          <p:cNvSpPr txBox="1"/>
          <p:nvPr>
            <p:ph idx="1" type="body"/>
          </p:nvPr>
        </p:nvSpPr>
        <p:spPr>
          <a:xfrm>
            <a:off x="311700" y="1152475"/>
            <a:ext cx="85206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first half matters, a lot!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Score difference matters, a lot!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4" name="Google Shape;404;p61"/>
          <p:cNvSpPr txBox="1"/>
          <p:nvPr>
            <p:ph type="title"/>
          </p:nvPr>
        </p:nvSpPr>
        <p:spPr>
          <a:xfrm>
            <a:off x="311700" y="265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do we want to learn next?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5" name="Google Shape;405;p61"/>
          <p:cNvSpPr txBox="1"/>
          <p:nvPr>
            <p:ph idx="1" type="body"/>
          </p:nvPr>
        </p:nvSpPr>
        <p:spPr>
          <a:xfrm>
            <a:off x="418925" y="3226000"/>
            <a:ext cx="85206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Feature Engineering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309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09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Background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Dataset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Model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20967" t="0"/>
          <a:stretch/>
        </p:blipFill>
        <p:spPr>
          <a:xfrm>
            <a:off x="3533825" y="294575"/>
            <a:ext cx="5137951" cy="44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did we learn?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62"/>
          <p:cNvSpPr txBox="1"/>
          <p:nvPr>
            <p:ph idx="1" type="body"/>
          </p:nvPr>
        </p:nvSpPr>
        <p:spPr>
          <a:xfrm>
            <a:off x="311700" y="1152475"/>
            <a:ext cx="85206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first half matters, a lot!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Score difference matters, a lot!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62"/>
          <p:cNvSpPr txBox="1"/>
          <p:nvPr>
            <p:ph type="title"/>
          </p:nvPr>
        </p:nvSpPr>
        <p:spPr>
          <a:xfrm>
            <a:off x="311700" y="265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do we want to learn next?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p62"/>
          <p:cNvSpPr txBox="1"/>
          <p:nvPr>
            <p:ph idx="1" type="body"/>
          </p:nvPr>
        </p:nvSpPr>
        <p:spPr>
          <a:xfrm>
            <a:off x="418925" y="3226000"/>
            <a:ext cx="85206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Feature Engineering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Create new time-dependent features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did we learn?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9" name="Google Shape;419;p63"/>
          <p:cNvSpPr txBox="1"/>
          <p:nvPr>
            <p:ph idx="1" type="body"/>
          </p:nvPr>
        </p:nvSpPr>
        <p:spPr>
          <a:xfrm>
            <a:off x="311700" y="1152475"/>
            <a:ext cx="85206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first half matters, a lot!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Score difference matters, a lot!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0" name="Google Shape;420;p63"/>
          <p:cNvSpPr txBox="1"/>
          <p:nvPr>
            <p:ph type="title"/>
          </p:nvPr>
        </p:nvSpPr>
        <p:spPr>
          <a:xfrm>
            <a:off x="311700" y="265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do we want to learn next?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63"/>
          <p:cNvSpPr txBox="1"/>
          <p:nvPr>
            <p:ph idx="1" type="body"/>
          </p:nvPr>
        </p:nvSpPr>
        <p:spPr>
          <a:xfrm>
            <a:off x="418925" y="3226000"/>
            <a:ext cx="85206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Feature Engineering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Create new time-dependent features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/>
              <a:t>More relative features (e.g., PLUS_MINUS, but rebounds).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did we learn?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7" name="Google Shape;427;p64"/>
          <p:cNvSpPr txBox="1"/>
          <p:nvPr>
            <p:ph idx="1" type="body"/>
          </p:nvPr>
        </p:nvSpPr>
        <p:spPr>
          <a:xfrm>
            <a:off x="311700" y="1152475"/>
            <a:ext cx="85206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first half matters, a lot!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Score difference matters, a lot!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8" name="Google Shape;428;p64"/>
          <p:cNvSpPr txBox="1"/>
          <p:nvPr>
            <p:ph type="title"/>
          </p:nvPr>
        </p:nvSpPr>
        <p:spPr>
          <a:xfrm>
            <a:off x="311700" y="265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do we want to learn next?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9" name="Google Shape;429;p64"/>
          <p:cNvSpPr txBox="1"/>
          <p:nvPr>
            <p:ph idx="1" type="body"/>
          </p:nvPr>
        </p:nvSpPr>
        <p:spPr>
          <a:xfrm>
            <a:off x="418925" y="3226000"/>
            <a:ext cx="85206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Feature Engineering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Create new time-dependent features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/>
              <a:t>More relative features (e.g., PLUS_MINUS, but rebounds).</a:t>
            </a:r>
            <a:endParaRPr/>
          </a:p>
        </p:txBody>
      </p:sp>
      <p:sp>
        <p:nvSpPr>
          <p:cNvPr id="430" name="Google Shape;430;p64"/>
          <p:cNvSpPr txBox="1"/>
          <p:nvPr>
            <p:ph idx="1" type="body"/>
          </p:nvPr>
        </p:nvSpPr>
        <p:spPr>
          <a:xfrm>
            <a:off x="418925" y="4016725"/>
            <a:ext cx="85206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More sophisticated analyses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5"/>
          <p:cNvSpPr txBox="1"/>
          <p:nvPr>
            <p:ph type="title"/>
          </p:nvPr>
        </p:nvSpPr>
        <p:spPr>
          <a:xfrm>
            <a:off x="5706225" y="1498650"/>
            <a:ext cx="197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latin typeface="Open Sans"/>
                <a:ea typeface="Open Sans"/>
                <a:cs typeface="Open Sans"/>
                <a:sym typeface="Open Sans"/>
              </a:rPr>
              <a:t>Tools Used</a:t>
            </a:r>
            <a:endParaRPr sz="202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36" name="Google Shape;43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888" y="3857429"/>
            <a:ext cx="2322722" cy="932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8531" y="3793993"/>
            <a:ext cx="2471145" cy="932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3100" y="2071350"/>
            <a:ext cx="2453252" cy="831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0085" y="2901481"/>
            <a:ext cx="1539294" cy="83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89683" y="2114056"/>
            <a:ext cx="804202" cy="970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65"/>
          <p:cNvPicPr preferRelativeResize="0"/>
          <p:nvPr/>
        </p:nvPicPr>
        <p:blipFill rotWithShape="1">
          <a:blip r:embed="rId8">
            <a:alphaModFix/>
          </a:blip>
          <a:srcRect b="0" l="27439" r="24141" t="0"/>
          <a:stretch/>
        </p:blipFill>
        <p:spPr>
          <a:xfrm>
            <a:off x="6288610" y="2284361"/>
            <a:ext cx="1206966" cy="140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6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21201" y="3193187"/>
            <a:ext cx="741167" cy="725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65"/>
          <p:cNvSpPr txBox="1"/>
          <p:nvPr>
            <p:ph type="title"/>
          </p:nvPr>
        </p:nvSpPr>
        <p:spPr>
          <a:xfrm>
            <a:off x="906650" y="1498650"/>
            <a:ext cx="174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latin typeface="Open Sans"/>
                <a:ea typeface="Open Sans"/>
                <a:cs typeface="Open Sans"/>
                <a:sym typeface="Open Sans"/>
              </a:rPr>
              <a:t>Sources</a:t>
            </a:r>
            <a:endParaRPr sz="202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4" name="Google Shape;444;p65"/>
          <p:cNvSpPr txBox="1"/>
          <p:nvPr>
            <p:ph idx="1" type="body"/>
          </p:nvPr>
        </p:nvSpPr>
        <p:spPr>
          <a:xfrm>
            <a:off x="130950" y="1903513"/>
            <a:ext cx="3054600" cy="1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Open Sans"/>
              <a:buAutoNum type="arabicPeriod"/>
            </a:pPr>
            <a:r>
              <a:rPr lang="en" sz="1000">
                <a:solidFill>
                  <a:srgbClr val="8888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Jonathan Ferrey/Getty Images</a:t>
            </a:r>
            <a:endParaRPr sz="1000">
              <a:solidFill>
                <a:srgbClr val="88888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Open Sans"/>
              <a:buAutoNum type="arabicPeriod"/>
            </a:pPr>
            <a:r>
              <a:rPr lang="en" sz="1000">
                <a:solidFill>
                  <a:srgbClr val="8888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https://pypi.org/project/nba-api/</a:t>
            </a:r>
            <a:endParaRPr sz="1000">
              <a:solidFill>
                <a:srgbClr val="88888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Open Sans"/>
              <a:buAutoNum type="arabicPeriod"/>
            </a:pPr>
            <a:r>
              <a:rPr lang="en" sz="1000">
                <a:solidFill>
                  <a:srgbClr val="8888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https://github.com/seemethere/nba_py</a:t>
            </a:r>
            <a:endParaRPr sz="1000">
              <a:solidFill>
                <a:srgbClr val="88888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Open Sans"/>
              <a:buAutoNum type="arabicPeriod"/>
            </a:pPr>
            <a:r>
              <a:rPr lang="en" sz="1000">
                <a:solidFill>
                  <a:srgbClr val="88888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https://github.com/swar/nba_api</a:t>
            </a:r>
            <a:endParaRPr sz="1000">
              <a:solidFill>
                <a:srgbClr val="88888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5" name="Google Shape;445;p65"/>
          <p:cNvSpPr txBox="1"/>
          <p:nvPr/>
        </p:nvSpPr>
        <p:spPr>
          <a:xfrm>
            <a:off x="3434075" y="180625"/>
            <a:ext cx="1558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urgette"/>
                <a:ea typeface="Courgette"/>
                <a:cs typeface="Courgette"/>
                <a:sym typeface="Courgette"/>
              </a:rPr>
              <a:t>FIN</a:t>
            </a:r>
            <a:endParaRPr sz="4800">
              <a:latin typeface="Courgette"/>
              <a:ea typeface="Courgette"/>
              <a:cs typeface="Courgette"/>
              <a:sym typeface="Courgette"/>
            </a:endParaRPr>
          </a:p>
        </p:txBody>
      </p:sp>
      <p:cxnSp>
        <p:nvCxnSpPr>
          <p:cNvPr id="446" name="Google Shape;446;p65"/>
          <p:cNvCxnSpPr/>
          <p:nvPr/>
        </p:nvCxnSpPr>
        <p:spPr>
          <a:xfrm>
            <a:off x="2922000" y="971850"/>
            <a:ext cx="23874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65"/>
          <p:cNvCxnSpPr/>
          <p:nvPr/>
        </p:nvCxnSpPr>
        <p:spPr>
          <a:xfrm>
            <a:off x="2922000" y="1039325"/>
            <a:ext cx="23874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data goes over too many years or seasons?</a:t>
            </a:r>
            <a:endParaRPr/>
          </a:p>
        </p:txBody>
      </p:sp>
      <p:sp>
        <p:nvSpPr>
          <p:cNvPr id="453" name="Google Shape;453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Game Has Changed”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i="1" lang="en"/>
              <a:t>Daft Punk</a:t>
            </a:r>
            <a:r>
              <a:rPr lang="en"/>
              <a:t>, Tron: Legacy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Maybe 1 season is all you should consider?  Or you could have some factor for what players are still there/composition of the team?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 pointer has doubled in popularity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309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322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Background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Dataset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Model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Summary &amp; Future Work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20967" t="0"/>
          <a:stretch/>
        </p:blipFill>
        <p:spPr>
          <a:xfrm>
            <a:off x="3533825" y="294575"/>
            <a:ext cx="5137951" cy="44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4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Inspiration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for study?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27439" r="24141" t="0"/>
          <a:stretch/>
        </p:blipFill>
        <p:spPr>
          <a:xfrm>
            <a:off x="6449100" y="1322725"/>
            <a:ext cx="2490250" cy="28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4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Inspiration for study?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580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Common complaint is only the later half of the game matters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0" l="27439" r="24141" t="0"/>
          <a:stretch/>
        </p:blipFill>
        <p:spPr>
          <a:xfrm>
            <a:off x="6449100" y="1322725"/>
            <a:ext cx="2490250" cy="28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4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Inspiration for study?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580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Common complaint is only the later half of the game matters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Is this true?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0" l="27439" r="24141" t="0"/>
          <a:stretch/>
        </p:blipFill>
        <p:spPr>
          <a:xfrm>
            <a:off x="6449100" y="1322725"/>
            <a:ext cx="2490250" cy="28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