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272fae0e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272fae0e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272fae0e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272fae0e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272fae0e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272fae0e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272fae0e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272fae0e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272fae0e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272fae0e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272fae0e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272fae0e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</a:t>
            </a:r>
            <a:r>
              <a:rPr lang="en"/>
              <a:t>Mountain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Slide Deck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Problem Identification: Optimizing Pricing Strategy</a:t>
            </a:r>
            <a:endParaRPr b="1"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Recent Challenge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: Operating expenses increased by $1,540,000 due to the addition of a new chairlift.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Opportunity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: Enhance revenue generation while maintaining competitiveness.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Current Limitations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Inadequate insight into the importance of specific facilities.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Hindering investment decisions and market positioning.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Leverage data science to make informed decisions.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Evaluate resort features and amenities.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Identify opportunities for pricing enhancement.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Recommendation: Pricing Strategy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Adult Weekend Ticket Price Increase: Proposed adjustment from $81 to $95.87.</a:t>
            </a:r>
            <a:endParaRPr sz="8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Strategic Positioning: Reflects Big Mountain's exceptional amenities.</a:t>
            </a:r>
            <a:endParaRPr sz="8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Revenue Enhancement: Anticipate substantial revenue growth.</a:t>
            </a:r>
            <a:endParaRPr sz="8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498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latin typeface="Montserrat"/>
                <a:ea typeface="Montserrat"/>
                <a:cs typeface="Montserrat"/>
                <a:sym typeface="Montserrat"/>
              </a:rPr>
              <a:t>Key Features Impacting Pricing</a:t>
            </a:r>
            <a:endParaRPr b="1" sz="12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Montserrat"/>
                <a:ea typeface="Montserrat"/>
                <a:cs typeface="Montserrat"/>
                <a:sym typeface="Montserrat"/>
              </a:rPr>
              <a:t>Vertical Drop</a:t>
            </a: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: Big Mountain's impressive vertical drop is a key attraction, offering guests an exhilarating and unique skiing experience. Elevating the price acknowledges the premium value of this feature.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Montserrat"/>
                <a:ea typeface="Montserrat"/>
                <a:cs typeface="Montserrat"/>
                <a:sym typeface="Montserrat"/>
              </a:rPr>
              <a:t>Snow Making_ac</a:t>
            </a: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: Consistent snow coverage is essential for guest satisfaction. Big Mountain's substantial snowmaking capacity ensures a reliable skiing season, justifying a higher price point.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Montserrat"/>
                <a:ea typeface="Montserrat"/>
                <a:cs typeface="Montserrat"/>
                <a:sym typeface="Montserrat"/>
              </a:rPr>
              <a:t>Total Chairs</a:t>
            </a: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: A diverse selection of chairlifts enhances guest convenience and accessibility across the resort. An increased price recognizes the improved guest experience provided by these amenities.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Montserrat"/>
                <a:ea typeface="Montserrat"/>
                <a:cs typeface="Montserrat"/>
                <a:sym typeface="Montserrat"/>
              </a:rPr>
              <a:t>FastQuads</a:t>
            </a: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: High-speed lifts reduce waiting times and enhance the overall skiing experience. A price increase reflects the added value of these efficient transportation options.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Montserrat"/>
                <a:ea typeface="Montserrat"/>
                <a:cs typeface="Montserrat"/>
                <a:sym typeface="Montserrat"/>
              </a:rPr>
              <a:t>Runs</a:t>
            </a: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: A variety of runs caters to skiers of all skill levels, ensuring a comprehensive skiing experience. Raising the price acknowledges the diversity and quality of the skiing terrain.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Montserrat"/>
                <a:ea typeface="Montserrat"/>
                <a:cs typeface="Montserrat"/>
                <a:sym typeface="Montserrat"/>
              </a:rPr>
              <a:t>LongestRun_mi</a:t>
            </a: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: Longer runs offer guests extended enjoyment and a sense of adventure. An increased price recognizes the enhanced value provided by extended runs.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Montserrat"/>
                <a:ea typeface="Montserrat"/>
                <a:cs typeface="Montserrat"/>
                <a:sym typeface="Montserrat"/>
              </a:rPr>
              <a:t>Trams</a:t>
            </a: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: Trams provide guests with panoramic views and rapid transportation. A higher price aligns with the elevated guest experience facilitated by these premium amenities.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Montserrat"/>
                <a:ea typeface="Montserrat"/>
                <a:cs typeface="Montserrat"/>
                <a:sym typeface="Montserrat"/>
              </a:rPr>
              <a:t>SkiableTerrain_ac</a:t>
            </a: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: Big Mountain's expansive ski area allows for exploration and diverse skiing opportunities. The increased price reflects the value of this extensive terrain.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801" y="262223"/>
            <a:ext cx="2398575" cy="130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450" y="1947407"/>
            <a:ext cx="2398574" cy="12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9625" y="3575915"/>
            <a:ext cx="2426925" cy="132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results- Methodology Overview</a:t>
            </a:r>
            <a:endParaRPr b="1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Data Cleaning: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Initial data cleanup process.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Feature-Based Approach: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Focus on utilizing available features for accuracy.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Missing Data Imputation: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Determined optimal imputation method (median).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Data Scaling: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Applied feature scaling for modeling.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Train-Test Split: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Segregated data for model evaluation.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Model Selection: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Explored multiple models and methods.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Statistical Evaluation: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Utilized R^2 and Mean Absolute Error (MAE) for model comparison.</a:t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Based Approach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Feature Focus</a:t>
            </a:r>
            <a:r>
              <a:rPr lang="en" sz="1100"/>
              <a:t>: Emphasized using available features for accuracy.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Discrimination Based on Feature Availability</a:t>
            </a:r>
            <a:r>
              <a:rPr lang="en" sz="1100"/>
              <a:t>: Prioritized feature availability over state discrimination for better results.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364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Feature-Based Approach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Data-Driven Feature Selection: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Prioritized features based on their influence on ticket pricing.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Scatterplots Analysis: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Visualized feature correlations with ticket price.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High Correlations: Identified features with strong positive correlations.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Insights Beyond Correlation Figures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: Uncovered nuanced patterns in the data.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Scatterplots Analysis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Vertical_Drop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: Strong positive correlation with ticket price, indicating higher pricing for greater vertical drops.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fastQuads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: Evident usefulness, showcasing a positive correlation with ticket price.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Runs and Total_Chairs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: Both features display similar and valuable correlations, influencing ticket pricing positively.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Resorts_per_100kcapita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Low values show price variability, capable of both dropping and climbing.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Ticket price tends to increase as the number of resorts per capita rises.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Lower ticket prices correspond to states with fewer resorts, potentially less popular for skiing.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High prices in areas with rare resorts suggest monopoly effects due to limited competition.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450" y="1183375"/>
            <a:ext cx="3688251" cy="354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and Model Selection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/>
              <a:t>Validation Process</a:t>
            </a:r>
            <a:r>
              <a:rPr lang="en" sz="850"/>
              <a:t>: Rigorous testing to determine the most effective pricing model.</a:t>
            </a:r>
            <a:endParaRPr sz="85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/>
              <a:t>Model Performance Metrics</a:t>
            </a:r>
            <a:r>
              <a:rPr lang="en" sz="850"/>
              <a:t>: Evaluation based on R^2 and Mean Absolute Error (MAE).</a:t>
            </a:r>
            <a:endParaRPr sz="85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/>
              <a:t>Final Model Selection</a:t>
            </a:r>
            <a:r>
              <a:rPr lang="en" sz="850"/>
              <a:t>: Opted for the Random Forest Regressor.</a:t>
            </a:r>
            <a:endParaRPr sz="85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/>
              <a:t>Confidence in Results:</a:t>
            </a:r>
            <a:r>
              <a:rPr lang="en" sz="850"/>
              <a:t> Data-driven model selection ensures robust pricing recommendations.</a:t>
            </a:r>
            <a:endParaRPr sz="85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Validation Process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Montserrat"/>
                <a:ea typeface="Montserrat"/>
                <a:cs typeface="Montserrat"/>
                <a:sym typeface="Montserrat"/>
              </a:rPr>
              <a:t>Data Segmentation</a:t>
            </a: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: Split data into training and testing sets.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 Rigorously assessed model performance.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Montserrat"/>
                <a:ea typeface="Montserrat"/>
                <a:cs typeface="Montserrat"/>
                <a:sym typeface="Montserrat"/>
              </a:rPr>
              <a:t>Statistical Metrics</a:t>
            </a: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: Utilized R^2 and MAE for evaluation.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Model Performance Metrics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R^2 (Coefficient of Determination):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Measures the proportion of variance in the target variable explained by the model.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Linear Regression: 0.818 (Training), 0.721 (Test).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Random Forest Regressor: Estimated 0.865 (Cross-Validation), Actual Test 0.853.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Mean Absolute Error (MAE):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Measures the average magnitude of errors between predicted and actual values.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Random Forest Regressor: Estimated 9.645 (Cross-Validation), Actual Test 9.538.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Final Model Selection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Random Forest Regressor: Chosen based on superior performance.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Cross-Validation Benefit: Confirmed model robustness.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Montserrat"/>
                <a:ea typeface="Montserrat"/>
                <a:cs typeface="Montserrat"/>
                <a:sym typeface="Montserrat"/>
              </a:rPr>
              <a:t>Lowest MAE: Significantly outperformed other models in test data.</a:t>
            </a:r>
            <a:endParaRPr sz="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Conclusion</a:t>
            </a:r>
            <a:endParaRPr b="1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Confidence in Results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Data-Driven Decision: The selection of the Random Forest Regressor is based on empirical evidence.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Strong Predictive Power: The model's accuracy instills confidence in pricing recommendations.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Enhanced Strategy: Ensures a solid foundation for price adjustments and business decisions.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-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Montserrat"/>
                <a:ea typeface="Montserrat"/>
                <a:cs typeface="Montserrat"/>
                <a:sym typeface="Montserrat"/>
              </a:rPr>
              <a:t>Our rigorous testing and model selection process culminated in the choice of the Random Forest Regressor. Its superior performance, as demonstrated through cross-validation and actual test data, reinforces our confidence in the pricing recommendation of increasing the adult weekend ticket price to $95.87.</a:t>
            </a:r>
            <a:endParaRPr sz="12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