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3"/>
  </p:notesMasterIdLst>
  <p:sldIdLst>
    <p:sldId id="256" r:id="rId2"/>
    <p:sldId id="263" r:id="rId3"/>
    <p:sldId id="272" r:id="rId4"/>
    <p:sldId id="257" r:id="rId5"/>
    <p:sldId id="258" r:id="rId6"/>
    <p:sldId id="259" r:id="rId7"/>
    <p:sldId id="260" r:id="rId8"/>
    <p:sldId id="261" r:id="rId9"/>
    <p:sldId id="262" r:id="rId10"/>
    <p:sldId id="273" r:id="rId11"/>
    <p:sldId id="274"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940"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0f80d30a0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0f80d30a0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124c901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124c901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f80d30a0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f80d30a0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11a0c49d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11a0c49d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11a0c49d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11a0c49d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11a0c49d5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11a0c49d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930275" y="447040"/>
            <a:ext cx="7269480" cy="199326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sz="1780" b="1" dirty="0">
                <a:solidFill>
                  <a:srgbClr val="202024"/>
                </a:solidFill>
                <a:effectLst/>
                <a:latin typeface="Times New Roman" panose="02020603050405020304" pitchFamily="18" charset="0"/>
                <a:ea typeface="Times New Roman" panose="02020603050405020304" pitchFamily="18" charset="0"/>
                <a:sym typeface="+mn-ea"/>
              </a:rPr>
              <a:t>Skin Disease Detection using</a:t>
            </a:r>
            <a:r>
              <a:rPr lang="en-US" sz="1780" b="1" spc="5"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Convolution</a:t>
            </a:r>
            <a:r>
              <a:rPr lang="en-US" sz="1780" b="1" spc="-55"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Neural</a:t>
            </a:r>
            <a:r>
              <a:rPr lang="en-US" sz="1780" b="1" spc="-50"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Network</a:t>
            </a:r>
            <a:br>
              <a:rPr lang="en-US" sz="1780" b="1" dirty="0">
                <a:solidFill>
                  <a:srgbClr val="202024"/>
                </a:solidFill>
                <a:effectLst/>
                <a:latin typeface="Times New Roman" panose="02020603050405020304" pitchFamily="18" charset="0"/>
                <a:ea typeface="Times New Roman" panose="02020603050405020304" pitchFamily="18" charset="0"/>
                <a:sym typeface="+mn-ea"/>
              </a:rPr>
            </a:br>
            <a:br>
              <a:rPr lang="en-US" sz="1780" b="1" dirty="0">
                <a:solidFill>
                  <a:srgbClr val="202024"/>
                </a:solidFill>
                <a:effectLst/>
                <a:latin typeface="Times New Roman" panose="02020603050405020304" pitchFamily="18" charset="0"/>
                <a:ea typeface="Times New Roman" panose="02020603050405020304" pitchFamily="18" charset="0"/>
                <a:sym typeface="+mn-ea"/>
              </a:rPr>
            </a:br>
            <a:br>
              <a:rPr lang="en-US" sz="1780" b="1" dirty="0">
                <a:solidFill>
                  <a:srgbClr val="202024"/>
                </a:solidFill>
                <a:effectLst/>
                <a:latin typeface="Times New Roman" panose="02020603050405020304" pitchFamily="18" charset="0"/>
                <a:ea typeface="Times New Roman" panose="02020603050405020304" pitchFamily="18" charset="0"/>
                <a:sym typeface="+mn-ea"/>
              </a:rPr>
            </a:br>
            <a:r>
              <a:rPr lang="en-US" sz="1780" b="1" dirty="0">
                <a:solidFill>
                  <a:srgbClr val="202024"/>
                </a:solidFill>
                <a:effectLst/>
                <a:latin typeface="Times New Roman" panose="02020603050405020304" pitchFamily="18" charset="0"/>
                <a:ea typeface="Times New Roman" panose="02020603050405020304" pitchFamily="18" charset="0"/>
                <a:sym typeface="+mn-ea"/>
              </a:rPr>
              <a:t>CS5720 Neural Networks &amp; Deep Learning</a:t>
            </a:r>
            <a:r>
              <a:rPr lang="en-US" sz="1780" b="1" spc="-35"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a:t>
            </a:r>
            <a:r>
              <a:rPr lang="en-US" sz="1780" b="1" spc="-40"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Project</a:t>
            </a:r>
            <a:r>
              <a:rPr lang="en-US" sz="1780" b="1" spc="-385"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(CRN:</a:t>
            </a:r>
            <a:r>
              <a:rPr lang="en-US" sz="1780" b="1" spc="-10"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22317)</a:t>
            </a:r>
            <a:br>
              <a:rPr lang="en-US" sz="3200" b="1" dirty="0">
                <a:solidFill>
                  <a:srgbClr val="202024"/>
                </a:solidFill>
                <a:effectLst/>
                <a:latin typeface="Times New Roman" panose="02020603050405020304" pitchFamily="18" charset="0"/>
                <a:ea typeface="Times New Roman" panose="02020603050405020304" pitchFamily="18" charset="0"/>
                <a:sym typeface="+mn-ea"/>
              </a:rPr>
            </a:br>
            <a:br>
              <a:rPr lang="en-IN" sz="3200" dirty="0">
                <a:effectLst/>
                <a:latin typeface="Times New Roman" panose="02020603050405020304" pitchFamily="18" charset="0"/>
                <a:ea typeface="Times New Roman" panose="02020603050405020304" pitchFamily="18" charset="0"/>
                <a:sym typeface="+mn-ea"/>
              </a:rPr>
            </a:br>
            <a:endParaRPr sz="3200" dirty="0"/>
          </a:p>
        </p:txBody>
      </p:sp>
      <p:pic>
        <p:nvPicPr>
          <p:cNvPr id="4" name="image1.png" descr="Logo&#10;&#10;Description automatically generated"/>
          <p:cNvPicPr/>
          <p:nvPr/>
        </p:nvPicPr>
        <p:blipFill>
          <a:blip r:embed="rId3"/>
          <a:srcRect/>
          <a:stretch>
            <a:fillRect/>
          </a:stretch>
        </p:blipFill>
        <p:spPr>
          <a:xfrm>
            <a:off x="3448685" y="1889125"/>
            <a:ext cx="2463165" cy="1213485"/>
          </a:xfrm>
          <a:prstGeom prst="rect">
            <a:avLst/>
          </a:prstGeom>
        </p:spPr>
      </p:pic>
      <p:sp>
        <p:nvSpPr>
          <p:cNvPr id="2" name="Text Box 1"/>
          <p:cNvSpPr txBox="1"/>
          <p:nvPr/>
        </p:nvSpPr>
        <p:spPr>
          <a:xfrm>
            <a:off x="701675" y="3102610"/>
            <a:ext cx="3609975" cy="1484630"/>
          </a:xfrm>
          <a:prstGeom prst="rect">
            <a:avLst/>
          </a:prstGeom>
          <a:noFill/>
        </p:spPr>
        <p:txBody>
          <a:bodyPr wrap="square" rtlCol="0" anchor="t">
            <a:noAutofit/>
          </a:bodyPr>
          <a:lstStyle/>
          <a:p>
            <a:pPr algn="l"/>
            <a:r>
              <a:rPr lang="en-IN" sz="1800" dirty="0" err="1">
                <a:latin typeface="Times New Roman" panose="02020603050405020304" pitchFamily="18" charset="0"/>
                <a:cs typeface="Times New Roman" panose="02020603050405020304" pitchFamily="18" charset="0"/>
                <a:sym typeface="+mn-ea"/>
              </a:rPr>
              <a:t>Saichandana</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Gavva</a:t>
            </a:r>
            <a:r>
              <a:rPr lang="en-IN" sz="1800" dirty="0">
                <a:latin typeface="Times New Roman" panose="02020603050405020304" pitchFamily="18" charset="0"/>
                <a:cs typeface="Times New Roman" panose="02020603050405020304" pitchFamily="18" charset="0"/>
                <a:sym typeface="+mn-ea"/>
              </a:rPr>
              <a:t> ,700748465</a:t>
            </a:r>
            <a:endParaRPr lang="en-IN" sz="1800" dirty="0">
              <a:latin typeface="Times New Roman" panose="02020603050405020304" pitchFamily="18" charset="0"/>
              <a:cs typeface="Times New Roman" panose="02020603050405020304" pitchFamily="18" charset="0"/>
            </a:endParaRPr>
          </a:p>
          <a:p>
            <a:pPr algn="l"/>
            <a:r>
              <a:rPr lang="en-IN" sz="1800" dirty="0" err="1">
                <a:latin typeface="Times New Roman" panose="02020603050405020304" pitchFamily="18" charset="0"/>
                <a:cs typeface="Times New Roman" panose="02020603050405020304" pitchFamily="18" charset="0"/>
                <a:sym typeface="+mn-ea"/>
              </a:rPr>
              <a:t>Hemanth</a:t>
            </a:r>
            <a:r>
              <a:rPr lang="en-IN" sz="1800" dirty="0">
                <a:latin typeface="Times New Roman" panose="02020603050405020304" pitchFamily="18" charset="0"/>
                <a:cs typeface="Times New Roman" panose="02020603050405020304" pitchFamily="18" charset="0"/>
                <a:sym typeface="+mn-ea"/>
              </a:rPr>
              <a:t> Lakkimsetti,700747872</a:t>
            </a:r>
            <a:endParaRPr lang="en-IN" sz="1800" dirty="0">
              <a:latin typeface="Times New Roman" panose="02020603050405020304" pitchFamily="18" charset="0"/>
              <a:cs typeface="Times New Roman" panose="02020603050405020304" pitchFamily="18" charset="0"/>
            </a:endParaRPr>
          </a:p>
          <a:p>
            <a:pPr algn="l"/>
            <a:r>
              <a:rPr lang="en-IN" sz="1800" dirty="0" err="1">
                <a:latin typeface="Times New Roman" panose="02020603050405020304" pitchFamily="18" charset="0"/>
                <a:cs typeface="Times New Roman" panose="02020603050405020304" pitchFamily="18" charset="0"/>
                <a:sym typeface="+mn-ea"/>
              </a:rPr>
              <a:t>P.Sai</a:t>
            </a:r>
            <a:r>
              <a:rPr lang="en-IN" sz="1800" dirty="0">
                <a:latin typeface="Times New Roman" panose="02020603050405020304" pitchFamily="18" charset="0"/>
                <a:cs typeface="Times New Roman" panose="02020603050405020304" pitchFamily="18" charset="0"/>
                <a:sym typeface="+mn-ea"/>
              </a:rPr>
              <a:t> Hari Chandana,700759721</a:t>
            </a:r>
            <a:endParaRPr lang="en-IN" sz="1800" dirty="0">
              <a:latin typeface="Times New Roman" panose="02020603050405020304" pitchFamily="18" charset="0"/>
              <a:cs typeface="Times New Roman" panose="02020603050405020304" pitchFamily="18" charset="0"/>
            </a:endParaRPr>
          </a:p>
          <a:p>
            <a:pPr algn="l"/>
            <a:r>
              <a:rPr lang="en-IN" sz="1800" dirty="0" err="1">
                <a:latin typeface="Times New Roman" panose="02020603050405020304" pitchFamily="18" charset="0"/>
                <a:cs typeface="Times New Roman" panose="02020603050405020304" pitchFamily="18" charset="0"/>
                <a:sym typeface="+mn-ea"/>
              </a:rPr>
              <a:t>Gayatri</a:t>
            </a:r>
            <a:r>
              <a:rPr lang="en-IN" sz="1800" dirty="0">
                <a:latin typeface="Times New Roman" panose="02020603050405020304" pitchFamily="18" charset="0"/>
                <a:cs typeface="Times New Roman" panose="02020603050405020304" pitchFamily="18" charset="0"/>
                <a:sym typeface="+mn-ea"/>
              </a:rPr>
              <a:t> Jagiri,700745729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D0D0D"/>
                </a:solidFill>
                <a:effectLst/>
                <a:latin typeface="Times New Roman" panose="02020603050405020304" pitchFamily="18" charset="0"/>
                <a:ea typeface="Times New Roman" panose="02020603050405020304" pitchFamily="18" charset="0"/>
                <a:sym typeface="+mn-ea"/>
              </a:rPr>
              <a:t>References:</a:t>
            </a:r>
            <a:br>
              <a:rPr lang="en-US" b="1" kern="0" dirty="0">
                <a:solidFill>
                  <a:srgbClr val="0D0D0D"/>
                </a:solidFill>
                <a:effectLst/>
                <a:latin typeface="Times New Roman" panose="02020603050405020304" pitchFamily="18" charset="0"/>
                <a:ea typeface="Times New Roman" panose="02020603050405020304" pitchFamily="18" charset="0"/>
              </a:rPr>
            </a:br>
            <a:endParaRPr lang="en-US"/>
          </a:p>
        </p:txBody>
      </p:sp>
      <p:sp>
        <p:nvSpPr>
          <p:cNvPr id="3" name="Text Placeholder 2"/>
          <p:cNvSpPr>
            <a:spLocks noGrp="1"/>
          </p:cNvSpPr>
          <p:nvPr>
            <p:ph type="body" idx="1"/>
          </p:nvPr>
        </p:nvSpPr>
        <p:spPr>
          <a:xfrm>
            <a:off x="311785" y="872490"/>
            <a:ext cx="8520430" cy="4271010"/>
          </a:xfrm>
        </p:spPr>
        <p:txBody>
          <a:bodyPr>
            <a:noAutofit/>
          </a:bodyPr>
          <a:lstStyle/>
          <a:p>
            <a:pPr marL="0" marR="65405" indent="0" algn="just">
              <a:lnSpc>
                <a:spcPct val="115000"/>
              </a:lnSpc>
              <a:spcBef>
                <a:spcPts val="275"/>
              </a:spcBef>
              <a:spcAft>
                <a:spcPts val="0"/>
              </a:spcAft>
              <a:buNone/>
            </a:pPr>
            <a:r>
              <a:rPr lang="en-US" sz="1100" dirty="0">
                <a:solidFill>
                  <a:srgbClr val="0D0D0D"/>
                </a:solidFill>
                <a:effectLst/>
                <a:latin typeface="Times New Roman" panose="02020603050405020304" pitchFamily="18" charset="0"/>
                <a:ea typeface="Times New Roman" panose="02020603050405020304" pitchFamily="18" charset="0"/>
                <a:sym typeface="+mn-ea"/>
              </a:rPr>
              <a:t>[1</a:t>
            </a: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a:t>
            </a:r>
            <a:r>
              <a:rPr lang="en-US" sz="1100" spc="5" dirty="0">
                <a:solidFill>
                  <a:srgbClr val="0D0D0D"/>
                </a:solidFill>
                <a:effectLst/>
                <a:latin typeface="Calibri" panose="020F0502020204030204" charset="0"/>
                <a:ea typeface="Times New Roman" panose="02020603050405020304" pitchFamily="18" charset="0"/>
                <a:cs typeface="Calibri" panose="020F0502020204030204" charset="0"/>
                <a:sym typeface="+mn-ea"/>
              </a:rPr>
              <a:t>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Goceri</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E.</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(2019).</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Skin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disease</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diagnosis</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from</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photographs</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using</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deep</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learning.</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VipIMAGE</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2019:</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Proceedings</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of</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the</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VII</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ECCOMAS</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Thematic</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Conference on Computational Vision and Medical Image Processing, October</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16–18,</a:t>
            </a:r>
            <a:r>
              <a:rPr lang="en-US" sz="1100" i="1"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2019,</a:t>
            </a:r>
            <a:r>
              <a:rPr lang="en-US" sz="1100" i="1"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Porto,</a:t>
            </a:r>
            <a:r>
              <a:rPr lang="en-US" sz="1100" i="1"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Portugal</a:t>
            </a:r>
            <a:r>
              <a:rPr lang="en-US" sz="1100" i="1"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(pp.</a:t>
            </a:r>
            <a:r>
              <a:rPr lang="en-US" sz="1100"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239-246).</a:t>
            </a:r>
            <a:r>
              <a:rPr lang="en-US" sz="1100"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Springer</a:t>
            </a:r>
            <a:r>
              <a:rPr lang="en-US" sz="1100"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International</a:t>
            </a:r>
            <a:r>
              <a:rPr lang="en-US" sz="1100"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Publishing.</a:t>
            </a:r>
            <a:endParaRPr lang="en-IN" sz="1100" dirty="0">
              <a:effectLst/>
              <a:latin typeface="Calibri" panose="020F0502020204030204" charset="0"/>
              <a:ea typeface="Times New Roman" panose="02020603050405020304" pitchFamily="18" charset="0"/>
              <a:cs typeface="Calibri" panose="020F0502020204030204" charset="0"/>
            </a:endParaRPr>
          </a:p>
          <a:p>
            <a:pPr marL="0" marR="68580" indent="0" algn="just">
              <a:lnSpc>
                <a:spcPct val="115000"/>
              </a:lnSpc>
              <a:spcAft>
                <a:spcPts val="0"/>
              </a:spcAf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[2].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Li, H., Pan, Y., Zhao, J., &amp; Zhang, L. (2021). Skin disease diagnosis with deep</a:t>
            </a:r>
            <a:r>
              <a:rPr lang="en-US" sz="1100" spc="-33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learning:</a:t>
            </a:r>
            <a:r>
              <a:rPr lang="en-US" sz="1100" spc="-1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review.</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Neurocomputing</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464</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364-393.</a:t>
            </a:r>
            <a:endParaRPr lang="en-IN" sz="1100" dirty="0">
              <a:effectLst/>
              <a:latin typeface="Calibri" panose="020F0502020204030204" charset="0"/>
              <a:ea typeface="Times New Roman" panose="02020603050405020304" pitchFamily="18" charset="0"/>
              <a:cs typeface="Calibri" panose="020F0502020204030204" charset="0"/>
            </a:endParaRPr>
          </a:p>
          <a:p>
            <a:pPr marL="0" marR="63500" indent="0" algn="just">
              <a:lnSpc>
                <a:spcPct val="115000"/>
              </a:lnSpc>
              <a:spcAft>
                <a:spcPts val="0"/>
              </a:spcAf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[3].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Inthiyaz</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S.,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Altahan</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B. R.,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Ahammad</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S. H., Rajesh, V.,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Kalangi</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R. R.,</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Smirani</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L. K., ... &amp; Rashed, A. N. Z. (2023). Skin disease detection using deep</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learning.</a:t>
            </a:r>
            <a:r>
              <a:rPr lang="en-US" sz="1100" spc="-1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Advances</a:t>
            </a:r>
            <a:r>
              <a:rPr lang="en-US" sz="1100" i="1"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a:t>
            </a:r>
            <a:r>
              <a:rPr lang="en-US" sz="1100" i="1"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Engineering</a:t>
            </a:r>
            <a:r>
              <a:rPr lang="en-US" sz="1100" i="1"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Software</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175</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103361.</a:t>
            </a:r>
            <a:endParaRPr lang="en-IN" sz="1100" dirty="0">
              <a:effectLst/>
              <a:latin typeface="Calibri" panose="020F0502020204030204" charset="0"/>
              <a:ea typeface="Times New Roman" panose="02020603050405020304" pitchFamily="18" charset="0"/>
              <a:cs typeface="Calibri" panose="020F0502020204030204" charset="0"/>
            </a:endParaRPr>
          </a:p>
          <a:p>
            <a:pPr marL="0" indent="0" algn="jus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[4].</a:t>
            </a:r>
            <a:r>
              <a:rPr lang="en-US" sz="1100" spc="105" dirty="0">
                <a:solidFill>
                  <a:srgbClr val="0D0D0D"/>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Li,</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F.,</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Wang,</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X.,</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Hu,</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W.</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J.,</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Xiong</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N.</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N.,</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Du,</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Y.</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X.,</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&amp;</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Li,</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B.</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a:t>
            </a:r>
            <a:r>
              <a:rPr lang="en-US" sz="1100" spc="4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(2020).</a:t>
            </a:r>
            <a:endParaRPr lang="en-IN" sz="1100" dirty="0">
              <a:effectLst/>
              <a:latin typeface="Calibri" panose="020F0502020204030204" charset="0"/>
              <a:ea typeface="Times New Roman" panose="02020603050405020304" pitchFamily="18" charset="0"/>
              <a:cs typeface="Calibri" panose="020F0502020204030204" charset="0"/>
            </a:endParaRPr>
          </a:p>
          <a:p>
            <a:pPr marL="0" marR="66675" indent="0" algn="just">
              <a:lnSpc>
                <a:spcPct val="115000"/>
              </a:lnSpc>
              <a:spcBef>
                <a:spcPts val="240"/>
              </a:spcBef>
              <a:spcAft>
                <a:spcPts val="0"/>
              </a:spcAft>
              <a:buNone/>
            </a:pP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Deep</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learning</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skin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disease</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image</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recognition: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review.</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IEEE</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Access</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8</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208264-208280.</a:t>
            </a:r>
            <a:endParaRPr lang="en-IN" sz="1100" dirty="0">
              <a:effectLst/>
              <a:latin typeface="Calibri" panose="020F0502020204030204" charset="0"/>
              <a:ea typeface="Times New Roman" panose="02020603050405020304" pitchFamily="18" charset="0"/>
              <a:cs typeface="Calibri" panose="020F0502020204030204" charset="0"/>
            </a:endParaRPr>
          </a:p>
          <a:p>
            <a:pPr marL="0" marR="66675" indent="0" algn="just">
              <a:lnSpc>
                <a:spcPct val="115000"/>
              </a:lnSpc>
              <a:spcAft>
                <a:spcPts val="0"/>
              </a:spcAf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[5].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Kumar, V. B., Kumar, S. S., &amp;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Saboo</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V. (2016, September). Dermatological</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disease</a:t>
            </a:r>
            <a:r>
              <a:rPr lang="en-US" sz="1100" spc="26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detection</a:t>
            </a:r>
            <a:r>
              <a:rPr lang="en-US" sz="1100" spc="26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using</a:t>
            </a:r>
            <a:r>
              <a:rPr lang="en-US" sz="1100" spc="26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image</a:t>
            </a:r>
            <a:r>
              <a:rPr lang="en-US" sz="1100" spc="26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processing</a:t>
            </a:r>
            <a:r>
              <a:rPr lang="en-US" sz="1100" spc="26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and</a:t>
            </a:r>
            <a:r>
              <a:rPr lang="en-US" sz="1100" spc="26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machine</a:t>
            </a:r>
            <a:r>
              <a:rPr lang="en-US" sz="1100" spc="26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learning.</a:t>
            </a:r>
            <a:r>
              <a:rPr lang="en-US" sz="1100" spc="26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a:t>
            </a:r>
            <a:r>
              <a:rPr lang="en-US" sz="1100" spc="26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2016</a:t>
            </a:r>
            <a:r>
              <a:rPr lang="en-US" sz="1100" i="1" spc="19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Third</a:t>
            </a:r>
            <a:endParaRPr lang="en-IN" sz="1100" dirty="0">
              <a:effectLst/>
              <a:latin typeface="Calibri" panose="020F0502020204030204" charset="0"/>
              <a:ea typeface="Times New Roman" panose="02020603050405020304" pitchFamily="18" charset="0"/>
              <a:cs typeface="Calibri" panose="020F0502020204030204" charset="0"/>
            </a:endParaRPr>
          </a:p>
          <a:p>
            <a:pPr marL="0" indent="0" algn="just">
              <a:spcBef>
                <a:spcPts val="300"/>
              </a:spcBef>
              <a:spcAft>
                <a:spcPts val="0"/>
              </a:spcAft>
              <a:buNone/>
            </a:pPr>
            <a:br>
              <a:rPr lang="en-US" sz="1100" dirty="0">
                <a:effectLst/>
                <a:latin typeface="Calibri" panose="020F0502020204030204" charset="0"/>
                <a:ea typeface="Times New Roman" panose="02020603050405020304" pitchFamily="18" charset="0"/>
                <a:cs typeface="Calibri" panose="020F0502020204030204" charset="0"/>
                <a:sym typeface="+mn-ea"/>
              </a:rPr>
            </a:b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International</a:t>
            </a:r>
            <a:r>
              <a:rPr lang="en-US" sz="1100" i="1"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Conference</a:t>
            </a:r>
            <a:r>
              <a:rPr lang="en-US" sz="1100" i="1" spc="-4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on</a:t>
            </a:r>
            <a:r>
              <a:rPr lang="en-US" sz="1100" i="1" spc="-4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Artificial</a:t>
            </a:r>
            <a:r>
              <a:rPr lang="en-US" sz="1100" i="1" spc="-4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Intelligence</a:t>
            </a:r>
            <a:r>
              <a:rPr lang="en-US" sz="1100" i="1" spc="-4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and</a:t>
            </a:r>
            <a:r>
              <a:rPr lang="en-US" sz="1100" i="1" spc="-4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Pattern</a:t>
            </a:r>
            <a:r>
              <a:rPr lang="en-US" sz="1100" i="1" spc="-4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Recognition</a:t>
            </a:r>
            <a:r>
              <a:rPr lang="en-US" sz="1100" i="1" spc="-4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(AIPR)</a:t>
            </a:r>
          </a:p>
          <a:p>
            <a:pPr marL="0" indent="0" algn="just">
              <a:spcBef>
                <a:spcPts val="300"/>
              </a:spcBef>
              <a:spcAft>
                <a:spcPts val="0"/>
              </a:spcAft>
              <a:buNone/>
            </a:pP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(pp.</a:t>
            </a:r>
            <a:r>
              <a:rPr lang="en-US" sz="1100"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1-6).</a:t>
            </a:r>
            <a:r>
              <a:rPr lang="en-US" sz="1100"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IEEE.</a:t>
            </a:r>
          </a:p>
          <a:p>
            <a:pPr marL="0" indent="0" algn="just">
              <a:spcBef>
                <a:spcPts val="300"/>
              </a:spcBef>
              <a:spcAft>
                <a:spcPts val="0"/>
              </a:spcAf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[6].</a:t>
            </a:r>
            <a:r>
              <a:rPr lang="en-US" sz="1100" spc="5" dirty="0">
                <a:solidFill>
                  <a:srgbClr val="0D0D0D"/>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Anand,</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V.,</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Gupta,</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&amp;</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Koundal</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(2022).</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Skin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disease</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diagnosis:</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challenges and opportunities. In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Proceedings of Second Doctoral Symposium on</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Computational</a:t>
            </a:r>
            <a:r>
              <a:rPr lang="en-US" sz="1100" i="1"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Intelligence:</a:t>
            </a:r>
            <a:r>
              <a:rPr lang="en-US" sz="1100" i="1"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DoSCI</a:t>
            </a:r>
            <a:r>
              <a:rPr lang="en-US" sz="1100" i="1"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2021</a:t>
            </a:r>
            <a:r>
              <a:rPr lang="en-US" sz="1100" i="1"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(pp.</a:t>
            </a:r>
            <a:r>
              <a:rPr lang="en-US" sz="1100"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449-459).</a:t>
            </a:r>
            <a:r>
              <a:rPr lang="en-US" sz="1100"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Springer</a:t>
            </a:r>
            <a:r>
              <a:rPr lang="en-US" sz="1100"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Singapore.</a:t>
            </a:r>
            <a:endParaRPr lang="en-IN" sz="1100" dirty="0">
              <a:effectLst/>
              <a:latin typeface="Calibri" panose="020F0502020204030204" charset="0"/>
              <a:ea typeface="Times New Roman" panose="02020603050405020304" pitchFamily="18" charset="0"/>
              <a:cs typeface="Calibri" panose="020F0502020204030204" charset="0"/>
            </a:endParaRPr>
          </a:p>
          <a:p>
            <a:pPr marL="0" marR="63500" indent="0" algn="just">
              <a:lnSpc>
                <a:spcPct val="115000"/>
              </a:lnSpc>
              <a:spcAft>
                <a:spcPts val="0"/>
              </a:spcAf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[7].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Rathod, J.,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Waghmode</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V.,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Sodha</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 &amp;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Bhavathankar</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P. (2018, March).</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Diagnosis of skin diseases using Convolutional Neural Networks. In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2018 second</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international conference on electronics, communication and aerospace technology</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(ICECA)</a:t>
            </a:r>
            <a:r>
              <a:rPr lang="en-US" sz="1100" i="1"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(pp.</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1048-1051).</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IEEE.</a:t>
            </a:r>
            <a:endParaRPr lang="en-IN" sz="1100" dirty="0">
              <a:effectLst/>
              <a:latin typeface="Calibri" panose="020F0502020204030204" charset="0"/>
              <a:ea typeface="Times New Roman" panose="02020603050405020304" pitchFamily="18" charset="0"/>
              <a:cs typeface="Calibri" panose="020F0502020204030204" charset="0"/>
            </a:endParaRPr>
          </a:p>
          <a:p>
            <a:pPr marL="0" marR="65405" indent="0" algn="just">
              <a:lnSpc>
                <a:spcPct val="115000"/>
              </a:lnSpc>
              <a:spcAft>
                <a:spcPts val="0"/>
              </a:spcAf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[8].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Rimi</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T. A., Sultana, N., &amp;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Foysal</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M. F. A. (2020, May).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Derm</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-NN: skin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diseases detection using convolutional neural network. In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2020 4th International</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Conference</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on</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Intelligent</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Computing</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and</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Control</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Systems</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(ICICCS)</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(pp.</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1205-1209).</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IEEE</a:t>
            </a:r>
            <a:r>
              <a:rPr lang="en-US" sz="1100" dirty="0">
                <a:solidFill>
                  <a:srgbClr val="212121"/>
                </a:solidFill>
                <a:effectLst/>
                <a:latin typeface="Times New Roman" panose="02020603050405020304" pitchFamily="18" charset="0"/>
                <a:ea typeface="Times New Roman" panose="02020603050405020304" pitchFamily="18" charset="0"/>
                <a:sym typeface="+mn-ea"/>
              </a:rPr>
              <a:t>.</a:t>
            </a:r>
            <a:endParaRPr lang="en-US" sz="1100" dirty="0">
              <a:solidFill>
                <a:srgbClr val="212121"/>
              </a:solidFill>
              <a:effectLst/>
              <a:latin typeface="Times New Roman" panose="02020603050405020304" pitchFamily="18" charset="0"/>
              <a:ea typeface="Times New Roman" panose="02020603050405020304" pitchFamily="18" charset="0"/>
            </a:endParaRPr>
          </a:p>
          <a:p>
            <a:pPr marL="63500" marR="65405" algn="just">
              <a:lnSpc>
                <a:spcPct val="115000"/>
              </a:lnSpc>
              <a:spcAft>
                <a:spcPts val="0"/>
              </a:spcAft>
            </a:pPr>
            <a:endParaRPr lang="en-US" sz="1100" dirty="0">
              <a:solidFill>
                <a:srgbClr val="212121"/>
              </a:solidFill>
              <a:effectLst/>
              <a:latin typeface="Times New Roman" panose="02020603050405020304" pitchFamily="18" charset="0"/>
              <a:ea typeface="Times New Roman" panose="02020603050405020304" pitchFamily="18" charset="0"/>
            </a:endParaRPr>
          </a:p>
          <a:p>
            <a:endParaRPr lang="en-US" sz="600" dirty="0">
              <a:solidFill>
                <a:srgbClr val="212121"/>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sz="4800">
              <a:ln/>
              <a:solidFill>
                <a:schemeClr val="tx1"/>
              </a:solidFill>
              <a:effectLst>
                <a:outerShdw blurRad="38100" dist="19050" dir="2700000" algn="tl" rotWithShape="0">
                  <a:schemeClr val="dk1">
                    <a:alpha val="40000"/>
                  </a:schemeClr>
                </a:outerShdw>
              </a:effectLst>
            </a:endParaRPr>
          </a:p>
          <a:p>
            <a:pPr marL="114300" indent="0">
              <a:buNone/>
            </a:pPr>
            <a:r>
              <a:rPr lang="en-US" sz="4800">
                <a:ln/>
                <a:solidFill>
                  <a:schemeClr val="tx1"/>
                </a:solidFill>
                <a:effectLst>
                  <a:outerShdw blurRad="38100" dist="19050" dir="2700000" algn="tl" rotWithShape="0">
                    <a:schemeClr val="dk1">
                      <a:alpha val="40000"/>
                    </a:schemeClr>
                  </a:outerShdw>
                </a:effectLst>
                <a:latin typeface="+mn-lt"/>
                <a:cs typeface="+mn-lt"/>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Role/Responsibilities and Contribution in project</a:t>
            </a:r>
            <a:endParaRPr lang="en-IN" dirty="0"/>
          </a:p>
        </p:txBody>
      </p:sp>
      <p:sp>
        <p:nvSpPr>
          <p:cNvPr id="3" name="Text Placeholder 2"/>
          <p:cNvSpPr>
            <a:spLocks noGrp="1"/>
          </p:cNvSpPr>
          <p:nvPr>
            <p:ph type="body" idx="1"/>
          </p:nvPr>
        </p:nvSpPr>
        <p:spPr>
          <a:xfrm>
            <a:off x="635" y="1152525"/>
            <a:ext cx="9142730" cy="3990340"/>
          </a:xfrm>
        </p:spPr>
        <p:txBody>
          <a:bodyPr>
            <a:normAutofit fontScale="75000"/>
          </a:bodyPr>
          <a:lstStyle/>
          <a:p>
            <a:pPr marL="114300" indent="0">
              <a:buNone/>
            </a:pPr>
            <a:r>
              <a:rPr lang="en-US" dirty="0">
                <a:sym typeface="+mn-ea"/>
              </a:rPr>
              <a:t>  1</a:t>
            </a:r>
            <a:r>
              <a:rPr lang="en-US" b="1" dirty="0">
                <a:sym typeface="+mn-ea"/>
              </a:rPr>
              <a:t>.Importing libraries and dataset formation</a:t>
            </a:r>
            <a:r>
              <a:rPr lang="en-US" dirty="0">
                <a:sym typeface="+mn-ea"/>
              </a:rPr>
              <a:t>:</a:t>
            </a:r>
          </a:p>
          <a:p>
            <a:pPr marL="114300" indent="0">
              <a:buNone/>
            </a:pPr>
            <a:r>
              <a:rPr lang="en-US" altLang="en-IN" dirty="0">
                <a:latin typeface="Times New Roman" panose="02020603050405020304" pitchFamily="18" charset="0"/>
                <a:cs typeface="Times New Roman" panose="02020603050405020304" pitchFamily="18" charset="0"/>
                <a:sym typeface="+mn-ea"/>
              </a:rPr>
              <a:t>    Importing libraries commonly used in CNN and image processing tasks with TensorFlow and other Python libraries. </a:t>
            </a:r>
          </a:p>
          <a:p>
            <a:pPr marL="114300" indent="0">
              <a:buNone/>
            </a:pPr>
            <a:r>
              <a:rPr lang="en-US" altLang="en-IN" dirty="0">
                <a:latin typeface="Times New Roman" panose="02020603050405020304" pitchFamily="18" charset="0"/>
                <a:cs typeface="Times New Roman" panose="02020603050405020304" pitchFamily="18" charset="0"/>
                <a:sym typeface="+mn-ea"/>
              </a:rPr>
              <a:t>    IN dataset collection:we have downloaded the pictures from dermnet with five unique infections which are eczema hand,           eczema nummular, eczema subcute, lichen simplex chronicus, and stasis dermatitis ano' ulcers </a:t>
            </a:r>
          </a:p>
          <a:p>
            <a:pPr marL="114300" indent="0">
              <a:buNone/>
            </a:pPr>
            <a:r>
              <a:rPr lang="en-US" b="1" dirty="0">
                <a:sym typeface="+mn-ea"/>
              </a:rPr>
              <a:t>   by </a:t>
            </a:r>
            <a:r>
              <a:rPr lang="en-IN" b="1" dirty="0" err="1">
                <a:latin typeface="Times New Roman" panose="02020603050405020304" pitchFamily="18" charset="0"/>
                <a:cs typeface="Times New Roman" panose="02020603050405020304" pitchFamily="18" charset="0"/>
                <a:sym typeface="+mn-ea"/>
              </a:rPr>
              <a:t>Saichandana</a:t>
            </a:r>
            <a:r>
              <a:rPr lang="en-IN" b="1" dirty="0">
                <a:latin typeface="Times New Roman" panose="02020603050405020304" pitchFamily="18" charset="0"/>
                <a:cs typeface="Times New Roman" panose="02020603050405020304" pitchFamily="18" charset="0"/>
                <a:sym typeface="+mn-ea"/>
              </a:rPr>
              <a:t> </a:t>
            </a:r>
            <a:r>
              <a:rPr lang="en-IN" b="1" dirty="0" err="1">
                <a:latin typeface="Times New Roman" panose="02020603050405020304" pitchFamily="18" charset="0"/>
                <a:cs typeface="Times New Roman" panose="02020603050405020304" pitchFamily="18" charset="0"/>
                <a:sym typeface="+mn-ea"/>
              </a:rPr>
              <a:t>Gavva</a:t>
            </a:r>
            <a:r>
              <a:rPr lang="en-IN" b="1" dirty="0">
                <a:latin typeface="Times New Roman" panose="02020603050405020304" pitchFamily="18" charset="0"/>
                <a:cs typeface="Times New Roman" panose="02020603050405020304" pitchFamily="18" charset="0"/>
                <a:sym typeface="+mn-ea"/>
              </a:rPr>
              <a:t> ,700748465</a:t>
            </a:r>
            <a:r>
              <a:rPr lang="en-US" altLang="en-IN" dirty="0">
                <a:latin typeface="Times New Roman" panose="02020603050405020304" pitchFamily="18" charset="0"/>
                <a:cs typeface="Times New Roman" panose="02020603050405020304" pitchFamily="18" charset="0"/>
                <a:sym typeface="+mn-ea"/>
              </a:rPr>
              <a:t>.</a:t>
            </a:r>
          </a:p>
          <a:p>
            <a:pPr marL="114300" indent="0">
              <a:buNone/>
            </a:pPr>
            <a:endParaRPr lang="en-US" dirty="0"/>
          </a:p>
          <a:p>
            <a:pPr marL="114300" indent="0">
              <a:buNone/>
            </a:pPr>
            <a:r>
              <a:rPr lang="en-US" altLang="en-IN" b="1" dirty="0">
                <a:latin typeface="Times New Roman" panose="02020603050405020304" pitchFamily="18" charset="0"/>
                <a:cs typeface="Times New Roman" panose="02020603050405020304" pitchFamily="18" charset="0"/>
                <a:sym typeface="+mn-ea"/>
              </a:rPr>
              <a:t>2.Image pre-processing and </a:t>
            </a:r>
            <a:r>
              <a:rPr lang="en-IN" b="1" dirty="0">
                <a:latin typeface="Times New Roman" panose="02020603050405020304" pitchFamily="18" charset="0"/>
                <a:cs typeface="Times New Roman" panose="02020603050405020304" pitchFamily="18" charset="0"/>
                <a:sym typeface="+mn-ea"/>
              </a:rPr>
              <a:t>Feature Extraction</a:t>
            </a:r>
            <a:r>
              <a:rPr lang="en-US" altLang="en-IN" dirty="0">
                <a:latin typeface="Times New Roman" panose="02020603050405020304" pitchFamily="18" charset="0"/>
                <a:cs typeface="Times New Roman" panose="02020603050405020304" pitchFamily="18" charset="0"/>
                <a:sym typeface="+mn-ea"/>
              </a:rPr>
              <a:t>: Image pre-processing consists of two sub-processes, Contrast  Enhancement, and Grayscale Conversion.A raw binary image is converted into the RGB (red/green/blue) Matrix form. The RGB Matrix is first processed for Contrast Enhancement and converted to a contrast-enhanced RGB Matrix, this is done so as to distinguish each pixel from its neighbour. Contrast enhancement is performed using Histogram equalization. The contrast-enhanced RGB Matrix is converted into Grayscale Matrix.</a:t>
            </a:r>
          </a:p>
          <a:p>
            <a:pPr marL="114300" indent="0">
              <a:buNone/>
            </a:pPr>
            <a:r>
              <a:rPr lang="en-IN" dirty="0">
                <a:effectLst/>
                <a:sym typeface="+mn-ea"/>
              </a:rPr>
              <a:t>All images are acquired using digital cameras and accompanied by pathology results. The number of features in each image depends on the size of the picture, which can be reduced to a single measure. Shrinking the picture decreases processing time and improves overall performance</a:t>
            </a:r>
            <a:r>
              <a:rPr lang="en-US" altLang="en-IN" dirty="0">
                <a:effectLst/>
                <a:sym typeface="+mn-ea"/>
              </a:rPr>
              <a:t> </a:t>
            </a:r>
            <a:r>
              <a:rPr lang="en-US" altLang="en-IN" dirty="0">
                <a:latin typeface="Times New Roman" panose="02020603050405020304" pitchFamily="18" charset="0"/>
                <a:cs typeface="Times New Roman" panose="02020603050405020304" pitchFamily="18" charset="0"/>
                <a:sym typeface="+mn-ea"/>
              </a:rPr>
              <a:t> by</a:t>
            </a:r>
            <a:r>
              <a:rPr lang="en-US" altLang="en-IN" b="1" dirty="0">
                <a:latin typeface="Times New Roman" panose="02020603050405020304" pitchFamily="18" charset="0"/>
                <a:cs typeface="Times New Roman" panose="02020603050405020304" pitchFamily="18" charset="0"/>
                <a:sym typeface="+mn-ea"/>
              </a:rPr>
              <a:t> </a:t>
            </a:r>
            <a:r>
              <a:rPr lang="en-IN" b="1" dirty="0" err="1">
                <a:latin typeface="Times New Roman" panose="02020603050405020304" pitchFamily="18" charset="0"/>
                <a:cs typeface="Times New Roman" panose="02020603050405020304" pitchFamily="18" charset="0"/>
                <a:sym typeface="+mn-ea"/>
              </a:rPr>
              <a:t>Hemanth</a:t>
            </a:r>
            <a:r>
              <a:rPr lang="en-IN" b="1" dirty="0">
                <a:latin typeface="Times New Roman" panose="02020603050405020304" pitchFamily="18" charset="0"/>
                <a:cs typeface="Times New Roman" panose="02020603050405020304" pitchFamily="18" charset="0"/>
                <a:sym typeface="+mn-ea"/>
              </a:rPr>
              <a:t> Lakkimsetti,700747872</a:t>
            </a:r>
            <a:r>
              <a:rPr lang="en-US" altLang="en-IN" b="1" dirty="0">
                <a:latin typeface="Times New Roman" panose="02020603050405020304" pitchFamily="18" charset="0"/>
                <a:cs typeface="Times New Roman" panose="02020603050405020304" pitchFamily="18" charset="0"/>
                <a:sym typeface="+mn-ea"/>
              </a:rPr>
              <a:t> </a:t>
            </a:r>
            <a:endParaRPr lang="en-US" altLang="en-IN" dirty="0">
              <a:latin typeface="Times New Roman" panose="02020603050405020304" pitchFamily="18" charset="0"/>
              <a:cs typeface="Times New Roman" panose="02020603050405020304" pitchFamily="18" charset="0"/>
              <a:sym typeface="+mn-ea"/>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215900" y="433705"/>
            <a:ext cx="8616315" cy="76200"/>
          </a:xfrm>
        </p:spPr>
        <p:txBody>
          <a:bodyPr/>
          <a:lstStyle/>
          <a:p>
            <a:endParaRPr lang="en-US"/>
          </a:p>
        </p:txBody>
      </p:sp>
      <p:sp>
        <p:nvSpPr>
          <p:cNvPr id="3" name="Text Placeholder 2"/>
          <p:cNvSpPr>
            <a:spLocks noGrp="1"/>
          </p:cNvSpPr>
          <p:nvPr>
            <p:ph type="body" idx="1"/>
          </p:nvPr>
        </p:nvSpPr>
        <p:spPr>
          <a:xfrm>
            <a:off x="271145" y="509905"/>
            <a:ext cx="8561070" cy="4058920"/>
          </a:xfrm>
        </p:spPr>
        <p:txBody>
          <a:bodyPr>
            <a:normAutofit fontScale="25000"/>
          </a:bodyPr>
          <a:lstStyle/>
          <a:p>
            <a:pPr marL="114300" indent="0">
              <a:buNone/>
            </a:pPr>
            <a:r>
              <a:rPr lang="en-US" sz="4800" b="1">
                <a:sym typeface="+mn-ea"/>
              </a:rPr>
              <a:t>3.Proposed Mode</a:t>
            </a:r>
            <a:r>
              <a:rPr lang="en-US" sz="4800">
                <a:sym typeface="+mn-ea"/>
              </a:rPr>
              <a:t>l: In our model, we have 13 layers. We also have 4 convolutional layers, 4 max-pooling layers of size 2*2, two dropouts layer having parameters 0.3 and 0.4,leveled layer and 2 thick layer capacities called 'straight" and 'softmax with image pixels set into 100*100. </a:t>
            </a:r>
          </a:p>
          <a:p>
            <a:pPr marL="114300" indent="0">
              <a:buNone/>
            </a:pPr>
            <a:r>
              <a:rPr lang="en-IN" sz="4800" b="1" dirty="0">
                <a:latin typeface="Times New Roman" panose="02020603050405020304" pitchFamily="18" charset="0"/>
                <a:cs typeface="Times New Roman" panose="02020603050405020304" pitchFamily="18" charset="0"/>
                <a:sym typeface="+mn-ea"/>
              </a:rPr>
              <a:t>Training the Model</a:t>
            </a:r>
            <a:r>
              <a:rPr lang="en-US" altLang="en-IN" sz="4800" b="1" dirty="0">
                <a:latin typeface="Times New Roman" panose="02020603050405020304" pitchFamily="18" charset="0"/>
                <a:cs typeface="Times New Roman" panose="02020603050405020304" pitchFamily="18" charset="0"/>
                <a:sym typeface="+mn-ea"/>
              </a:rPr>
              <a:t> and </a:t>
            </a:r>
            <a:r>
              <a:rPr lang="en-IN" sz="4800" dirty="0">
                <a:latin typeface="Times New Roman" panose="02020603050405020304" pitchFamily="18" charset="0"/>
                <a:cs typeface="Times New Roman" panose="02020603050405020304" pitchFamily="18" charset="0"/>
                <a:sym typeface="+mn-ea"/>
              </a:rPr>
              <a:t> </a:t>
            </a:r>
            <a:r>
              <a:rPr lang="en-IN" sz="4800" b="1" dirty="0">
                <a:latin typeface="Times New Roman" panose="02020603050405020304" pitchFamily="18" charset="0"/>
                <a:cs typeface="Times New Roman" panose="02020603050405020304" pitchFamily="18" charset="0"/>
                <a:sym typeface="+mn-ea"/>
              </a:rPr>
              <a:t>Evaluation</a:t>
            </a:r>
            <a:r>
              <a:rPr lang="en-IN" sz="4800" dirty="0">
                <a:latin typeface="Times New Roman" panose="02020603050405020304" pitchFamily="18" charset="0"/>
                <a:cs typeface="Times New Roman" panose="02020603050405020304" pitchFamily="18" charset="0"/>
                <a:sym typeface="+mn-ea"/>
              </a:rPr>
              <a:t> : For training purposes, we use 80% of our training dataset, and then the rest of the 20% dataset is used for validation purposes. Our training dataset consists of 2400 images. The number of training sets consists of 1920 images and validating set consist of 480 images. Our classifier's batch size 64. 40 epochs were used by us to train the model.</a:t>
            </a:r>
            <a:endParaRPr lang="en-IN" sz="4800" dirty="0">
              <a:latin typeface="Times New Roman" panose="02020603050405020304" pitchFamily="18" charset="0"/>
              <a:cs typeface="Times New Roman" panose="02020603050405020304" pitchFamily="18" charset="0"/>
            </a:endParaRPr>
          </a:p>
          <a:p>
            <a:pPr marL="114300" indent="0">
              <a:buNone/>
            </a:pPr>
            <a:r>
              <a:rPr lang="en-IN" sz="4800" dirty="0">
                <a:latin typeface="Times New Roman" panose="02020603050405020304" pitchFamily="18" charset="0"/>
                <a:cs typeface="Times New Roman" panose="02020603050405020304" pitchFamily="18" charset="0"/>
                <a:sym typeface="+mn-ea"/>
              </a:rPr>
              <a:t>To evaluate the proposed methodology, we have employed standard evaluation measures, precision-recall and F1-score</a:t>
            </a:r>
            <a:r>
              <a:rPr lang="en-US" altLang="en-IN" sz="4800" dirty="0">
                <a:latin typeface="Times New Roman" panose="02020603050405020304" pitchFamily="18" charset="0"/>
                <a:cs typeface="Times New Roman" panose="02020603050405020304" pitchFamily="18" charset="0"/>
                <a:sym typeface="+mn-ea"/>
              </a:rPr>
              <a:t> </a:t>
            </a:r>
            <a:r>
              <a:rPr lang="en-US" sz="4800">
                <a:sym typeface="+mn-ea"/>
              </a:rPr>
              <a:t>by</a:t>
            </a:r>
          </a:p>
          <a:p>
            <a:pPr marL="114300" indent="0">
              <a:buNone/>
            </a:pPr>
            <a:r>
              <a:rPr lang="en-US" sz="4800">
                <a:sym typeface="+mn-ea"/>
              </a:rPr>
              <a:t> </a:t>
            </a:r>
            <a:r>
              <a:rPr lang="en-IN" sz="4800" b="1" dirty="0" err="1">
                <a:latin typeface="Times New Roman" panose="02020603050405020304" pitchFamily="18" charset="0"/>
                <a:cs typeface="Times New Roman" panose="02020603050405020304" pitchFamily="18" charset="0"/>
                <a:sym typeface="+mn-ea"/>
              </a:rPr>
              <a:t>P.Sai</a:t>
            </a:r>
            <a:r>
              <a:rPr lang="en-IN" sz="4800" b="1" dirty="0">
                <a:latin typeface="Times New Roman" panose="02020603050405020304" pitchFamily="18" charset="0"/>
                <a:cs typeface="Times New Roman" panose="02020603050405020304" pitchFamily="18" charset="0"/>
                <a:sym typeface="+mn-ea"/>
              </a:rPr>
              <a:t> Hari Chandana,700759721</a:t>
            </a:r>
            <a:endParaRPr lang="en-IN" sz="4800" b="1" dirty="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a:p>
            <a:pPr marL="114300" indent="0">
              <a:buNone/>
            </a:pPr>
            <a:r>
              <a:rPr lang="en-US" sz="4800" b="1">
                <a:sym typeface="+mn-ea"/>
              </a:rPr>
              <a:t>4.Result </a:t>
            </a:r>
            <a:r>
              <a:rPr lang="en-US" sz="4800">
                <a:sym typeface="+mn-ea"/>
              </a:rPr>
              <a:t> Our precession normal, tolerable precession and Recall normal are 70% and F1- score normally is 0.69. Additionally, with the total accuracy of 0.73. Our researchers also have tested on five diseases initially and they have used some core libraries like OpenCV, keras, tensorflow, pandas, numPy, etc. Here we have gained our accuracy over the dataset of about 73% which makes it reliable to use this source of classification to use for the skin disease prediction.</a:t>
            </a:r>
            <a:endParaRPr lang="en-US" sz="4800"/>
          </a:p>
          <a:p>
            <a:pPr marL="114300" indent="0">
              <a:buNone/>
            </a:pPr>
            <a:r>
              <a:rPr lang="en-IN" sz="4800" b="1" dirty="0">
                <a:effectLst/>
                <a:sym typeface="+mn-ea"/>
              </a:rPr>
              <a:t>Conclusion:</a:t>
            </a:r>
            <a:endParaRPr lang="en-IN" sz="4800" b="1" dirty="0">
              <a:effectLst/>
            </a:endParaRPr>
          </a:p>
          <a:p>
            <a:pPr marL="114300" indent="0">
              <a:buNone/>
            </a:pPr>
            <a:r>
              <a:rPr lang="en-IN" sz="4800" dirty="0">
                <a:effectLst/>
                <a:sym typeface="+mn-ea"/>
              </a:rPr>
              <a:t>The proposed method is more accurate than the existing methods for extracting features from skin images and classifying them using a </a:t>
            </a:r>
            <a:r>
              <a:rPr lang="en-IN" sz="4800" dirty="0" err="1">
                <a:effectLst/>
                <a:sym typeface="+mn-ea"/>
              </a:rPr>
              <a:t>Softmax</a:t>
            </a:r>
            <a:r>
              <a:rPr lang="en-IN" sz="4800" dirty="0">
                <a:effectLst/>
                <a:sym typeface="+mn-ea"/>
              </a:rPr>
              <a:t> classifier. The accuracy of 0.87 suggests that this method is highly efficient in detecting and diagnosing skin problems. This work can be helpful for students or researchers in the medical field</a:t>
            </a:r>
            <a:r>
              <a:rPr lang="en-US" altLang="en-IN" sz="4800" dirty="0">
                <a:effectLst/>
                <a:sym typeface="+mn-ea"/>
              </a:rPr>
              <a:t> </a:t>
            </a:r>
          </a:p>
          <a:p>
            <a:pPr marL="114300" indent="0">
              <a:buNone/>
            </a:pPr>
            <a:r>
              <a:rPr lang="en-US" altLang="en-IN" sz="4800" dirty="0">
                <a:effectLst/>
                <a:sym typeface="+mn-ea"/>
              </a:rPr>
              <a:t> </a:t>
            </a:r>
            <a:r>
              <a:rPr lang="en-US" altLang="en-IN" sz="4800" b="1" dirty="0">
                <a:effectLst/>
                <a:sym typeface="+mn-ea"/>
              </a:rPr>
              <a:t>by </a:t>
            </a:r>
            <a:r>
              <a:rPr lang="en-IN" sz="4800" b="1" dirty="0" err="1">
                <a:latin typeface="Times New Roman" panose="02020603050405020304" pitchFamily="18" charset="0"/>
                <a:cs typeface="Times New Roman" panose="02020603050405020304" pitchFamily="18" charset="0"/>
                <a:sym typeface="+mn-ea"/>
              </a:rPr>
              <a:t>Gayatri</a:t>
            </a:r>
            <a:r>
              <a:rPr lang="en-IN" sz="4800" b="1" dirty="0">
                <a:latin typeface="Times New Roman" panose="02020603050405020304" pitchFamily="18" charset="0"/>
                <a:cs typeface="Times New Roman" panose="02020603050405020304" pitchFamily="18" charset="0"/>
                <a:sym typeface="+mn-ea"/>
              </a:rPr>
              <a:t> Jagiri,70074572</a:t>
            </a:r>
            <a:r>
              <a:rPr lang="en-US" altLang="en-IN" sz="4800" b="1" dirty="0">
                <a:latin typeface="Times New Roman" panose="02020603050405020304" pitchFamily="18" charset="0"/>
                <a:cs typeface="Times New Roman" panose="02020603050405020304" pitchFamily="18" charset="0"/>
                <a:sym typeface="+mn-ea"/>
              </a:rPr>
              <a:t>9</a:t>
            </a:r>
            <a:endParaRPr 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Problem Summary</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ct val="390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16865" algn="just" rtl="0">
              <a:lnSpc>
                <a:spcPct val="150000"/>
              </a:lnSpc>
              <a:spcBef>
                <a:spcPts val="0"/>
              </a:spcBef>
              <a:spcAft>
                <a:spcPts val="0"/>
              </a:spcAft>
              <a:buSzPct val="100000"/>
              <a:buFont typeface="Times New Roman" panose="02020603050405020304"/>
              <a:buChar char="●"/>
            </a:pPr>
            <a:r>
              <a:rPr lang="en-GB" dirty="0">
                <a:latin typeface="Times New Roman" panose="02020603050405020304"/>
                <a:ea typeface="Times New Roman" panose="02020603050405020304"/>
                <a:cs typeface="Times New Roman" panose="02020603050405020304"/>
                <a:sym typeface="Times New Roman" panose="02020603050405020304"/>
              </a:rPr>
              <a:t>Skin cancer is one of the top three perilous types of cancer caused by damaged DNA that can cause death. </a:t>
            </a:r>
            <a:endParaRPr dirty="0">
              <a:latin typeface="Times New Roman" panose="02020603050405020304"/>
              <a:ea typeface="Times New Roman" panose="02020603050405020304"/>
              <a:cs typeface="Times New Roman" panose="02020603050405020304"/>
              <a:sym typeface="Times New Roman" panose="02020603050405020304"/>
            </a:endParaRPr>
          </a:p>
          <a:p>
            <a:pPr marL="457200" lvl="0" indent="-316865" algn="just" rtl="0">
              <a:lnSpc>
                <a:spcPct val="150000"/>
              </a:lnSpc>
              <a:spcBef>
                <a:spcPts val="0"/>
              </a:spcBef>
              <a:spcAft>
                <a:spcPts val="0"/>
              </a:spcAft>
              <a:buSzPct val="100000"/>
              <a:buFont typeface="Times New Roman" panose="02020603050405020304"/>
              <a:buChar char="●"/>
            </a:pPr>
            <a:r>
              <a:rPr lang="en-GB" dirty="0">
                <a:latin typeface="Times New Roman" panose="02020603050405020304"/>
                <a:ea typeface="Times New Roman" panose="02020603050405020304"/>
                <a:cs typeface="Times New Roman" panose="02020603050405020304"/>
                <a:sym typeface="Times New Roman" panose="02020603050405020304"/>
              </a:rPr>
              <a:t>This damaged DNA begins cells to grow uncontrollably and nowadays it is getting increased speedily. </a:t>
            </a:r>
            <a:endParaRPr dirty="0">
              <a:latin typeface="Times New Roman" panose="02020603050405020304"/>
              <a:ea typeface="Times New Roman" panose="02020603050405020304"/>
              <a:cs typeface="Times New Roman" panose="02020603050405020304"/>
              <a:sym typeface="Times New Roman" panose="02020603050405020304"/>
            </a:endParaRPr>
          </a:p>
          <a:p>
            <a:pPr marL="457200" lvl="0" indent="-316865" algn="just" rtl="0">
              <a:lnSpc>
                <a:spcPct val="150000"/>
              </a:lnSpc>
              <a:spcBef>
                <a:spcPts val="0"/>
              </a:spcBef>
              <a:spcAft>
                <a:spcPts val="0"/>
              </a:spcAft>
              <a:buSzPct val="100000"/>
              <a:buFont typeface="Times New Roman" panose="02020603050405020304"/>
              <a:buChar char="●"/>
            </a:pPr>
            <a:r>
              <a:rPr lang="en-GB" dirty="0">
                <a:latin typeface="Times New Roman" panose="02020603050405020304"/>
                <a:ea typeface="Times New Roman" panose="02020603050405020304"/>
                <a:cs typeface="Times New Roman" panose="02020603050405020304"/>
                <a:sym typeface="Times New Roman" panose="02020603050405020304"/>
              </a:rPr>
              <a:t>There exist some researches for the computerized analysis of malignancy in skin lesion images.</a:t>
            </a:r>
            <a:endParaRPr dirty="0">
              <a:latin typeface="Times New Roman" panose="02020603050405020304"/>
              <a:ea typeface="Times New Roman" panose="02020603050405020304"/>
              <a:cs typeface="Times New Roman" panose="02020603050405020304"/>
              <a:sym typeface="Times New Roman" panose="02020603050405020304"/>
            </a:endParaRPr>
          </a:p>
          <a:p>
            <a:pPr marL="457200" lvl="0" indent="-316865" algn="just" rtl="0">
              <a:lnSpc>
                <a:spcPct val="150000"/>
              </a:lnSpc>
              <a:spcBef>
                <a:spcPts val="0"/>
              </a:spcBef>
              <a:spcAft>
                <a:spcPts val="0"/>
              </a:spcAft>
              <a:buSzPct val="100000"/>
              <a:buFont typeface="Times New Roman" panose="02020603050405020304"/>
              <a:buChar char="●"/>
            </a:pPr>
            <a:r>
              <a:rPr lang="en-GB" dirty="0">
                <a:latin typeface="Times New Roman" panose="02020603050405020304"/>
                <a:ea typeface="Times New Roman" panose="02020603050405020304"/>
                <a:cs typeface="Times New Roman" panose="02020603050405020304"/>
                <a:sym typeface="Times New Roman" panose="02020603050405020304"/>
              </a:rPr>
              <a:t>However, analysis of these images is very challenging having some troublesome factors like light reflections from the skin surface, variations in color illumination, different shapes, and sizes of the lesions. </a:t>
            </a:r>
            <a:endParaRPr dirty="0">
              <a:latin typeface="Times New Roman" panose="02020603050405020304"/>
              <a:ea typeface="Times New Roman" panose="02020603050405020304"/>
              <a:cs typeface="Times New Roman" panose="02020603050405020304"/>
              <a:sym typeface="Times New Roman" panose="02020603050405020304"/>
            </a:endParaRPr>
          </a:p>
          <a:p>
            <a:pPr marL="457200" lvl="0" indent="-316865" algn="just" rtl="0">
              <a:lnSpc>
                <a:spcPct val="150000"/>
              </a:lnSpc>
              <a:spcBef>
                <a:spcPts val="0"/>
              </a:spcBef>
              <a:spcAft>
                <a:spcPts val="0"/>
              </a:spcAft>
              <a:buSzPct val="100000"/>
              <a:buFont typeface="Times New Roman" panose="02020603050405020304"/>
              <a:buChar char="●"/>
            </a:pPr>
            <a:r>
              <a:rPr lang="en-GB" dirty="0">
                <a:latin typeface="Times New Roman" panose="02020603050405020304"/>
                <a:ea typeface="Times New Roman" panose="02020603050405020304"/>
                <a:cs typeface="Times New Roman" panose="02020603050405020304"/>
                <a:sym typeface="Times New Roman" panose="02020603050405020304"/>
              </a:rPr>
              <a:t>As a result, evidential automatic recognition of skin cancer is valuable to build up the accuracy and proficiency of pathologists in the early stages.</a:t>
            </a:r>
            <a:endParaRPr dirty="0">
              <a:latin typeface="Times New Roman" panose="02020603050405020304"/>
              <a:ea typeface="Times New Roman" panose="02020603050405020304"/>
              <a:cs typeface="Times New Roman" panose="02020603050405020304"/>
              <a:sym typeface="Times New Roman" panose="02020603050405020304"/>
            </a:endParaRPr>
          </a:p>
          <a:p>
            <a:pPr marL="457200" lvl="0" indent="-316865" algn="just" rtl="0">
              <a:lnSpc>
                <a:spcPct val="150000"/>
              </a:lnSpc>
              <a:spcBef>
                <a:spcPts val="0"/>
              </a:spcBef>
              <a:spcAft>
                <a:spcPts val="0"/>
              </a:spcAft>
              <a:buSzPct val="100000"/>
              <a:buFont typeface="Times New Roman" panose="02020603050405020304"/>
              <a:buChar char="●"/>
            </a:pPr>
            <a:r>
              <a:rPr lang="en-GB" dirty="0">
                <a:latin typeface="Times New Roman" panose="02020603050405020304"/>
                <a:ea typeface="Times New Roman" panose="02020603050405020304"/>
                <a:cs typeface="Times New Roman" panose="02020603050405020304"/>
                <a:sym typeface="Times New Roman" panose="02020603050405020304"/>
              </a:rPr>
              <a:t>In this project, we use a deep convolutional neural network model based on transfer  learning approach called DenseNet for the accurate classification between benign and malignant skin lesions. </a:t>
            </a:r>
            <a:endParaRPr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Progress Summary</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ct val="390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6" name="Google Shape;66;p15"/>
          <p:cNvSpPr/>
          <p:nvPr/>
        </p:nvSpPr>
        <p:spPr>
          <a:xfrm>
            <a:off x="592750" y="2090550"/>
            <a:ext cx="1465800" cy="7458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t>Dataset Collection</a:t>
            </a:r>
            <a:endParaRPr sz="900"/>
          </a:p>
        </p:txBody>
      </p:sp>
      <p:sp>
        <p:nvSpPr>
          <p:cNvPr id="67" name="Google Shape;67;p15"/>
          <p:cNvSpPr/>
          <p:nvPr/>
        </p:nvSpPr>
        <p:spPr>
          <a:xfrm>
            <a:off x="2287550" y="2090550"/>
            <a:ext cx="1465800" cy="7458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t>Image preprocessing</a:t>
            </a:r>
            <a:endParaRPr sz="900"/>
          </a:p>
        </p:txBody>
      </p:sp>
      <p:sp>
        <p:nvSpPr>
          <p:cNvPr id="68" name="Google Shape;68;p15"/>
          <p:cNvSpPr/>
          <p:nvPr/>
        </p:nvSpPr>
        <p:spPr>
          <a:xfrm>
            <a:off x="3905875" y="2090550"/>
            <a:ext cx="1465800" cy="7458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t>DenseNet Model</a:t>
            </a:r>
            <a:endParaRPr sz="900"/>
          </a:p>
        </p:txBody>
      </p:sp>
      <p:sp>
        <p:nvSpPr>
          <p:cNvPr id="69" name="Google Shape;69;p15"/>
          <p:cNvSpPr/>
          <p:nvPr/>
        </p:nvSpPr>
        <p:spPr>
          <a:xfrm>
            <a:off x="5600675" y="2090550"/>
            <a:ext cx="1465800" cy="7458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t>   Training</a:t>
            </a:r>
            <a:endParaRPr sz="900"/>
          </a:p>
        </p:txBody>
      </p:sp>
      <p:sp>
        <p:nvSpPr>
          <p:cNvPr id="70" name="Google Shape;70;p15"/>
          <p:cNvSpPr/>
          <p:nvPr/>
        </p:nvSpPr>
        <p:spPr>
          <a:xfrm>
            <a:off x="7250875" y="2090550"/>
            <a:ext cx="1465800" cy="7458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t>Evaluation</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Work summary</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ct val="390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457200" algn="just" rtl="0">
              <a:lnSpc>
                <a:spcPct val="150000"/>
              </a:lnSpc>
              <a:spcBef>
                <a:spcPts val="0"/>
              </a:spcBef>
              <a:spcAft>
                <a:spcPts val="0"/>
              </a:spcAft>
              <a:buNone/>
            </a:pPr>
            <a:r>
              <a:rPr lang="en-GB" dirty="0">
                <a:latin typeface="Times New Roman" panose="02020603050405020304"/>
                <a:ea typeface="Times New Roman" panose="02020603050405020304"/>
                <a:cs typeface="Times New Roman" panose="02020603050405020304"/>
                <a:sym typeface="Times New Roman" panose="02020603050405020304"/>
              </a:rPr>
              <a:t>To avoid the computational cost of training a CNN from scratch, DenseNet-121 pre-trained from ImageNet was used. By training the last dense block and connecting it with three fully connected layers and other optimization techniques the model had a validation accuracy of 93%.</a:t>
            </a:r>
            <a:endParaRPr dirty="0">
              <a:latin typeface="Times New Roman" panose="02020603050405020304"/>
              <a:ea typeface="Times New Roman" panose="02020603050405020304"/>
              <a:cs typeface="Times New Roman" panose="02020603050405020304"/>
              <a:sym typeface="Times New Roman" panose="02020603050405020304"/>
            </a:endParaRPr>
          </a:p>
          <a:p>
            <a:pPr marL="0" lvl="0" indent="457200" algn="just" rtl="0">
              <a:lnSpc>
                <a:spcPct val="150000"/>
              </a:lnSpc>
              <a:spcBef>
                <a:spcPts val="1200"/>
              </a:spcBef>
              <a:spcAft>
                <a:spcPts val="1200"/>
              </a:spcAft>
              <a:buNone/>
            </a:pPr>
            <a:r>
              <a:rPr lang="en-GB" dirty="0">
                <a:latin typeface="Times New Roman" panose="02020603050405020304"/>
                <a:ea typeface="Times New Roman" panose="02020603050405020304"/>
                <a:cs typeface="Times New Roman" panose="02020603050405020304"/>
                <a:sym typeface="Times New Roman" panose="02020603050405020304"/>
              </a:rPr>
              <a:t>DenseNet-121 was chosen because despite having a depth of 169 layers it is relatively low in parameters compared to other models, and the architecture handles the vanish gradient problem well.</a:t>
            </a:r>
            <a:endParaRPr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Work summary</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ct val="390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82" name="Google Shape;82;p17"/>
          <p:cNvPicPr preferRelativeResize="0"/>
          <p:nvPr/>
        </p:nvPicPr>
        <p:blipFill>
          <a:blip r:embed="rId3"/>
          <a:stretch>
            <a:fillRect/>
          </a:stretch>
        </p:blipFill>
        <p:spPr>
          <a:xfrm>
            <a:off x="311700" y="1017725"/>
            <a:ext cx="3416851" cy="3323242"/>
          </a:xfrm>
          <a:prstGeom prst="rect">
            <a:avLst/>
          </a:prstGeom>
          <a:noFill/>
          <a:ln>
            <a:noFill/>
          </a:ln>
        </p:spPr>
      </p:pic>
      <p:sp>
        <p:nvSpPr>
          <p:cNvPr id="83" name="Google Shape;83;p17"/>
          <p:cNvSpPr txBox="1"/>
          <p:nvPr/>
        </p:nvSpPr>
        <p:spPr>
          <a:xfrm>
            <a:off x="311700" y="4582625"/>
            <a:ext cx="3671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dirty="0"/>
              <a:t>DenseNet-121 Architecture</a:t>
            </a:r>
            <a:endParaRPr sz="1200" dirty="0"/>
          </a:p>
        </p:txBody>
      </p:sp>
      <p:sp>
        <p:nvSpPr>
          <p:cNvPr id="84" name="Google Shape;84;p17"/>
          <p:cNvSpPr txBox="1"/>
          <p:nvPr/>
        </p:nvSpPr>
        <p:spPr>
          <a:xfrm>
            <a:off x="4404175" y="720225"/>
            <a:ext cx="4428000" cy="1477500"/>
          </a:xfrm>
          <a:prstGeom prst="rect">
            <a:avLst/>
          </a:prstGeom>
          <a:noFill/>
          <a:ln>
            <a:noFill/>
          </a:ln>
        </p:spPr>
        <p:txBody>
          <a:bodyPr spcFirstLastPara="1" wrap="square" lIns="91425" tIns="91425" rIns="91425" bIns="91425" anchor="t" anchorCtr="0">
            <a:spAutoFit/>
          </a:bodyPr>
          <a:lstStyle/>
          <a:p>
            <a:pPr marL="457200" lvl="0" indent="-304800" algn="just" rtl="0">
              <a:lnSpc>
                <a:spcPct val="150000"/>
              </a:lnSpc>
              <a:spcBef>
                <a:spcPts val="0"/>
              </a:spcBef>
              <a:spcAft>
                <a:spcPts val="0"/>
              </a:spcAft>
              <a:buClr>
                <a:schemeClr val="dk1"/>
              </a:buClr>
              <a:buSzPts val="1200"/>
              <a:buFont typeface="Times New Roman" panose="02020603050405020304"/>
              <a:buChar char="●"/>
            </a:pPr>
            <a:r>
              <a:rPr lang="en-GB" sz="1200" dirty="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DenseNets do not sum the output feature maps of the layer with the incoming feature maps but concatenate them.</a:t>
            </a:r>
            <a:endParaRPr sz="1200" dirty="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150000"/>
              </a:lnSpc>
              <a:spcBef>
                <a:spcPts val="0"/>
              </a:spcBef>
              <a:spcAft>
                <a:spcPts val="0"/>
              </a:spcAft>
              <a:buClr>
                <a:schemeClr val="dk1"/>
              </a:buClr>
              <a:buSzPts val="1200"/>
              <a:buFont typeface="Times New Roman" panose="02020603050405020304"/>
              <a:buChar char="●"/>
            </a:pPr>
            <a:r>
              <a:rPr lang="en-GB" sz="1200" dirty="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DenseBlocks, where the dimensions of the feature maps remains constant within a block, but the number of filters changes between them. </a:t>
            </a:r>
            <a:endParaRPr sz="1200" dirty="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85" name="Google Shape;85;p17"/>
          <p:cNvPicPr preferRelativeResize="0"/>
          <p:nvPr/>
        </p:nvPicPr>
        <p:blipFill>
          <a:blip r:embed="rId4"/>
          <a:stretch>
            <a:fillRect/>
          </a:stretch>
        </p:blipFill>
        <p:spPr>
          <a:xfrm>
            <a:off x="3703050" y="2363850"/>
            <a:ext cx="5377325" cy="191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Results summary</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lnSpc>
                <a:spcPct val="150000"/>
              </a:lnSpc>
              <a:spcBef>
                <a:spcPts val="0"/>
              </a:spcBef>
              <a:spcAft>
                <a:spcPts val="0"/>
              </a:spcAft>
              <a:buSzPts val="18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The DenseNet model has achieved 93% of accuracy in classifying the lesion melanoma.</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SzPts val="18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With the help of dropouts the. Model can overcome the overfitting issues.</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20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20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20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200"/>
              </a:spcBef>
              <a:spcAft>
                <a:spcPts val="120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92" name="Google Shape;92;p18"/>
          <p:cNvPicPr preferRelativeResize="0"/>
          <p:nvPr/>
        </p:nvPicPr>
        <p:blipFill>
          <a:blip r:embed="rId3"/>
          <a:stretch>
            <a:fillRect/>
          </a:stretch>
        </p:blipFill>
        <p:spPr>
          <a:xfrm>
            <a:off x="5173700" y="2409225"/>
            <a:ext cx="2718850" cy="2579575"/>
          </a:xfrm>
          <a:prstGeom prst="rect">
            <a:avLst/>
          </a:prstGeom>
          <a:noFill/>
          <a:ln>
            <a:noFill/>
          </a:ln>
        </p:spPr>
      </p:pic>
      <p:pic>
        <p:nvPicPr>
          <p:cNvPr id="93" name="Google Shape;93;p18"/>
          <p:cNvPicPr preferRelativeResize="0"/>
          <p:nvPr/>
        </p:nvPicPr>
        <p:blipFill>
          <a:blip r:embed="rId4"/>
          <a:stretch>
            <a:fillRect/>
          </a:stretch>
        </p:blipFill>
        <p:spPr>
          <a:xfrm>
            <a:off x="775825" y="2375038"/>
            <a:ext cx="3676650" cy="26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Conclusion &amp; Future work</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This study analyzed in-depth technique of DenseNet which is pretrained CNN based model.</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It has observed that using deep learning technique DenseNet, there has no dire need for complex and composite pre-processing techniques such as image resize, crop and pixel value normalization.</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The DenseNet method showed better results than the other conventional deep learning methods.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With this method we have achieved  93% of accuracy which can easily classify the skin lesion.</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In future, the method has to be modified bit more complicated to get more accuracy also we can change the optimizer.</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1436</Words>
  <Application>Microsoft Office PowerPoint</Application>
  <PresentationFormat>On-screen Show (16:9)</PresentationFormat>
  <Paragraphs>67</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Skin Disease Detection using Convolution Neural Network   CS5720 Neural Networks &amp; Deep Learning - Project (CRN: 22317)  </vt:lpstr>
      <vt:lpstr>Role/Responsibilities and Contribution in project</vt:lpstr>
      <vt:lpstr>PowerPoint Presentation</vt:lpstr>
      <vt:lpstr>Problem Summary  </vt:lpstr>
      <vt:lpstr>Progress Summary  </vt:lpstr>
      <vt:lpstr>Work summary  </vt:lpstr>
      <vt:lpstr>Work summary  </vt:lpstr>
      <vt:lpstr>Results summary</vt:lpstr>
      <vt:lpstr>Conclusion &amp; Future work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Prediction Using Convolutional Neural Networks</dc:title>
  <dc:creator/>
  <cp:lastModifiedBy>Hemanth L</cp:lastModifiedBy>
  <cp:revision>9</cp:revision>
  <dcterms:created xsi:type="dcterms:W3CDTF">2024-04-25T15:17:41Z</dcterms:created>
  <dcterms:modified xsi:type="dcterms:W3CDTF">2024-04-25T16:38:20Z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A9E9F45635834C07AD3D7B9B03625A79_12</vt:lpwstr>
  </property>
  <property fmtid="{D5CDD505-2E9C-101B-9397-08002B2CF9AE}" pid="3" name="KSOProductBuildVer">
    <vt:lpwstr>1033-12.2.0.16731</vt:lpwstr>
  </property>
</Properties>
</file>