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60" r:id="rId5"/>
    <p:sldId id="261" r:id="rId6"/>
    <p:sldId id="262" r:id="rId7"/>
    <p:sldId id="263" r:id="rId8"/>
    <p:sldId id="270" r:id="rId9"/>
    <p:sldId id="271" r:id="rId10"/>
    <p:sldId id="272" r:id="rId11"/>
    <p:sldId id="273" r:id="rId12"/>
    <p:sldId id="274" r:id="rId13"/>
    <p:sldId id="275"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40" autoAdjust="0"/>
  </p:normalViewPr>
  <p:slideViewPr>
    <p:cSldViewPr snapToGrid="0">
      <p:cViewPr varScale="1">
        <p:scale>
          <a:sx n="45" d="100"/>
          <a:sy n="45" d="100"/>
        </p:scale>
        <p:origin x="15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8016373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764276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The Wah pedal is a filter effect (Band-pass filter) that produces a vowel like sound by altering the frequency spectrum of an instruments signal. As a “gas pedal” type foot pedal is tilted a volume boost sweeps through the frequency range. </a:t>
            </a:r>
          </a:p>
          <a:p>
            <a:r>
              <a:t>In our design, we sweep central frequency of the filter automatically like we tilt the pedal back and forth</a:t>
            </a:r>
          </a:p>
        </p:txBody>
      </p:sp>
    </p:spTree>
    <p:extLst>
      <p:ext uri="{BB962C8B-B14F-4D97-AF65-F5344CB8AC3E}">
        <p14:creationId xmlns:p14="http://schemas.microsoft.com/office/powerpoint/2010/main" val="214409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064137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00047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4231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Subtly: </a:t>
            </a:r>
            <a:r>
              <a:rPr lang="en-US" altLang="zh-TW" sz="2200" b="0" i="0" dirty="0" smtClean="0">
                <a:effectLst/>
                <a:latin typeface="Helvetica Neue"/>
                <a:ea typeface="Helvetica Neue"/>
                <a:cs typeface="Helvetica Neue"/>
                <a:sym typeface="Helvetica Neue"/>
              </a:rPr>
              <a:t>fine or delicate in meaning or intent; difficult to perceive </a:t>
            </a:r>
            <a:r>
              <a:rPr lang="en-US" altLang="zh-TW" sz="2200" b="0" i="0" dirty="0" err="1" smtClean="0">
                <a:effectLst/>
                <a:latin typeface="Helvetica Neue"/>
                <a:ea typeface="Helvetica Neue"/>
                <a:cs typeface="Helvetica Neue"/>
                <a:sym typeface="Helvetica Neue"/>
              </a:rPr>
              <a:t>orunderstand</a:t>
            </a:r>
            <a:endParaRPr lang="zh-TW" altLang="en-US" dirty="0"/>
          </a:p>
        </p:txBody>
      </p:sp>
    </p:spTree>
    <p:extLst>
      <p:ext uri="{BB962C8B-B14F-4D97-AF65-F5344CB8AC3E}">
        <p14:creationId xmlns:p14="http://schemas.microsoft.com/office/powerpoint/2010/main" val="1540035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6938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TW" dirty="0" smtClean="0"/>
              <a:t>Delay is a Time-Based effect that sends a duplicate version of the instrument signal to the amp with an adjustable time delay creating the illusion of an echo. Time based effects should be placed near the end of the signal path for the most natural sounding results.</a:t>
            </a:r>
          </a:p>
          <a:p>
            <a:endParaRPr lang="zh-TW" altLang="en-US" dirty="0"/>
          </a:p>
        </p:txBody>
      </p:sp>
    </p:spTree>
    <p:extLst>
      <p:ext uri="{BB962C8B-B14F-4D97-AF65-F5344CB8AC3E}">
        <p14:creationId xmlns:p14="http://schemas.microsoft.com/office/powerpoint/2010/main" val="192529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3041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16355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93760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Distortion, overdrive, gain, and fuzz pedals create a warm, gritty sound by clipping the guitar’s audio signal and adding overtones. Distortion and fuzz effects produce the same amount of distortion at any volume while overdrive and gain effects are produce “clean” sounds at quieter volumes and distorted sounds at louder volumes mimicking the effect of a tube amp.</a:t>
            </a:r>
          </a:p>
        </p:txBody>
      </p:sp>
    </p:spTree>
    <p:extLst>
      <p:ext uri="{BB962C8B-B14F-4D97-AF65-F5344CB8AC3E}">
        <p14:creationId xmlns:p14="http://schemas.microsoft.com/office/powerpoint/2010/main" val="3304602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03042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rgbClr val="FFFFFF"/>
        </a:solidFill>
        <a:effectLst/>
      </p:bgPr>
    </p:bg>
    <p:spTree>
      <p:nvGrpSpPr>
        <p:cNvPr id="1" name=""/>
        <p:cNvGrpSpPr/>
        <p:nvPr/>
      </p:nvGrpSpPr>
      <p:grpSpPr>
        <a:xfrm>
          <a:off x="0" y="0"/>
          <a:ext cx="0" cy="0"/>
          <a:chOff x="0" y="0"/>
          <a:chExt cx="0" cy="0"/>
        </a:xfrm>
      </p:grpSpPr>
      <p:pic>
        <p:nvPicPr>
          <p:cNvPr id="4" name="Picture 24" descr="bluebackgorund"/>
          <p:cNvPicPr>
            <a:picLocks noChangeAspect="1" noChangeArrowheads="1"/>
          </p:cNvPicPr>
          <p:nvPr/>
        </p:nvPicPr>
        <p:blipFill>
          <a:blip r:embed="rId2">
            <a:extLst>
              <a:ext uri="{28A0092B-C50C-407E-A947-70E740481C1C}">
                <a14:useLocalDpi xmlns:a14="http://schemas.microsoft.com/office/drawing/2010/main" val="0"/>
              </a:ext>
            </a:extLst>
          </a:blip>
          <a:srcRect l="3816" t="1057" r="4581" b="1799"/>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75360" y="1702365"/>
            <a:ext cx="11054080" cy="2090702"/>
          </a:xfrm>
        </p:spPr>
        <p:txBody>
          <a:bodyPr/>
          <a:lstStyle>
            <a:lvl1pPr>
              <a:defRPr/>
            </a:lvl1pPr>
          </a:lstStyle>
          <a:p>
            <a:pPr lvl="0"/>
            <a:r>
              <a:rPr lang="zh-TW" altLang="en-US" noProof="0" smtClean="0"/>
              <a:t>按一下以編輯母片標題樣式</a:t>
            </a:r>
            <a:endParaRPr lang="en-US" noProof="0" smtClean="0"/>
          </a:p>
        </p:txBody>
      </p:sp>
      <p:sp>
        <p:nvSpPr>
          <p:cNvPr id="3075" name="Rectangle 3"/>
          <p:cNvSpPr>
            <a:spLocks noGrp="1" noChangeArrowheads="1"/>
          </p:cNvSpPr>
          <p:nvPr>
            <p:ph type="subTitle" idx="1"/>
          </p:nvPr>
        </p:nvSpPr>
        <p:spPr>
          <a:xfrm>
            <a:off x="1950720" y="4199467"/>
            <a:ext cx="9103360" cy="2492587"/>
          </a:xfrm>
        </p:spPr>
        <p:txBody>
          <a:bodyPr/>
          <a:lstStyle>
            <a:lvl1pPr marL="0" indent="0" algn="ctr">
              <a:buFontTx/>
              <a:buNone/>
              <a:defRPr/>
            </a:lvl1pPr>
          </a:lstStyle>
          <a:p>
            <a:pPr lvl="0"/>
            <a:r>
              <a:rPr lang="zh-TW" altLang="en-US" noProof="0" smtClean="0"/>
              <a:t>按一下以編輯母片副標題樣式</a:t>
            </a:r>
            <a:endParaRPr lang="en-US"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119297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GB"/>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127472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7148124"/>
          </a:xfrm>
        </p:spPr>
        <p:txBody>
          <a:bodyPr vert="eaVert"/>
          <a:lstStyle/>
          <a:p>
            <a:r>
              <a:rPr lang="zh-TW" altLang="en-US" smtClean="0"/>
              <a:t>按一下以編輯母片標題樣式</a:t>
            </a:r>
            <a:endParaRPr lang="en-GB"/>
          </a:p>
        </p:txBody>
      </p:sp>
      <p:sp>
        <p:nvSpPr>
          <p:cNvPr id="3" name="Vertical Text Placeholder 2"/>
          <p:cNvSpPr>
            <a:spLocks noGrp="1"/>
          </p:cNvSpPr>
          <p:nvPr>
            <p:ph type="body" orient="vert" idx="1"/>
          </p:nvPr>
        </p:nvSpPr>
        <p:spPr>
          <a:xfrm>
            <a:off x="650240" y="390597"/>
            <a:ext cx="8561493" cy="714812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77431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p>
            <a:r>
              <a:rPr lang="zh-TW" altLang="en-US" smtClean="0"/>
              <a:t>按一下以編輯母片標題樣式</a:t>
            </a:r>
            <a:endParaRPr lang="en-GB"/>
          </a:p>
        </p:txBody>
      </p:sp>
      <p:sp>
        <p:nvSpPr>
          <p:cNvPr id="3" name="Chart Placeholder 2"/>
          <p:cNvSpPr>
            <a:spLocks noGrp="1"/>
          </p:cNvSpPr>
          <p:nvPr>
            <p:ph type="chart" idx="1"/>
          </p:nvPr>
        </p:nvSpPr>
        <p:spPr>
          <a:xfrm>
            <a:off x="650240" y="2275841"/>
            <a:ext cx="11704320" cy="5262881"/>
          </a:xfrm>
        </p:spPr>
        <p:txBody>
          <a:bodyPr/>
          <a:lstStyle/>
          <a:p>
            <a:pPr lvl="0"/>
            <a:r>
              <a:rPr lang="zh-TW" altLang="en-US" noProof="0" smtClean="0"/>
              <a:t>按一下圖示以新增圖表</a:t>
            </a:r>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888874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p>
            <a:r>
              <a:rPr lang="zh-TW" altLang="en-US" smtClean="0"/>
              <a:t>按一下以編輯母片標題樣式</a:t>
            </a:r>
            <a:endParaRPr lang="en-GB"/>
          </a:p>
        </p:txBody>
      </p:sp>
      <p:sp>
        <p:nvSpPr>
          <p:cNvPr id="3" name="Text Placeholder 2"/>
          <p:cNvSpPr>
            <a:spLocks noGrp="1"/>
          </p:cNvSpPr>
          <p:nvPr>
            <p:ph type="body" sz="half" idx="1"/>
          </p:nvPr>
        </p:nvSpPr>
        <p:spPr>
          <a:xfrm>
            <a:off x="650240" y="2275841"/>
            <a:ext cx="5743787" cy="526288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Content Placeholder 3"/>
          <p:cNvSpPr>
            <a:spLocks noGrp="1"/>
          </p:cNvSpPr>
          <p:nvPr>
            <p:ph sz="half" idx="2"/>
          </p:nvPr>
        </p:nvSpPr>
        <p:spPr>
          <a:xfrm>
            <a:off x="6610773" y="2275841"/>
            <a:ext cx="5743787" cy="526288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334841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0915528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GB"/>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00914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2"/>
            <a:ext cx="11054080" cy="1937173"/>
          </a:xfrm>
        </p:spPr>
        <p:txBody>
          <a:bodyPr anchor="t"/>
          <a:lstStyle>
            <a:lvl1pPr algn="l">
              <a:defRPr sz="5689" b="1" cap="all"/>
            </a:lvl1pPr>
          </a:lstStyle>
          <a:p>
            <a:r>
              <a:rPr lang="zh-TW" altLang="en-US" smtClean="0"/>
              <a:t>按一下以編輯母片標題樣式</a:t>
            </a:r>
            <a:endParaRPr lang="en-GB"/>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844"/>
            </a:lvl1pPr>
            <a:lvl2pPr marL="650230" indent="0">
              <a:buNone/>
              <a:defRPr sz="2560"/>
            </a:lvl2pPr>
            <a:lvl3pPr marL="1300460" indent="0">
              <a:buNone/>
              <a:defRPr sz="2276"/>
            </a:lvl3pPr>
            <a:lvl4pPr marL="1950690" indent="0">
              <a:buNone/>
              <a:defRPr sz="1991"/>
            </a:lvl4pPr>
            <a:lvl5pPr marL="2600919" indent="0">
              <a:buNone/>
              <a:defRPr sz="1991"/>
            </a:lvl5pPr>
            <a:lvl6pPr marL="3251149" indent="0">
              <a:buNone/>
              <a:defRPr sz="1991"/>
            </a:lvl6pPr>
            <a:lvl7pPr marL="3901379" indent="0">
              <a:buNone/>
              <a:defRPr sz="1991"/>
            </a:lvl7pPr>
            <a:lvl8pPr marL="4551609" indent="0">
              <a:buNone/>
              <a:defRPr sz="1991"/>
            </a:lvl8pPr>
            <a:lvl9pPr marL="5201839" indent="0">
              <a:buNone/>
              <a:defRPr sz="1991"/>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61234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GB"/>
          </a:p>
        </p:txBody>
      </p:sp>
      <p:sp>
        <p:nvSpPr>
          <p:cNvPr id="3" name="Content Placeholder 2"/>
          <p:cNvSpPr>
            <a:spLocks noGrp="1"/>
          </p:cNvSpPr>
          <p:nvPr>
            <p:ph sz="half" idx="1"/>
          </p:nvPr>
        </p:nvSpPr>
        <p:spPr>
          <a:xfrm>
            <a:off x="650240" y="2275841"/>
            <a:ext cx="5743787" cy="5262881"/>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Content Placeholder 3"/>
          <p:cNvSpPr>
            <a:spLocks noGrp="1"/>
          </p:cNvSpPr>
          <p:nvPr>
            <p:ph sz="half" idx="2"/>
          </p:nvPr>
        </p:nvSpPr>
        <p:spPr>
          <a:xfrm>
            <a:off x="6610773" y="2275841"/>
            <a:ext cx="5743787" cy="5262881"/>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118883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zh-TW" altLang="en-US" smtClean="0"/>
              <a:t>按一下以編輯母片文字樣式</a:t>
            </a:r>
          </a:p>
        </p:txBody>
      </p:sp>
      <p:sp>
        <p:nvSpPr>
          <p:cNvPr id="4" name="Content Placeholder 3"/>
          <p:cNvSpPr>
            <a:spLocks noGrp="1"/>
          </p:cNvSpPr>
          <p:nvPr>
            <p:ph sz="half" idx="2"/>
          </p:nvPr>
        </p:nvSpPr>
        <p:spPr>
          <a:xfrm>
            <a:off x="650240" y="3093155"/>
            <a:ext cx="5746045"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5" name="Text Placeholder 4"/>
          <p:cNvSpPr>
            <a:spLocks noGrp="1"/>
          </p:cNvSpPr>
          <p:nvPr>
            <p:ph type="body" sz="quarter" idx="3"/>
          </p:nvPr>
        </p:nvSpPr>
        <p:spPr>
          <a:xfrm>
            <a:off x="6606259" y="2183272"/>
            <a:ext cx="5748302"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zh-TW" altLang="en-US" smtClean="0"/>
              <a:t>按一下以編輯母片文字樣式</a:t>
            </a:r>
          </a:p>
        </p:txBody>
      </p:sp>
      <p:sp>
        <p:nvSpPr>
          <p:cNvPr id="6" name="Content Placeholder 5"/>
          <p:cNvSpPr>
            <a:spLocks noGrp="1"/>
          </p:cNvSpPr>
          <p:nvPr>
            <p:ph sz="quarter" idx="4"/>
          </p:nvPr>
        </p:nvSpPr>
        <p:spPr>
          <a:xfrm>
            <a:off x="6606259" y="3093155"/>
            <a:ext cx="5748302"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391780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68161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47701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anchor="b"/>
          <a:lstStyle>
            <a:lvl1pPr algn="l">
              <a:defRPr sz="2844" b="1"/>
            </a:lvl1pPr>
          </a:lstStyle>
          <a:p>
            <a:r>
              <a:rPr lang="zh-TW" altLang="en-US" smtClean="0"/>
              <a:t>按一下以編輯母片標題樣式</a:t>
            </a:r>
            <a:endParaRPr lang="en-GB"/>
          </a:p>
        </p:txBody>
      </p:sp>
      <p:sp>
        <p:nvSpPr>
          <p:cNvPr id="3" name="Content Placeholder 2"/>
          <p:cNvSpPr>
            <a:spLocks noGrp="1"/>
          </p:cNvSpPr>
          <p:nvPr>
            <p:ph idx="1"/>
          </p:nvPr>
        </p:nvSpPr>
        <p:spPr>
          <a:xfrm>
            <a:off x="5084516" y="388339"/>
            <a:ext cx="7270044" cy="8324427"/>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Text Placeholder 3"/>
          <p:cNvSpPr>
            <a:spLocks noGrp="1"/>
          </p:cNvSpPr>
          <p:nvPr>
            <p:ph type="body" sz="half" idx="2"/>
          </p:nvPr>
        </p:nvSpPr>
        <p:spPr>
          <a:xfrm>
            <a:off x="650241" y="2041032"/>
            <a:ext cx="4278490" cy="6671734"/>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18014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44" b="1"/>
            </a:lvl1pPr>
          </a:lstStyle>
          <a:p>
            <a:r>
              <a:rPr lang="zh-TW" altLang="en-US" smtClean="0"/>
              <a:t>按一下以編輯母片標題樣式</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pPr lvl="0"/>
            <a:r>
              <a:rPr lang="zh-TW" altLang="en-US" noProof="0" smtClean="0"/>
              <a:t>按一下圖示以新增圖片</a:t>
            </a:r>
            <a:endParaRPr lang="en-GB" noProof="0" smtClean="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324150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6">
            <a:extLst>
              <a:ext uri="{28A0092B-C50C-407E-A947-70E740481C1C}">
                <a14:useLocalDpi xmlns:a14="http://schemas.microsoft.com/office/drawing/2010/main" val="0"/>
              </a:ext>
            </a:extLst>
          </a:blip>
          <a:srcRect l="3816" t="1057" r="4581" b="1799"/>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50240" y="390596"/>
            <a:ext cx="1170432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altLang="en-US" smtClean="0"/>
          </a:p>
        </p:txBody>
      </p:sp>
      <p:sp>
        <p:nvSpPr>
          <p:cNvPr id="1028" name="Rectangle 3"/>
          <p:cNvSpPr>
            <a:spLocks noGrp="1" noChangeArrowheads="1"/>
          </p:cNvSpPr>
          <p:nvPr>
            <p:ph type="body" idx="1"/>
          </p:nvPr>
        </p:nvSpPr>
        <p:spPr bwMode="auto">
          <a:xfrm>
            <a:off x="650240" y="2275841"/>
            <a:ext cx="11704320" cy="526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en-US" smtClean="0"/>
          </a:p>
        </p:txBody>
      </p:sp>
      <p:sp>
        <p:nvSpPr>
          <p:cNvPr id="2" name="Rectangle 4"/>
          <p:cNvSpPr>
            <a:spLocks noGrp="1" noChangeArrowheads="1"/>
          </p:cNvSpPr>
          <p:nvPr>
            <p:ph type="dt" sz="half" idx="2"/>
          </p:nvPr>
        </p:nvSpPr>
        <p:spPr bwMode="auto">
          <a:xfrm>
            <a:off x="650240" y="8882098"/>
            <a:ext cx="3034453" cy="67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991">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4443307" y="8882098"/>
            <a:ext cx="4118187" cy="67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991">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9320107" y="8882098"/>
            <a:ext cx="3034453" cy="67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991" smtClean="0"/>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5807409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rtl="0" eaLnBrk="1" fontAlgn="base" hangingPunct="1">
        <a:spcBef>
          <a:spcPct val="0"/>
        </a:spcBef>
        <a:spcAft>
          <a:spcPct val="0"/>
        </a:spcAft>
        <a:defRPr sz="6258">
          <a:solidFill>
            <a:schemeClr val="tx2"/>
          </a:solidFill>
          <a:latin typeface="+mj-lt"/>
          <a:ea typeface="+mj-ea"/>
          <a:cs typeface="+mj-cs"/>
        </a:defRPr>
      </a:lvl1pPr>
      <a:lvl2pPr algn="ctr" rtl="0" eaLnBrk="1" fontAlgn="base" hangingPunct="1">
        <a:spcBef>
          <a:spcPct val="0"/>
        </a:spcBef>
        <a:spcAft>
          <a:spcPct val="0"/>
        </a:spcAft>
        <a:defRPr sz="6258">
          <a:solidFill>
            <a:schemeClr val="tx2"/>
          </a:solidFill>
          <a:latin typeface="Arial" charset="0"/>
        </a:defRPr>
      </a:lvl2pPr>
      <a:lvl3pPr algn="ctr" rtl="0" eaLnBrk="1" fontAlgn="base" hangingPunct="1">
        <a:spcBef>
          <a:spcPct val="0"/>
        </a:spcBef>
        <a:spcAft>
          <a:spcPct val="0"/>
        </a:spcAft>
        <a:defRPr sz="6258">
          <a:solidFill>
            <a:schemeClr val="tx2"/>
          </a:solidFill>
          <a:latin typeface="Arial" charset="0"/>
        </a:defRPr>
      </a:lvl3pPr>
      <a:lvl4pPr algn="ctr" rtl="0" eaLnBrk="1" fontAlgn="base" hangingPunct="1">
        <a:spcBef>
          <a:spcPct val="0"/>
        </a:spcBef>
        <a:spcAft>
          <a:spcPct val="0"/>
        </a:spcAft>
        <a:defRPr sz="6258">
          <a:solidFill>
            <a:schemeClr val="tx2"/>
          </a:solidFill>
          <a:latin typeface="Arial" charset="0"/>
        </a:defRPr>
      </a:lvl4pPr>
      <a:lvl5pPr algn="ctr" rtl="0" eaLnBrk="1" fontAlgn="base" hangingPunct="1">
        <a:spcBef>
          <a:spcPct val="0"/>
        </a:spcBef>
        <a:spcAft>
          <a:spcPct val="0"/>
        </a:spcAft>
        <a:defRPr sz="6258">
          <a:solidFill>
            <a:schemeClr val="tx2"/>
          </a:solidFill>
          <a:latin typeface="Arial" charset="0"/>
        </a:defRPr>
      </a:lvl5pPr>
      <a:lvl6pPr marL="650230" algn="ctr" rtl="0" eaLnBrk="1" fontAlgn="base" hangingPunct="1">
        <a:spcBef>
          <a:spcPct val="0"/>
        </a:spcBef>
        <a:spcAft>
          <a:spcPct val="0"/>
        </a:spcAft>
        <a:defRPr sz="6258">
          <a:solidFill>
            <a:schemeClr val="tx2"/>
          </a:solidFill>
          <a:latin typeface="Arial" charset="0"/>
        </a:defRPr>
      </a:lvl6pPr>
      <a:lvl7pPr marL="1300460" algn="ctr" rtl="0" eaLnBrk="1" fontAlgn="base" hangingPunct="1">
        <a:spcBef>
          <a:spcPct val="0"/>
        </a:spcBef>
        <a:spcAft>
          <a:spcPct val="0"/>
        </a:spcAft>
        <a:defRPr sz="6258">
          <a:solidFill>
            <a:schemeClr val="tx2"/>
          </a:solidFill>
          <a:latin typeface="Arial" charset="0"/>
        </a:defRPr>
      </a:lvl7pPr>
      <a:lvl8pPr marL="1950690" algn="ctr" rtl="0" eaLnBrk="1" fontAlgn="base" hangingPunct="1">
        <a:spcBef>
          <a:spcPct val="0"/>
        </a:spcBef>
        <a:spcAft>
          <a:spcPct val="0"/>
        </a:spcAft>
        <a:defRPr sz="6258">
          <a:solidFill>
            <a:schemeClr val="tx2"/>
          </a:solidFill>
          <a:latin typeface="Arial" charset="0"/>
        </a:defRPr>
      </a:lvl8pPr>
      <a:lvl9pPr marL="2600919" algn="ctr" rtl="0" eaLnBrk="1" fontAlgn="base" hangingPunct="1">
        <a:spcBef>
          <a:spcPct val="0"/>
        </a:spcBef>
        <a:spcAft>
          <a:spcPct val="0"/>
        </a:spcAft>
        <a:defRPr sz="6258">
          <a:solidFill>
            <a:schemeClr val="tx2"/>
          </a:solidFill>
          <a:latin typeface="Arial" charset="0"/>
        </a:defRPr>
      </a:lvl9pPr>
    </p:titleStyle>
    <p:bodyStyle>
      <a:lvl1pPr marL="487672" indent="-487672" algn="l" rtl="0" eaLnBrk="1" fontAlgn="base" hangingPunct="1">
        <a:spcBef>
          <a:spcPct val="20000"/>
        </a:spcBef>
        <a:spcAft>
          <a:spcPct val="0"/>
        </a:spcAft>
        <a:buChar char="•"/>
        <a:defRPr sz="4551">
          <a:solidFill>
            <a:schemeClr val="tx1"/>
          </a:solidFill>
          <a:latin typeface="+mn-lt"/>
          <a:ea typeface="+mn-ea"/>
          <a:cs typeface="+mn-cs"/>
        </a:defRPr>
      </a:lvl1pPr>
      <a:lvl2pPr marL="1056623" indent="-406394" algn="l" rtl="0" eaLnBrk="1" fontAlgn="base" hangingPunct="1">
        <a:spcBef>
          <a:spcPct val="20000"/>
        </a:spcBef>
        <a:spcAft>
          <a:spcPct val="0"/>
        </a:spcAft>
        <a:buChar char="–"/>
        <a:defRPr sz="3982">
          <a:solidFill>
            <a:schemeClr val="tx1"/>
          </a:solidFill>
          <a:latin typeface="+mn-lt"/>
        </a:defRPr>
      </a:lvl2pPr>
      <a:lvl3pPr marL="1625575" indent="-325115" algn="l" rtl="0" eaLnBrk="1" fontAlgn="base" hangingPunct="1">
        <a:spcBef>
          <a:spcPct val="20000"/>
        </a:spcBef>
        <a:spcAft>
          <a:spcPct val="0"/>
        </a:spcAft>
        <a:buChar char="•"/>
        <a:defRPr sz="3413">
          <a:solidFill>
            <a:schemeClr val="tx1"/>
          </a:solidFill>
          <a:latin typeface="+mn-lt"/>
        </a:defRPr>
      </a:lvl3pPr>
      <a:lvl4pPr marL="2275804" indent="-325115" algn="l" rtl="0" eaLnBrk="1" fontAlgn="base" hangingPunct="1">
        <a:spcBef>
          <a:spcPct val="20000"/>
        </a:spcBef>
        <a:spcAft>
          <a:spcPct val="0"/>
        </a:spcAft>
        <a:buChar char="–"/>
        <a:defRPr sz="2844">
          <a:solidFill>
            <a:schemeClr val="tx1"/>
          </a:solidFill>
          <a:latin typeface="+mn-lt"/>
        </a:defRPr>
      </a:lvl4pPr>
      <a:lvl5pPr marL="2926034" indent="-325115" algn="l" rtl="0" eaLnBrk="1" fontAlgn="base" hangingPunct="1">
        <a:spcBef>
          <a:spcPct val="20000"/>
        </a:spcBef>
        <a:spcAft>
          <a:spcPct val="0"/>
        </a:spcAft>
        <a:buChar char="»"/>
        <a:defRPr sz="2844">
          <a:solidFill>
            <a:schemeClr val="tx1"/>
          </a:solidFill>
          <a:latin typeface="+mn-lt"/>
        </a:defRPr>
      </a:lvl5pPr>
      <a:lvl6pPr marL="3576264" indent="-325115" algn="l" rtl="0" eaLnBrk="1" fontAlgn="base" hangingPunct="1">
        <a:spcBef>
          <a:spcPct val="20000"/>
        </a:spcBef>
        <a:spcAft>
          <a:spcPct val="0"/>
        </a:spcAft>
        <a:buChar char="»"/>
        <a:defRPr sz="2844">
          <a:solidFill>
            <a:schemeClr val="tx1"/>
          </a:solidFill>
          <a:latin typeface="+mn-lt"/>
        </a:defRPr>
      </a:lvl6pPr>
      <a:lvl7pPr marL="4226494" indent="-325115" algn="l" rtl="0" eaLnBrk="1" fontAlgn="base" hangingPunct="1">
        <a:spcBef>
          <a:spcPct val="20000"/>
        </a:spcBef>
        <a:spcAft>
          <a:spcPct val="0"/>
        </a:spcAft>
        <a:buChar char="»"/>
        <a:defRPr sz="2844">
          <a:solidFill>
            <a:schemeClr val="tx1"/>
          </a:solidFill>
          <a:latin typeface="+mn-lt"/>
        </a:defRPr>
      </a:lvl7pPr>
      <a:lvl8pPr marL="4876724" indent="-325115" algn="l" rtl="0" eaLnBrk="1" fontAlgn="base" hangingPunct="1">
        <a:spcBef>
          <a:spcPct val="20000"/>
        </a:spcBef>
        <a:spcAft>
          <a:spcPct val="0"/>
        </a:spcAft>
        <a:buChar char="»"/>
        <a:defRPr sz="2844">
          <a:solidFill>
            <a:schemeClr val="tx1"/>
          </a:solidFill>
          <a:latin typeface="+mn-lt"/>
        </a:defRPr>
      </a:lvl8pPr>
      <a:lvl9pPr marL="5526954" indent="-325115" algn="l" rtl="0" eaLnBrk="1" fontAlgn="base" hangingPunct="1">
        <a:spcBef>
          <a:spcPct val="20000"/>
        </a:spcBef>
        <a:spcAft>
          <a:spcPct val="0"/>
        </a:spcAft>
        <a:buChar char="»"/>
        <a:defRPr sz="2844">
          <a:solidFill>
            <a:schemeClr val="tx1"/>
          </a:solidFill>
          <a:latin typeface="+mn-lt"/>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www.cs.cf.ac.uk/Dave/CM0268/PDF/10_CM0268_Audio_FX.pdf"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1270000" y="190500"/>
            <a:ext cx="10464800" cy="3302000"/>
          </a:xfrm>
          <a:prstGeom prst="rect">
            <a:avLst/>
          </a:prstGeom>
        </p:spPr>
        <p:txBody>
          <a:bodyPr/>
          <a:lstStyle/>
          <a:p>
            <a:r>
              <a:t>EL-6183</a:t>
            </a:r>
          </a:p>
          <a:p>
            <a:pPr>
              <a:defRPr sz="3600"/>
            </a:pPr>
            <a:r>
              <a:t>GUITAR EFFECT UNITS</a:t>
            </a:r>
          </a:p>
        </p:txBody>
      </p:sp>
      <p:sp>
        <p:nvSpPr>
          <p:cNvPr id="120" name="Shape 120"/>
          <p:cNvSpPr>
            <a:spLocks noGrp="1"/>
          </p:cNvSpPr>
          <p:nvPr>
            <p:ph type="subTitle" idx="1"/>
          </p:nvPr>
        </p:nvSpPr>
        <p:spPr>
          <a:xfrm>
            <a:off x="1270000" y="3492500"/>
            <a:ext cx="10464800" cy="1130301"/>
          </a:xfrm>
          <a:prstGeom prst="rect">
            <a:avLst/>
          </a:prstGeom>
        </p:spPr>
        <p:txBody>
          <a:bodyPr/>
          <a:lstStyle/>
          <a:p>
            <a:r>
              <a:rPr dirty="0" smtClean="0"/>
              <a:t>Cheng</a:t>
            </a:r>
            <a:r>
              <a:rPr lang="en-US" dirty="0" smtClean="0"/>
              <a:t>-</a:t>
            </a:r>
            <a:r>
              <a:rPr dirty="0" err="1" smtClean="0"/>
              <a:t>Hsun</a:t>
            </a:r>
            <a:r>
              <a:rPr dirty="0" smtClean="0"/>
              <a:t> </a:t>
            </a:r>
            <a:r>
              <a:rPr dirty="0"/>
              <a:t>Lee (chl468)</a:t>
            </a:r>
          </a:p>
          <a:p>
            <a:r>
              <a:rPr dirty="0" smtClean="0"/>
              <a:t>Yin</a:t>
            </a:r>
            <a:r>
              <a:rPr lang="en-US" dirty="0" smtClean="0"/>
              <a:t>-</a:t>
            </a:r>
            <a:r>
              <a:rPr dirty="0" smtClean="0"/>
              <a:t>Ta </a:t>
            </a:r>
            <a:r>
              <a:rPr dirty="0"/>
              <a:t>Lin(ytl473)</a:t>
            </a:r>
          </a:p>
        </p:txBody>
      </p:sp>
      <p:pic>
        <p:nvPicPr>
          <p:cNvPr id="121" name="Effect-Order.png"/>
          <p:cNvPicPr>
            <a:picLocks noChangeAspect="1"/>
          </p:cNvPicPr>
          <p:nvPr/>
        </p:nvPicPr>
        <p:blipFill>
          <a:blip r:embed="rId3">
            <a:extLst/>
          </a:blip>
          <a:stretch>
            <a:fillRect/>
          </a:stretch>
        </p:blipFill>
        <p:spPr>
          <a:xfrm>
            <a:off x="2053034" y="5077420"/>
            <a:ext cx="9296401" cy="38354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650239" y="390595"/>
            <a:ext cx="11704322" cy="1625601"/>
          </a:xfrm>
          <a:prstGeom prst="rect">
            <a:avLst/>
          </a:prstGeom>
        </p:spPr>
        <p:txBody>
          <a:bodyPr/>
          <a:lstStyle/>
          <a:p>
            <a:r>
              <a:t>Wah-wah effect</a:t>
            </a:r>
          </a:p>
        </p:txBody>
      </p:sp>
      <p:sp>
        <p:nvSpPr>
          <p:cNvPr id="187" name="Shape 187"/>
          <p:cNvSpPr>
            <a:spLocks noGrp="1"/>
          </p:cNvSpPr>
          <p:nvPr>
            <p:ph type="body" idx="1"/>
          </p:nvPr>
        </p:nvSpPr>
        <p:spPr>
          <a:xfrm>
            <a:off x="650239" y="2016195"/>
            <a:ext cx="11704322" cy="5262883"/>
          </a:xfrm>
          <a:prstGeom prst="rect">
            <a:avLst/>
          </a:prstGeom>
        </p:spPr>
        <p:txBody>
          <a:bodyPr/>
          <a:lstStyle/>
          <a:p>
            <a:r>
              <a:t>The Wah pedal is a time varying filter effect (Band-pass filter).</a:t>
            </a:r>
          </a:p>
          <a:p>
            <a:r>
              <a:t>Produce a vowel like sound by altering the frequency spectrum of an instruments signal. </a:t>
            </a:r>
          </a:p>
          <a:p>
            <a:r>
              <a:t>A foot pedal is tilted a volume boost sweeps through the frequency range. </a:t>
            </a:r>
          </a:p>
        </p:txBody>
      </p:sp>
    </p:spTree>
    <p:extLst>
      <p:ext uri="{BB962C8B-B14F-4D97-AF65-F5344CB8AC3E}">
        <p14:creationId xmlns:p14="http://schemas.microsoft.com/office/powerpoint/2010/main" val="3548971380"/>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xfrm>
            <a:off x="650239" y="390595"/>
            <a:ext cx="11704322" cy="1625601"/>
          </a:xfrm>
          <a:prstGeom prst="rect">
            <a:avLst/>
          </a:prstGeom>
        </p:spPr>
        <p:txBody>
          <a:bodyPr/>
          <a:lstStyle/>
          <a:p>
            <a:r>
              <a:t>Implementation</a:t>
            </a:r>
          </a:p>
        </p:txBody>
      </p:sp>
      <p:sp>
        <p:nvSpPr>
          <p:cNvPr id="192" name="Shape 192"/>
          <p:cNvSpPr>
            <a:spLocks noGrp="1"/>
          </p:cNvSpPr>
          <p:nvPr>
            <p:ph type="body" idx="1"/>
          </p:nvPr>
        </p:nvSpPr>
        <p:spPr>
          <a:xfrm>
            <a:off x="952500" y="2284522"/>
            <a:ext cx="11099800" cy="4622801"/>
          </a:xfrm>
          <a:prstGeom prst="rect">
            <a:avLst/>
          </a:prstGeom>
        </p:spPr>
        <p:txBody>
          <a:bodyPr/>
          <a:lstStyle/>
          <a:p>
            <a:r>
              <a:rPr dirty="0"/>
              <a:t>Sweep central frequency of the bandpass filter back and forth following a low-frequency oscillator (LFO) with an adjustable </a:t>
            </a:r>
            <a:r>
              <a:rPr dirty="0" smtClean="0"/>
              <a:t>frequency</a:t>
            </a:r>
            <a:r>
              <a:rPr lang="en-US" dirty="0" smtClean="0"/>
              <a:t>, called Auto-</a:t>
            </a:r>
            <a:r>
              <a:rPr lang="en-US" dirty="0" err="1" smtClean="0"/>
              <a:t>Wah</a:t>
            </a:r>
            <a:endParaRPr dirty="0"/>
          </a:p>
        </p:txBody>
      </p:sp>
      <p:pic>
        <p:nvPicPr>
          <p:cNvPr id="193" name="image6.png"/>
          <p:cNvPicPr>
            <a:picLocks noChangeAspect="1"/>
          </p:cNvPicPr>
          <p:nvPr/>
        </p:nvPicPr>
        <p:blipFill>
          <a:blip r:embed="rId3">
            <a:extLst/>
          </a:blip>
          <a:stretch>
            <a:fillRect/>
          </a:stretch>
        </p:blipFill>
        <p:spPr>
          <a:xfrm>
            <a:off x="1905000" y="5894685"/>
            <a:ext cx="9194800" cy="2400302"/>
          </a:xfrm>
          <a:prstGeom prst="rect">
            <a:avLst/>
          </a:prstGeom>
          <a:ln w="12700">
            <a:miter lim="400000"/>
          </a:ln>
        </p:spPr>
      </p:pic>
    </p:spTree>
    <p:extLst>
      <p:ext uri="{BB962C8B-B14F-4D97-AF65-F5344CB8AC3E}">
        <p14:creationId xmlns:p14="http://schemas.microsoft.com/office/powerpoint/2010/main" val="399344377"/>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p:nvPr>
        </p:nvSpPr>
        <p:spPr>
          <a:xfrm>
            <a:off x="650239" y="390595"/>
            <a:ext cx="11704322" cy="1625601"/>
          </a:xfrm>
          <a:prstGeom prst="rect">
            <a:avLst/>
          </a:prstGeom>
        </p:spPr>
        <p:txBody>
          <a:bodyPr/>
          <a:lstStyle/>
          <a:p>
            <a:r>
              <a:t>Interface design</a:t>
            </a:r>
          </a:p>
        </p:txBody>
      </p:sp>
      <p:sp>
        <p:nvSpPr>
          <p:cNvPr id="196" name="Shape 196"/>
          <p:cNvSpPr>
            <a:spLocks noGrp="1"/>
          </p:cNvSpPr>
          <p:nvPr>
            <p:ph type="body" idx="1"/>
          </p:nvPr>
        </p:nvSpPr>
        <p:spPr>
          <a:xfrm>
            <a:off x="650239" y="2275840"/>
            <a:ext cx="11704322" cy="5262883"/>
          </a:xfrm>
          <a:prstGeom prst="rect">
            <a:avLst/>
          </a:prstGeom>
        </p:spPr>
        <p:txBody>
          <a:bodyPr/>
          <a:lstStyle/>
          <a:p>
            <a:r>
              <a:rPr dirty="0" err="1"/>
              <a:t>Tkinter</a:t>
            </a:r>
            <a:r>
              <a:rPr dirty="0"/>
              <a:t> 8.5 on python 2.7</a:t>
            </a:r>
          </a:p>
          <a:p>
            <a:r>
              <a:rPr dirty="0"/>
              <a:t>To work on Mac OS X, install “</a:t>
            </a:r>
            <a:r>
              <a:rPr dirty="0" err="1"/>
              <a:t>ActiveTcl</a:t>
            </a:r>
            <a:r>
              <a:rPr dirty="0"/>
              <a:t>”</a:t>
            </a:r>
          </a:p>
        </p:txBody>
      </p:sp>
      <p:pic>
        <p:nvPicPr>
          <p:cNvPr id="197" name="image7.png"/>
          <p:cNvPicPr>
            <a:picLocks noChangeAspect="1"/>
          </p:cNvPicPr>
          <p:nvPr/>
        </p:nvPicPr>
        <p:blipFill>
          <a:blip r:embed="rId3">
            <a:extLst/>
          </a:blip>
          <a:stretch>
            <a:fillRect/>
          </a:stretch>
        </p:blipFill>
        <p:spPr>
          <a:xfrm>
            <a:off x="2139950" y="4047240"/>
            <a:ext cx="8724900" cy="4933951"/>
          </a:xfrm>
          <a:prstGeom prst="rect">
            <a:avLst/>
          </a:prstGeom>
          <a:ln w="12700">
            <a:miter lim="400000"/>
          </a:ln>
        </p:spPr>
      </p:pic>
    </p:spTree>
    <p:extLst>
      <p:ext uri="{BB962C8B-B14F-4D97-AF65-F5344CB8AC3E}">
        <p14:creationId xmlns:p14="http://schemas.microsoft.com/office/powerpoint/2010/main" val="13055071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xfrm>
            <a:off x="650239" y="390595"/>
            <a:ext cx="11704322" cy="1625601"/>
          </a:xfrm>
          <a:prstGeom prst="rect">
            <a:avLst/>
          </a:prstGeom>
        </p:spPr>
        <p:txBody>
          <a:bodyPr/>
          <a:lstStyle/>
          <a:p>
            <a:r>
              <a:t>Reference</a:t>
            </a:r>
          </a:p>
        </p:txBody>
      </p:sp>
      <p:sp>
        <p:nvSpPr>
          <p:cNvPr id="200" name="Shape 200"/>
          <p:cNvSpPr>
            <a:spLocks noGrp="1"/>
          </p:cNvSpPr>
          <p:nvPr>
            <p:ph type="body" idx="1"/>
          </p:nvPr>
        </p:nvSpPr>
        <p:spPr>
          <a:xfrm>
            <a:off x="650239" y="2275840"/>
            <a:ext cx="11704322" cy="5262883"/>
          </a:xfrm>
          <a:prstGeom prst="rect">
            <a:avLst/>
          </a:prstGeom>
        </p:spPr>
        <p:txBody>
          <a:bodyPr/>
          <a:lstStyle/>
          <a:p>
            <a:pPr>
              <a:defRPr u="sng"/>
            </a:pPr>
            <a:r>
              <a:rPr>
                <a:solidFill>
                  <a:srgbClr val="CC66FF"/>
                </a:solidFill>
                <a:uFill>
                  <a:solidFill>
                    <a:srgbClr val="CC66FF"/>
                  </a:solidFill>
                </a:uFill>
                <a:hlinkClick r:id="rId3"/>
              </a:rPr>
              <a:t>http://www.cs.cf.ac.uk/Dave/CM0268/PDF/10_CM0268_Audio_FX.pdf</a:t>
            </a:r>
          </a:p>
          <a:p>
            <a:r>
              <a:t>Text Book: Audio Effects Theory, Implementation and Application by Joshua D. Reiss and Andrew P. McPherson</a:t>
            </a:r>
          </a:p>
        </p:txBody>
      </p:sp>
    </p:spTree>
    <p:extLst>
      <p:ext uri="{BB962C8B-B14F-4D97-AF65-F5344CB8AC3E}">
        <p14:creationId xmlns:p14="http://schemas.microsoft.com/office/powerpoint/2010/main" val="170090298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t>Effects unit</a:t>
            </a:r>
          </a:p>
        </p:txBody>
      </p:sp>
      <p:sp>
        <p:nvSpPr>
          <p:cNvPr id="124" name="Shape 124"/>
          <p:cNvSpPr>
            <a:spLocks noGrp="1"/>
          </p:cNvSpPr>
          <p:nvPr>
            <p:ph type="body" idx="1"/>
          </p:nvPr>
        </p:nvSpPr>
        <p:spPr>
          <a:xfrm>
            <a:off x="952500" y="2349500"/>
            <a:ext cx="11099800" cy="6286500"/>
          </a:xfrm>
          <a:prstGeom prst="rect">
            <a:avLst/>
          </a:prstGeom>
        </p:spPr>
        <p:txBody>
          <a:bodyPr/>
          <a:lstStyle/>
          <a:p>
            <a:r>
              <a:rPr sz="4000" dirty="0"/>
              <a:t>An Effects unit (effect </a:t>
            </a:r>
            <a:r>
              <a:rPr sz="4000" dirty="0" smtClean="0"/>
              <a:t>box, </a:t>
            </a:r>
            <a:r>
              <a:rPr sz="4000" dirty="0" err="1" smtClean="0"/>
              <a:t>stompbox</a:t>
            </a:r>
            <a:r>
              <a:rPr sz="4000" dirty="0" smtClean="0"/>
              <a:t>, pedal</a:t>
            </a:r>
            <a:r>
              <a:rPr sz="4000" dirty="0"/>
              <a:t>) is an electronic device that alters how a musical instrument or other audio source sounds.</a:t>
            </a:r>
          </a:p>
          <a:p>
            <a:r>
              <a:rPr sz="4000" dirty="0"/>
              <a:t>Some effects subtly "color" a sound, while others transform it dramatically.</a:t>
            </a:r>
          </a:p>
          <a:p>
            <a:r>
              <a:rPr sz="4000" dirty="0" smtClean="0"/>
              <a:t>In DSP views, we pass the signal </a:t>
            </a:r>
            <a:r>
              <a:rPr sz="4000" dirty="0"/>
              <a:t>to specified filter or LFO(low </a:t>
            </a:r>
            <a:r>
              <a:rPr sz="4000" dirty="0" smtClean="0"/>
              <a:t>frequency </a:t>
            </a:r>
            <a:r>
              <a:rPr sz="4000" dirty="0"/>
              <a:t>oscillator) to  implement these effects</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pPr>
              <a:defRPr b="1">
                <a:latin typeface="Helvetica"/>
                <a:ea typeface="Helvetica"/>
                <a:cs typeface="Helvetica"/>
                <a:sym typeface="Helvetica"/>
              </a:defRPr>
            </a:pPr>
            <a:r>
              <a:rPr b="0">
                <a:latin typeface="+mn-lt"/>
                <a:ea typeface="+mn-ea"/>
                <a:cs typeface="+mn-cs"/>
                <a:sym typeface="Helvetica Light"/>
              </a:rPr>
              <a:t>Effects units processing</a:t>
            </a:r>
          </a:p>
        </p:txBody>
      </p:sp>
      <p:sp>
        <p:nvSpPr>
          <p:cNvPr id="127" name="Shape 127"/>
          <p:cNvSpPr>
            <a:spLocks noGrp="1"/>
          </p:cNvSpPr>
          <p:nvPr>
            <p:ph type="body" idx="1"/>
          </p:nvPr>
        </p:nvSpPr>
        <p:spPr>
          <a:prstGeom prst="rect">
            <a:avLst/>
          </a:prstGeom>
        </p:spPr>
        <p:txBody>
          <a:bodyPr/>
          <a:lstStyle/>
          <a:p>
            <a:pPr marL="365760" indent="-360045" defTabSz="473201">
              <a:lnSpc>
                <a:spcPts val="4320"/>
              </a:lnSpc>
              <a:spcBef>
                <a:spcPts val="600"/>
              </a:spcBef>
              <a:defRPr sz="2916"/>
            </a:pPr>
            <a:r>
              <a:rPr sz="4000" dirty="0"/>
              <a:t>Basic Filtering — </a:t>
            </a:r>
            <a:r>
              <a:rPr sz="4000" dirty="0" smtClean="0"/>
              <a:t>Low</a:t>
            </a:r>
            <a:r>
              <a:rPr lang="en-US" sz="4000" dirty="0" smtClean="0"/>
              <a:t>-</a:t>
            </a:r>
            <a:r>
              <a:rPr sz="4000" dirty="0" smtClean="0"/>
              <a:t>pass</a:t>
            </a:r>
            <a:r>
              <a:rPr sz="4000" dirty="0"/>
              <a:t>, </a:t>
            </a:r>
            <a:r>
              <a:rPr sz="4000" dirty="0" smtClean="0"/>
              <a:t>Band</a:t>
            </a:r>
            <a:r>
              <a:rPr lang="en-US" sz="4000" dirty="0" smtClean="0"/>
              <a:t>-</a:t>
            </a:r>
            <a:r>
              <a:rPr sz="4000" dirty="0" smtClean="0"/>
              <a:t>pass</a:t>
            </a:r>
            <a:r>
              <a:rPr sz="4000" dirty="0"/>
              <a:t>, </a:t>
            </a:r>
            <a:r>
              <a:rPr sz="4000" dirty="0" smtClean="0"/>
              <a:t>High</a:t>
            </a:r>
            <a:r>
              <a:rPr lang="en-US" sz="4000" dirty="0" smtClean="0"/>
              <a:t>-</a:t>
            </a:r>
            <a:r>
              <a:rPr sz="4000" dirty="0" smtClean="0"/>
              <a:t>pass filter, Equalizer</a:t>
            </a:r>
            <a:r>
              <a:rPr lang="en-US" sz="4000" dirty="0" smtClean="0"/>
              <a:t>, </a:t>
            </a:r>
            <a:r>
              <a:rPr lang="en-US" altLang="zh-TW" sz="4000" dirty="0" smtClean="0"/>
              <a:t>etc</a:t>
            </a:r>
            <a:r>
              <a:rPr lang="en-US" altLang="zh-TW" sz="4000" dirty="0"/>
              <a:t>.</a:t>
            </a:r>
            <a:endParaRPr sz="4000" dirty="0"/>
          </a:p>
          <a:p>
            <a:pPr marL="365760" indent="-360045" defTabSz="473201">
              <a:lnSpc>
                <a:spcPts val="4320"/>
              </a:lnSpc>
              <a:spcBef>
                <a:spcPts val="600"/>
              </a:spcBef>
              <a:defRPr sz="2916"/>
            </a:pPr>
            <a:r>
              <a:rPr sz="4000" dirty="0"/>
              <a:t>Time Varying Filters — </a:t>
            </a:r>
            <a:r>
              <a:rPr sz="4000" b="1" i="1" dirty="0">
                <a:solidFill>
                  <a:schemeClr val="bg1"/>
                </a:solidFill>
                <a:latin typeface="Helvetica"/>
                <a:ea typeface="Helvetica"/>
                <a:cs typeface="Helvetica"/>
                <a:sym typeface="Helvetica"/>
              </a:rPr>
              <a:t>Wah-wah</a:t>
            </a:r>
            <a:r>
              <a:rPr sz="4000" dirty="0"/>
              <a:t>, </a:t>
            </a:r>
            <a:r>
              <a:rPr sz="4000" dirty="0" smtClean="0"/>
              <a:t>Phas</a:t>
            </a:r>
            <a:r>
              <a:rPr lang="en-US" sz="4000" dirty="0" smtClean="0"/>
              <a:t>or</a:t>
            </a:r>
            <a:endParaRPr sz="4000" dirty="0"/>
          </a:p>
          <a:p>
            <a:pPr marL="365760" indent="-360045" defTabSz="473201">
              <a:lnSpc>
                <a:spcPts val="4320"/>
              </a:lnSpc>
              <a:spcBef>
                <a:spcPts val="600"/>
              </a:spcBef>
              <a:defRPr sz="2916"/>
            </a:pPr>
            <a:r>
              <a:rPr sz="4000" dirty="0"/>
              <a:t>Delays — Vibrato, </a:t>
            </a:r>
            <a:r>
              <a:rPr sz="4000" b="1" i="1" dirty="0" err="1">
                <a:solidFill>
                  <a:schemeClr val="bg1"/>
                </a:solidFill>
                <a:latin typeface="Helvetica"/>
                <a:ea typeface="Helvetica"/>
                <a:cs typeface="Helvetica"/>
                <a:sym typeface="Helvetica"/>
              </a:rPr>
              <a:t>Flanger</a:t>
            </a:r>
            <a:r>
              <a:rPr sz="4000" dirty="0"/>
              <a:t>, Chorus, </a:t>
            </a:r>
            <a:r>
              <a:rPr sz="4000" b="1" i="1" dirty="0">
                <a:solidFill>
                  <a:schemeClr val="bg1"/>
                </a:solidFill>
                <a:latin typeface="Helvetica"/>
                <a:ea typeface="Helvetica"/>
                <a:cs typeface="Helvetica"/>
                <a:sym typeface="Helvetica"/>
              </a:rPr>
              <a:t>Echo</a:t>
            </a:r>
          </a:p>
          <a:p>
            <a:pPr marL="365760" indent="-360045" defTabSz="473201">
              <a:lnSpc>
                <a:spcPts val="4320"/>
              </a:lnSpc>
              <a:spcBef>
                <a:spcPts val="600"/>
              </a:spcBef>
              <a:defRPr sz="2916"/>
            </a:pPr>
            <a:r>
              <a:rPr sz="4000" dirty="0"/>
              <a:t>Modulators — Ring modulation, Tremolo, Vibrato</a:t>
            </a:r>
          </a:p>
          <a:p>
            <a:pPr marL="365760" indent="-360045" defTabSz="473201">
              <a:lnSpc>
                <a:spcPts val="4320"/>
              </a:lnSpc>
              <a:spcBef>
                <a:spcPts val="600"/>
              </a:spcBef>
              <a:defRPr sz="2916"/>
            </a:pPr>
            <a:r>
              <a:rPr sz="4000" dirty="0"/>
              <a:t>Non-linear Processing — Compression, Limiters, </a:t>
            </a:r>
            <a:r>
              <a:rPr sz="4000" b="1" i="1" dirty="0">
                <a:solidFill>
                  <a:schemeClr val="bg1"/>
                </a:solidFill>
                <a:latin typeface="Helvetica"/>
                <a:ea typeface="Helvetica"/>
                <a:cs typeface="Helvetica"/>
                <a:sym typeface="Helvetica"/>
              </a:rPr>
              <a:t>Distortion</a:t>
            </a:r>
            <a:r>
              <a:rPr sz="4000" dirty="0" smtClean="0"/>
              <a:t>,</a:t>
            </a:r>
            <a:r>
              <a:rPr lang="en-US" sz="4000" dirty="0" smtClean="0"/>
              <a:t> </a:t>
            </a:r>
            <a:r>
              <a:rPr sz="4000" dirty="0" smtClean="0"/>
              <a:t>Exciters/Enhancers</a:t>
            </a:r>
            <a:endParaRPr sz="4000" dirty="0"/>
          </a:p>
          <a:p>
            <a:pPr marL="365760" indent="-360045" defTabSz="473201">
              <a:lnSpc>
                <a:spcPts val="4320"/>
              </a:lnSpc>
              <a:spcBef>
                <a:spcPts val="600"/>
              </a:spcBef>
              <a:defRPr sz="2916"/>
            </a:pPr>
            <a:r>
              <a:rPr sz="4000" dirty="0" smtClean="0"/>
              <a:t>Spa</a:t>
            </a:r>
            <a:r>
              <a:rPr lang="en-US" sz="4000" dirty="0" smtClean="0"/>
              <a:t>t</a:t>
            </a:r>
            <a:r>
              <a:rPr sz="4000" dirty="0" smtClean="0"/>
              <a:t>ial </a:t>
            </a:r>
            <a:r>
              <a:rPr sz="4000" dirty="0"/>
              <a:t>Effects — Panning, </a:t>
            </a:r>
            <a:r>
              <a:rPr sz="4000" dirty="0" smtClean="0"/>
              <a:t>Reverb</a:t>
            </a:r>
            <a:r>
              <a:rPr lang="en-US" sz="4000" dirty="0" smtClean="0"/>
              <a:t>eration</a:t>
            </a:r>
            <a:r>
              <a:rPr sz="4000" dirty="0" smtClean="0"/>
              <a:t>, </a:t>
            </a:r>
            <a:r>
              <a:rPr sz="4000" dirty="0"/>
              <a:t>Surround Sound</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p>
            <a:r>
              <a:t>Delay effect</a:t>
            </a:r>
          </a:p>
        </p:txBody>
      </p:sp>
      <p:sp>
        <p:nvSpPr>
          <p:cNvPr id="133" name="Shape 133"/>
          <p:cNvSpPr>
            <a:spLocks noGrp="1"/>
          </p:cNvSpPr>
          <p:nvPr>
            <p:ph type="body" idx="1"/>
          </p:nvPr>
        </p:nvSpPr>
        <p:spPr>
          <a:prstGeom prst="rect">
            <a:avLst/>
          </a:prstGeom>
        </p:spPr>
        <p:txBody>
          <a:bodyPr anchor="t"/>
          <a:lstStyle/>
          <a:p>
            <a:r>
              <a:rPr lang="en-US" altLang="zh-TW" dirty="0" smtClean="0"/>
              <a:t>Time-Based effect</a:t>
            </a:r>
          </a:p>
          <a:p>
            <a:r>
              <a:rPr lang="en-US" altLang="zh-TW" dirty="0" smtClean="0"/>
              <a:t>Illusion </a:t>
            </a:r>
            <a:r>
              <a:rPr lang="en-US" altLang="zh-TW" dirty="0"/>
              <a:t>of an </a:t>
            </a:r>
            <a:r>
              <a:rPr lang="en-US" altLang="zh-TW" dirty="0" smtClean="0"/>
              <a:t>echo </a:t>
            </a:r>
          </a:p>
          <a:p>
            <a:r>
              <a:rPr lang="en-US" altLang="zh-TW" dirty="0" smtClean="0"/>
              <a:t>Placed </a:t>
            </a:r>
            <a:r>
              <a:rPr lang="en-US" altLang="zh-TW" dirty="0"/>
              <a:t>near the end of the </a:t>
            </a:r>
            <a:r>
              <a:rPr lang="en-US" altLang="zh-TW" dirty="0" smtClean="0"/>
              <a:t>signal</a:t>
            </a:r>
            <a:endParaRPr lang="en-US" altLang="zh-TW" dirty="0"/>
          </a:p>
          <a:p>
            <a:endParaRPr dirty="0"/>
          </a:p>
        </p:txBody>
      </p:sp>
      <p:pic>
        <p:nvPicPr>
          <p:cNvPr id="3" name="圖片 2"/>
          <p:cNvPicPr>
            <a:picLocks noChangeAspect="1"/>
          </p:cNvPicPr>
          <p:nvPr/>
        </p:nvPicPr>
        <p:blipFill rotWithShape="1">
          <a:blip r:embed="rId3"/>
          <a:srcRect l="31731" t="41765" r="27900" b="28294"/>
          <a:stretch/>
        </p:blipFill>
        <p:spPr>
          <a:xfrm>
            <a:off x="2955852" y="5401340"/>
            <a:ext cx="7241286" cy="3019646"/>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r>
              <a:t>Implementation</a:t>
            </a:r>
          </a:p>
        </p:txBody>
      </p:sp>
      <p:sp>
        <p:nvSpPr>
          <p:cNvPr id="136" name="Shape 136"/>
          <p:cNvSpPr>
            <a:spLocks noGrp="1"/>
          </p:cNvSpPr>
          <p:nvPr>
            <p:ph type="body" idx="1"/>
          </p:nvPr>
        </p:nvSpPr>
        <p:spPr>
          <a:prstGeom prst="rect">
            <a:avLst/>
          </a:prstGeom>
        </p:spPr>
        <p:txBody>
          <a:bodyPr/>
          <a:lstStyle/>
          <a:p>
            <a:r>
              <a:rPr lang="en-US" dirty="0" smtClean="0"/>
              <a:t>Using circular buffer</a:t>
            </a:r>
          </a:p>
          <a:p>
            <a:r>
              <a:rPr lang="en-US" dirty="0" smtClean="0"/>
              <a:t>Delay time </a:t>
            </a:r>
            <a:r>
              <a:rPr lang="en-US" dirty="0" smtClean="0">
                <a:sym typeface="Wingdings" panose="05000000000000000000" pitchFamily="2" charset="2"/>
              </a:rPr>
              <a:t> index for the circular </a:t>
            </a:r>
            <a:r>
              <a:rPr lang="en-US" dirty="0" smtClean="0">
                <a:sym typeface="Wingdings" panose="05000000000000000000" pitchFamily="2" charset="2"/>
              </a:rPr>
              <a:t>buffer</a:t>
            </a:r>
          </a:p>
          <a:p>
            <a:r>
              <a:rPr lang="en-US" dirty="0" smtClean="0">
                <a:sym typeface="Wingdings" panose="05000000000000000000" pitchFamily="2" charset="2"/>
              </a:rPr>
              <a:t>Feed delay back to direct path</a:t>
            </a:r>
            <a:r>
              <a:rPr lang="en-US" dirty="0">
                <a:sym typeface="Wingdings" panose="05000000000000000000" pitchFamily="2" charset="2"/>
              </a:rPr>
              <a:t> </a:t>
            </a:r>
            <a:r>
              <a:rPr lang="en-US" dirty="0" smtClean="0">
                <a:sym typeface="Wingdings" panose="05000000000000000000" pitchFamily="2" charset="2"/>
              </a:rPr>
              <a:t> Echo</a:t>
            </a:r>
            <a:endParaRPr lang="en-US" dirty="0" smtClean="0">
              <a:sym typeface="Wingdings" panose="05000000000000000000" pitchFamily="2" charset="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r>
              <a:t>Flanger effect</a:t>
            </a:r>
          </a:p>
        </p:txBody>
      </p:sp>
      <p:sp>
        <p:nvSpPr>
          <p:cNvPr id="139" name="Shape 139"/>
          <p:cNvSpPr>
            <a:spLocks noGrp="1"/>
          </p:cNvSpPr>
          <p:nvPr>
            <p:ph type="body" idx="1"/>
          </p:nvPr>
        </p:nvSpPr>
        <p:spPr>
          <a:prstGeom prst="rect">
            <a:avLst/>
          </a:prstGeom>
        </p:spPr>
        <p:txBody>
          <a:bodyPr/>
          <a:lstStyle/>
          <a:p>
            <a:r>
              <a:rPr lang="en-US" dirty="0" err="1" smtClean="0"/>
              <a:t>Lfo</a:t>
            </a:r>
            <a:r>
              <a:rPr lang="en-US" dirty="0" smtClean="0"/>
              <a:t> f</a:t>
            </a:r>
          </a:p>
          <a:p>
            <a:r>
              <a:rPr lang="en-US" dirty="0" smtClean="0"/>
              <a:t>W</a:t>
            </a:r>
          </a:p>
          <a:p>
            <a:endParaRPr dirty="0"/>
          </a:p>
        </p:txBody>
      </p:sp>
      <p:pic>
        <p:nvPicPr>
          <p:cNvPr id="2" name="圖片 1"/>
          <p:cNvPicPr>
            <a:picLocks noChangeAspect="1"/>
          </p:cNvPicPr>
          <p:nvPr/>
        </p:nvPicPr>
        <p:blipFill rotWithShape="1">
          <a:blip r:embed="rId3"/>
          <a:srcRect l="5899" t="17587" r="5340" b="4796"/>
          <a:stretch/>
        </p:blipFill>
        <p:spPr>
          <a:xfrm>
            <a:off x="3147236" y="2312441"/>
            <a:ext cx="8399721" cy="6529042"/>
          </a:xfrm>
          <a:prstGeom prst="rect">
            <a:avLst/>
          </a:prstGeom>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Implementation</a:t>
            </a:r>
          </a:p>
        </p:txBody>
      </p:sp>
      <p:sp>
        <p:nvSpPr>
          <p:cNvPr id="142" name="Shape 142"/>
          <p:cNvSpPr>
            <a:spLocks noGrp="1"/>
          </p:cNvSpPr>
          <p:nvPr>
            <p:ph type="body" idx="1"/>
          </p:nvPr>
        </p:nvSpPr>
        <p:spPr>
          <a:prstGeom prst="rect">
            <a:avLst/>
          </a:prstGeom>
        </p:spPr>
        <p:txBody>
          <a:bodyPr/>
          <a:lstStyle/>
          <a:p>
            <a:r>
              <a:rPr lang="en-US" sz="4000" dirty="0" smtClean="0"/>
              <a:t>Sweeping buffer index as a sinusoid increment</a:t>
            </a:r>
          </a:p>
          <a:p>
            <a:r>
              <a:rPr lang="en-US" sz="4000" dirty="0" smtClean="0"/>
              <a:t>w </a:t>
            </a:r>
            <a:r>
              <a:rPr lang="en-US" sz="4000" dirty="0"/>
              <a:t>* </a:t>
            </a:r>
            <a:r>
              <a:rPr lang="en-US" sz="4000" dirty="0" err="1"/>
              <a:t>math.sin</a:t>
            </a:r>
            <a:r>
              <a:rPr lang="en-US" sz="4000" dirty="0"/>
              <a:t>( 2 * </a:t>
            </a:r>
            <a:r>
              <a:rPr lang="en-US" sz="4000" dirty="0" err="1"/>
              <a:t>math.pi</a:t>
            </a:r>
            <a:r>
              <a:rPr lang="en-US" sz="4000" dirty="0"/>
              <a:t> * </a:t>
            </a:r>
            <a:r>
              <a:rPr lang="en-US" sz="4000" dirty="0" smtClean="0"/>
              <a:t>f </a:t>
            </a:r>
            <a:r>
              <a:rPr lang="en-US" sz="4000" dirty="0"/>
              <a:t>* n  / RATE + theta)</a:t>
            </a:r>
            <a:endParaRPr sz="4000" dirty="0"/>
          </a:p>
        </p:txBody>
      </p:sp>
      <p:pic>
        <p:nvPicPr>
          <p:cNvPr id="3" name="圖片 2"/>
          <p:cNvPicPr>
            <a:picLocks noChangeAspect="1"/>
          </p:cNvPicPr>
          <p:nvPr/>
        </p:nvPicPr>
        <p:blipFill rotWithShape="1">
          <a:blip r:embed="rId3"/>
          <a:srcRect l="30587" t="43799" r="27573" b="32074"/>
          <a:stretch/>
        </p:blipFill>
        <p:spPr>
          <a:xfrm>
            <a:off x="3780465" y="4907281"/>
            <a:ext cx="5443870" cy="1765005"/>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xfrm>
            <a:off x="650239" y="390595"/>
            <a:ext cx="11704322" cy="1625601"/>
          </a:xfrm>
          <a:prstGeom prst="rect">
            <a:avLst/>
          </a:prstGeom>
        </p:spPr>
        <p:txBody>
          <a:bodyPr/>
          <a:lstStyle/>
          <a:p>
            <a:r>
              <a:t>Fuzz</a:t>
            </a:r>
          </a:p>
        </p:txBody>
      </p:sp>
      <p:sp>
        <p:nvSpPr>
          <p:cNvPr id="178" name="Shape 178"/>
          <p:cNvSpPr>
            <a:spLocks noGrp="1"/>
          </p:cNvSpPr>
          <p:nvPr>
            <p:ph type="body" idx="1"/>
          </p:nvPr>
        </p:nvSpPr>
        <p:spPr>
          <a:xfrm>
            <a:off x="650239" y="2275840"/>
            <a:ext cx="11704322" cy="5262883"/>
          </a:xfrm>
          <a:prstGeom prst="rect">
            <a:avLst/>
          </a:prstGeom>
        </p:spPr>
        <p:txBody>
          <a:bodyPr/>
          <a:lstStyle/>
          <a:p>
            <a:pPr marL="458411" indent="-458411" defTabSz="859536">
              <a:defRPr sz="4230"/>
            </a:pPr>
            <a:r>
              <a:rPr dirty="0"/>
              <a:t>Fuzz pedals create a warm, gritty sound by clipping the guitar’s audio signal and adding overtones.</a:t>
            </a:r>
          </a:p>
          <a:p>
            <a:pPr marL="458411" indent="-458411" defTabSz="859536">
              <a:defRPr sz="4230"/>
            </a:pPr>
            <a:r>
              <a:rPr dirty="0"/>
              <a:t>Plays an important part in electric guitar music, especially rock music and its variants.</a:t>
            </a:r>
          </a:p>
          <a:p>
            <a:pPr marL="458411" indent="-458411" defTabSz="859536">
              <a:defRPr sz="4230"/>
            </a:pPr>
            <a:r>
              <a:rPr dirty="0"/>
              <a:t>Fuzz is a completely nonlinear effect that creates drastic changes to the input waveform, resulting in a harder or harsher sound.</a:t>
            </a:r>
          </a:p>
        </p:txBody>
      </p:sp>
    </p:spTree>
    <p:extLst>
      <p:ext uri="{BB962C8B-B14F-4D97-AF65-F5344CB8AC3E}">
        <p14:creationId xmlns:p14="http://schemas.microsoft.com/office/powerpoint/2010/main" val="168961183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xfrm>
            <a:off x="650239" y="390595"/>
            <a:ext cx="11704322" cy="1625601"/>
          </a:xfrm>
          <a:prstGeom prst="rect">
            <a:avLst/>
          </a:prstGeom>
        </p:spPr>
        <p:txBody>
          <a:bodyPr/>
          <a:lstStyle/>
          <a:p>
            <a:r>
              <a:t>Implementation</a:t>
            </a:r>
          </a:p>
        </p:txBody>
      </p:sp>
      <p:sp>
        <p:nvSpPr>
          <p:cNvPr id="183" name="Shape 183"/>
          <p:cNvSpPr>
            <a:spLocks noGrp="1"/>
          </p:cNvSpPr>
          <p:nvPr>
            <p:ph type="body" idx="1"/>
          </p:nvPr>
        </p:nvSpPr>
        <p:spPr>
          <a:xfrm>
            <a:off x="650239" y="2275840"/>
            <a:ext cx="11704322" cy="5262883"/>
          </a:xfrm>
          <a:prstGeom prst="rect">
            <a:avLst/>
          </a:prstGeom>
        </p:spPr>
        <p:txBody>
          <a:bodyPr/>
          <a:lstStyle/>
          <a:p>
            <a:pPr marL="434028" indent="-434028" defTabSz="813816">
              <a:spcBef>
                <a:spcPts val="900"/>
              </a:spcBef>
              <a:defRPr sz="4005"/>
            </a:pPr>
            <a:r>
              <a:t>A non-linear function commonly used to simulate fuzz is given by:</a:t>
            </a:r>
          </a:p>
          <a:p>
            <a:pPr marL="434028" indent="-434028" defTabSz="813816">
              <a:spcBef>
                <a:spcPts val="900"/>
              </a:spcBef>
              <a:defRPr sz="4005"/>
            </a:pPr>
            <a:endParaRPr/>
          </a:p>
          <a:p>
            <a:pPr marL="434028" indent="-434028" defTabSz="813816">
              <a:spcBef>
                <a:spcPts val="900"/>
              </a:spcBef>
              <a:defRPr sz="4005"/>
            </a:pPr>
            <a:endParaRPr/>
          </a:p>
          <a:p>
            <a:pPr marL="434028" indent="-434028" defTabSz="813816">
              <a:spcBef>
                <a:spcPts val="900"/>
              </a:spcBef>
              <a:defRPr sz="4005"/>
            </a:pPr>
            <a:r>
              <a:t>This a non-linear exponential function</a:t>
            </a:r>
          </a:p>
          <a:p>
            <a:pPr marL="434028" indent="-434028" defTabSz="813816">
              <a:spcBef>
                <a:spcPts val="900"/>
              </a:spcBef>
              <a:defRPr sz="4005"/>
            </a:pPr>
            <a:r>
              <a:t>The gain a, controls level of fuzz.</a:t>
            </a:r>
          </a:p>
          <a:p>
            <a:pPr marL="434028" indent="-434028" defTabSz="813816">
              <a:spcBef>
                <a:spcPts val="900"/>
              </a:spcBef>
              <a:defRPr sz="4005"/>
            </a:pPr>
            <a:r>
              <a:t>Have a mix part of the distorted signal with   original signal for output.</a:t>
            </a:r>
          </a:p>
        </p:txBody>
      </p:sp>
      <p:pic>
        <p:nvPicPr>
          <p:cNvPr id="184" name="image5.png"/>
          <p:cNvPicPr>
            <a:picLocks noChangeAspect="1"/>
          </p:cNvPicPr>
          <p:nvPr/>
        </p:nvPicPr>
        <p:blipFill>
          <a:blip r:embed="rId3">
            <a:extLst/>
          </a:blip>
          <a:stretch>
            <a:fillRect/>
          </a:stretch>
        </p:blipFill>
        <p:spPr>
          <a:xfrm>
            <a:off x="4679948" y="3782591"/>
            <a:ext cx="3644902" cy="1130302"/>
          </a:xfrm>
          <a:prstGeom prst="rect">
            <a:avLst/>
          </a:prstGeom>
          <a:ln w="12700">
            <a:miter lim="400000"/>
          </a:ln>
        </p:spPr>
      </p:pic>
    </p:spTree>
    <p:extLst>
      <p:ext uri="{BB962C8B-B14F-4D97-AF65-F5344CB8AC3E}">
        <p14:creationId xmlns:p14="http://schemas.microsoft.com/office/powerpoint/2010/main" val="3262335717"/>
      </p:ext>
    </p:extLst>
  </p:cSld>
  <p:clrMapOvr>
    <a:masterClrMapping/>
  </p:clrMapOvr>
  <p:transition spd="slow"/>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blue_wave">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_wave" id="{3D12C4F6-CB78-4566-9EFB-726A7E3FFC87}" vid="{D5ABE403-967A-4279-8FBE-40A0F78B7A46}"/>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blue_wave</Template>
  <TotalTime>337</TotalTime>
  <Words>609</Words>
  <Application>Microsoft Office PowerPoint</Application>
  <PresentationFormat>自訂</PresentationFormat>
  <Paragraphs>57</Paragraphs>
  <Slides>13</Slides>
  <Notes>13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Helvetica Light</vt:lpstr>
      <vt:lpstr>Helvetica Neue</vt:lpstr>
      <vt:lpstr>Arial</vt:lpstr>
      <vt:lpstr>Helvetica</vt:lpstr>
      <vt:lpstr>Wingdings</vt:lpstr>
      <vt:lpstr>blue_wave</vt:lpstr>
      <vt:lpstr>EL-6183 GUITAR EFFECT UNITS</vt:lpstr>
      <vt:lpstr>Effects unit</vt:lpstr>
      <vt:lpstr>Effects units processing</vt:lpstr>
      <vt:lpstr>Delay effect</vt:lpstr>
      <vt:lpstr>Implementation</vt:lpstr>
      <vt:lpstr>Flanger effect</vt:lpstr>
      <vt:lpstr>Implementation</vt:lpstr>
      <vt:lpstr>Fuzz</vt:lpstr>
      <vt:lpstr>Implementation</vt:lpstr>
      <vt:lpstr>Wah-wah effect</vt:lpstr>
      <vt:lpstr>Implementation</vt:lpstr>
      <vt:lpstr>Interface design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EL-6183 GUITAR EFFECT UNITS</dc:title>
  <cp:lastModifiedBy>Leander</cp:lastModifiedBy>
  <cp:revision>25</cp:revision>
  <dcterms:modified xsi:type="dcterms:W3CDTF">2015-12-11T18:41:34Z</dcterms:modified>
</cp:coreProperties>
</file>