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2"/>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a:ea typeface="Arial"/>
          <a:cs typeface="Arial"/>
        </a:font>
        <a:schemeClr val="accent2"/>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EEE7283C-3CF3-47DC-8721-378D4A62B228}" styleName="">
    <a:tblBg/>
    <a:wholeTbl>
      <a:tcTxStyle b="off" i="off">
        <a:font>
          <a:latin typeface="Arial"/>
          <a:ea typeface="Arial"/>
          <a:cs typeface="Arial"/>
        </a:font>
        <a:schemeClr val="accent2"/>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1E6F6"/>
          </a:solidFill>
        </a:fill>
      </a:tcStyle>
    </a:wholeTbl>
    <a:band2H>
      <a:tcTxStyle b="def" i="def"/>
      <a:tcStyle>
        <a:tcBdr/>
        <a:fill>
          <a:solidFill>
            <a:srgbClr val="E9F3FA"/>
          </a:solidFill>
        </a:fill>
      </a:tcStyle>
    </a:band2H>
    <a:firstCol>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F6FF"/>
          </a:solidFill>
        </a:fill>
      </a:tcStyle>
    </a:wholeTbl>
    <a:band2H>
      <a:tcTxStyle b="def" i="def"/>
      <a:tcStyle>
        <a:tcBdr/>
        <a:fill>
          <a:solidFill>
            <a:schemeClr val="accent1">
              <a:lumOff val="44000"/>
            </a:schemeClr>
          </a:solidFill>
        </a:fill>
      </a:tcStyle>
    </a:band2H>
    <a:firstCol>
      <a:tcTxStyle b="on" i="off">
        <a:font>
          <a:latin typeface="Arial"/>
          <a:ea typeface="Arial"/>
          <a:cs typeface="Arial"/>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a:ea typeface="Arial"/>
          <a:cs typeface="Arial"/>
        </a:font>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a:ea typeface="Arial"/>
          <a:cs typeface="Arial"/>
        </a:font>
        <a:schemeClr val="accent1">
          <a:lumOff val="44000"/>
        </a:schemeClr>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a:ea typeface="Arial"/>
          <a:cs typeface="Arial"/>
        </a:font>
        <a:schemeClr val="accent2"/>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2ECFF"/>
          </a:solidFill>
        </a:fill>
      </a:tcStyle>
    </a:wholeTbl>
    <a:band2H>
      <a:tcTxStyle b="def" i="def"/>
      <a:tcStyle>
        <a:tcBdr/>
        <a:fill>
          <a:solidFill>
            <a:srgbClr val="EAF6FF"/>
          </a:solidFill>
        </a:fill>
      </a:tcStyle>
    </a:band2H>
    <a:firstCol>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2"/>
          </a:solidFill>
        </a:fill>
      </a:tcStyle>
    </a:firstCol>
    <a:la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2"/>
          </a:solidFill>
        </a:fill>
      </a:tcStyle>
    </a:lastRow>
    <a:firstRow>
      <a:tcTxStyle b="on" i="off">
        <a:font>
          <a:latin typeface="Arial"/>
          <a:ea typeface="Arial"/>
          <a:cs typeface="Arial"/>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2"/>
          </a:solidFill>
        </a:fill>
      </a:tcStyle>
    </a:firstRow>
  </a:tblStyle>
  <a:tblStyle styleId="{2708684C-4D16-4618-839F-0558EEFCDFE6}" styleName="">
    <a:tblBg/>
    <a:wholeTbl>
      <a:tcTxStyle b="off" i="off">
        <a:font>
          <a:latin typeface="Arial"/>
          <a:ea typeface="Arial"/>
          <a:cs typeface="Arial"/>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b="def" i="def"/>
      <a:tcStyle>
        <a:tcBdr/>
        <a:fill>
          <a:solidFill>
            <a:schemeClr val="accent1">
              <a:lumOff val="44000"/>
            </a:schemeClr>
          </a:solidFill>
        </a:fill>
      </a:tcStyle>
    </a:band2H>
    <a:firstCol>
      <a:tcTxStyle b="on" i="off">
        <a:font>
          <a:latin typeface="Arial"/>
          <a:ea typeface="Arial"/>
          <a:cs typeface="Arial"/>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
          <a:latin typeface="Arial"/>
          <a:ea typeface="Arial"/>
          <a:cs typeface="Arial"/>
        </a:font>
        <a:schemeClr val="accent2"/>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
          <a:latin typeface="Arial"/>
          <a:ea typeface="Arial"/>
          <a:cs typeface="Arial"/>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sldImg"/>
          </p:nvPr>
        </p:nvSpPr>
        <p:spPr>
          <a:xfrm>
            <a:off x="1143000" y="685800"/>
            <a:ext cx="4572000" cy="3429000"/>
          </a:xfrm>
          <a:prstGeom prst="rect">
            <a:avLst/>
          </a:prstGeom>
        </p:spPr>
        <p:txBody>
          <a:bodyPr/>
          <a:lstStyle/>
          <a:p>
            <a:pPr/>
          </a:p>
        </p:txBody>
      </p:sp>
      <p:sp>
        <p:nvSpPr>
          <p:cNvPr id="150" name="Shape 1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Delay is a Time-Based effect that sends a duplicate version of the instrument signal to the amp with an adjustable time delay creating the illusion of an echo. Time based effects should be placed near the end of the signal path for the most natural sounding results.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Distortion, overdrive, gain, and fuzz pedals create a warm, gritty sound by clipping the guitar’s audio signal and adding overtones. Distortion and fuzz effects produce the same amount of distortion at any volume while overdrive and gain effects are produce “clean” sounds at quieter volumes and distorted sounds at louder volumes mimicking the effect of a tube amp.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The Wah pedal is a filter effect (Band-pass filter) that produces a vowel like sound by altering the frequency spectrum of an instruments signal. As a “gas pedal” type foot pedal is tilted a volume boost sweeps through the frequency range. </a:t>
            </a:r>
          </a:p>
          <a:p>
            <a:pPr/>
            <a:r>
              <a:t>In our design, we sweep central frequency of the filter automatically like we tilt the pedal back and forth</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標題投影片">
    <p:spTree>
      <p:nvGrpSpPr>
        <p:cNvPr id="1" name=""/>
        <p:cNvGrpSpPr/>
        <p:nvPr/>
      </p:nvGrpSpPr>
      <p:grpSpPr>
        <a:xfrm>
          <a:off x="0" y="0"/>
          <a:ext cx="0" cy="0"/>
          <a:chOff x="0" y="0"/>
          <a:chExt cx="0" cy="0"/>
        </a:xfrm>
      </p:grpSpPr>
      <p:pic>
        <p:nvPicPr>
          <p:cNvPr id="1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3" name="Shape 13"/>
          <p:cNvSpPr/>
          <p:nvPr>
            <p:ph type="title"/>
          </p:nvPr>
        </p:nvSpPr>
        <p:spPr>
          <a:xfrm>
            <a:off x="975360" y="1702365"/>
            <a:ext cx="11054081" cy="2090703"/>
          </a:xfrm>
          <a:prstGeom prst="rect">
            <a:avLst/>
          </a:prstGeom>
        </p:spPr>
        <p:txBody>
          <a:bodyPr/>
          <a:lstStyle/>
          <a:p>
            <a:pPr/>
            <a:r>
              <a:t>Title Text</a:t>
            </a:r>
          </a:p>
        </p:txBody>
      </p:sp>
      <p:sp>
        <p:nvSpPr>
          <p:cNvPr id="14" name="Shape 14"/>
          <p:cNvSpPr/>
          <p:nvPr>
            <p:ph type="body" sz="quarter" idx="1"/>
          </p:nvPr>
        </p:nvSpPr>
        <p:spPr>
          <a:xfrm>
            <a:off x="1950720" y="4199466"/>
            <a:ext cx="9103360" cy="2492588"/>
          </a:xfrm>
          <a:prstGeom prst="rect">
            <a:avLst/>
          </a:prstGeom>
        </p:spPr>
        <p:txBody>
          <a:bodyPr>
            <a:normAutofit fontScale="100000" lnSpcReduction="0"/>
          </a:bodyPr>
          <a:lstStyle>
            <a:lvl1pPr marL="0" indent="0" algn="ctr">
              <a:buSzTx/>
              <a:buNone/>
            </a:lvl1pP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標題及直排文字">
    <p:spTree>
      <p:nvGrpSpPr>
        <p:cNvPr id="1" name=""/>
        <p:cNvGrpSpPr/>
        <p:nvPr/>
      </p:nvGrpSpPr>
      <p:grpSpPr>
        <a:xfrm>
          <a:off x="0" y="0"/>
          <a:ext cx="0" cy="0"/>
          <a:chOff x="0" y="0"/>
          <a:chExt cx="0" cy="0"/>
        </a:xfrm>
      </p:grpSpPr>
      <p:pic>
        <p:nvPicPr>
          <p:cNvPr id="101"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02" name="Shape 102"/>
          <p:cNvSpPr/>
          <p:nvPr>
            <p:ph type="title"/>
          </p:nvPr>
        </p:nvSpPr>
        <p:spPr>
          <a:prstGeom prst="rect">
            <a:avLst/>
          </a:prstGeom>
        </p:spPr>
        <p:txBody>
          <a:bodyPr/>
          <a:lstStyle/>
          <a:p>
            <a:pPr/>
            <a:r>
              <a:t>Title Text</a:t>
            </a:r>
          </a:p>
        </p:txBody>
      </p:sp>
      <p:sp>
        <p:nvSpPr>
          <p:cNvPr id="103" name="Shape 103"/>
          <p:cNvSpPr/>
          <p:nvPr>
            <p:ph type="body" idx="1"/>
          </p:nvPr>
        </p:nvSpPr>
        <p:spPr>
          <a:xfrm>
            <a:off x="650240" y="2275840"/>
            <a:ext cx="11704320" cy="5262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直排標題及文字">
    <p:spTree>
      <p:nvGrpSpPr>
        <p:cNvPr id="1" name=""/>
        <p:cNvGrpSpPr/>
        <p:nvPr/>
      </p:nvGrpSpPr>
      <p:grpSpPr>
        <a:xfrm>
          <a:off x="0" y="0"/>
          <a:ext cx="0" cy="0"/>
          <a:chOff x="0" y="0"/>
          <a:chExt cx="0" cy="0"/>
        </a:xfrm>
      </p:grpSpPr>
      <p:pic>
        <p:nvPicPr>
          <p:cNvPr id="111"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12" name="Shape 112"/>
          <p:cNvSpPr/>
          <p:nvPr>
            <p:ph type="title"/>
          </p:nvPr>
        </p:nvSpPr>
        <p:spPr>
          <a:xfrm>
            <a:off x="9428480" y="390596"/>
            <a:ext cx="2926081" cy="7148126"/>
          </a:xfrm>
          <a:prstGeom prst="rect">
            <a:avLst/>
          </a:prstGeom>
        </p:spPr>
        <p:txBody>
          <a:bodyPr/>
          <a:lstStyle/>
          <a:p>
            <a:pPr/>
            <a:r>
              <a:t>Title Text</a:t>
            </a:r>
          </a:p>
        </p:txBody>
      </p:sp>
      <p:sp>
        <p:nvSpPr>
          <p:cNvPr id="113" name="Shape 113"/>
          <p:cNvSpPr/>
          <p:nvPr>
            <p:ph type="body" idx="1"/>
          </p:nvPr>
        </p:nvSpPr>
        <p:spPr>
          <a:xfrm>
            <a:off x="650240" y="390596"/>
            <a:ext cx="8561493" cy="71481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標題及圖表">
    <p:spTree>
      <p:nvGrpSpPr>
        <p:cNvPr id="1" name=""/>
        <p:cNvGrpSpPr/>
        <p:nvPr/>
      </p:nvGrpSpPr>
      <p:grpSpPr>
        <a:xfrm>
          <a:off x="0" y="0"/>
          <a:ext cx="0" cy="0"/>
          <a:chOff x="0" y="0"/>
          <a:chExt cx="0" cy="0"/>
        </a:xfrm>
      </p:grpSpPr>
      <p:pic>
        <p:nvPicPr>
          <p:cNvPr id="121"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22" name="Shape 122"/>
          <p:cNvSpPr/>
          <p:nvPr>
            <p:ph type="title"/>
          </p:nvPr>
        </p:nvSpPr>
        <p:spPr>
          <a:prstGeom prst="rect">
            <a:avLst/>
          </a:prstGeom>
        </p:spPr>
        <p:txBody>
          <a:bodyPr/>
          <a:lstStyle/>
          <a:p>
            <a:pPr/>
            <a:r>
              <a:t>Title Text</a:t>
            </a: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標題，文字及物件">
    <p:spTree>
      <p:nvGrpSpPr>
        <p:cNvPr id="1" name=""/>
        <p:cNvGrpSpPr/>
        <p:nvPr/>
      </p:nvGrpSpPr>
      <p:grpSpPr>
        <a:xfrm>
          <a:off x="0" y="0"/>
          <a:ext cx="0" cy="0"/>
          <a:chOff x="0" y="0"/>
          <a:chExt cx="0" cy="0"/>
        </a:xfrm>
      </p:grpSpPr>
      <p:pic>
        <p:nvPicPr>
          <p:cNvPr id="130"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31" name="Shape 131"/>
          <p:cNvSpPr/>
          <p:nvPr>
            <p:ph type="title"/>
          </p:nvPr>
        </p:nvSpPr>
        <p:spPr>
          <a:prstGeom prst="rect">
            <a:avLst/>
          </a:prstGeom>
        </p:spPr>
        <p:txBody>
          <a:bodyPr/>
          <a:lstStyle/>
          <a:p>
            <a:pPr/>
            <a:r>
              <a:t>Title Text</a:t>
            </a:r>
          </a:p>
        </p:txBody>
      </p:sp>
      <p:sp>
        <p:nvSpPr>
          <p:cNvPr id="132" name="Shape 132"/>
          <p:cNvSpPr/>
          <p:nvPr>
            <p:ph type="body" sz="half" idx="1"/>
          </p:nvPr>
        </p:nvSpPr>
        <p:spPr>
          <a:xfrm>
            <a:off x="650240" y="2275840"/>
            <a:ext cx="5743788" cy="5262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pic>
        <p:nvPicPr>
          <p:cNvPr id="140"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141" name="Shape 141"/>
          <p:cNvSpPr/>
          <p:nvPr>
            <p:ph type="title"/>
          </p:nvPr>
        </p:nvSpPr>
        <p:spPr>
          <a:prstGeom prst="rect">
            <a:avLst/>
          </a:prstGeom>
        </p:spPr>
        <p:txBody>
          <a:bodyPr/>
          <a:lstStyle/>
          <a:p>
            <a:pPr/>
            <a:r>
              <a:t>Title Text</a:t>
            </a:r>
          </a:p>
        </p:txBody>
      </p:sp>
      <p:sp>
        <p:nvSpPr>
          <p:cNvPr id="142" name="Shape 142"/>
          <p:cNvSpPr/>
          <p:nvPr>
            <p:ph type="body" idx="1"/>
          </p:nvPr>
        </p:nvSpPr>
        <p:spPr>
          <a:xfrm>
            <a:off x="650240" y="2275840"/>
            <a:ext cx="11704320" cy="5262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標題及物件">
    <p:spTree>
      <p:nvGrpSpPr>
        <p:cNvPr id="1" name=""/>
        <p:cNvGrpSpPr/>
        <p:nvPr/>
      </p:nvGrpSpPr>
      <p:grpSpPr>
        <a:xfrm>
          <a:off x="0" y="0"/>
          <a:ext cx="0" cy="0"/>
          <a:chOff x="0" y="0"/>
          <a:chExt cx="0" cy="0"/>
        </a:xfrm>
      </p:grpSpPr>
      <p:pic>
        <p:nvPicPr>
          <p:cNvPr id="2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23" name="Shape 23"/>
          <p:cNvSpPr/>
          <p:nvPr>
            <p:ph type="title"/>
          </p:nvPr>
        </p:nvSpPr>
        <p:spPr>
          <a:prstGeom prst="rect">
            <a:avLst/>
          </a:prstGeom>
        </p:spPr>
        <p:txBody>
          <a:bodyPr/>
          <a:lstStyle/>
          <a:p>
            <a:pPr/>
            <a:r>
              <a:t>Title Text</a:t>
            </a:r>
          </a:p>
        </p:txBody>
      </p:sp>
      <p:sp>
        <p:nvSpPr>
          <p:cNvPr id="24" name="Shape 24"/>
          <p:cNvSpPr/>
          <p:nvPr>
            <p:ph type="body" idx="1"/>
          </p:nvPr>
        </p:nvSpPr>
        <p:spPr>
          <a:xfrm>
            <a:off x="650240" y="2275840"/>
            <a:ext cx="11704320" cy="5262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章節標題">
    <p:spTree>
      <p:nvGrpSpPr>
        <p:cNvPr id="1" name=""/>
        <p:cNvGrpSpPr/>
        <p:nvPr/>
      </p:nvGrpSpPr>
      <p:grpSpPr>
        <a:xfrm>
          <a:off x="0" y="0"/>
          <a:ext cx="0" cy="0"/>
          <a:chOff x="0" y="0"/>
          <a:chExt cx="0" cy="0"/>
        </a:xfrm>
      </p:grpSpPr>
      <p:pic>
        <p:nvPicPr>
          <p:cNvPr id="3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33" name="Shape 33"/>
          <p:cNvSpPr/>
          <p:nvPr>
            <p:ph type="title"/>
          </p:nvPr>
        </p:nvSpPr>
        <p:spPr>
          <a:xfrm>
            <a:off x="1027290" y="6267591"/>
            <a:ext cx="11054081" cy="1937174"/>
          </a:xfrm>
          <a:prstGeom prst="rect">
            <a:avLst/>
          </a:prstGeom>
        </p:spPr>
        <p:txBody>
          <a:bodyPr anchor="t"/>
          <a:lstStyle>
            <a:lvl1pPr algn="l">
              <a:defRPr b="1" cap="all" sz="5600"/>
            </a:lvl1pPr>
          </a:lstStyle>
          <a:p>
            <a:pPr/>
            <a:r>
              <a:t>Title Text</a:t>
            </a:r>
          </a:p>
        </p:txBody>
      </p:sp>
      <p:sp>
        <p:nvSpPr>
          <p:cNvPr id="34" name="Shape 34"/>
          <p:cNvSpPr/>
          <p:nvPr>
            <p:ph type="body" sz="quarter" idx="1"/>
          </p:nvPr>
        </p:nvSpPr>
        <p:spPr>
          <a:xfrm>
            <a:off x="1027290" y="4133993"/>
            <a:ext cx="11054081" cy="2133600"/>
          </a:xfrm>
          <a:prstGeom prst="rect">
            <a:avLst/>
          </a:prstGeom>
        </p:spPr>
        <p:txBody>
          <a:bodyPr anchor="b">
            <a:normAutofit fontScale="100000" lnSpcReduction="0"/>
          </a:bodyPr>
          <a:lstStyle>
            <a:lvl1pPr marL="0" indent="0">
              <a:spcBef>
                <a:spcPts val="600"/>
              </a:spcBef>
              <a:buSzTx/>
              <a:buNone/>
              <a:defRPr sz="2800"/>
            </a:lvl1pPr>
            <a:lvl2pPr marL="0" indent="650229">
              <a:spcBef>
                <a:spcPts val="600"/>
              </a:spcBef>
              <a:buSzTx/>
              <a:buNone/>
              <a:defRPr sz="2800"/>
            </a:lvl2pPr>
            <a:lvl3pPr marL="0" indent="1300459">
              <a:spcBef>
                <a:spcPts val="600"/>
              </a:spcBef>
              <a:buSzTx/>
              <a:buNone/>
              <a:defRPr sz="2800"/>
            </a:lvl3pPr>
            <a:lvl4pPr marL="0" indent="1950690">
              <a:spcBef>
                <a:spcPts val="600"/>
              </a:spcBef>
              <a:buSzTx/>
              <a:buNone/>
              <a:defRPr sz="2800"/>
            </a:lvl4pPr>
            <a:lvl5pPr marL="0" indent="2600918">
              <a:spcBef>
                <a:spcPts val="600"/>
              </a:spcBef>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兩項物件">
    <p:spTree>
      <p:nvGrpSpPr>
        <p:cNvPr id="1" name=""/>
        <p:cNvGrpSpPr/>
        <p:nvPr/>
      </p:nvGrpSpPr>
      <p:grpSpPr>
        <a:xfrm>
          <a:off x="0" y="0"/>
          <a:ext cx="0" cy="0"/>
          <a:chOff x="0" y="0"/>
          <a:chExt cx="0" cy="0"/>
        </a:xfrm>
      </p:grpSpPr>
      <p:pic>
        <p:nvPicPr>
          <p:cNvPr id="4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43" name="Shape 43"/>
          <p:cNvSpPr/>
          <p:nvPr>
            <p:ph type="title"/>
          </p:nvPr>
        </p:nvSpPr>
        <p:spPr>
          <a:prstGeom prst="rect">
            <a:avLst/>
          </a:prstGeom>
        </p:spPr>
        <p:txBody>
          <a:bodyPr/>
          <a:lstStyle/>
          <a:p>
            <a:pPr/>
            <a:r>
              <a:t>Title Text</a:t>
            </a:r>
          </a:p>
        </p:txBody>
      </p:sp>
      <p:sp>
        <p:nvSpPr>
          <p:cNvPr id="44" name="Shape 44"/>
          <p:cNvSpPr/>
          <p:nvPr>
            <p:ph type="body" sz="half" idx="1"/>
          </p:nvPr>
        </p:nvSpPr>
        <p:spPr>
          <a:xfrm>
            <a:off x="650240" y="2275840"/>
            <a:ext cx="5743788" cy="5262883"/>
          </a:xfrm>
          <a:prstGeom prst="rect">
            <a:avLst/>
          </a:prstGeom>
        </p:spPr>
        <p:txBody>
          <a:bodyPr>
            <a:normAutofit fontScale="100000" lnSpcReduction="0"/>
          </a:bodyPr>
          <a:lstStyle>
            <a:lvl1pPr>
              <a:spcBef>
                <a:spcPts val="900"/>
              </a:spcBef>
              <a:defRPr sz="3900"/>
            </a:lvl1pPr>
            <a:lvl2pPr marL="1116386" indent="-466157">
              <a:spcBef>
                <a:spcPts val="900"/>
              </a:spcBef>
              <a:defRPr sz="3900"/>
            </a:lvl2pPr>
            <a:lvl3pPr marL="1753298" indent="-452838">
              <a:spcBef>
                <a:spcPts val="900"/>
              </a:spcBef>
              <a:defRPr sz="3900"/>
            </a:lvl3pPr>
            <a:lvl4pPr marL="2457868" indent="-507179">
              <a:spcBef>
                <a:spcPts val="900"/>
              </a:spcBef>
              <a:defRPr sz="3900"/>
            </a:lvl4pPr>
            <a:lvl5pPr marL="3108098" indent="-507179">
              <a:spcBef>
                <a:spcPts val="900"/>
              </a:spcBef>
              <a:defRPr sz="3900"/>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比對">
    <p:spTree>
      <p:nvGrpSpPr>
        <p:cNvPr id="1" name=""/>
        <p:cNvGrpSpPr/>
        <p:nvPr/>
      </p:nvGrpSpPr>
      <p:grpSpPr>
        <a:xfrm>
          <a:off x="0" y="0"/>
          <a:ext cx="0" cy="0"/>
          <a:chOff x="0" y="0"/>
          <a:chExt cx="0" cy="0"/>
        </a:xfrm>
      </p:grpSpPr>
      <p:pic>
        <p:nvPicPr>
          <p:cNvPr id="5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53" name="Shape 53"/>
          <p:cNvSpPr/>
          <p:nvPr>
            <p:ph type="title"/>
          </p:nvPr>
        </p:nvSpPr>
        <p:spPr>
          <a:prstGeom prst="rect">
            <a:avLst/>
          </a:prstGeom>
        </p:spPr>
        <p:txBody>
          <a:bodyPr/>
          <a:lstStyle/>
          <a:p>
            <a:pPr/>
            <a:r>
              <a:t>Title Text</a:t>
            </a:r>
          </a:p>
        </p:txBody>
      </p:sp>
      <p:sp>
        <p:nvSpPr>
          <p:cNvPr id="54" name="Shape 54"/>
          <p:cNvSpPr/>
          <p:nvPr>
            <p:ph type="body" sz="quarter" idx="1"/>
          </p:nvPr>
        </p:nvSpPr>
        <p:spPr>
          <a:xfrm>
            <a:off x="650240" y="2183271"/>
            <a:ext cx="5746046" cy="909885"/>
          </a:xfrm>
          <a:prstGeom prst="rect">
            <a:avLst/>
          </a:prstGeom>
        </p:spPr>
        <p:txBody>
          <a:bodyPr anchor="b">
            <a:normAutofit fontScale="100000" lnSpcReduction="0"/>
          </a:bodyPr>
          <a:lstStyle>
            <a:lvl1pPr marL="0" indent="0">
              <a:spcBef>
                <a:spcPts val="800"/>
              </a:spcBef>
              <a:buSzTx/>
              <a:buNone/>
              <a:defRPr b="1" sz="3400"/>
            </a:lvl1pPr>
            <a:lvl2pPr marL="0" indent="650229">
              <a:spcBef>
                <a:spcPts val="800"/>
              </a:spcBef>
              <a:buSzTx/>
              <a:buNone/>
              <a:defRPr b="1" sz="3400"/>
            </a:lvl2pPr>
            <a:lvl3pPr marL="0" indent="1300459">
              <a:spcBef>
                <a:spcPts val="800"/>
              </a:spcBef>
              <a:buSzTx/>
              <a:buNone/>
              <a:defRPr b="1" sz="3400"/>
            </a:lvl3pPr>
            <a:lvl4pPr marL="0" indent="1950690">
              <a:spcBef>
                <a:spcPts val="800"/>
              </a:spcBef>
              <a:buSzTx/>
              <a:buNone/>
              <a:defRPr b="1" sz="3400"/>
            </a:lvl4pPr>
            <a:lvl5pPr marL="0" indent="2600918">
              <a:spcBef>
                <a:spcPts val="800"/>
              </a:spcBef>
              <a:buSzTx/>
              <a:buNone/>
              <a:defRPr b="1" sz="3400"/>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body" sz="quarter" idx="13"/>
          </p:nvPr>
        </p:nvSpPr>
        <p:spPr>
          <a:xfrm>
            <a:off x="6606258" y="2183271"/>
            <a:ext cx="5748304" cy="909885"/>
          </a:xfrm>
          <a:prstGeom prst="rect">
            <a:avLst/>
          </a:prstGeom>
        </p:spPr>
        <p:txBody>
          <a:bodyPr anchor="b">
            <a:normAutofit fontScale="100000" lnSpcReduction="0"/>
          </a:bodyPr>
          <a:lstStyle/>
          <a:p>
            <a:pPr marL="0" indent="0">
              <a:spcBef>
                <a:spcPts val="800"/>
              </a:spcBef>
              <a:buSzTx/>
              <a:buNone/>
              <a:defRPr b="1" sz="3400"/>
            </a:pP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pic>
        <p:nvPicPr>
          <p:cNvPr id="71"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含標題的內容">
    <p:spTree>
      <p:nvGrpSpPr>
        <p:cNvPr id="1" name=""/>
        <p:cNvGrpSpPr/>
        <p:nvPr/>
      </p:nvGrpSpPr>
      <p:grpSpPr>
        <a:xfrm>
          <a:off x="0" y="0"/>
          <a:ext cx="0" cy="0"/>
          <a:chOff x="0" y="0"/>
          <a:chExt cx="0" cy="0"/>
        </a:xfrm>
      </p:grpSpPr>
      <p:pic>
        <p:nvPicPr>
          <p:cNvPr id="79"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80" name="Shape 80"/>
          <p:cNvSpPr/>
          <p:nvPr>
            <p:ph type="title"/>
          </p:nvPr>
        </p:nvSpPr>
        <p:spPr>
          <a:xfrm>
            <a:off x="650240" y="388337"/>
            <a:ext cx="4278491" cy="1652694"/>
          </a:xfrm>
          <a:prstGeom prst="rect">
            <a:avLst/>
          </a:prstGeom>
        </p:spPr>
        <p:txBody>
          <a:bodyPr anchor="b"/>
          <a:lstStyle>
            <a:lvl1pPr algn="l">
              <a:defRPr b="1" sz="2800"/>
            </a:lvl1pPr>
          </a:lstStyle>
          <a:p>
            <a:pPr/>
            <a:r>
              <a:t>Title Text</a:t>
            </a:r>
          </a:p>
        </p:txBody>
      </p:sp>
      <p:sp>
        <p:nvSpPr>
          <p:cNvPr id="81" name="Shape 81"/>
          <p:cNvSpPr/>
          <p:nvPr>
            <p:ph type="body" idx="1"/>
          </p:nvPr>
        </p:nvSpPr>
        <p:spPr>
          <a:xfrm>
            <a:off x="5084516" y="388338"/>
            <a:ext cx="7270044" cy="832442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body" sz="half" idx="13"/>
          </p:nvPr>
        </p:nvSpPr>
        <p:spPr>
          <a:xfrm>
            <a:off x="650240" y="2041032"/>
            <a:ext cx="4278491" cy="6671734"/>
          </a:xfrm>
          <a:prstGeom prst="rect">
            <a:avLst/>
          </a:prstGeom>
        </p:spPr>
        <p:txBody>
          <a:bodyPr>
            <a:normAutofit fontScale="100000" lnSpcReduction="0"/>
          </a:bodyPr>
          <a:lstStyle/>
          <a:p>
            <a:pPr marL="0" indent="0">
              <a:spcBef>
                <a:spcPts val="400"/>
              </a:spcBef>
              <a:buSzTx/>
              <a:buNone/>
              <a:defRPr sz="1900"/>
            </a:pP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含標題的圖片">
    <p:spTree>
      <p:nvGrpSpPr>
        <p:cNvPr id="1" name=""/>
        <p:cNvGrpSpPr/>
        <p:nvPr/>
      </p:nvGrpSpPr>
      <p:grpSpPr>
        <a:xfrm>
          <a:off x="0" y="0"/>
          <a:ext cx="0" cy="0"/>
          <a:chOff x="0" y="0"/>
          <a:chExt cx="0" cy="0"/>
        </a:xfrm>
      </p:grpSpPr>
      <p:pic>
        <p:nvPicPr>
          <p:cNvPr id="90"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91" name="Shape 91"/>
          <p:cNvSpPr/>
          <p:nvPr>
            <p:ph type="title"/>
          </p:nvPr>
        </p:nvSpPr>
        <p:spPr>
          <a:xfrm>
            <a:off x="2549032" y="6827519"/>
            <a:ext cx="7802881" cy="806028"/>
          </a:xfrm>
          <a:prstGeom prst="rect">
            <a:avLst/>
          </a:prstGeom>
        </p:spPr>
        <p:txBody>
          <a:bodyPr anchor="b"/>
          <a:lstStyle>
            <a:lvl1pPr algn="l">
              <a:defRPr b="1" sz="2800"/>
            </a:lvl1pPr>
          </a:lstStyle>
          <a:p>
            <a:pPr/>
            <a:r>
              <a:t>Title Text</a:t>
            </a:r>
          </a:p>
        </p:txBody>
      </p:sp>
      <p:sp>
        <p:nvSpPr>
          <p:cNvPr id="92" name="Shape 92"/>
          <p:cNvSpPr/>
          <p:nvPr>
            <p:ph type="pic" sz="half" idx="13"/>
          </p:nvPr>
        </p:nvSpPr>
        <p:spPr>
          <a:xfrm>
            <a:off x="2549032" y="871502"/>
            <a:ext cx="7802881" cy="5852160"/>
          </a:xfrm>
          <a:prstGeom prst="rect">
            <a:avLst/>
          </a:prstGeom>
        </p:spPr>
        <p:txBody>
          <a:bodyPr lIns="91439" rIns="91439"/>
          <a:lstStyle/>
          <a:p>
            <a:pPr/>
          </a:p>
        </p:txBody>
      </p:sp>
      <p:sp>
        <p:nvSpPr>
          <p:cNvPr id="93" name="Shape 93"/>
          <p:cNvSpPr/>
          <p:nvPr>
            <p:ph type="body" sz="quarter" idx="1"/>
          </p:nvPr>
        </p:nvSpPr>
        <p:spPr>
          <a:xfrm>
            <a:off x="2549032" y="7633547"/>
            <a:ext cx="7802881" cy="1144694"/>
          </a:xfrm>
          <a:prstGeom prst="rect">
            <a:avLst/>
          </a:prstGeom>
        </p:spPr>
        <p:txBody>
          <a:bodyPr>
            <a:normAutofit fontScale="100000" lnSpcReduction="0"/>
          </a:bodyPr>
          <a:lstStyle>
            <a:lvl1pPr marL="0" indent="0">
              <a:spcBef>
                <a:spcPts val="400"/>
              </a:spcBef>
              <a:buSzTx/>
              <a:buNone/>
              <a:defRPr sz="1900"/>
            </a:lvl1pPr>
            <a:lvl2pPr marL="0" indent="650229">
              <a:spcBef>
                <a:spcPts val="400"/>
              </a:spcBef>
              <a:buSzTx/>
              <a:buNone/>
              <a:defRPr sz="1900"/>
            </a:lvl2pPr>
            <a:lvl3pPr marL="0" indent="1300459">
              <a:spcBef>
                <a:spcPts val="400"/>
              </a:spcBef>
              <a:buSzTx/>
              <a:buNone/>
              <a:defRPr sz="1900"/>
            </a:lvl3pPr>
            <a:lvl4pPr marL="0" indent="1950690">
              <a:spcBef>
                <a:spcPts val="400"/>
              </a:spcBef>
              <a:buSzTx/>
              <a:buNone/>
              <a:defRPr sz="1900"/>
            </a:lvl4pPr>
            <a:lvl5pPr marL="0" indent="2600918">
              <a:spcBef>
                <a:spcPts val="400"/>
              </a:spcBef>
              <a:buSz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Off val="44000"/>
          </a:schemeClr>
        </a:solidFill>
      </p:bgPr>
    </p:bg>
    <p:spTree>
      <p:nvGrpSpPr>
        <p:cNvPr id="1" name=""/>
        <p:cNvGrpSpPr/>
        <p:nvPr/>
      </p:nvGrpSpPr>
      <p:grpSpPr>
        <a:xfrm>
          <a:off x="0" y="0"/>
          <a:ext cx="0" cy="0"/>
          <a:chOff x="0" y="0"/>
          <a:chExt cx="0" cy="0"/>
        </a:xfrm>
      </p:grpSpPr>
      <p:pic>
        <p:nvPicPr>
          <p:cNvPr id="2" name="image1.jpg" descr="bluebackgorund"/>
          <p:cNvPicPr>
            <a:picLocks noChangeAspect="1"/>
          </p:cNvPicPr>
          <p:nvPr/>
        </p:nvPicPr>
        <p:blipFill>
          <a:blip r:embed="rId2">
            <a:extLst/>
          </a:blip>
          <a:srcRect l="3816" t="1057" r="4580" b="1798"/>
          <a:stretch>
            <a:fillRect/>
          </a:stretch>
        </p:blipFill>
        <p:spPr>
          <a:xfrm>
            <a:off x="0" y="0"/>
            <a:ext cx="13004801" cy="9753601"/>
          </a:xfrm>
          <a:prstGeom prst="rect">
            <a:avLst/>
          </a:prstGeom>
          <a:ln w="12700">
            <a:miter lim="400000"/>
          </a:ln>
        </p:spPr>
      </p:pic>
      <p:sp>
        <p:nvSpPr>
          <p:cNvPr id="3" name="Shape 3"/>
          <p:cNvSpPr/>
          <p:nvPr>
            <p:ph type="title"/>
          </p:nvPr>
        </p:nvSpPr>
        <p:spPr>
          <a:xfrm>
            <a:off x="650240" y="390595"/>
            <a:ext cx="11704320" cy="16256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Shape 4"/>
          <p:cNvSpPr/>
          <p:nvPr>
            <p:ph type="body" idx="1"/>
          </p:nvPr>
        </p:nvSpPr>
        <p:spPr>
          <a:xfrm>
            <a:off x="650240" y="2275839"/>
            <a:ext cx="11704320" cy="747776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1982020" y="8882098"/>
            <a:ext cx="372540" cy="362947"/>
          </a:xfrm>
          <a:prstGeom prst="rect">
            <a:avLst/>
          </a:prstGeom>
          <a:ln w="12700">
            <a:miter lim="400000"/>
          </a:ln>
        </p:spPr>
        <p:txBody>
          <a:bodyPr wrap="none" lIns="45719" rIns="45719">
            <a:spAutoFit/>
          </a:bodyPr>
          <a:lstStyle>
            <a:lvl1pPr algn="r">
              <a:defRPr sz="19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5pPr>
      <a:lvl6pPr marL="0" marR="0" indent="650229"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6pPr>
      <a:lvl7pPr marL="0" marR="0" indent="1300459"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7pPr>
      <a:lvl8pPr marL="0" marR="0" indent="1950690"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8pPr>
      <a:lvl9pPr marL="0" marR="0" indent="2600918" algn="ctr" defTabSz="914400" rtl="0" latinLnBrk="0">
        <a:lnSpc>
          <a:spcPct val="100000"/>
        </a:lnSpc>
        <a:spcBef>
          <a:spcPts val="0"/>
        </a:spcBef>
        <a:spcAft>
          <a:spcPts val="0"/>
        </a:spcAft>
        <a:buClrTx/>
        <a:buSzTx/>
        <a:buFontTx/>
        <a:buNone/>
        <a:tabLst/>
        <a:defRPr b="0" baseline="0" cap="none" i="0" spc="0" strike="noStrike" sz="6200" u="none">
          <a:ln>
            <a:noFill/>
          </a:ln>
          <a:solidFill>
            <a:schemeClr val="accent1">
              <a:lumOff val="44000"/>
            </a:schemeClr>
          </a:solidFill>
          <a:uFillTx/>
          <a:latin typeface="Arial"/>
          <a:ea typeface="Arial"/>
          <a:cs typeface="Arial"/>
          <a:sym typeface="Arial"/>
        </a:defRPr>
      </a:lvl9pPr>
    </p:titleStyle>
    <p:bodyStyle>
      <a:lvl1pPr marL="487671" marR="0" indent="-487671"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1pPr>
      <a:lvl2pPr marL="1119145" marR="0" indent="-46891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2pPr>
      <a:lvl3pPr marL="1730759" marR="0" indent="-430299"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3pPr>
      <a:lvl4pPr marL="247319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4pPr>
      <a:lvl5pPr marL="312342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5pPr>
      <a:lvl6pPr marL="377365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6pPr>
      <a:lvl7pPr marL="442388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7pPr>
      <a:lvl8pPr marL="507411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8pPr>
      <a:lvl9pPr marL="5724345" marR="0" indent="-522506" algn="l" defTabSz="914400" rtl="0" latinLnBrk="0">
        <a:lnSpc>
          <a:spcPct val="100000"/>
        </a:lnSpc>
        <a:spcBef>
          <a:spcPts val="1000"/>
        </a:spcBef>
        <a:spcAft>
          <a:spcPts val="0"/>
        </a:spcAft>
        <a:buClrTx/>
        <a:buSzPct val="100000"/>
        <a:buFontTx/>
        <a:buChar char="»"/>
        <a:tabLst/>
        <a:defRPr b="0" baseline="0" cap="none" i="0" spc="0" strike="noStrike" sz="4500" u="none">
          <a:ln>
            <a:noFill/>
          </a:ln>
          <a:solidFill>
            <a:schemeClr val="accent2"/>
          </a:solidFill>
          <a:uFillTx/>
          <a:latin typeface="Arial"/>
          <a:ea typeface="Arial"/>
          <a:cs typeface="Arial"/>
          <a:sym typeface="Arial"/>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1pPr>
      <a:lvl2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2pPr>
      <a:lvl3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3pPr>
      <a:lvl4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4pPr>
      <a:lvl5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5pPr>
      <a:lvl6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6pPr>
      <a:lvl7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7pPr>
      <a:lvl8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8pPr>
      <a:lvl9pPr marL="0" marR="0" indent="0" algn="r" defTabSz="584200" rtl="0" latinLnBrk="0">
        <a:lnSpc>
          <a:spcPct val="100000"/>
        </a:lnSpc>
        <a:spcBef>
          <a:spcPts val="0"/>
        </a:spcBef>
        <a:spcAft>
          <a:spcPts val="0"/>
        </a:spcAft>
        <a:buClrTx/>
        <a:buSzTx/>
        <a:buFontTx/>
        <a:buNone/>
        <a:tabLst/>
        <a:defRPr b="0" baseline="0" cap="none" i="0" spc="0" strike="noStrike" sz="19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www.cs.cf.ac.uk/Dave/CM0268/PDF/10_CM0268_Audio_FX.pdf"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1270000" y="190500"/>
            <a:ext cx="10464800" cy="3302000"/>
          </a:xfrm>
          <a:prstGeom prst="rect">
            <a:avLst/>
          </a:prstGeom>
        </p:spPr>
        <p:txBody>
          <a:bodyPr/>
          <a:lstStyle/>
          <a:p>
            <a:pPr/>
            <a:r>
              <a:t>EL-6183</a:t>
            </a:r>
          </a:p>
          <a:p>
            <a:pPr>
              <a:defRPr sz="3600"/>
            </a:pPr>
            <a:r>
              <a:t>GUITAR EFFECT UNITS</a:t>
            </a:r>
          </a:p>
        </p:txBody>
      </p:sp>
      <p:sp>
        <p:nvSpPr>
          <p:cNvPr id="153" name="Shape 153"/>
          <p:cNvSpPr/>
          <p:nvPr>
            <p:ph type="body" sz="quarter" idx="1"/>
          </p:nvPr>
        </p:nvSpPr>
        <p:spPr>
          <a:xfrm>
            <a:off x="1270000" y="3923010"/>
            <a:ext cx="10464800" cy="1130302"/>
          </a:xfrm>
          <a:prstGeom prst="rect">
            <a:avLst/>
          </a:prstGeom>
        </p:spPr>
        <p:txBody>
          <a:bodyPr/>
          <a:lstStyle/>
          <a:p>
            <a:pPr defTabSz="658368">
              <a:spcBef>
                <a:spcPts val="700"/>
              </a:spcBef>
              <a:defRPr sz="3240"/>
            </a:pPr>
            <a:r>
              <a:t>Cheng Hsun Lee (chl468)</a:t>
            </a:r>
          </a:p>
          <a:p>
            <a:pPr defTabSz="658368">
              <a:spcBef>
                <a:spcPts val="700"/>
              </a:spcBef>
              <a:defRPr sz="3240"/>
            </a:pPr>
            <a:r>
              <a:t>Yin Ta Lin(ytl473)</a:t>
            </a:r>
          </a:p>
        </p:txBody>
      </p:sp>
      <p:pic>
        <p:nvPicPr>
          <p:cNvPr id="154" name="image3.png"/>
          <p:cNvPicPr>
            <a:picLocks noChangeAspect="1"/>
          </p:cNvPicPr>
          <p:nvPr/>
        </p:nvPicPr>
        <p:blipFill>
          <a:blip r:embed="rId2">
            <a:extLst/>
          </a:blip>
          <a:stretch>
            <a:fillRect/>
          </a:stretch>
        </p:blipFill>
        <p:spPr>
          <a:xfrm>
            <a:off x="2053033" y="5077419"/>
            <a:ext cx="9296402" cy="383540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650239" y="390595"/>
            <a:ext cx="11704322" cy="1625601"/>
          </a:xfrm>
          <a:prstGeom prst="rect">
            <a:avLst/>
          </a:prstGeom>
        </p:spPr>
        <p:txBody>
          <a:bodyPr/>
          <a:lstStyle/>
          <a:p>
            <a:pPr/>
            <a:r>
              <a:t>Wah-wah effect</a:t>
            </a:r>
          </a:p>
        </p:txBody>
      </p:sp>
      <p:sp>
        <p:nvSpPr>
          <p:cNvPr id="187" name="Shape 187"/>
          <p:cNvSpPr/>
          <p:nvPr>
            <p:ph type="body" idx="1"/>
          </p:nvPr>
        </p:nvSpPr>
        <p:spPr>
          <a:xfrm>
            <a:off x="650239" y="2016195"/>
            <a:ext cx="11704322" cy="5262883"/>
          </a:xfrm>
          <a:prstGeom prst="rect">
            <a:avLst/>
          </a:prstGeom>
        </p:spPr>
        <p:txBody>
          <a:bodyPr/>
          <a:lstStyle/>
          <a:p>
            <a:pPr/>
            <a:r>
              <a:t>The Wah pedal is a time varying filter effect (Band-pass filter).</a:t>
            </a:r>
          </a:p>
          <a:p>
            <a:pPr/>
            <a:r>
              <a:t>Produce a vowel like sound by altering the frequency spectrum of an instruments signal. </a:t>
            </a:r>
          </a:p>
          <a:p>
            <a:pPr/>
            <a:r>
              <a:t>A foot pedal is tilted a volume boost sweeps through the frequency range.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650239" y="390595"/>
            <a:ext cx="11704322" cy="1625601"/>
          </a:xfrm>
          <a:prstGeom prst="rect">
            <a:avLst/>
          </a:prstGeom>
        </p:spPr>
        <p:txBody>
          <a:bodyPr/>
          <a:lstStyle/>
          <a:p>
            <a:pPr/>
            <a:r>
              <a:t>Implementation</a:t>
            </a:r>
          </a:p>
        </p:txBody>
      </p:sp>
      <p:sp>
        <p:nvSpPr>
          <p:cNvPr id="192" name="Shape 192"/>
          <p:cNvSpPr/>
          <p:nvPr>
            <p:ph type="body" idx="1"/>
          </p:nvPr>
        </p:nvSpPr>
        <p:spPr>
          <a:xfrm>
            <a:off x="952500" y="2284522"/>
            <a:ext cx="11099800" cy="4622801"/>
          </a:xfrm>
          <a:prstGeom prst="rect">
            <a:avLst/>
          </a:prstGeom>
        </p:spPr>
        <p:txBody>
          <a:bodyPr/>
          <a:lstStyle/>
          <a:p>
            <a:pPr/>
            <a:r>
              <a:t>Sweep central frequency of the bandpass filter back and forth following a low-frequency oscillator (LFO) with an adjustable frequency</a:t>
            </a:r>
          </a:p>
        </p:txBody>
      </p:sp>
      <p:pic>
        <p:nvPicPr>
          <p:cNvPr id="193" name="image6.png"/>
          <p:cNvPicPr>
            <a:picLocks noChangeAspect="1"/>
          </p:cNvPicPr>
          <p:nvPr/>
        </p:nvPicPr>
        <p:blipFill>
          <a:blip r:embed="rId2">
            <a:extLst/>
          </a:blip>
          <a:stretch>
            <a:fillRect/>
          </a:stretch>
        </p:blipFill>
        <p:spPr>
          <a:xfrm>
            <a:off x="1905000" y="5894685"/>
            <a:ext cx="9194800" cy="2400302"/>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650239" y="390595"/>
            <a:ext cx="11704322" cy="1625601"/>
          </a:xfrm>
          <a:prstGeom prst="rect">
            <a:avLst/>
          </a:prstGeom>
        </p:spPr>
        <p:txBody>
          <a:bodyPr/>
          <a:lstStyle/>
          <a:p>
            <a:pPr/>
            <a:r>
              <a:t>Interface design</a:t>
            </a:r>
          </a:p>
        </p:txBody>
      </p:sp>
      <p:sp>
        <p:nvSpPr>
          <p:cNvPr id="196" name="Shape 196"/>
          <p:cNvSpPr/>
          <p:nvPr>
            <p:ph type="body" idx="1"/>
          </p:nvPr>
        </p:nvSpPr>
        <p:spPr>
          <a:xfrm>
            <a:off x="650239" y="2275840"/>
            <a:ext cx="11704322" cy="5262883"/>
          </a:xfrm>
          <a:prstGeom prst="rect">
            <a:avLst/>
          </a:prstGeom>
        </p:spPr>
        <p:txBody>
          <a:bodyPr/>
          <a:lstStyle/>
          <a:p>
            <a:pPr/>
            <a:r>
              <a:t>Tkinter 8.5 on python 2.7</a:t>
            </a:r>
          </a:p>
          <a:p>
            <a:pPr/>
            <a:r>
              <a:t>To work on Mac OS X, install “ActiveTcl”</a:t>
            </a:r>
          </a:p>
        </p:txBody>
      </p:sp>
      <p:pic>
        <p:nvPicPr>
          <p:cNvPr id="197" name="image7.png"/>
          <p:cNvPicPr>
            <a:picLocks noChangeAspect="1"/>
          </p:cNvPicPr>
          <p:nvPr/>
        </p:nvPicPr>
        <p:blipFill>
          <a:blip r:embed="rId2">
            <a:extLst/>
          </a:blip>
          <a:stretch>
            <a:fillRect/>
          </a:stretch>
        </p:blipFill>
        <p:spPr>
          <a:xfrm>
            <a:off x="2139950" y="4047240"/>
            <a:ext cx="8724900" cy="493395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650239" y="390595"/>
            <a:ext cx="11704322" cy="1625601"/>
          </a:xfrm>
          <a:prstGeom prst="rect">
            <a:avLst/>
          </a:prstGeom>
        </p:spPr>
        <p:txBody>
          <a:bodyPr/>
          <a:lstStyle/>
          <a:p>
            <a:pPr/>
            <a:r>
              <a:t>Reference</a:t>
            </a:r>
          </a:p>
        </p:txBody>
      </p:sp>
      <p:sp>
        <p:nvSpPr>
          <p:cNvPr id="200" name="Shape 200"/>
          <p:cNvSpPr/>
          <p:nvPr>
            <p:ph type="body" idx="1"/>
          </p:nvPr>
        </p:nvSpPr>
        <p:spPr>
          <a:xfrm>
            <a:off x="650239" y="2275840"/>
            <a:ext cx="11704322" cy="5262883"/>
          </a:xfrm>
          <a:prstGeom prst="rect">
            <a:avLst/>
          </a:prstGeom>
        </p:spPr>
        <p:txBody>
          <a:bodyPr/>
          <a:lstStyle/>
          <a:p>
            <a:pPr>
              <a:defRPr u="sng"/>
            </a:pPr>
            <a:r>
              <a:rPr>
                <a:solidFill>
                  <a:srgbClr val="CC66FF"/>
                </a:solidFill>
                <a:uFill>
                  <a:solidFill>
                    <a:srgbClr val="CC66FF"/>
                  </a:solidFill>
                </a:uFill>
                <a:hlinkClick r:id="rId2" invalidUrl="" action="" tgtFrame="" tooltip="" history="1" highlightClick="0" endSnd="0"/>
              </a:rPr>
              <a:t>http://www.cs.cf.ac.uk/Dave/CM0268/PDF/10_CM0268_Audio_FX.pdf</a:t>
            </a:r>
          </a:p>
          <a:p>
            <a:pPr/>
            <a:r>
              <a:t>Text Book: Audio Effects Theory, Implementation and Application by Joshua D. Reiss and Andrew P. McPherson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650239" y="390595"/>
            <a:ext cx="11704322" cy="1625601"/>
          </a:xfrm>
          <a:prstGeom prst="rect">
            <a:avLst/>
          </a:prstGeom>
        </p:spPr>
        <p:txBody>
          <a:bodyPr/>
          <a:lstStyle/>
          <a:p>
            <a:pPr/>
            <a:r>
              <a:t>Effects unit</a:t>
            </a:r>
          </a:p>
        </p:txBody>
      </p:sp>
      <p:sp>
        <p:nvSpPr>
          <p:cNvPr id="157" name="Shape 157"/>
          <p:cNvSpPr/>
          <p:nvPr>
            <p:ph type="body" idx="1"/>
          </p:nvPr>
        </p:nvSpPr>
        <p:spPr>
          <a:xfrm>
            <a:off x="952500" y="2349500"/>
            <a:ext cx="11099800" cy="6286500"/>
          </a:xfrm>
          <a:prstGeom prst="rect">
            <a:avLst/>
          </a:prstGeom>
        </p:spPr>
        <p:txBody>
          <a:bodyPr/>
          <a:lstStyle/>
          <a:p>
            <a:pPr>
              <a:spcBef>
                <a:spcPts val="900"/>
              </a:spcBef>
              <a:defRPr sz="4000"/>
            </a:pPr>
            <a:r>
              <a:t>An Effects unit (effect box,stomp box, stompbox, pedal) is an electronic device that alters how a musical instrument or other audio source sounds.</a:t>
            </a:r>
          </a:p>
          <a:p>
            <a:pPr>
              <a:spcBef>
                <a:spcPts val="900"/>
              </a:spcBef>
              <a:defRPr sz="4000"/>
            </a:pPr>
            <a:r>
              <a:t>Some effects subtly "color" a sound, while others transform it dramatically.</a:t>
            </a:r>
          </a:p>
          <a:p>
            <a:pPr>
              <a:spcBef>
                <a:spcPts val="900"/>
              </a:spcBef>
              <a:defRPr sz="4000"/>
            </a:pPr>
            <a:r>
              <a:t>In DSP views, we pass the signal to specified filter or LFO(low frequency oscillator) to  implement these effects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650239" y="390595"/>
            <a:ext cx="11704322" cy="1625601"/>
          </a:xfrm>
          <a:prstGeom prst="rect">
            <a:avLst/>
          </a:prstGeom>
        </p:spPr>
        <p:txBody>
          <a:bodyPr/>
          <a:lstStyle/>
          <a:p>
            <a:pPr/>
            <a:r>
              <a:t>Effects units processing</a:t>
            </a:r>
          </a:p>
        </p:txBody>
      </p:sp>
      <p:sp>
        <p:nvSpPr>
          <p:cNvPr id="160" name="Shape 160"/>
          <p:cNvSpPr/>
          <p:nvPr>
            <p:ph type="body" idx="1"/>
          </p:nvPr>
        </p:nvSpPr>
        <p:spPr>
          <a:xfrm>
            <a:off x="650239" y="2275840"/>
            <a:ext cx="11704322" cy="5262883"/>
          </a:xfrm>
          <a:prstGeom prst="rect">
            <a:avLst/>
          </a:prstGeom>
        </p:spPr>
        <p:txBody>
          <a:bodyPr/>
          <a:lstStyle/>
          <a:p>
            <a:pPr marL="354787" indent="-349243" defTabSz="459004">
              <a:lnSpc>
                <a:spcPts val="4100"/>
              </a:lnSpc>
              <a:spcBef>
                <a:spcPts val="500"/>
              </a:spcBef>
              <a:defRPr sz="3880"/>
            </a:pPr>
            <a:r>
              <a:t>Basic Filtering — Low</a:t>
            </a:r>
            <a:r>
              <a:t>-</a:t>
            </a:r>
            <a:r>
              <a:t>pass, Band</a:t>
            </a:r>
            <a:r>
              <a:t>-</a:t>
            </a:r>
            <a:r>
              <a:t>pass, Highp</a:t>
            </a:r>
            <a:r>
              <a:t>-</a:t>
            </a:r>
            <a:r>
              <a:t>ass filter etc</a:t>
            </a:r>
            <a:r>
              <a:t>.</a:t>
            </a:r>
            <a:r>
              <a:t>, Equalizer</a:t>
            </a:r>
          </a:p>
          <a:p>
            <a:pPr marL="354787" indent="-349243" defTabSz="459004">
              <a:lnSpc>
                <a:spcPts val="4100"/>
              </a:lnSpc>
              <a:spcBef>
                <a:spcPts val="500"/>
              </a:spcBef>
              <a:defRPr sz="3880"/>
            </a:pPr>
            <a:r>
              <a:t>Time Varying Filters — </a:t>
            </a:r>
            <a:r>
              <a:rPr b="1">
                <a:latin typeface="+mj-lt"/>
                <a:ea typeface="+mj-ea"/>
                <a:cs typeface="+mj-cs"/>
                <a:sym typeface="Helvetica"/>
              </a:rPr>
              <a:t>Wah-wah</a:t>
            </a:r>
            <a:r>
              <a:t>, Phas</a:t>
            </a:r>
            <a:r>
              <a:t>or</a:t>
            </a:r>
          </a:p>
          <a:p>
            <a:pPr marL="354787" indent="-349243" defTabSz="459004">
              <a:lnSpc>
                <a:spcPts val="4100"/>
              </a:lnSpc>
              <a:spcBef>
                <a:spcPts val="500"/>
              </a:spcBef>
              <a:defRPr sz="3880"/>
            </a:pPr>
            <a:r>
              <a:t>Delays — Vibrato, </a:t>
            </a:r>
            <a:r>
              <a:rPr b="1">
                <a:latin typeface="+mj-lt"/>
                <a:ea typeface="+mj-ea"/>
                <a:cs typeface="+mj-cs"/>
                <a:sym typeface="Helvetica"/>
              </a:rPr>
              <a:t>Flanger</a:t>
            </a:r>
            <a:r>
              <a:t>, Chorus, </a:t>
            </a:r>
            <a:r>
              <a:rPr b="1">
                <a:latin typeface="+mj-lt"/>
                <a:ea typeface="+mj-ea"/>
                <a:cs typeface="+mj-cs"/>
                <a:sym typeface="Helvetica"/>
              </a:rPr>
              <a:t>Echo</a:t>
            </a:r>
            <a:endParaRPr sz="2813"/>
          </a:p>
          <a:p>
            <a:pPr marL="354787" indent="-349243" defTabSz="459004">
              <a:lnSpc>
                <a:spcPts val="4100"/>
              </a:lnSpc>
              <a:spcBef>
                <a:spcPts val="500"/>
              </a:spcBef>
              <a:defRPr sz="3880"/>
            </a:pPr>
            <a:r>
              <a:t>Modulators — Ring modulation, Tremolo, Vibrato</a:t>
            </a:r>
            <a:endParaRPr sz="2813"/>
          </a:p>
          <a:p>
            <a:pPr marL="354787" indent="-349243" defTabSz="459004">
              <a:lnSpc>
                <a:spcPts val="4100"/>
              </a:lnSpc>
              <a:spcBef>
                <a:spcPts val="500"/>
              </a:spcBef>
              <a:defRPr sz="3880"/>
            </a:pPr>
            <a:r>
              <a:t>Non-linear Processing — Compression, Limiters, </a:t>
            </a:r>
            <a:r>
              <a:rPr b="1">
                <a:latin typeface="+mj-lt"/>
                <a:ea typeface="+mj-ea"/>
                <a:cs typeface="+mj-cs"/>
                <a:sym typeface="Helvetica"/>
              </a:rPr>
              <a:t>Distortion</a:t>
            </a:r>
            <a:r>
              <a:t>,</a:t>
            </a:r>
            <a:r>
              <a:t> </a:t>
            </a:r>
            <a:r>
              <a:t>Exciters/Enhancers</a:t>
            </a:r>
          </a:p>
          <a:p>
            <a:pPr marL="354787" indent="-349243" defTabSz="459004">
              <a:lnSpc>
                <a:spcPts val="4100"/>
              </a:lnSpc>
              <a:spcBef>
                <a:spcPts val="500"/>
              </a:spcBef>
              <a:defRPr sz="3880"/>
            </a:pPr>
            <a:r>
              <a:t>Spa</a:t>
            </a:r>
            <a:r>
              <a:t>t</a:t>
            </a:r>
            <a:r>
              <a:t>ial Effects — Panning, Reverb, Surround Sound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650239" y="390595"/>
            <a:ext cx="11704322" cy="1625601"/>
          </a:xfrm>
          <a:prstGeom prst="rect">
            <a:avLst/>
          </a:prstGeom>
        </p:spPr>
        <p:txBody>
          <a:bodyPr/>
          <a:lstStyle/>
          <a:p>
            <a:pPr/>
            <a:r>
              <a:t>Delay effect</a:t>
            </a:r>
          </a:p>
        </p:txBody>
      </p:sp>
      <p:sp>
        <p:nvSpPr>
          <p:cNvPr id="163" name="Shape 163"/>
          <p:cNvSpPr/>
          <p:nvPr>
            <p:ph type="body" idx="1"/>
          </p:nvPr>
        </p:nvSpPr>
        <p:spPr>
          <a:xfrm>
            <a:off x="650239" y="2275840"/>
            <a:ext cx="11704322" cy="5262883"/>
          </a:xfrm>
          <a:prstGeom prst="rect">
            <a:avLst/>
          </a:prstGeom>
        </p:spPr>
        <p:txBody>
          <a:bodyPr/>
          <a:lstStyle/>
          <a:p>
            <a:pPr/>
            <a:r>
              <a:t>Time-Based effect</a:t>
            </a:r>
          </a:p>
          <a:p>
            <a:pPr/>
            <a:r>
              <a:t>Illusion of an echo </a:t>
            </a:r>
          </a:p>
          <a:p>
            <a:pPr/>
            <a:r>
              <a:t>Placed near the end of the signal</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650239" y="390595"/>
            <a:ext cx="11704322" cy="1625601"/>
          </a:xfrm>
          <a:prstGeom prst="rect">
            <a:avLst/>
          </a:prstGeom>
        </p:spPr>
        <p:txBody>
          <a:bodyPr/>
          <a:lstStyle/>
          <a:p>
            <a:pPr/>
            <a:r>
              <a:t>Implementation</a:t>
            </a:r>
          </a:p>
        </p:txBody>
      </p:sp>
      <p:sp>
        <p:nvSpPr>
          <p:cNvPr id="168" name="Shape 168"/>
          <p:cNvSpPr/>
          <p:nvPr>
            <p:ph type="body" idx="1"/>
          </p:nvPr>
        </p:nvSpPr>
        <p:spPr>
          <a:xfrm>
            <a:off x="650239" y="2275840"/>
            <a:ext cx="11704322" cy="5262883"/>
          </a:xfrm>
          <a:prstGeom prst="rect">
            <a:avLst/>
          </a:prstGeom>
        </p:spPr>
        <p:txBody>
          <a:bodyPr/>
          <a:lstStyle/>
          <a:p>
            <a:pPr/>
            <a:r>
              <a:t>Using circular buffer</a:t>
            </a:r>
          </a:p>
          <a:p>
            <a:pPr/>
            <a:r>
              <a:t>Delay time </a:t>
            </a:r>
            <a:r>
              <a:rPr>
                <a:latin typeface="Wingdings"/>
                <a:ea typeface="Wingdings"/>
                <a:cs typeface="Wingdings"/>
                <a:sym typeface="Wingdings"/>
              </a:rPr>
              <a:t> </a:t>
            </a:r>
            <a:r>
              <a:t>index for the circular buffer</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650239" y="390595"/>
            <a:ext cx="11704322" cy="1625601"/>
          </a:xfrm>
          <a:prstGeom prst="rect">
            <a:avLst/>
          </a:prstGeom>
        </p:spPr>
        <p:txBody>
          <a:bodyPr/>
          <a:lstStyle/>
          <a:p>
            <a:pPr/>
            <a:r>
              <a:t>Flanger effect</a:t>
            </a:r>
          </a:p>
        </p:txBody>
      </p:sp>
      <p:sp>
        <p:nvSpPr>
          <p:cNvPr id="171" name="Shape 171"/>
          <p:cNvSpPr/>
          <p:nvPr>
            <p:ph type="body" idx="1"/>
          </p:nvPr>
        </p:nvSpPr>
        <p:spPr>
          <a:xfrm>
            <a:off x="650239" y="2275840"/>
            <a:ext cx="11704322" cy="5262883"/>
          </a:xfrm>
          <a:prstGeom prst="rect">
            <a:avLst/>
          </a:prstGeom>
        </p:spPr>
        <p:txBody>
          <a:bodyPr/>
          <a:lstStyle/>
          <a:p>
            <a:pPr/>
            <a:r>
              <a:t>Lfo f</a:t>
            </a:r>
          </a:p>
          <a:p>
            <a:pPr/>
            <a:r>
              <a:t>W</a:t>
            </a:r>
          </a:p>
        </p:txBody>
      </p:sp>
      <p:pic>
        <p:nvPicPr>
          <p:cNvPr id="172" name="image4.png"/>
          <p:cNvPicPr>
            <a:picLocks noChangeAspect="1"/>
          </p:cNvPicPr>
          <p:nvPr/>
        </p:nvPicPr>
        <p:blipFill>
          <a:blip r:embed="rId2">
            <a:extLst/>
          </a:blip>
          <a:srcRect l="5899" t="17587" r="5339" b="4796"/>
          <a:stretch>
            <a:fillRect/>
          </a:stretch>
        </p:blipFill>
        <p:spPr>
          <a:xfrm>
            <a:off x="3147236" y="2312440"/>
            <a:ext cx="8399721" cy="6529043"/>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650239" y="390595"/>
            <a:ext cx="11704322" cy="1625601"/>
          </a:xfrm>
          <a:prstGeom prst="rect">
            <a:avLst/>
          </a:prstGeom>
        </p:spPr>
        <p:txBody>
          <a:bodyPr/>
          <a:lstStyle/>
          <a:p>
            <a:pPr/>
            <a:r>
              <a:t>Implementation</a:t>
            </a:r>
          </a:p>
        </p:txBody>
      </p:sp>
      <p:sp>
        <p:nvSpPr>
          <p:cNvPr id="175" name="Shape 175"/>
          <p:cNvSpPr/>
          <p:nvPr>
            <p:ph type="body" idx="1"/>
          </p:nvPr>
        </p:nvSpPr>
        <p:spPr>
          <a:xfrm>
            <a:off x="650239" y="2275840"/>
            <a:ext cx="11704322" cy="5262883"/>
          </a:xfrm>
          <a:prstGeom prst="rect">
            <a:avLst/>
          </a:prstGeom>
        </p:spPr>
        <p:txBody>
          <a:bodyPr/>
          <a:lstStyle/>
          <a:p>
            <a:pPr>
              <a:spcBef>
                <a:spcPts val="900"/>
              </a:spcBef>
              <a:defRPr sz="4000"/>
            </a:pPr>
            <a:r>
              <a:t>Sweeping buffer index as a sinusoid increment</a:t>
            </a:r>
          </a:p>
          <a:p>
            <a:pPr>
              <a:spcBef>
                <a:spcPts val="900"/>
              </a:spcBef>
              <a:defRPr sz="4000"/>
            </a:pPr>
            <a:r>
              <a:t>w * math.sin( 2 * math.pi * f * n  / RATE + theta)</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xfrm>
            <a:off x="650239" y="390595"/>
            <a:ext cx="11704322" cy="1625601"/>
          </a:xfrm>
          <a:prstGeom prst="rect">
            <a:avLst/>
          </a:prstGeom>
        </p:spPr>
        <p:txBody>
          <a:bodyPr/>
          <a:lstStyle/>
          <a:p>
            <a:pPr/>
            <a:r>
              <a:t>Fuzz</a:t>
            </a:r>
          </a:p>
        </p:txBody>
      </p:sp>
      <p:sp>
        <p:nvSpPr>
          <p:cNvPr id="178" name="Shape 178"/>
          <p:cNvSpPr/>
          <p:nvPr>
            <p:ph type="body" idx="1"/>
          </p:nvPr>
        </p:nvSpPr>
        <p:spPr>
          <a:xfrm>
            <a:off x="650239" y="2275840"/>
            <a:ext cx="11704322" cy="5262883"/>
          </a:xfrm>
          <a:prstGeom prst="rect">
            <a:avLst/>
          </a:prstGeom>
        </p:spPr>
        <p:txBody>
          <a:bodyPr/>
          <a:lstStyle/>
          <a:p>
            <a:pPr marL="458411" indent="-458411" defTabSz="859536">
              <a:defRPr sz="4230"/>
            </a:pPr>
            <a:r>
              <a:t>Fuzz pedals create a warm, gritty sound by clipping the guitar’s audio signal and adding overtones.</a:t>
            </a:r>
          </a:p>
          <a:p>
            <a:pPr marL="458411" indent="-458411" defTabSz="859536">
              <a:defRPr sz="4230"/>
            </a:pPr>
            <a:r>
              <a:t>Plays an important part in electric guitar music, especially rock music and its variants.</a:t>
            </a:r>
          </a:p>
          <a:p>
            <a:pPr marL="458411" indent="-458411" defTabSz="859536">
              <a:defRPr sz="4230"/>
            </a:pPr>
            <a:r>
              <a:t>Fuzz is a completely nonlinear effect that creates drastic changes to the input waveform, resulting in a harder or harsher sound.</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650239" y="390595"/>
            <a:ext cx="11704322" cy="1625601"/>
          </a:xfrm>
          <a:prstGeom prst="rect">
            <a:avLst/>
          </a:prstGeom>
        </p:spPr>
        <p:txBody>
          <a:bodyPr/>
          <a:lstStyle/>
          <a:p>
            <a:pPr/>
            <a:r>
              <a:t>Implementation</a:t>
            </a:r>
          </a:p>
        </p:txBody>
      </p:sp>
      <p:sp>
        <p:nvSpPr>
          <p:cNvPr id="183" name="Shape 183"/>
          <p:cNvSpPr/>
          <p:nvPr>
            <p:ph type="body" idx="1"/>
          </p:nvPr>
        </p:nvSpPr>
        <p:spPr>
          <a:xfrm>
            <a:off x="650239" y="2275840"/>
            <a:ext cx="11704322" cy="5262883"/>
          </a:xfrm>
          <a:prstGeom prst="rect">
            <a:avLst/>
          </a:prstGeom>
        </p:spPr>
        <p:txBody>
          <a:bodyPr/>
          <a:lstStyle/>
          <a:p>
            <a:pPr marL="434028" indent="-434028" defTabSz="813816">
              <a:spcBef>
                <a:spcPts val="900"/>
              </a:spcBef>
              <a:defRPr sz="4005"/>
            </a:pPr>
            <a:r>
              <a:t>A non-linear function commonly used to simulate fuzz is given by:</a:t>
            </a:r>
          </a:p>
          <a:p>
            <a:pPr marL="434028" indent="-434028" defTabSz="813816">
              <a:spcBef>
                <a:spcPts val="900"/>
              </a:spcBef>
              <a:defRPr sz="4005"/>
            </a:pPr>
          </a:p>
          <a:p>
            <a:pPr marL="434028" indent="-434028" defTabSz="813816">
              <a:spcBef>
                <a:spcPts val="900"/>
              </a:spcBef>
              <a:defRPr sz="4005"/>
            </a:pPr>
          </a:p>
          <a:p>
            <a:pPr marL="434028" indent="-434028" defTabSz="813816">
              <a:spcBef>
                <a:spcPts val="900"/>
              </a:spcBef>
              <a:defRPr sz="4005"/>
            </a:pPr>
            <a:r>
              <a:t>This a non-linear exponential function</a:t>
            </a:r>
          </a:p>
          <a:p>
            <a:pPr marL="434028" indent="-434028" defTabSz="813816">
              <a:spcBef>
                <a:spcPts val="900"/>
              </a:spcBef>
              <a:defRPr sz="4005"/>
            </a:pPr>
            <a:r>
              <a:t>The gain a, controls level of fuzz.</a:t>
            </a:r>
          </a:p>
          <a:p>
            <a:pPr marL="434028" indent="-434028" defTabSz="813816">
              <a:spcBef>
                <a:spcPts val="900"/>
              </a:spcBef>
              <a:defRPr sz="4005"/>
            </a:pPr>
            <a:r>
              <a:t>Have a mix part of the distorted signal with   original signal for output.</a:t>
            </a:r>
          </a:p>
        </p:txBody>
      </p:sp>
      <p:pic>
        <p:nvPicPr>
          <p:cNvPr id="184" name="image5.png"/>
          <p:cNvPicPr>
            <a:picLocks noChangeAspect="1"/>
          </p:cNvPicPr>
          <p:nvPr/>
        </p:nvPicPr>
        <p:blipFill>
          <a:blip r:embed="rId2">
            <a:extLst/>
          </a:blip>
          <a:stretch>
            <a:fillRect/>
          </a:stretch>
        </p:blipFill>
        <p:spPr>
          <a:xfrm>
            <a:off x="4679948" y="3782591"/>
            <a:ext cx="3644902" cy="1130302"/>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blue_wave">
  <a:themeElements>
    <a:clrScheme name="blue_wave">
      <a:dk1>
        <a:srgbClr val="FFFFFF"/>
      </a:dk1>
      <a:lt1>
        <a:srgbClr val="66CCFF"/>
      </a:lt1>
      <a:dk2>
        <a:srgbClr val="A7A7A7"/>
      </a:dk2>
      <a:lt2>
        <a:srgbClr val="535353"/>
      </a:lt2>
      <a:accent1>
        <a:srgbClr val="8F8F8F"/>
      </a:accent1>
      <a:accent2>
        <a:srgbClr val="66CCFF"/>
      </a:accent2>
      <a:accent3>
        <a:srgbClr val="6E6E6E"/>
      </a:accent3>
      <a:accent4>
        <a:srgbClr val="56AEDA"/>
      </a:accent4>
      <a:accent5>
        <a:srgbClr val="4D4D4D"/>
      </a:accent5>
      <a:accent6>
        <a:srgbClr val="5CB9E7"/>
      </a:accent6>
      <a:hlink>
        <a:srgbClr val="0000FF"/>
      </a:hlink>
      <a:folHlink>
        <a:srgbClr val="FF00FF"/>
      </a:folHlink>
    </a:clrScheme>
    <a:fontScheme name="blue_wave">
      <a:majorFont>
        <a:latin typeface="Helvetica"/>
        <a:ea typeface="Helvetica"/>
        <a:cs typeface="Helvetica"/>
      </a:majorFont>
      <a:minorFont>
        <a:latin typeface="Helvetica Neue"/>
        <a:ea typeface="Helvetica Neue"/>
        <a:cs typeface="Helvetica Neue"/>
      </a:minorFont>
    </a:fontScheme>
    <a:fmtScheme name="blue_wa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ue_wave">
  <a:themeElements>
    <a:clrScheme name="blue_wave">
      <a:dk1>
        <a:srgbClr val="000000"/>
      </a:dk1>
      <a:lt1>
        <a:srgbClr val="FFFFFF"/>
      </a:lt1>
      <a:dk2>
        <a:srgbClr val="A7A7A7"/>
      </a:dk2>
      <a:lt2>
        <a:srgbClr val="535353"/>
      </a:lt2>
      <a:accent1>
        <a:srgbClr val="8F8F8F"/>
      </a:accent1>
      <a:accent2>
        <a:srgbClr val="66CCFF"/>
      </a:accent2>
      <a:accent3>
        <a:srgbClr val="6E6E6E"/>
      </a:accent3>
      <a:accent4>
        <a:srgbClr val="56AEDA"/>
      </a:accent4>
      <a:accent5>
        <a:srgbClr val="4D4D4D"/>
      </a:accent5>
      <a:accent6>
        <a:srgbClr val="5CB9E7"/>
      </a:accent6>
      <a:hlink>
        <a:srgbClr val="0000FF"/>
      </a:hlink>
      <a:folHlink>
        <a:srgbClr val="FF00FF"/>
      </a:folHlink>
    </a:clrScheme>
    <a:fontScheme name="blue_wave">
      <a:majorFont>
        <a:latin typeface="Helvetica"/>
        <a:ea typeface="Helvetica"/>
        <a:cs typeface="Helvetica"/>
      </a:majorFont>
      <a:minorFont>
        <a:latin typeface="Helvetica Neue"/>
        <a:ea typeface="Helvetica Neue"/>
        <a:cs typeface="Helvetica Neue"/>
      </a:minorFont>
    </a:fontScheme>
    <a:fmtScheme name="blue_wa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chemeClr val="accent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