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40" autoAdjust="0"/>
  </p:normalViewPr>
  <p:slideViewPr>
    <p:cSldViewPr snapToGrid="0">
      <p:cViewPr varScale="1">
        <p:scale>
          <a:sx n="45" d="100"/>
          <a:sy n="45" d="100"/>
        </p:scale>
        <p:origin x="15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8016373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defTabSz="457200" eaLnBrk="1" fontAlgn="auto" latinLnBrk="0" hangingPunct="1">
              <a:lnSpc>
                <a:spcPct val="117999"/>
              </a:lnSpc>
              <a:spcBef>
                <a:spcPts val="0"/>
              </a:spcBef>
              <a:spcAft>
                <a:spcPts val="0"/>
              </a:spcAft>
              <a:buClrTx/>
              <a:buSzTx/>
              <a:buFontTx/>
              <a:buNone/>
              <a:tabLst/>
              <a:defRPr/>
            </a:pPr>
            <a:r>
              <a:rPr lang="en-US" altLang="zh-TW" dirty="0" smtClean="0"/>
              <a:t>Delay is a Time-Based effect that sends a duplicate version of the instrument signal to the amp with an adjustable time delay creating the illusion of an echo. Time based effects should be placed near the end of the signal path for the most natural sounding results.</a:t>
            </a:r>
          </a:p>
          <a:p>
            <a:endParaRPr lang="zh-TW" altLang="en-US" dirty="0"/>
          </a:p>
        </p:txBody>
      </p:sp>
    </p:spTree>
    <p:extLst>
      <p:ext uri="{BB962C8B-B14F-4D97-AF65-F5344CB8AC3E}">
        <p14:creationId xmlns:p14="http://schemas.microsoft.com/office/powerpoint/2010/main" val="192529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Distortion, overdrive, gain, and fuzz pedals create a warm, gritty sound by clipping the guitar’s audio signal and adding overtones. Distortion and fuzz effects produce the same amount of distortion at any volume while overdrive and gain effects are produce “clean” sounds at quieter volumes and distorted sounds at louder volumes mimicking the effect of a tube amp.</a:t>
            </a:r>
          </a:p>
          <a:p>
            <a:endParaRPr lang="zh-TW" altLang="en-US" dirty="0"/>
          </a:p>
        </p:txBody>
      </p:sp>
    </p:spTree>
    <p:extLst>
      <p:ext uri="{BB962C8B-B14F-4D97-AF65-F5344CB8AC3E}">
        <p14:creationId xmlns:p14="http://schemas.microsoft.com/office/powerpoint/2010/main" val="690924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 </a:t>
            </a:r>
            <a:r>
              <a:rPr lang="en-US" altLang="zh-TW" dirty="0" err="1" smtClean="0"/>
              <a:t>Wah</a:t>
            </a:r>
            <a:r>
              <a:rPr lang="en-US" altLang="zh-TW" dirty="0" smtClean="0"/>
              <a:t> pedal is a filter effect (Band-pass filter) that produces a vowel like sound by altering the frequency spectrum of an instruments signal. As a “gas pedal” type foot pedal is tilted a volume boost sweeps through the frequency range. </a:t>
            </a:r>
          </a:p>
          <a:p>
            <a:r>
              <a:rPr lang="en-US" altLang="zh-TW" dirty="0" smtClean="0"/>
              <a:t>In our design, we sweep central frequency of the filter automatically like we tilt the pedal back and forth</a:t>
            </a:r>
          </a:p>
          <a:p>
            <a:endParaRPr lang="zh-TW" altLang="en-US" dirty="0"/>
          </a:p>
        </p:txBody>
      </p:sp>
    </p:spTree>
    <p:extLst>
      <p:ext uri="{BB962C8B-B14F-4D97-AF65-F5344CB8AC3E}">
        <p14:creationId xmlns:p14="http://schemas.microsoft.com/office/powerpoint/2010/main" val="4002066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rgbClr val="FFFFFF"/>
        </a:solidFill>
        <a:effectLst/>
      </p:bgPr>
    </p:bg>
    <p:spTree>
      <p:nvGrpSpPr>
        <p:cNvPr id="1" name=""/>
        <p:cNvGrpSpPr/>
        <p:nvPr/>
      </p:nvGrpSpPr>
      <p:grpSpPr>
        <a:xfrm>
          <a:off x="0" y="0"/>
          <a:ext cx="0" cy="0"/>
          <a:chOff x="0" y="0"/>
          <a:chExt cx="0" cy="0"/>
        </a:xfrm>
      </p:grpSpPr>
      <p:pic>
        <p:nvPicPr>
          <p:cNvPr id="4" name="Picture 24" descr="bluebackgorund"/>
          <p:cNvPicPr>
            <a:picLocks noChangeAspect="1" noChangeArrowheads="1"/>
          </p:cNvPicPr>
          <p:nvPr/>
        </p:nvPicPr>
        <p:blipFill>
          <a:blip r:embed="rId2">
            <a:extLst>
              <a:ext uri="{28A0092B-C50C-407E-A947-70E740481C1C}">
                <a14:useLocalDpi xmlns:a14="http://schemas.microsoft.com/office/drawing/2010/main" val="0"/>
              </a:ext>
            </a:extLst>
          </a:blip>
          <a:srcRect l="3816" t="1057" r="4581" b="1799"/>
          <a:stretch>
            <a:fillRect/>
          </a:stretch>
        </p:blipFill>
        <p:spPr bwMode="auto">
          <a:xfrm>
            <a:off x="0" y="0"/>
            <a:ext cx="130048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975360" y="1702365"/>
            <a:ext cx="11054080" cy="2090702"/>
          </a:xfrm>
        </p:spPr>
        <p:txBody>
          <a:bodyPr/>
          <a:lstStyle>
            <a:lvl1pPr>
              <a:defRPr/>
            </a:lvl1pPr>
          </a:lstStyle>
          <a:p>
            <a:pPr lvl="0"/>
            <a:r>
              <a:rPr lang="zh-TW" altLang="en-US" noProof="0" smtClean="0"/>
              <a:t>按一下以編輯母片標題樣式</a:t>
            </a:r>
            <a:endParaRPr lang="en-US" noProof="0" smtClean="0"/>
          </a:p>
        </p:txBody>
      </p:sp>
      <p:sp>
        <p:nvSpPr>
          <p:cNvPr id="3075" name="Rectangle 3"/>
          <p:cNvSpPr>
            <a:spLocks noGrp="1" noChangeArrowheads="1"/>
          </p:cNvSpPr>
          <p:nvPr>
            <p:ph type="subTitle" idx="1"/>
          </p:nvPr>
        </p:nvSpPr>
        <p:spPr>
          <a:xfrm>
            <a:off x="1950720" y="4199467"/>
            <a:ext cx="9103360" cy="2492587"/>
          </a:xfrm>
        </p:spPr>
        <p:txBody>
          <a:bodyPr/>
          <a:lstStyle>
            <a:lvl1pPr marL="0" indent="0" algn="ctr">
              <a:buFontTx/>
              <a:buNone/>
              <a:defRPr/>
            </a:lvl1pPr>
          </a:lstStyle>
          <a:p>
            <a:pPr lvl="0"/>
            <a:r>
              <a:rPr lang="zh-TW" altLang="en-US" noProof="0" smtClean="0"/>
              <a:t>按一下以編輯母片副標題樣式</a:t>
            </a:r>
            <a:endParaRPr lang="en-US" noProof="0" smtClean="0"/>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smtClean="0"/>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1192973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GB"/>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127472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7148124"/>
          </a:xfrm>
        </p:spPr>
        <p:txBody>
          <a:bodyPr vert="eaVert"/>
          <a:lstStyle/>
          <a:p>
            <a:r>
              <a:rPr lang="zh-TW" altLang="en-US" smtClean="0"/>
              <a:t>按一下以編輯母片標題樣式</a:t>
            </a:r>
            <a:endParaRPr lang="en-GB"/>
          </a:p>
        </p:txBody>
      </p:sp>
      <p:sp>
        <p:nvSpPr>
          <p:cNvPr id="3" name="Vertical Text Placeholder 2"/>
          <p:cNvSpPr>
            <a:spLocks noGrp="1"/>
          </p:cNvSpPr>
          <p:nvPr>
            <p:ph type="body" orient="vert" idx="1"/>
          </p:nvPr>
        </p:nvSpPr>
        <p:spPr>
          <a:xfrm>
            <a:off x="650240" y="390597"/>
            <a:ext cx="8561493" cy="714812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77431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標題及圖表">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1704320" cy="1625600"/>
          </a:xfrm>
        </p:spPr>
        <p:txBody>
          <a:bodyPr/>
          <a:lstStyle/>
          <a:p>
            <a:r>
              <a:rPr lang="zh-TW" altLang="en-US" smtClean="0"/>
              <a:t>按一下以編輯母片標題樣式</a:t>
            </a:r>
            <a:endParaRPr lang="en-GB"/>
          </a:p>
        </p:txBody>
      </p:sp>
      <p:sp>
        <p:nvSpPr>
          <p:cNvPr id="3" name="Chart Placeholder 2"/>
          <p:cNvSpPr>
            <a:spLocks noGrp="1"/>
          </p:cNvSpPr>
          <p:nvPr>
            <p:ph type="chart" idx="1"/>
          </p:nvPr>
        </p:nvSpPr>
        <p:spPr>
          <a:xfrm>
            <a:off x="650240" y="2275841"/>
            <a:ext cx="11704320" cy="5262881"/>
          </a:xfrm>
        </p:spPr>
        <p:txBody>
          <a:bodyPr/>
          <a:lstStyle/>
          <a:p>
            <a:pPr lvl="0"/>
            <a:r>
              <a:rPr lang="zh-TW" altLang="en-US" noProof="0" smtClean="0"/>
              <a:t>按一下圖示以新增圖表</a:t>
            </a:r>
            <a:endParaRPr lang="en-GB"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888874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1704320" cy="1625600"/>
          </a:xfrm>
        </p:spPr>
        <p:txBody>
          <a:bodyPr/>
          <a:lstStyle/>
          <a:p>
            <a:r>
              <a:rPr lang="zh-TW" altLang="en-US" smtClean="0"/>
              <a:t>按一下以編輯母片標題樣式</a:t>
            </a:r>
            <a:endParaRPr lang="en-GB"/>
          </a:p>
        </p:txBody>
      </p:sp>
      <p:sp>
        <p:nvSpPr>
          <p:cNvPr id="3" name="Text Placeholder 2"/>
          <p:cNvSpPr>
            <a:spLocks noGrp="1"/>
          </p:cNvSpPr>
          <p:nvPr>
            <p:ph type="body" sz="half" idx="1"/>
          </p:nvPr>
        </p:nvSpPr>
        <p:spPr>
          <a:xfrm>
            <a:off x="650240" y="2275841"/>
            <a:ext cx="5743787" cy="526288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Content Placeholder 3"/>
          <p:cNvSpPr>
            <a:spLocks noGrp="1"/>
          </p:cNvSpPr>
          <p:nvPr>
            <p:ph sz="half" idx="2"/>
          </p:nvPr>
        </p:nvSpPr>
        <p:spPr>
          <a:xfrm>
            <a:off x="6610773" y="2275841"/>
            <a:ext cx="5743787" cy="5262881"/>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3348418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0915528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GB"/>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009145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2"/>
            <a:ext cx="11054080" cy="1937173"/>
          </a:xfrm>
        </p:spPr>
        <p:txBody>
          <a:bodyPr anchor="t"/>
          <a:lstStyle>
            <a:lvl1pPr algn="l">
              <a:defRPr sz="5689" b="1" cap="all"/>
            </a:lvl1pPr>
          </a:lstStyle>
          <a:p>
            <a:r>
              <a:rPr lang="zh-TW" altLang="en-US" smtClean="0"/>
              <a:t>按一下以編輯母片標題樣式</a:t>
            </a:r>
            <a:endParaRPr lang="en-GB"/>
          </a:p>
        </p:txBody>
      </p:sp>
      <p:sp>
        <p:nvSpPr>
          <p:cNvPr id="3" name="Text Placeholder 2"/>
          <p:cNvSpPr>
            <a:spLocks noGrp="1"/>
          </p:cNvSpPr>
          <p:nvPr>
            <p:ph type="body" idx="1"/>
          </p:nvPr>
        </p:nvSpPr>
        <p:spPr>
          <a:xfrm>
            <a:off x="1027290" y="4133993"/>
            <a:ext cx="11054080" cy="2133599"/>
          </a:xfrm>
        </p:spPr>
        <p:txBody>
          <a:bodyPr anchor="b"/>
          <a:lstStyle>
            <a:lvl1pPr marL="0" indent="0">
              <a:buNone/>
              <a:defRPr sz="2844"/>
            </a:lvl1pPr>
            <a:lvl2pPr marL="650230" indent="0">
              <a:buNone/>
              <a:defRPr sz="2560"/>
            </a:lvl2pPr>
            <a:lvl3pPr marL="1300460" indent="0">
              <a:buNone/>
              <a:defRPr sz="2276"/>
            </a:lvl3pPr>
            <a:lvl4pPr marL="1950690" indent="0">
              <a:buNone/>
              <a:defRPr sz="1991"/>
            </a:lvl4pPr>
            <a:lvl5pPr marL="2600919" indent="0">
              <a:buNone/>
              <a:defRPr sz="1991"/>
            </a:lvl5pPr>
            <a:lvl6pPr marL="3251149" indent="0">
              <a:buNone/>
              <a:defRPr sz="1991"/>
            </a:lvl6pPr>
            <a:lvl7pPr marL="3901379" indent="0">
              <a:buNone/>
              <a:defRPr sz="1991"/>
            </a:lvl7pPr>
            <a:lvl8pPr marL="4551609" indent="0">
              <a:buNone/>
              <a:defRPr sz="1991"/>
            </a:lvl8pPr>
            <a:lvl9pPr marL="5201839" indent="0">
              <a:buNone/>
              <a:defRPr sz="1991"/>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61234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GB"/>
          </a:p>
        </p:txBody>
      </p:sp>
      <p:sp>
        <p:nvSpPr>
          <p:cNvPr id="3" name="Content Placeholder 2"/>
          <p:cNvSpPr>
            <a:spLocks noGrp="1"/>
          </p:cNvSpPr>
          <p:nvPr>
            <p:ph sz="half" idx="1"/>
          </p:nvPr>
        </p:nvSpPr>
        <p:spPr>
          <a:xfrm>
            <a:off x="650240" y="2275841"/>
            <a:ext cx="5743787" cy="5262881"/>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Content Placeholder 3"/>
          <p:cNvSpPr>
            <a:spLocks noGrp="1"/>
          </p:cNvSpPr>
          <p:nvPr>
            <p:ph sz="half" idx="2"/>
          </p:nvPr>
        </p:nvSpPr>
        <p:spPr>
          <a:xfrm>
            <a:off x="6610773" y="2275841"/>
            <a:ext cx="5743787" cy="5262881"/>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118883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GB"/>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zh-TW" altLang="en-US" smtClean="0"/>
              <a:t>按一下以編輯母片文字樣式</a:t>
            </a:r>
          </a:p>
        </p:txBody>
      </p:sp>
      <p:sp>
        <p:nvSpPr>
          <p:cNvPr id="4" name="Content Placeholder 3"/>
          <p:cNvSpPr>
            <a:spLocks noGrp="1"/>
          </p:cNvSpPr>
          <p:nvPr>
            <p:ph sz="half" idx="2"/>
          </p:nvPr>
        </p:nvSpPr>
        <p:spPr>
          <a:xfrm>
            <a:off x="650240" y="3093155"/>
            <a:ext cx="5746045"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5" name="Text Placeholder 4"/>
          <p:cNvSpPr>
            <a:spLocks noGrp="1"/>
          </p:cNvSpPr>
          <p:nvPr>
            <p:ph type="body" sz="quarter" idx="3"/>
          </p:nvPr>
        </p:nvSpPr>
        <p:spPr>
          <a:xfrm>
            <a:off x="6606259" y="2183272"/>
            <a:ext cx="5748302"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zh-TW" altLang="en-US" smtClean="0"/>
              <a:t>按一下以編輯母片文字樣式</a:t>
            </a:r>
          </a:p>
        </p:txBody>
      </p:sp>
      <p:sp>
        <p:nvSpPr>
          <p:cNvPr id="6" name="Content Placeholder 5"/>
          <p:cNvSpPr>
            <a:spLocks noGrp="1"/>
          </p:cNvSpPr>
          <p:nvPr>
            <p:ph sz="quarter" idx="4"/>
          </p:nvPr>
        </p:nvSpPr>
        <p:spPr>
          <a:xfrm>
            <a:off x="6606259" y="3093155"/>
            <a:ext cx="5748302"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391780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68161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47701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50241" y="388338"/>
            <a:ext cx="4278490" cy="1652693"/>
          </a:xfrm>
        </p:spPr>
        <p:txBody>
          <a:bodyPr anchor="b"/>
          <a:lstStyle>
            <a:lvl1pPr algn="l">
              <a:defRPr sz="2844" b="1"/>
            </a:lvl1pPr>
          </a:lstStyle>
          <a:p>
            <a:r>
              <a:rPr lang="zh-TW" altLang="en-US" smtClean="0"/>
              <a:t>按一下以編輯母片標題樣式</a:t>
            </a:r>
            <a:endParaRPr lang="en-GB"/>
          </a:p>
        </p:txBody>
      </p:sp>
      <p:sp>
        <p:nvSpPr>
          <p:cNvPr id="3" name="Content Placeholder 2"/>
          <p:cNvSpPr>
            <a:spLocks noGrp="1"/>
          </p:cNvSpPr>
          <p:nvPr>
            <p:ph idx="1"/>
          </p:nvPr>
        </p:nvSpPr>
        <p:spPr>
          <a:xfrm>
            <a:off x="5084516" y="388339"/>
            <a:ext cx="7270044" cy="8324427"/>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GB"/>
          </a:p>
        </p:txBody>
      </p:sp>
      <p:sp>
        <p:nvSpPr>
          <p:cNvPr id="4" name="Text Placeholder 3"/>
          <p:cNvSpPr>
            <a:spLocks noGrp="1"/>
          </p:cNvSpPr>
          <p:nvPr>
            <p:ph type="body" sz="half" idx="2"/>
          </p:nvPr>
        </p:nvSpPr>
        <p:spPr>
          <a:xfrm>
            <a:off x="650241" y="2041032"/>
            <a:ext cx="4278490" cy="6671734"/>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18014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44" b="1"/>
            </a:lvl1pPr>
          </a:lstStyle>
          <a:p>
            <a:r>
              <a:rPr lang="zh-TW" altLang="en-US" smtClean="0"/>
              <a:t>按一下以編輯母片標題樣式</a:t>
            </a:r>
            <a:endParaRPr lang="en-GB"/>
          </a:p>
        </p:txBody>
      </p:sp>
      <p:sp>
        <p:nvSpPr>
          <p:cNvPr id="3" name="Picture Placeholder 2"/>
          <p:cNvSpPr>
            <a:spLocks noGrp="1"/>
          </p:cNvSpPr>
          <p:nvPr>
            <p:ph type="pic" idx="1"/>
          </p:nvPr>
        </p:nvSpPr>
        <p:spPr>
          <a:xfrm>
            <a:off x="2549032" y="871502"/>
            <a:ext cx="7802880" cy="5852160"/>
          </a:xfrm>
        </p:spPr>
        <p:txBody>
          <a:bodyPr/>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pPr lvl="0"/>
            <a:r>
              <a:rPr lang="zh-TW" altLang="en-US" noProof="0" smtClean="0"/>
              <a:t>按一下圖示以新增圖片</a:t>
            </a:r>
            <a:endParaRPr lang="en-GB" noProof="0" smtClean="0"/>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3241503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8" descr="bluebackgorund"/>
          <p:cNvPicPr>
            <a:picLocks noChangeAspect="1" noChangeArrowheads="1"/>
          </p:cNvPicPr>
          <p:nvPr/>
        </p:nvPicPr>
        <p:blipFill>
          <a:blip r:embed="rId16">
            <a:extLst>
              <a:ext uri="{28A0092B-C50C-407E-A947-70E740481C1C}">
                <a14:useLocalDpi xmlns:a14="http://schemas.microsoft.com/office/drawing/2010/main" val="0"/>
              </a:ext>
            </a:extLst>
          </a:blip>
          <a:srcRect l="3816" t="1057" r="4581" b="1799"/>
          <a:stretch>
            <a:fillRect/>
          </a:stretch>
        </p:blipFill>
        <p:spPr bwMode="auto">
          <a:xfrm>
            <a:off x="0" y="0"/>
            <a:ext cx="13004800" cy="975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50240" y="390596"/>
            <a:ext cx="1170432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endParaRPr lang="en-US" altLang="en-US" smtClean="0"/>
          </a:p>
        </p:txBody>
      </p:sp>
      <p:sp>
        <p:nvSpPr>
          <p:cNvPr id="1028" name="Rectangle 3"/>
          <p:cNvSpPr>
            <a:spLocks noGrp="1" noChangeArrowheads="1"/>
          </p:cNvSpPr>
          <p:nvPr>
            <p:ph type="body" idx="1"/>
          </p:nvPr>
        </p:nvSpPr>
        <p:spPr bwMode="auto">
          <a:xfrm>
            <a:off x="650240" y="2275841"/>
            <a:ext cx="11704320" cy="526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ltLang="en-US" smtClean="0"/>
          </a:p>
        </p:txBody>
      </p:sp>
      <p:sp>
        <p:nvSpPr>
          <p:cNvPr id="2" name="Rectangle 4"/>
          <p:cNvSpPr>
            <a:spLocks noGrp="1" noChangeArrowheads="1"/>
          </p:cNvSpPr>
          <p:nvPr>
            <p:ph type="dt" sz="half" idx="2"/>
          </p:nvPr>
        </p:nvSpPr>
        <p:spPr bwMode="auto">
          <a:xfrm>
            <a:off x="650240" y="8882098"/>
            <a:ext cx="3034453" cy="67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991">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4443307" y="8882098"/>
            <a:ext cx="4118187" cy="67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991">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9320107" y="8882098"/>
            <a:ext cx="3034453" cy="677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991" smtClean="0"/>
            </a:lvl1pPr>
          </a:lstStyle>
          <a:p>
            <a:fld id="{86CB4B4D-7CA3-9044-876B-883B54F8677D}" type="slidenum">
              <a:rPr lang="en-US" altLang="zh-TW" smtClean="0"/>
              <a:t>‹#›</a:t>
            </a:fld>
            <a:endParaRPr lang="zh-TW" altLang="en-US"/>
          </a:p>
        </p:txBody>
      </p:sp>
    </p:spTree>
    <p:extLst>
      <p:ext uri="{BB962C8B-B14F-4D97-AF65-F5344CB8AC3E}">
        <p14:creationId xmlns:p14="http://schemas.microsoft.com/office/powerpoint/2010/main" val="25807409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txStyles>
    <p:titleStyle>
      <a:lvl1pPr algn="ctr" rtl="0" eaLnBrk="1" fontAlgn="base" hangingPunct="1">
        <a:spcBef>
          <a:spcPct val="0"/>
        </a:spcBef>
        <a:spcAft>
          <a:spcPct val="0"/>
        </a:spcAft>
        <a:defRPr sz="6258">
          <a:solidFill>
            <a:schemeClr val="tx2"/>
          </a:solidFill>
          <a:latin typeface="+mj-lt"/>
          <a:ea typeface="+mj-ea"/>
          <a:cs typeface="+mj-cs"/>
        </a:defRPr>
      </a:lvl1pPr>
      <a:lvl2pPr algn="ctr" rtl="0" eaLnBrk="1" fontAlgn="base" hangingPunct="1">
        <a:spcBef>
          <a:spcPct val="0"/>
        </a:spcBef>
        <a:spcAft>
          <a:spcPct val="0"/>
        </a:spcAft>
        <a:defRPr sz="6258">
          <a:solidFill>
            <a:schemeClr val="tx2"/>
          </a:solidFill>
          <a:latin typeface="Arial" charset="0"/>
        </a:defRPr>
      </a:lvl2pPr>
      <a:lvl3pPr algn="ctr" rtl="0" eaLnBrk="1" fontAlgn="base" hangingPunct="1">
        <a:spcBef>
          <a:spcPct val="0"/>
        </a:spcBef>
        <a:spcAft>
          <a:spcPct val="0"/>
        </a:spcAft>
        <a:defRPr sz="6258">
          <a:solidFill>
            <a:schemeClr val="tx2"/>
          </a:solidFill>
          <a:latin typeface="Arial" charset="0"/>
        </a:defRPr>
      </a:lvl3pPr>
      <a:lvl4pPr algn="ctr" rtl="0" eaLnBrk="1" fontAlgn="base" hangingPunct="1">
        <a:spcBef>
          <a:spcPct val="0"/>
        </a:spcBef>
        <a:spcAft>
          <a:spcPct val="0"/>
        </a:spcAft>
        <a:defRPr sz="6258">
          <a:solidFill>
            <a:schemeClr val="tx2"/>
          </a:solidFill>
          <a:latin typeface="Arial" charset="0"/>
        </a:defRPr>
      </a:lvl4pPr>
      <a:lvl5pPr algn="ctr" rtl="0" eaLnBrk="1" fontAlgn="base" hangingPunct="1">
        <a:spcBef>
          <a:spcPct val="0"/>
        </a:spcBef>
        <a:spcAft>
          <a:spcPct val="0"/>
        </a:spcAft>
        <a:defRPr sz="6258">
          <a:solidFill>
            <a:schemeClr val="tx2"/>
          </a:solidFill>
          <a:latin typeface="Arial" charset="0"/>
        </a:defRPr>
      </a:lvl5pPr>
      <a:lvl6pPr marL="650230" algn="ctr" rtl="0" eaLnBrk="1" fontAlgn="base" hangingPunct="1">
        <a:spcBef>
          <a:spcPct val="0"/>
        </a:spcBef>
        <a:spcAft>
          <a:spcPct val="0"/>
        </a:spcAft>
        <a:defRPr sz="6258">
          <a:solidFill>
            <a:schemeClr val="tx2"/>
          </a:solidFill>
          <a:latin typeface="Arial" charset="0"/>
        </a:defRPr>
      </a:lvl6pPr>
      <a:lvl7pPr marL="1300460" algn="ctr" rtl="0" eaLnBrk="1" fontAlgn="base" hangingPunct="1">
        <a:spcBef>
          <a:spcPct val="0"/>
        </a:spcBef>
        <a:spcAft>
          <a:spcPct val="0"/>
        </a:spcAft>
        <a:defRPr sz="6258">
          <a:solidFill>
            <a:schemeClr val="tx2"/>
          </a:solidFill>
          <a:latin typeface="Arial" charset="0"/>
        </a:defRPr>
      </a:lvl7pPr>
      <a:lvl8pPr marL="1950690" algn="ctr" rtl="0" eaLnBrk="1" fontAlgn="base" hangingPunct="1">
        <a:spcBef>
          <a:spcPct val="0"/>
        </a:spcBef>
        <a:spcAft>
          <a:spcPct val="0"/>
        </a:spcAft>
        <a:defRPr sz="6258">
          <a:solidFill>
            <a:schemeClr val="tx2"/>
          </a:solidFill>
          <a:latin typeface="Arial" charset="0"/>
        </a:defRPr>
      </a:lvl8pPr>
      <a:lvl9pPr marL="2600919" algn="ctr" rtl="0" eaLnBrk="1" fontAlgn="base" hangingPunct="1">
        <a:spcBef>
          <a:spcPct val="0"/>
        </a:spcBef>
        <a:spcAft>
          <a:spcPct val="0"/>
        </a:spcAft>
        <a:defRPr sz="6258">
          <a:solidFill>
            <a:schemeClr val="tx2"/>
          </a:solidFill>
          <a:latin typeface="Arial" charset="0"/>
        </a:defRPr>
      </a:lvl9pPr>
    </p:titleStyle>
    <p:bodyStyle>
      <a:lvl1pPr marL="487672" indent="-487672" algn="l" rtl="0" eaLnBrk="1" fontAlgn="base" hangingPunct="1">
        <a:spcBef>
          <a:spcPct val="20000"/>
        </a:spcBef>
        <a:spcAft>
          <a:spcPct val="0"/>
        </a:spcAft>
        <a:buChar char="•"/>
        <a:defRPr sz="4551">
          <a:solidFill>
            <a:schemeClr val="tx1"/>
          </a:solidFill>
          <a:latin typeface="+mn-lt"/>
          <a:ea typeface="+mn-ea"/>
          <a:cs typeface="+mn-cs"/>
        </a:defRPr>
      </a:lvl1pPr>
      <a:lvl2pPr marL="1056623" indent="-406394" algn="l" rtl="0" eaLnBrk="1" fontAlgn="base" hangingPunct="1">
        <a:spcBef>
          <a:spcPct val="20000"/>
        </a:spcBef>
        <a:spcAft>
          <a:spcPct val="0"/>
        </a:spcAft>
        <a:buChar char="–"/>
        <a:defRPr sz="3982">
          <a:solidFill>
            <a:schemeClr val="tx1"/>
          </a:solidFill>
          <a:latin typeface="+mn-lt"/>
        </a:defRPr>
      </a:lvl2pPr>
      <a:lvl3pPr marL="1625575" indent="-325115" algn="l" rtl="0" eaLnBrk="1" fontAlgn="base" hangingPunct="1">
        <a:spcBef>
          <a:spcPct val="20000"/>
        </a:spcBef>
        <a:spcAft>
          <a:spcPct val="0"/>
        </a:spcAft>
        <a:buChar char="•"/>
        <a:defRPr sz="3413">
          <a:solidFill>
            <a:schemeClr val="tx1"/>
          </a:solidFill>
          <a:latin typeface="+mn-lt"/>
        </a:defRPr>
      </a:lvl3pPr>
      <a:lvl4pPr marL="2275804" indent="-325115" algn="l" rtl="0" eaLnBrk="1" fontAlgn="base" hangingPunct="1">
        <a:spcBef>
          <a:spcPct val="20000"/>
        </a:spcBef>
        <a:spcAft>
          <a:spcPct val="0"/>
        </a:spcAft>
        <a:buChar char="–"/>
        <a:defRPr sz="2844">
          <a:solidFill>
            <a:schemeClr val="tx1"/>
          </a:solidFill>
          <a:latin typeface="+mn-lt"/>
        </a:defRPr>
      </a:lvl4pPr>
      <a:lvl5pPr marL="2926034" indent="-325115" algn="l" rtl="0" eaLnBrk="1" fontAlgn="base" hangingPunct="1">
        <a:spcBef>
          <a:spcPct val="20000"/>
        </a:spcBef>
        <a:spcAft>
          <a:spcPct val="0"/>
        </a:spcAft>
        <a:buChar char="»"/>
        <a:defRPr sz="2844">
          <a:solidFill>
            <a:schemeClr val="tx1"/>
          </a:solidFill>
          <a:latin typeface="+mn-lt"/>
        </a:defRPr>
      </a:lvl5pPr>
      <a:lvl6pPr marL="3576264" indent="-325115" algn="l" rtl="0" eaLnBrk="1" fontAlgn="base" hangingPunct="1">
        <a:spcBef>
          <a:spcPct val="20000"/>
        </a:spcBef>
        <a:spcAft>
          <a:spcPct val="0"/>
        </a:spcAft>
        <a:buChar char="»"/>
        <a:defRPr sz="2844">
          <a:solidFill>
            <a:schemeClr val="tx1"/>
          </a:solidFill>
          <a:latin typeface="+mn-lt"/>
        </a:defRPr>
      </a:lvl6pPr>
      <a:lvl7pPr marL="4226494" indent="-325115" algn="l" rtl="0" eaLnBrk="1" fontAlgn="base" hangingPunct="1">
        <a:spcBef>
          <a:spcPct val="20000"/>
        </a:spcBef>
        <a:spcAft>
          <a:spcPct val="0"/>
        </a:spcAft>
        <a:buChar char="»"/>
        <a:defRPr sz="2844">
          <a:solidFill>
            <a:schemeClr val="tx1"/>
          </a:solidFill>
          <a:latin typeface="+mn-lt"/>
        </a:defRPr>
      </a:lvl7pPr>
      <a:lvl8pPr marL="4876724" indent="-325115" algn="l" rtl="0" eaLnBrk="1" fontAlgn="base" hangingPunct="1">
        <a:spcBef>
          <a:spcPct val="20000"/>
        </a:spcBef>
        <a:spcAft>
          <a:spcPct val="0"/>
        </a:spcAft>
        <a:buChar char="»"/>
        <a:defRPr sz="2844">
          <a:solidFill>
            <a:schemeClr val="tx1"/>
          </a:solidFill>
          <a:latin typeface="+mn-lt"/>
        </a:defRPr>
      </a:lvl8pPr>
      <a:lvl9pPr marL="5526954" indent="-325115" algn="l" rtl="0" eaLnBrk="1" fontAlgn="base" hangingPunct="1">
        <a:spcBef>
          <a:spcPct val="20000"/>
        </a:spcBef>
        <a:spcAft>
          <a:spcPct val="0"/>
        </a:spcAft>
        <a:buChar char="»"/>
        <a:defRPr sz="2844">
          <a:solidFill>
            <a:schemeClr val="tx1"/>
          </a:solidFill>
          <a:latin typeface="+mn-lt"/>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www.cs.cf.ac.uk/Dave/CM0268/PDF/10_CM0268_Audio_FX.pdf"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xfrm>
            <a:off x="1270000" y="190500"/>
            <a:ext cx="10464800" cy="3302000"/>
          </a:xfrm>
          <a:prstGeom prst="rect">
            <a:avLst/>
          </a:prstGeom>
        </p:spPr>
        <p:txBody>
          <a:bodyPr/>
          <a:lstStyle/>
          <a:p>
            <a:r>
              <a:t>EL-6183</a:t>
            </a:r>
          </a:p>
          <a:p>
            <a:pPr>
              <a:defRPr sz="3600"/>
            </a:pPr>
            <a:r>
              <a:t>GUITAR EFFECT UNITS</a:t>
            </a:r>
          </a:p>
        </p:txBody>
      </p:sp>
      <p:sp>
        <p:nvSpPr>
          <p:cNvPr id="120" name="Shape 120"/>
          <p:cNvSpPr>
            <a:spLocks noGrp="1"/>
          </p:cNvSpPr>
          <p:nvPr>
            <p:ph type="subTitle" idx="1"/>
          </p:nvPr>
        </p:nvSpPr>
        <p:spPr>
          <a:xfrm>
            <a:off x="1270000" y="3923010"/>
            <a:ext cx="10464800" cy="1130301"/>
          </a:xfrm>
          <a:prstGeom prst="rect">
            <a:avLst/>
          </a:prstGeom>
        </p:spPr>
        <p:txBody>
          <a:bodyPr/>
          <a:lstStyle/>
          <a:p>
            <a:r>
              <a:t>Cheng Hsun Lee (chl468)</a:t>
            </a:r>
          </a:p>
          <a:p>
            <a:r>
              <a:t>Yin Ta Lin(ytl473)</a:t>
            </a:r>
          </a:p>
        </p:txBody>
      </p:sp>
      <p:pic>
        <p:nvPicPr>
          <p:cNvPr id="121" name="Effect-Order.png"/>
          <p:cNvPicPr>
            <a:picLocks noChangeAspect="1"/>
          </p:cNvPicPr>
          <p:nvPr/>
        </p:nvPicPr>
        <p:blipFill>
          <a:blip r:embed="rId2">
            <a:extLst/>
          </a:blip>
          <a:stretch>
            <a:fillRect/>
          </a:stretch>
        </p:blipFill>
        <p:spPr>
          <a:xfrm>
            <a:off x="2053034" y="5077420"/>
            <a:ext cx="9296401" cy="38354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prstGeom prst="rect">
            <a:avLst/>
          </a:prstGeom>
        </p:spPr>
        <p:txBody>
          <a:bodyPr/>
          <a:lstStyle/>
          <a:p>
            <a:r>
              <a:rPr dirty="0"/>
              <a:t>Wah-wah effect</a:t>
            </a:r>
          </a:p>
        </p:txBody>
      </p:sp>
      <p:sp>
        <p:nvSpPr>
          <p:cNvPr id="152" name="Shape 152"/>
          <p:cNvSpPr>
            <a:spLocks noGrp="1"/>
          </p:cNvSpPr>
          <p:nvPr>
            <p:ph type="body" idx="1"/>
          </p:nvPr>
        </p:nvSpPr>
        <p:spPr>
          <a:xfrm>
            <a:off x="650240" y="2016196"/>
            <a:ext cx="11704320" cy="5262881"/>
          </a:xfrm>
          <a:prstGeom prst="rect">
            <a:avLst/>
          </a:prstGeom>
        </p:spPr>
        <p:txBody>
          <a:bodyPr anchor="t"/>
          <a:lstStyle/>
          <a:p>
            <a:r>
              <a:rPr dirty="0" smtClean="0"/>
              <a:t>Band-pass filter</a:t>
            </a:r>
            <a:endParaRPr lang="en-US" dirty="0" smtClean="0"/>
          </a:p>
          <a:p>
            <a:r>
              <a:rPr lang="en-US" dirty="0" smtClean="0"/>
              <a:t>P</a:t>
            </a:r>
            <a:r>
              <a:rPr dirty="0" smtClean="0"/>
              <a:t>roduces </a:t>
            </a:r>
            <a:r>
              <a:rPr dirty="0"/>
              <a:t>a vowel like sound by altering the frequency spectrum of an instruments </a:t>
            </a:r>
            <a:r>
              <a:rPr dirty="0" smtClean="0"/>
              <a:t>signal.</a:t>
            </a:r>
            <a:endParaRPr lang="en-US" dirty="0" smtClean="0"/>
          </a:p>
          <a:p>
            <a:r>
              <a:rPr lang="en-US" dirty="0" smtClean="0"/>
              <a:t>A</a:t>
            </a:r>
            <a:r>
              <a:rPr dirty="0" smtClean="0"/>
              <a:t> </a:t>
            </a:r>
            <a:r>
              <a:rPr dirty="0"/>
              <a:t>“gas pedal” type foot pedal is tilted a volume boost sweeps through the frequency range. </a:t>
            </a:r>
          </a:p>
          <a:p>
            <a:r>
              <a:rPr dirty="0"/>
              <a:t>In our </a:t>
            </a:r>
            <a:r>
              <a:rPr dirty="0" smtClean="0"/>
              <a:t>design, we sweep central frequency of the filter automatically like we tilt the pedal </a:t>
            </a:r>
            <a:r>
              <a:rPr dirty="0"/>
              <a:t>back and </a:t>
            </a:r>
            <a:r>
              <a:rPr dirty="0" smtClean="0"/>
              <a:t>forth</a:t>
            </a:r>
            <a:endParaRPr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p:cNvSpPr>
          <p:nvPr>
            <p:ph type="title"/>
          </p:nvPr>
        </p:nvSpPr>
        <p:spPr>
          <a:prstGeom prst="rect">
            <a:avLst/>
          </a:prstGeom>
        </p:spPr>
        <p:txBody>
          <a:bodyPr/>
          <a:lstStyle/>
          <a:p>
            <a:r>
              <a:t>Implementation</a:t>
            </a:r>
          </a:p>
        </p:txBody>
      </p:sp>
      <p:sp>
        <p:nvSpPr>
          <p:cNvPr id="155" name="Shape 155"/>
          <p:cNvSpPr>
            <a:spLocks noGrp="1"/>
          </p:cNvSpPr>
          <p:nvPr>
            <p:ph type="body" idx="1"/>
          </p:nvPr>
        </p:nvSpPr>
        <p:spPr>
          <a:xfrm>
            <a:off x="952500" y="2284523"/>
            <a:ext cx="11099800" cy="4622800"/>
          </a:xfrm>
          <a:prstGeom prst="rect">
            <a:avLst/>
          </a:prstGeom>
        </p:spPr>
        <p:txBody>
          <a:bodyPr anchor="t"/>
          <a:lstStyle/>
          <a:p>
            <a:r>
              <a:rPr dirty="0"/>
              <a:t>A bandpass filter with a time varying central (resonant) frequency and a small bandwidth. Filtered signal mixed with direct signal.</a:t>
            </a:r>
          </a:p>
        </p:txBody>
      </p:sp>
      <p:pic>
        <p:nvPicPr>
          <p:cNvPr id="156" name="Screen Shot 2015-12-09 at 5.07.35 PM.png"/>
          <p:cNvPicPr>
            <a:picLocks noChangeAspect="1"/>
          </p:cNvPicPr>
          <p:nvPr/>
        </p:nvPicPr>
        <p:blipFill>
          <a:blip r:embed="rId2">
            <a:extLst/>
          </a:blip>
          <a:stretch>
            <a:fillRect/>
          </a:stretch>
        </p:blipFill>
        <p:spPr>
          <a:xfrm>
            <a:off x="1905000" y="5500985"/>
            <a:ext cx="9194800" cy="2400301"/>
          </a:xfrm>
          <a:prstGeom prst="rect">
            <a:avLst/>
          </a:prstGeom>
          <a:ln w="12700">
            <a:miter lim="400000"/>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prstGeom prst="rect">
            <a:avLst/>
          </a:prstGeom>
        </p:spPr>
        <p:txBody>
          <a:bodyPr/>
          <a:lstStyle/>
          <a:p>
            <a:r>
              <a:rPr dirty="0"/>
              <a:t>Interface design</a:t>
            </a:r>
          </a:p>
        </p:txBody>
      </p:sp>
      <p:sp>
        <p:nvSpPr>
          <p:cNvPr id="159" name="Shape 159"/>
          <p:cNvSpPr>
            <a:spLocks noGrp="1"/>
          </p:cNvSpPr>
          <p:nvPr>
            <p:ph type="body" idx="1"/>
          </p:nvPr>
        </p:nvSpPr>
        <p:spPr>
          <a:prstGeom prst="rect">
            <a:avLst/>
          </a:prstGeom>
        </p:spPr>
        <p:txBody>
          <a:bodyPr/>
          <a:lstStyle/>
          <a:p>
            <a:r>
              <a:rPr lang="en-US" dirty="0" err="1" smtClean="0"/>
              <a:t>Tkinter</a:t>
            </a:r>
            <a:r>
              <a:rPr lang="en-US" dirty="0" smtClean="0"/>
              <a:t> 8.5 on python 2.7</a:t>
            </a:r>
          </a:p>
          <a:p>
            <a:r>
              <a:rPr lang="en-US" altLang="zh-TW" dirty="0" smtClean="0"/>
              <a:t>To work on Mac OS X, install “</a:t>
            </a:r>
            <a:r>
              <a:rPr lang="en-US" altLang="zh-TW" dirty="0" err="1" smtClean="0"/>
              <a:t>ActiveTcl</a:t>
            </a:r>
            <a:r>
              <a:rPr lang="en-US" altLang="zh-TW" dirty="0" smtClean="0"/>
              <a:t>”</a:t>
            </a:r>
            <a:endParaRPr dirty="0"/>
          </a:p>
        </p:txBody>
      </p:sp>
      <p:pic>
        <p:nvPicPr>
          <p:cNvPr id="2" name="圖片 1"/>
          <p:cNvPicPr>
            <a:picLocks noChangeAspect="1"/>
          </p:cNvPicPr>
          <p:nvPr/>
        </p:nvPicPr>
        <p:blipFill>
          <a:blip r:embed="rId2"/>
          <a:stretch>
            <a:fillRect/>
          </a:stretch>
        </p:blipFill>
        <p:spPr>
          <a:xfrm>
            <a:off x="2139950" y="4047240"/>
            <a:ext cx="8724900" cy="4933950"/>
          </a:xfrm>
          <a:prstGeom prst="rect">
            <a:avLst/>
          </a:prstGeom>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p:nvPr>
        </p:nvSpPr>
        <p:spPr>
          <a:prstGeom prst="rect">
            <a:avLst/>
          </a:prstGeom>
        </p:spPr>
        <p:txBody>
          <a:bodyPr/>
          <a:lstStyle/>
          <a:p>
            <a:r>
              <a:t>Reference</a:t>
            </a:r>
          </a:p>
        </p:txBody>
      </p:sp>
      <p:sp>
        <p:nvSpPr>
          <p:cNvPr id="162" name="Shape 162"/>
          <p:cNvSpPr>
            <a:spLocks noGrp="1"/>
          </p:cNvSpPr>
          <p:nvPr>
            <p:ph type="body" idx="1"/>
          </p:nvPr>
        </p:nvSpPr>
        <p:spPr>
          <a:prstGeom prst="rect">
            <a:avLst/>
          </a:prstGeom>
        </p:spPr>
        <p:txBody>
          <a:bodyPr/>
          <a:lstStyle/>
          <a:p>
            <a:r>
              <a:rPr u="sng" dirty="0">
                <a:hlinkClick r:id="rId2"/>
              </a:rPr>
              <a:t>http://www.cs.cf.ac.uk/Dave/CM0268/PDF/10_CM0268_Audio_FX.pdf</a:t>
            </a:r>
          </a:p>
          <a:p>
            <a:r>
              <a:rPr dirty="0"/>
              <a:t>Text Book: Audio Effects Theory, Implementation and Application by Joshua D. Reiss and Andrew P. McPherson</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p:nvPr>
        </p:nvSpPr>
        <p:spPr>
          <a:prstGeom prst="rect">
            <a:avLst/>
          </a:prstGeom>
        </p:spPr>
        <p:txBody>
          <a:bodyPr/>
          <a:lstStyle/>
          <a:p>
            <a:r>
              <a:t>Effects unit</a:t>
            </a:r>
          </a:p>
        </p:txBody>
      </p:sp>
      <p:sp>
        <p:nvSpPr>
          <p:cNvPr id="124" name="Shape 124"/>
          <p:cNvSpPr>
            <a:spLocks noGrp="1"/>
          </p:cNvSpPr>
          <p:nvPr>
            <p:ph type="body" idx="1"/>
          </p:nvPr>
        </p:nvSpPr>
        <p:spPr>
          <a:xfrm>
            <a:off x="952500" y="2349500"/>
            <a:ext cx="11099800" cy="6286500"/>
          </a:xfrm>
          <a:prstGeom prst="rect">
            <a:avLst/>
          </a:prstGeom>
        </p:spPr>
        <p:txBody>
          <a:bodyPr/>
          <a:lstStyle/>
          <a:p>
            <a:r>
              <a:rPr sz="4000" dirty="0"/>
              <a:t>An Effects unit (effect </a:t>
            </a:r>
            <a:r>
              <a:rPr sz="4000" dirty="0" err="1" smtClean="0"/>
              <a:t>box,stomp</a:t>
            </a:r>
            <a:r>
              <a:rPr sz="4000" dirty="0" smtClean="0"/>
              <a:t> </a:t>
            </a:r>
            <a:r>
              <a:rPr sz="4000" dirty="0"/>
              <a:t>box, </a:t>
            </a:r>
            <a:r>
              <a:rPr sz="4000" dirty="0" err="1" smtClean="0"/>
              <a:t>stompbox</a:t>
            </a:r>
            <a:r>
              <a:rPr sz="4000" dirty="0" smtClean="0"/>
              <a:t>, pedal</a:t>
            </a:r>
            <a:r>
              <a:rPr sz="4000" dirty="0"/>
              <a:t>) is an electronic device that alters how a musical instrument or other audio source sounds.</a:t>
            </a:r>
          </a:p>
          <a:p>
            <a:r>
              <a:rPr sz="4000" dirty="0"/>
              <a:t>Some effects subtly "color" a sound, while others transform it dramatically.</a:t>
            </a:r>
          </a:p>
          <a:p>
            <a:r>
              <a:rPr sz="4000" dirty="0" smtClean="0"/>
              <a:t>In DSP views, we pass the signal </a:t>
            </a:r>
            <a:r>
              <a:rPr sz="4000" dirty="0"/>
              <a:t>to specified filter or LFO(low </a:t>
            </a:r>
            <a:r>
              <a:rPr sz="4000" dirty="0" smtClean="0"/>
              <a:t>frequency </a:t>
            </a:r>
            <a:r>
              <a:rPr sz="4000" dirty="0"/>
              <a:t>oscillator) to  implement these effects</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prstGeom prst="rect">
            <a:avLst/>
          </a:prstGeom>
        </p:spPr>
        <p:txBody>
          <a:bodyPr/>
          <a:lstStyle/>
          <a:p>
            <a:pPr>
              <a:defRPr b="1">
                <a:latin typeface="Helvetica"/>
                <a:ea typeface="Helvetica"/>
                <a:cs typeface="Helvetica"/>
                <a:sym typeface="Helvetica"/>
              </a:defRPr>
            </a:pPr>
            <a:r>
              <a:rPr b="0">
                <a:latin typeface="+mn-lt"/>
                <a:ea typeface="+mn-ea"/>
                <a:cs typeface="+mn-cs"/>
                <a:sym typeface="Helvetica Light"/>
              </a:rPr>
              <a:t>Effects units processing</a:t>
            </a:r>
          </a:p>
        </p:txBody>
      </p:sp>
      <p:sp>
        <p:nvSpPr>
          <p:cNvPr id="127" name="Shape 127"/>
          <p:cNvSpPr>
            <a:spLocks noGrp="1"/>
          </p:cNvSpPr>
          <p:nvPr>
            <p:ph type="body" idx="1"/>
          </p:nvPr>
        </p:nvSpPr>
        <p:spPr>
          <a:prstGeom prst="rect">
            <a:avLst/>
          </a:prstGeom>
        </p:spPr>
        <p:txBody>
          <a:bodyPr/>
          <a:lstStyle/>
          <a:p>
            <a:pPr marL="365760" indent="-360045" defTabSz="473201">
              <a:lnSpc>
                <a:spcPts val="4320"/>
              </a:lnSpc>
              <a:spcBef>
                <a:spcPts val="600"/>
              </a:spcBef>
              <a:defRPr sz="2916"/>
            </a:pPr>
            <a:r>
              <a:rPr sz="4000" dirty="0"/>
              <a:t>Basic Filtering — </a:t>
            </a:r>
            <a:r>
              <a:rPr sz="4000" dirty="0" smtClean="0"/>
              <a:t>Low</a:t>
            </a:r>
            <a:r>
              <a:rPr lang="en-US" sz="4000" dirty="0" smtClean="0"/>
              <a:t>-</a:t>
            </a:r>
            <a:r>
              <a:rPr sz="4000" dirty="0" smtClean="0"/>
              <a:t>pass</a:t>
            </a:r>
            <a:r>
              <a:rPr sz="4000" dirty="0"/>
              <a:t>, </a:t>
            </a:r>
            <a:r>
              <a:rPr sz="4000" dirty="0" smtClean="0"/>
              <a:t>Band</a:t>
            </a:r>
            <a:r>
              <a:rPr lang="en-US" sz="4000" dirty="0" smtClean="0"/>
              <a:t>-</a:t>
            </a:r>
            <a:r>
              <a:rPr sz="4000" dirty="0" smtClean="0"/>
              <a:t>pass</a:t>
            </a:r>
            <a:r>
              <a:rPr sz="4000" dirty="0"/>
              <a:t>, </a:t>
            </a:r>
            <a:r>
              <a:rPr sz="4000" dirty="0" err="1" smtClean="0"/>
              <a:t>Highp</a:t>
            </a:r>
            <a:r>
              <a:rPr lang="en-US" sz="4000" dirty="0" smtClean="0"/>
              <a:t>-</a:t>
            </a:r>
            <a:r>
              <a:rPr sz="4000" dirty="0" smtClean="0"/>
              <a:t>ass </a:t>
            </a:r>
            <a:r>
              <a:rPr sz="4000" dirty="0"/>
              <a:t>filter </a:t>
            </a:r>
            <a:r>
              <a:rPr sz="4000" dirty="0" smtClean="0"/>
              <a:t>etc</a:t>
            </a:r>
            <a:r>
              <a:rPr lang="en-US" sz="4000" dirty="0" smtClean="0"/>
              <a:t>.</a:t>
            </a:r>
            <a:r>
              <a:rPr sz="4000" dirty="0" smtClean="0"/>
              <a:t>, Equalizer</a:t>
            </a:r>
            <a:endParaRPr sz="4000" dirty="0"/>
          </a:p>
          <a:p>
            <a:pPr marL="365760" indent="-360045" defTabSz="473201">
              <a:lnSpc>
                <a:spcPts val="4320"/>
              </a:lnSpc>
              <a:spcBef>
                <a:spcPts val="600"/>
              </a:spcBef>
              <a:defRPr sz="2916"/>
            </a:pPr>
            <a:r>
              <a:rPr sz="4000" dirty="0"/>
              <a:t>Time Varying Filters — </a:t>
            </a:r>
            <a:r>
              <a:rPr sz="4000" b="1" dirty="0">
                <a:latin typeface="Helvetica"/>
                <a:ea typeface="Helvetica"/>
                <a:cs typeface="Helvetica"/>
                <a:sym typeface="Helvetica"/>
              </a:rPr>
              <a:t>Wah-wah</a:t>
            </a:r>
            <a:r>
              <a:rPr sz="4000" dirty="0"/>
              <a:t>, </a:t>
            </a:r>
            <a:r>
              <a:rPr sz="4000" dirty="0" smtClean="0"/>
              <a:t>Phas</a:t>
            </a:r>
            <a:r>
              <a:rPr lang="en-US" sz="4000" dirty="0" smtClean="0"/>
              <a:t>or</a:t>
            </a:r>
            <a:endParaRPr sz="4000" dirty="0"/>
          </a:p>
          <a:p>
            <a:pPr marL="365760" indent="-360045" defTabSz="473201">
              <a:lnSpc>
                <a:spcPts val="4320"/>
              </a:lnSpc>
              <a:spcBef>
                <a:spcPts val="600"/>
              </a:spcBef>
              <a:defRPr sz="2916"/>
            </a:pPr>
            <a:r>
              <a:rPr sz="4000" dirty="0"/>
              <a:t>Delays — Vibrato, </a:t>
            </a:r>
            <a:r>
              <a:rPr sz="4000" b="1" dirty="0" err="1">
                <a:latin typeface="Helvetica"/>
                <a:ea typeface="Helvetica"/>
                <a:cs typeface="Helvetica"/>
                <a:sym typeface="Helvetica"/>
              </a:rPr>
              <a:t>Flanger</a:t>
            </a:r>
            <a:r>
              <a:rPr sz="4000" dirty="0"/>
              <a:t>, Chorus, </a:t>
            </a:r>
            <a:r>
              <a:rPr sz="4000" b="1" dirty="0">
                <a:latin typeface="Helvetica"/>
                <a:ea typeface="Helvetica"/>
                <a:cs typeface="Helvetica"/>
                <a:sym typeface="Helvetica"/>
              </a:rPr>
              <a:t>Echo</a:t>
            </a:r>
          </a:p>
          <a:p>
            <a:pPr marL="365760" indent="-360045" defTabSz="473201">
              <a:lnSpc>
                <a:spcPts val="4320"/>
              </a:lnSpc>
              <a:spcBef>
                <a:spcPts val="600"/>
              </a:spcBef>
              <a:defRPr sz="2916"/>
            </a:pPr>
            <a:r>
              <a:rPr sz="4000" dirty="0"/>
              <a:t>Modulators — Ring modulation, Tremolo, Vibrato</a:t>
            </a:r>
          </a:p>
          <a:p>
            <a:pPr marL="365760" indent="-360045" defTabSz="473201">
              <a:lnSpc>
                <a:spcPts val="4320"/>
              </a:lnSpc>
              <a:spcBef>
                <a:spcPts val="600"/>
              </a:spcBef>
              <a:defRPr sz="2916"/>
            </a:pPr>
            <a:r>
              <a:rPr sz="4000" dirty="0"/>
              <a:t>Non-linear Processing — Compression, Limiters, </a:t>
            </a:r>
            <a:r>
              <a:rPr sz="4000" b="1" dirty="0">
                <a:latin typeface="Helvetica"/>
                <a:ea typeface="Helvetica"/>
                <a:cs typeface="Helvetica"/>
                <a:sym typeface="Helvetica"/>
              </a:rPr>
              <a:t>Distortion</a:t>
            </a:r>
            <a:r>
              <a:rPr sz="4000" dirty="0" smtClean="0"/>
              <a:t>,</a:t>
            </a:r>
            <a:r>
              <a:rPr lang="en-US" sz="4000" dirty="0" smtClean="0"/>
              <a:t> </a:t>
            </a:r>
            <a:r>
              <a:rPr sz="4000" dirty="0" smtClean="0"/>
              <a:t>Exciters/Enhancers</a:t>
            </a:r>
            <a:endParaRPr sz="4000" dirty="0"/>
          </a:p>
          <a:p>
            <a:pPr marL="365760" indent="-360045" defTabSz="473201">
              <a:lnSpc>
                <a:spcPts val="4320"/>
              </a:lnSpc>
              <a:spcBef>
                <a:spcPts val="600"/>
              </a:spcBef>
              <a:defRPr sz="2916"/>
            </a:pPr>
            <a:r>
              <a:rPr sz="4000" dirty="0" smtClean="0"/>
              <a:t>Spa</a:t>
            </a:r>
            <a:r>
              <a:rPr lang="en-US" sz="4000" dirty="0" smtClean="0"/>
              <a:t>t</a:t>
            </a:r>
            <a:r>
              <a:rPr sz="4000" dirty="0" smtClean="0"/>
              <a:t>ial </a:t>
            </a:r>
            <a:r>
              <a:rPr sz="4000" dirty="0"/>
              <a:t>Effects — Panning, Reverb, Surround Sound</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p:cNvSpPr>
          <p:nvPr>
            <p:ph type="title"/>
          </p:nvPr>
        </p:nvSpPr>
        <p:spPr>
          <a:prstGeom prst="rect">
            <a:avLst/>
          </a:prstGeom>
        </p:spPr>
        <p:txBody>
          <a:bodyPr/>
          <a:lstStyle/>
          <a:p>
            <a:r>
              <a:t>Delay effect</a:t>
            </a:r>
          </a:p>
        </p:txBody>
      </p:sp>
      <p:sp>
        <p:nvSpPr>
          <p:cNvPr id="133" name="Shape 133"/>
          <p:cNvSpPr>
            <a:spLocks noGrp="1"/>
          </p:cNvSpPr>
          <p:nvPr>
            <p:ph type="body" idx="1"/>
          </p:nvPr>
        </p:nvSpPr>
        <p:spPr>
          <a:prstGeom prst="rect">
            <a:avLst/>
          </a:prstGeom>
        </p:spPr>
        <p:txBody>
          <a:bodyPr anchor="t"/>
          <a:lstStyle/>
          <a:p>
            <a:r>
              <a:rPr lang="en-US" altLang="zh-TW" dirty="0" smtClean="0"/>
              <a:t>Time-Based effect</a:t>
            </a:r>
          </a:p>
          <a:p>
            <a:r>
              <a:rPr lang="en-US" altLang="zh-TW" dirty="0" smtClean="0"/>
              <a:t>Illusion </a:t>
            </a:r>
            <a:r>
              <a:rPr lang="en-US" altLang="zh-TW" dirty="0"/>
              <a:t>of an </a:t>
            </a:r>
            <a:r>
              <a:rPr lang="en-US" altLang="zh-TW" dirty="0" smtClean="0"/>
              <a:t>echo </a:t>
            </a:r>
          </a:p>
          <a:p>
            <a:r>
              <a:rPr lang="en-US" altLang="zh-TW" dirty="0" smtClean="0"/>
              <a:t>Placed </a:t>
            </a:r>
            <a:r>
              <a:rPr lang="en-US" altLang="zh-TW" dirty="0"/>
              <a:t>near the end of the </a:t>
            </a:r>
            <a:r>
              <a:rPr lang="en-US" altLang="zh-TW" dirty="0" smtClean="0"/>
              <a:t>signal</a:t>
            </a:r>
            <a:endParaRPr lang="en-US" altLang="zh-TW" dirty="0"/>
          </a:p>
          <a:p>
            <a:endParaRPr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r>
              <a:t>Implementation</a:t>
            </a:r>
          </a:p>
        </p:txBody>
      </p:sp>
      <p:sp>
        <p:nvSpPr>
          <p:cNvPr id="136" name="Shape 136"/>
          <p:cNvSpPr>
            <a:spLocks noGrp="1"/>
          </p:cNvSpPr>
          <p:nvPr>
            <p:ph type="body" idx="1"/>
          </p:nvPr>
        </p:nvSpPr>
        <p:spPr>
          <a:prstGeom prst="rect">
            <a:avLst/>
          </a:prstGeom>
        </p:spPr>
        <p:txBody>
          <a:bodyPr/>
          <a:lstStyle/>
          <a:p>
            <a:r>
              <a:rPr lang="en-US" dirty="0" smtClean="0"/>
              <a:t>Using circular buffer</a:t>
            </a:r>
          </a:p>
          <a:p>
            <a:r>
              <a:rPr lang="en-US" dirty="0" smtClean="0"/>
              <a:t>Delay time </a:t>
            </a:r>
            <a:r>
              <a:rPr lang="en-US" dirty="0" smtClean="0">
                <a:sym typeface="Wingdings" panose="05000000000000000000" pitchFamily="2" charset="2"/>
              </a:rPr>
              <a:t> index for the circular buffer</a:t>
            </a:r>
            <a:endParaRPr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prstGeom prst="rect">
            <a:avLst/>
          </a:prstGeom>
        </p:spPr>
        <p:txBody>
          <a:bodyPr/>
          <a:lstStyle/>
          <a:p>
            <a:r>
              <a:t>Flanger effect</a:t>
            </a:r>
          </a:p>
        </p:txBody>
      </p:sp>
      <p:sp>
        <p:nvSpPr>
          <p:cNvPr id="139" name="Shape 139"/>
          <p:cNvSpPr>
            <a:spLocks noGrp="1"/>
          </p:cNvSpPr>
          <p:nvPr>
            <p:ph type="body" idx="1"/>
          </p:nvPr>
        </p:nvSpPr>
        <p:spPr>
          <a:prstGeom prst="rect">
            <a:avLst/>
          </a:prstGeom>
        </p:spPr>
        <p:txBody>
          <a:bodyPr/>
          <a:lstStyle/>
          <a:p>
            <a:r>
              <a:rPr lang="en-US" dirty="0" err="1" smtClean="0"/>
              <a:t>Lfo</a:t>
            </a:r>
            <a:r>
              <a:rPr lang="en-US" dirty="0" smtClean="0"/>
              <a:t> f</a:t>
            </a:r>
            <a:endParaRPr lang="en-US" dirty="0" smtClean="0"/>
          </a:p>
          <a:p>
            <a:r>
              <a:rPr lang="en-US" dirty="0" smtClean="0"/>
              <a:t>W</a:t>
            </a:r>
          </a:p>
          <a:p>
            <a:endParaRPr dirty="0"/>
          </a:p>
        </p:txBody>
      </p:sp>
      <p:pic>
        <p:nvPicPr>
          <p:cNvPr id="2" name="圖片 1"/>
          <p:cNvPicPr>
            <a:picLocks noChangeAspect="1"/>
          </p:cNvPicPr>
          <p:nvPr/>
        </p:nvPicPr>
        <p:blipFill rotWithShape="1">
          <a:blip r:embed="rId2"/>
          <a:srcRect l="5899" t="17587" r="5340" b="4796"/>
          <a:stretch/>
        </p:blipFill>
        <p:spPr>
          <a:xfrm>
            <a:off x="3147236" y="2312441"/>
            <a:ext cx="8399721" cy="6529042"/>
          </a:xfrm>
          <a:prstGeom prst="rect">
            <a:avLst/>
          </a:prstGeom>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p>
            <a:r>
              <a:t>Implementation</a:t>
            </a:r>
          </a:p>
        </p:txBody>
      </p:sp>
      <p:sp>
        <p:nvSpPr>
          <p:cNvPr id="142" name="Shape 142"/>
          <p:cNvSpPr>
            <a:spLocks noGrp="1"/>
          </p:cNvSpPr>
          <p:nvPr>
            <p:ph type="body" idx="1"/>
          </p:nvPr>
        </p:nvSpPr>
        <p:spPr>
          <a:prstGeom prst="rect">
            <a:avLst/>
          </a:prstGeom>
        </p:spPr>
        <p:txBody>
          <a:bodyPr/>
          <a:lstStyle/>
          <a:p>
            <a:r>
              <a:rPr lang="en-US" sz="4000" dirty="0" smtClean="0"/>
              <a:t>Sweeping buffer index as a sinusoid increment</a:t>
            </a:r>
          </a:p>
          <a:p>
            <a:r>
              <a:rPr lang="en-US" sz="4000" dirty="0" smtClean="0"/>
              <a:t>w </a:t>
            </a:r>
            <a:r>
              <a:rPr lang="en-US" sz="4000" dirty="0"/>
              <a:t>* </a:t>
            </a:r>
            <a:r>
              <a:rPr lang="en-US" sz="4000" dirty="0" err="1"/>
              <a:t>math.sin</a:t>
            </a:r>
            <a:r>
              <a:rPr lang="en-US" sz="4000" dirty="0"/>
              <a:t>( 2 * </a:t>
            </a:r>
            <a:r>
              <a:rPr lang="en-US" sz="4000" dirty="0" err="1"/>
              <a:t>math.pi</a:t>
            </a:r>
            <a:r>
              <a:rPr lang="en-US" sz="4000" dirty="0"/>
              <a:t> * </a:t>
            </a:r>
            <a:r>
              <a:rPr lang="en-US" sz="4000" dirty="0" smtClean="0"/>
              <a:t>f </a:t>
            </a:r>
            <a:r>
              <a:rPr lang="en-US" sz="4000" dirty="0"/>
              <a:t>* n  / RATE + theta)</a:t>
            </a:r>
            <a:endParaRPr sz="4000" dirty="0"/>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p:cNvSpPr>
          <p:nvPr>
            <p:ph type="title"/>
          </p:nvPr>
        </p:nvSpPr>
        <p:spPr>
          <a:prstGeom prst="rect">
            <a:avLst/>
          </a:prstGeom>
        </p:spPr>
        <p:txBody>
          <a:bodyPr/>
          <a:lstStyle/>
          <a:p>
            <a:r>
              <a:t>Distortion (Fuzz)</a:t>
            </a:r>
          </a:p>
        </p:txBody>
      </p:sp>
      <p:sp>
        <p:nvSpPr>
          <p:cNvPr id="145" name="Shape 145"/>
          <p:cNvSpPr>
            <a:spLocks noGrp="1"/>
          </p:cNvSpPr>
          <p:nvPr>
            <p:ph type="body" idx="1"/>
          </p:nvPr>
        </p:nvSpPr>
        <p:spPr>
          <a:prstGeom prst="rect">
            <a:avLst/>
          </a:prstGeom>
        </p:spPr>
        <p:txBody>
          <a:bodyPr anchor="t"/>
          <a:lstStyle/>
          <a:p>
            <a:r>
              <a:rPr lang="en-US" dirty="0" smtClean="0"/>
              <a:t>C</a:t>
            </a:r>
            <a:r>
              <a:rPr dirty="0" smtClean="0"/>
              <a:t>lipping </a:t>
            </a:r>
            <a:r>
              <a:rPr dirty="0"/>
              <a:t>the guitar’s audio signal and adding overtones. </a:t>
            </a:r>
            <a:endParaRPr lang="en-US" dirty="0" smtClean="0"/>
          </a:p>
          <a:p>
            <a:r>
              <a:rPr dirty="0" smtClean="0"/>
              <a:t>Distortion </a:t>
            </a:r>
            <a:r>
              <a:rPr dirty="0"/>
              <a:t>and fuzz effects produce the same amount of distortion at any volume </a:t>
            </a:r>
            <a:endParaRPr lang="en-US" dirty="0" smtClean="0"/>
          </a:p>
          <a:p>
            <a:r>
              <a:rPr lang="en-US" dirty="0" smtClean="0"/>
              <a:t>O</a:t>
            </a:r>
            <a:r>
              <a:rPr dirty="0" smtClean="0"/>
              <a:t>verdrive </a:t>
            </a:r>
            <a:r>
              <a:rPr dirty="0"/>
              <a:t>and gain effects are produce “clean” sounds at quieter volumes and distorted sounds at louder volumes mimicking the effect of a tube amp.</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t>Implementation</a:t>
            </a:r>
          </a:p>
        </p:txBody>
      </p:sp>
      <p:sp>
        <p:nvSpPr>
          <p:cNvPr id="148" name="Shape 148"/>
          <p:cNvSpPr>
            <a:spLocks noGrp="1"/>
          </p:cNvSpPr>
          <p:nvPr>
            <p:ph type="body" idx="1"/>
          </p:nvPr>
        </p:nvSpPr>
        <p:spPr>
          <a:prstGeom prst="rect">
            <a:avLst/>
          </a:prstGeom>
        </p:spPr>
        <p:txBody>
          <a:bodyPr/>
          <a:lstStyle/>
          <a:p>
            <a:r>
              <a:rPr dirty="0"/>
              <a:t>A non-linear function commonly used to simulate distortion/fuzz is given by:</a:t>
            </a:r>
          </a:p>
          <a:p>
            <a:endParaRPr lang="en-US" dirty="0" smtClean="0"/>
          </a:p>
          <a:p>
            <a:endParaRPr dirty="0"/>
          </a:p>
          <a:p>
            <a:r>
              <a:rPr dirty="0"/>
              <a:t>This a non-linear exponential function</a:t>
            </a:r>
          </a:p>
          <a:p>
            <a:r>
              <a:rPr dirty="0"/>
              <a:t>The gain a, controls level of distortion/fuzz.</a:t>
            </a:r>
          </a:p>
          <a:p>
            <a:r>
              <a:rPr dirty="0"/>
              <a:t>Common to mix part of the distorted signal with   original signal for output.</a:t>
            </a:r>
          </a:p>
        </p:txBody>
      </p:sp>
      <p:pic>
        <p:nvPicPr>
          <p:cNvPr id="149" name="Screen Shot 2015-12-09 at 5.13.11 PM.png"/>
          <p:cNvPicPr>
            <a:picLocks noChangeAspect="1"/>
          </p:cNvPicPr>
          <p:nvPr/>
        </p:nvPicPr>
        <p:blipFill>
          <a:blip r:embed="rId2">
            <a:extLst/>
          </a:blip>
          <a:stretch>
            <a:fillRect/>
          </a:stretch>
        </p:blipFill>
        <p:spPr>
          <a:xfrm>
            <a:off x="4679949" y="4074692"/>
            <a:ext cx="3644901" cy="1130301"/>
          </a:xfrm>
          <a:prstGeom prst="rect">
            <a:avLst/>
          </a:prstGeom>
          <a:ln w="12700">
            <a:miter lim="400000"/>
          </a:ln>
        </p:spPr>
      </p:pic>
    </p:spTree>
  </p:cSld>
  <p:clrMapOvr>
    <a:masterClrMapping/>
  </p:clrMapOvr>
  <p:transition spd="slow"/>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blue_wave">
  <a:themeElements>
    <a:clrScheme name="">
      <a:dk1>
        <a:srgbClr val="66CCFF"/>
      </a:dk1>
      <a:lt1>
        <a:srgbClr val="FFFFFF"/>
      </a:lt1>
      <a:dk2>
        <a:srgbClr val="FFFFFF"/>
      </a:dk2>
      <a:lt2>
        <a:srgbClr val="004080"/>
      </a:lt2>
      <a:accent1>
        <a:srgbClr val="FFFFFF"/>
      </a:accent1>
      <a:accent2>
        <a:srgbClr val="66CCFF"/>
      </a:accent2>
      <a:accent3>
        <a:srgbClr val="FFFFFF"/>
      </a:accent3>
      <a:accent4>
        <a:srgbClr val="56AEDA"/>
      </a:accent4>
      <a:accent5>
        <a:srgbClr val="FFFFFF"/>
      </a:accent5>
      <a:accent6>
        <a:srgbClr val="5CB9E7"/>
      </a:accent6>
      <a:hlink>
        <a:srgbClr val="CC66FF"/>
      </a:hlink>
      <a:folHlink>
        <a:srgbClr val="6666FF"/>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3366FF"/>
        </a:hlink>
        <a:folHlink>
          <a:srgbClr val="6699FF"/>
        </a:folHlink>
      </a:clrScheme>
      <a:clrMap bg1="lt1" tx1="dk1" bg2="lt2" tx2="dk2" accent1="accent1" accent2="accent2" accent3="accent3" accent4="accent4" accent5="accent5" accent6="accent6" hlink="hlink" folHlink="folHlink"/>
    </a:extraClrScheme>
    <a:extraClrScheme>
      <a:clrScheme name="Default Design 15">
        <a:dk1>
          <a:srgbClr val="000066"/>
        </a:dk1>
        <a:lt1>
          <a:srgbClr val="FFFFFF"/>
        </a:lt1>
        <a:dk2>
          <a:srgbClr val="000066"/>
        </a:dk2>
        <a:lt2>
          <a:srgbClr val="808080"/>
        </a:lt2>
        <a:accent1>
          <a:srgbClr val="BBE0E3"/>
        </a:accent1>
        <a:accent2>
          <a:srgbClr val="333399"/>
        </a:accent2>
        <a:accent3>
          <a:srgbClr val="FFFFFF"/>
        </a:accent3>
        <a:accent4>
          <a:srgbClr val="000056"/>
        </a:accent4>
        <a:accent5>
          <a:srgbClr val="DAEDE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
      <a:clrScheme name="Default Design 16">
        <a:dk1>
          <a:srgbClr val="000066"/>
        </a:dk1>
        <a:lt1>
          <a:srgbClr val="FFFFFF"/>
        </a:lt1>
        <a:dk2>
          <a:srgbClr val="000066"/>
        </a:dk2>
        <a:lt2>
          <a:srgbClr val="808080"/>
        </a:lt2>
        <a:accent1>
          <a:srgbClr val="CCECFF"/>
        </a:accent1>
        <a:accent2>
          <a:srgbClr val="333399"/>
        </a:accent2>
        <a:accent3>
          <a:srgbClr val="FFFFFF"/>
        </a:accent3>
        <a:accent4>
          <a:srgbClr val="000056"/>
        </a:accent4>
        <a:accent5>
          <a:srgbClr val="E2F4FF"/>
        </a:accent5>
        <a:accent6>
          <a:srgbClr val="2D2D8A"/>
        </a:accent6>
        <a:hlink>
          <a:srgbClr val="000066"/>
        </a:hlink>
        <a:folHlink>
          <a:srgbClr val="3333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ue_wave" id="{3D12C4F6-CB78-4566-9EFB-726A7E3FFC87}" vid="{D5ABE403-967A-4279-8FBE-40A0F78B7A46}"/>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blue_wave</Template>
  <TotalTime>133</TotalTime>
  <Words>607</Words>
  <Application>Microsoft Office PowerPoint</Application>
  <PresentationFormat>自訂</PresentationFormat>
  <Paragraphs>56</Paragraphs>
  <Slides>13</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Helvetica Light</vt:lpstr>
      <vt:lpstr>Helvetica Neue</vt:lpstr>
      <vt:lpstr>Arial</vt:lpstr>
      <vt:lpstr>Helvetica</vt:lpstr>
      <vt:lpstr>Wingdings</vt:lpstr>
      <vt:lpstr>blue_wave</vt:lpstr>
      <vt:lpstr>EL-6183 GUITAR EFFECT UNITS</vt:lpstr>
      <vt:lpstr>Effects unit</vt:lpstr>
      <vt:lpstr>Effects units processing</vt:lpstr>
      <vt:lpstr>Delay effect</vt:lpstr>
      <vt:lpstr>Implementation</vt:lpstr>
      <vt:lpstr>Flanger effect</vt:lpstr>
      <vt:lpstr>Implementation</vt:lpstr>
      <vt:lpstr>Distortion (Fuzz)</vt:lpstr>
      <vt:lpstr>Implementation</vt:lpstr>
      <vt:lpstr>Wah-wah effect</vt:lpstr>
      <vt:lpstr>Implementation</vt:lpstr>
      <vt:lpstr>Interface design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EL-6183 GUITAR EFFECT UNITS</dc:title>
  <cp:lastModifiedBy>Leander</cp:lastModifiedBy>
  <cp:revision>12</cp:revision>
  <dcterms:modified xsi:type="dcterms:W3CDTF">2015-12-11T03:14:49Z</dcterms:modified>
</cp:coreProperties>
</file>