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1625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155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/>
        </p:nvSpPr>
        <p:spPr>
          <a:xfrm>
            <a:off x="3884612" y="8685212"/>
            <a:ext cx="296862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a7046ad4_0_1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45" name="Google Shape;245;g46a7046ad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g46a7046ad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a7046ad4_0_2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257" name="Google Shape;257;g46a7046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8" name="Google Shape;258;g46a7046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0d06df46_0_16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267" name="Google Shape;267;g440d06df4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8" name="Google Shape;268;g440d06df46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6a7046ad4_0_11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278" name="Google Shape;278;g46a7046ad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9" name="Google Shape;279;g46a7046ad4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a7046ad4_0_12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89" name="Google Shape;289;g46a7046ad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0" name="Google Shape;290;g46a7046ad4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a8dbd1fb_0_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00" name="Google Shape;300;g46a8dbd1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g46a8dbd1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a8dbd1fb_0_1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310" name="Google Shape;310;g46a8dbd1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1" name="Google Shape;311;g46a8dbd1f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a8dbd1fb_0_19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320" name="Google Shape;320;g46a8dbd1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1" name="Google Shape;321;g46a8dbd1f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6a8dbd1fb_0_2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330" name="Google Shape;330;g46a8dbd1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1" name="Google Shape;331;g46a8dbd1f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6a8dbd1fb_0_3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340" name="Google Shape;340;g46a8dbd1f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1" name="Google Shape;341;g46a8dbd1f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362f6aef_0_2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51" name="Google Shape;151;g3f362f6ae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2" name="Google Shape;152;g3f362f6aef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6a8dbd1fb_0_4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350" name="Google Shape;350;g46a8dbd1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1" name="Google Shape;351;g46a8dbd1fb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a8dbd1fb_0_5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360" name="Google Shape;360;g46a8dbd1f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1" name="Google Shape;361;g46a8dbd1fb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6a8dbd1fb_0_6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370" name="Google Shape;370;g46a8dbd1f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1" name="Google Shape;371;g46a8dbd1f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a8dbd1fb_0_73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380" name="Google Shape;380;g46a8dbd1f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1" name="Google Shape;381;g46a8dbd1fb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6a8dbd1fb_0_8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390" name="Google Shape;390;g46a8dbd1f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1" name="Google Shape;391;g46a8dbd1fb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6a8dbd1fb_0_9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400" name="Google Shape;400;g46a8dbd1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1" name="Google Shape;401;g46a8dbd1f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6a8dbd1fb_0_10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410" name="Google Shape;410;g46a8dbd1f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1" name="Google Shape;411;g46a8dbd1fb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6a8dbd1fb_0_109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420" name="Google Shape;420;g46a8dbd1f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1" name="Google Shape;421;g46a8dbd1f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6a8dbd1fb_0_11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430" name="Google Shape;430;g46a8dbd1f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1" name="Google Shape;431;g46a8dbd1fb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6a8dbd1fb_0_12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440" name="Google Shape;440;g46a8dbd1f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1" name="Google Shape;441;g46a8dbd1f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0d06df46_0_17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62" name="Google Shape;162;g440d06df4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g440d06df46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6a8dbd1fb_0_13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450" name="Google Shape;450;g46a8dbd1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1" name="Google Shape;451;g46a8dbd1fb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6a8dbd1fb_0_14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460" name="Google Shape;460;g46a8dbd1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1" name="Google Shape;461;g46a8dbd1fb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6a8dbd1fb_0_15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470" name="Google Shape;470;g46a8dbd1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1" name="Google Shape;471;g46a8dbd1fb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a8dbd1fb_0_163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480" name="Google Shape;480;g46a8dbd1f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1" name="Google Shape;481;g46a8dbd1fb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6a8dbd1fb_0_17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490" name="Google Shape;490;g46a8dbd1f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1" name="Google Shape;491;g46a8dbd1fb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6a8dbd1fb_0_18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500" name="Google Shape;500;g46a8dbd1f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1" name="Google Shape;501;g46a8dbd1fb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6a8dbd1fb_0_19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510" name="Google Shape;510;g46a8dbd1f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1" name="Google Shape;511;g46a8dbd1fb_0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6a8dbd1fb_0_199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520" name="Google Shape;520;g46a8dbd1f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1" name="Google Shape;521;g46a8dbd1fb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a8dbd1fb_0_20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530" name="Google Shape;530;g46a8dbd1f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1" name="Google Shape;531;g46a8dbd1fb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6a8dbd1fb_0_21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540" name="Google Shape;540;g46a8dbd1f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41" name="Google Shape;541;g46a8dbd1fb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a7046ad4_0_9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73" name="Google Shape;173;g46a7046ad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4" name="Google Shape;174;g46a7046ad4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6a8dbd1fb_0_22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550" name="Google Shape;550;g46a8dbd1f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1" name="Google Shape;551;g46a8dbd1fb_0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6a8dbd1fb_0_23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560" name="Google Shape;560;g46a8dbd1f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61" name="Google Shape;561;g46a8dbd1fb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6a8dbd1fb_0_24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  <p:sp>
        <p:nvSpPr>
          <p:cNvPr id="570" name="Google Shape;570;g46a8dbd1f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1" name="Google Shape;571;g46a8dbd1fb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6a8dbd1fb_0_253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  <p:sp>
        <p:nvSpPr>
          <p:cNvPr id="580" name="Google Shape;580;g46a8dbd1fb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81" name="Google Shape;581;g46a8dbd1fb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a8dbd1fb_0_26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  <p:sp>
        <p:nvSpPr>
          <p:cNvPr id="590" name="Google Shape;590;g46a8dbd1f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91" name="Google Shape;591;g46a8dbd1fb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6a8dbd1fb_0_27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  <p:sp>
        <p:nvSpPr>
          <p:cNvPr id="600" name="Google Shape;600;g46a8dbd1f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01" name="Google Shape;601;g46a8dbd1fb_0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6a8dbd1fb_0_28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  <p:sp>
        <p:nvSpPr>
          <p:cNvPr id="610" name="Google Shape;610;g46a8dbd1f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1" name="Google Shape;611;g46a8dbd1fb_0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a8dbd1fb_0_289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  <p:sp>
        <p:nvSpPr>
          <p:cNvPr id="620" name="Google Shape;620;g46a8dbd1f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1" name="Google Shape;621;g46a8dbd1fb_0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6a8dbd1fb_0_29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630" name="Google Shape;630;g46a8dbd1f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31" name="Google Shape;631;g46a8dbd1fb_0_2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6a8dbd1fb_0_30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  <p:sp>
        <p:nvSpPr>
          <p:cNvPr id="640" name="Google Shape;640;g46a8dbd1f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41" name="Google Shape;641;g46a8dbd1fb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a7046ad4_0_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84" name="Google Shape;184;g46a7046ad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5" name="Google Shape;185;g46a7046ad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6a8dbd1fb_0_31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  <p:sp>
        <p:nvSpPr>
          <p:cNvPr id="650" name="Google Shape;650;g46a8dbd1f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51" name="Google Shape;651;g46a8dbd1fb_0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6a8dbd1fb_0_32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  <p:sp>
        <p:nvSpPr>
          <p:cNvPr id="660" name="Google Shape;660;g46a8dbd1fb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61" name="Google Shape;661;g46a8dbd1fb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6a8dbd1fb_0_33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/>
          </a:p>
        </p:txBody>
      </p:sp>
      <p:sp>
        <p:nvSpPr>
          <p:cNvPr id="670" name="Google Shape;670;g46a8dbd1fb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1" name="Google Shape;671;g46a8dbd1fb_0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6a8dbd1fb_0_343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  <p:sp>
        <p:nvSpPr>
          <p:cNvPr id="680" name="Google Shape;680;g46a8dbd1f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1" name="Google Shape;681;g46a8dbd1fb_0_3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a8dbd1fb_0_35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/>
          </a:p>
        </p:txBody>
      </p:sp>
      <p:sp>
        <p:nvSpPr>
          <p:cNvPr id="692" name="Google Shape;692;g46a8dbd1f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3" name="Google Shape;693;g46a8dbd1fb_0_3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6a8dbd1fb_0_48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  <p:sp>
        <p:nvSpPr>
          <p:cNvPr id="702" name="Google Shape;702;g46a8dbd1fb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3" name="Google Shape;703;g46a8dbd1fb_0_4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46a8dbd1fb_0_36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  <p:sp>
        <p:nvSpPr>
          <p:cNvPr id="712" name="Google Shape;712;g46a8dbd1f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3" name="Google Shape;713;g46a8dbd1fb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6a8dbd1fb_0_44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/>
          </a:p>
        </p:txBody>
      </p:sp>
      <p:sp>
        <p:nvSpPr>
          <p:cNvPr id="722" name="Google Shape;722;g46a8dbd1f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3" name="Google Shape;723;g46a8dbd1fb_0_4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46a8dbd1fb_0_37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/>
          </a:p>
        </p:txBody>
      </p:sp>
      <p:sp>
        <p:nvSpPr>
          <p:cNvPr id="732" name="Google Shape;732;g46a8dbd1f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33" name="Google Shape;733;g46a8dbd1fb_0_3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46a8dbd1fb_0_45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/>
          </a:p>
        </p:txBody>
      </p:sp>
      <p:sp>
        <p:nvSpPr>
          <p:cNvPr id="742" name="Google Shape;742;g46a8dbd1fb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3" name="Google Shape;743;g46a8dbd1fb_0_4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a7046ad4_0_5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96" name="Google Shape;196;g46a7046a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7" name="Google Shape;197;g46a7046ad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6a8dbd1fb_0_38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/>
          </a:p>
        </p:txBody>
      </p:sp>
      <p:sp>
        <p:nvSpPr>
          <p:cNvPr id="752" name="Google Shape;752;g46a8dbd1fb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53" name="Google Shape;753;g46a8dbd1fb_0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46a8dbd1fb_0_39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/>
          </a:p>
        </p:txBody>
      </p:sp>
      <p:sp>
        <p:nvSpPr>
          <p:cNvPr id="762" name="Google Shape;762;g46a8dbd1fb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3" name="Google Shape;763;g46a8dbd1fb_0_3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46a8dbd1fb_0_40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fld>
            <a:endParaRPr/>
          </a:p>
        </p:txBody>
      </p:sp>
      <p:sp>
        <p:nvSpPr>
          <p:cNvPr id="772" name="Google Shape;772;g46a8dbd1fb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3" name="Google Shape;773;g46a8dbd1fb_0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46a8dbd1fb_0_47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fld>
            <a:endParaRPr/>
          </a:p>
        </p:txBody>
      </p:sp>
      <p:sp>
        <p:nvSpPr>
          <p:cNvPr id="782" name="Google Shape;782;g46a8dbd1f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3" name="Google Shape;783;g46a8dbd1fb_0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46a8dbd1fb_0_408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fld>
            <a:endParaRPr/>
          </a:p>
        </p:txBody>
      </p:sp>
      <p:sp>
        <p:nvSpPr>
          <p:cNvPr id="792" name="Google Shape;792;g46a8dbd1fb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3" name="Google Shape;793;g46a8dbd1fb_0_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6a8dbd1fb_0_493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fld>
            <a:endParaRPr/>
          </a:p>
        </p:txBody>
      </p:sp>
      <p:sp>
        <p:nvSpPr>
          <p:cNvPr id="802" name="Google Shape;802;g46a8dbd1fb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3" name="Google Shape;803;g46a8dbd1fb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46a8dbd1fb_0_416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/>
          </a:p>
        </p:txBody>
      </p:sp>
      <p:sp>
        <p:nvSpPr>
          <p:cNvPr id="812" name="Google Shape;812;g46a8dbd1fb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13" name="Google Shape;813;g46a8dbd1fb_0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6a8dbd1fb_0_50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/>
          </a:p>
        </p:txBody>
      </p:sp>
      <p:sp>
        <p:nvSpPr>
          <p:cNvPr id="822" name="Google Shape;822;g46a8dbd1f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3" name="Google Shape;823;g46a8dbd1fb_0_5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6a8dbd1fb_0_515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/>
          </a:p>
        </p:txBody>
      </p:sp>
      <p:sp>
        <p:nvSpPr>
          <p:cNvPr id="832" name="Google Shape;832;g46a8dbd1f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3" name="Google Shape;833;g46a8dbd1fb_0_5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6a8dbd1fb_0_424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</a:t>
            </a:fld>
            <a:endParaRPr/>
          </a:p>
        </p:txBody>
      </p:sp>
      <p:sp>
        <p:nvSpPr>
          <p:cNvPr id="842" name="Google Shape;842;g46a8dbd1fb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3" name="Google Shape;843;g46a8dbd1fb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a7046ad4_0_6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08" name="Google Shape;208;g46a7046a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g46a7046ad4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46a8dbd1fb_0_432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fld>
            <a:endParaRPr/>
          </a:p>
        </p:txBody>
      </p:sp>
      <p:sp>
        <p:nvSpPr>
          <p:cNvPr id="852" name="Google Shape;852;g46a8dbd1fb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3" name="Google Shape;853;g46a8dbd1fb_0_4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6a8dbd1fb_0_527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fld>
            <a:endParaRPr/>
          </a:p>
        </p:txBody>
      </p:sp>
      <p:sp>
        <p:nvSpPr>
          <p:cNvPr id="862" name="Google Shape;862;g46a8dbd1fb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3" name="Google Shape;863;g46a8dbd1fb_0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a7046ad4_0_41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21" name="Google Shape;221;g46a7046a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2" name="Google Shape;222;g46a7046ad4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a7046ad4_0_30:notes"/>
          <p:cNvSpPr txBox="1"/>
          <p:nvPr/>
        </p:nvSpPr>
        <p:spPr>
          <a:xfrm>
            <a:off x="3884612" y="8685212"/>
            <a:ext cx="2968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34" name="Google Shape;234;g46a7046a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5" name="Google Shape;235;g46a7046ad4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3525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3525" cy="434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622800" y="2284413"/>
            <a:ext cx="5808663" cy="197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604837" y="388937"/>
            <a:ext cx="5808663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3525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48162" cy="788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3525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3525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5563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646613" y="1825625"/>
            <a:ext cx="3865562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3525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3525" cy="434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3">
            <a:alphaModFix/>
          </a:blip>
          <a:srcRect l="389" t="259" r="388" b="25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13">
            <a:alphaModFix/>
          </a:blip>
          <a:srcRect t="40" b="39"/>
          <a:stretch/>
        </p:blipFill>
        <p:spPr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6112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988175" y="6262687"/>
            <a:ext cx="20542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5780087"/>
            <a:ext cx="91440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</a:t>
            </a:r>
            <a:r>
              <a:rPr lang="en-US" b="1">
                <a:solidFill>
                  <a:srgbClr val="FFFFFF"/>
                </a:solidFill>
              </a:rPr>
              <a:t>o</a:t>
            </a:r>
            <a:r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ntro</a:t>
            </a:r>
            <a:r>
              <a:rPr lang="en-US" b="1">
                <a:solidFill>
                  <a:srgbClr val="FFFFFF"/>
                </a:solidFill>
              </a:rPr>
              <a:t>s 14 de 18 - 01/11/2018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350" y="5310187"/>
            <a:ext cx="9144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</a:t>
            </a:r>
            <a:r>
              <a:rPr lang="en-US" sz="1800" b="1" i="0" u="none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Dr</a:t>
            </a:r>
            <a:r>
              <a:rPr lang="en-US" sz="1800" b="1" i="0" u="none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Tatiana Canziani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3898900"/>
            <a:ext cx="91440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COMUNICAÇÃO </a:t>
            </a:r>
            <a:r>
              <a:rPr lang="en-US" sz="2800" b="1">
                <a:solidFill>
                  <a:srgbClr val="FFFFFF"/>
                </a:solidFill>
              </a:rPr>
              <a:t>E PRODUÇÃO</a:t>
            </a: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ACADÊMICA</a:t>
            </a:r>
            <a:endParaRPr sz="28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93C47D"/>
                </a:solidFill>
              </a:rPr>
              <a:t>Técnicas de oratória: falar em público</a:t>
            </a:r>
            <a:endParaRPr sz="2800" b="1">
              <a:solidFill>
                <a:srgbClr val="93C47D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52400" y="4540250"/>
            <a:ext cx="914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30387"/>
            <a:ext cx="5153025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564150" y="497375"/>
            <a:ext cx="77907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Sofismo</a:t>
            </a:r>
            <a:endParaRPr sz="3600" b="1"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50" y="1811325"/>
            <a:ext cx="6948600" cy="35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564150" y="1399125"/>
            <a:ext cx="80157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Capacidade de convencer as pessoas sobre algo que não era necessariamente uma verdade.</a:t>
            </a: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668025" y="5594825"/>
            <a:ext cx="80157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Sofismo significa fazer raciocínios capciosos. </a:t>
            </a:r>
            <a:r>
              <a:rPr lang="en-US" sz="2400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Usar um raciocínio lógico para persuadir as pessoas sobre inverdades – ou verdades distorcidas.</a:t>
            </a: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571500" y="860900"/>
            <a:ext cx="77907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Os sofistas e a venda do saber</a:t>
            </a:r>
            <a:endParaRPr sz="3600" b="1"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924" y="2312975"/>
            <a:ext cx="7557426" cy="35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Arthur Schopenhauer (1788-1860)</a:t>
            </a:r>
            <a:endParaRPr sz="3600" b="1"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874" y="1449500"/>
            <a:ext cx="54416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879300" y="60172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O filósofo da verdade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Schopenhauer: a arte de ter razão</a:t>
            </a:r>
            <a:endParaRPr sz="3600" b="1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775" y="1668950"/>
            <a:ext cx="2894385" cy="450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4438250" y="1668950"/>
            <a:ext cx="4312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latin typeface="Comfortaa"/>
                <a:ea typeface="Comfortaa"/>
                <a:cs typeface="Comfortaa"/>
                <a:sym typeface="Comfortaa"/>
              </a:rPr>
              <a:t>Dialética eurística</a:t>
            </a:r>
            <a:endParaRPr sz="30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Baseado nos Tópicos de Aristóteles analisa argumentos utilizados pelos sofistas para convencer que 2+2=5.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DIÁLETICA EURÍSTICA</a:t>
            </a:r>
            <a:endParaRPr sz="3600" b="1"/>
          </a:p>
        </p:txBody>
      </p:sp>
      <p:sp>
        <p:nvSpPr>
          <p:cNvPr id="296" name="Google Shape;296;p38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É a arte de discutir de modo a ter razão, isto é, [...] por meio lícitos ou ilícitos. (SCHOPENHAUER, 2014)</a:t>
            </a:r>
            <a:endParaRPr sz="2400"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63" y="2829650"/>
            <a:ext cx="7682320" cy="343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1:</a:t>
            </a:r>
            <a:endParaRPr sz="3600" b="1"/>
          </a:p>
        </p:txBody>
      </p:sp>
      <p:sp>
        <p:nvSpPr>
          <p:cNvPr id="307" name="Google Shape;307;p39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Generalize as afirmações do seu oponente.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2:</a:t>
            </a:r>
            <a:endParaRPr sz="3600" b="1"/>
          </a:p>
        </p:txBody>
      </p:sp>
      <p:sp>
        <p:nvSpPr>
          <p:cNvPr id="317" name="Google Shape;317;p40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Homonímia - mude os significados das palavras-chave do oponente.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3:</a:t>
            </a:r>
            <a:endParaRPr sz="3600" b="1"/>
          </a:p>
        </p:txBody>
      </p:sp>
      <p:sp>
        <p:nvSpPr>
          <p:cNvPr id="327" name="Google Shape;327;p41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Confunda a argumentação.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35" name="Google Shape;33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4:</a:t>
            </a:r>
            <a:endParaRPr sz="3600" b="1"/>
          </a:p>
        </p:txBody>
      </p:sp>
      <p:sp>
        <p:nvSpPr>
          <p:cNvPr id="337" name="Google Shape;337;p42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Prepare o caminho, mas oculte a conclusão.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5:</a:t>
            </a:r>
            <a:endParaRPr sz="3600" b="1"/>
          </a:p>
        </p:txBody>
      </p:sp>
      <p:sp>
        <p:nvSpPr>
          <p:cNvPr id="347" name="Google Shape;347;p43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as premissas do seu oponente contra ele.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571500" y="632300"/>
            <a:ext cx="82275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Oratória x Retórica x Eloquência</a:t>
            </a:r>
            <a:endParaRPr sz="3600" b="1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275" y="1449500"/>
            <a:ext cx="3978750" cy="45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326300" y="5771875"/>
            <a:ext cx="6081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A arte do falar bem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sp>
        <p:nvSpPr>
          <p:cNvPr id="354" name="Google Shape;354;p4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55" name="Google Shape;35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6:</a:t>
            </a:r>
            <a:endParaRPr sz="3600" b="1"/>
          </a:p>
        </p:txBody>
      </p:sp>
      <p:sp>
        <p:nvSpPr>
          <p:cNvPr id="357" name="Google Shape;357;p44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Mude as palavras do oponente para confundí-lo.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7:</a:t>
            </a:r>
            <a:endParaRPr sz="3600" b="1"/>
          </a:p>
        </p:txBody>
      </p:sp>
      <p:sp>
        <p:nvSpPr>
          <p:cNvPr id="367" name="Google Shape;367;p45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Faça o oponente concordar de forma indireta.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8:</a:t>
            </a:r>
            <a:endParaRPr sz="3600" b="1"/>
          </a:p>
        </p:txBody>
      </p:sp>
      <p:sp>
        <p:nvSpPr>
          <p:cNvPr id="377" name="Google Shape;377;p46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Desestabilize o oponente.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9:</a:t>
            </a:r>
            <a:endParaRPr sz="3600" b="1"/>
          </a:p>
        </p:txBody>
      </p:sp>
      <p:sp>
        <p:nvSpPr>
          <p:cNvPr id="387" name="Google Shape;387;p47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Disfarce seu objetivo final.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395" name="Google Shape;39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10:</a:t>
            </a:r>
            <a:endParaRPr sz="3600" b="1"/>
          </a:p>
        </p:txBody>
      </p:sp>
      <p:sp>
        <p:nvSpPr>
          <p:cNvPr id="397" name="Google Shape;397;p48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a psicologia da negação.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sp>
        <p:nvSpPr>
          <p:cNvPr id="404" name="Google Shape;404;p4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11:</a:t>
            </a:r>
            <a:endParaRPr sz="3600" b="1"/>
          </a:p>
        </p:txBody>
      </p:sp>
      <p:sp>
        <p:nvSpPr>
          <p:cNvPr id="407" name="Google Shape;407;p49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Tome um conceito geral para o caso particular.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sp>
        <p:nvSpPr>
          <p:cNvPr id="414" name="Google Shape;414;p5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12:</a:t>
            </a:r>
            <a:endParaRPr sz="3600" b="1"/>
          </a:p>
        </p:txBody>
      </p:sp>
      <p:sp>
        <p:nvSpPr>
          <p:cNvPr id="417" name="Google Shape;417;p50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Uso sutil dos vocábulos - renomeie as mesmas palavras. 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13:</a:t>
            </a:r>
            <a:endParaRPr sz="3600" b="1"/>
          </a:p>
        </p:txBody>
      </p:sp>
      <p:sp>
        <p:nvSpPr>
          <p:cNvPr id="427" name="Google Shape;427;p51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Apresente uma segunda opção inaceitável. 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sp>
        <p:nvSpPr>
          <p:cNvPr id="434" name="Google Shape;434;p5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14:</a:t>
            </a:r>
            <a:endParaRPr sz="3600" b="1"/>
          </a:p>
        </p:txBody>
      </p:sp>
      <p:sp>
        <p:nvSpPr>
          <p:cNvPr id="437" name="Google Shape;437;p52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Acuando os tímidos. 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sp>
        <p:nvSpPr>
          <p:cNvPr id="444" name="Google Shape;444;p5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45" name="Google Shape;44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15:</a:t>
            </a:r>
            <a:endParaRPr sz="3600" b="1"/>
          </a:p>
        </p:txBody>
      </p:sp>
      <p:sp>
        <p:nvSpPr>
          <p:cNvPr id="447" name="Google Shape;447;p53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Utilize paradoxos - para situações difíceis.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522975" y="582288"/>
            <a:ext cx="77907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Retórica x Oratória  </a:t>
            </a:r>
            <a:endParaRPr sz="3600" b="1"/>
          </a:p>
        </p:txBody>
      </p:sp>
      <p:sp>
        <p:nvSpPr>
          <p:cNvPr id="169" name="Google Shape;169;p27"/>
          <p:cNvSpPr txBox="1"/>
          <p:nvPr/>
        </p:nvSpPr>
        <p:spPr>
          <a:xfrm>
            <a:off x="420550" y="2086525"/>
            <a:ext cx="8232900" cy="23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RETÓRICA:</a:t>
            </a:r>
            <a:endParaRPr sz="30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Esse conceito surgiu ainda no século V a.C e, na Idade Média, integrava o trivium, que era o conjunto das três artes fundamentais ensinadas nas universidades. Naquele momento, essas três artes eram a retórica, a lógica e a gramática.</a:t>
            </a:r>
            <a:endParaRPr sz="2400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RETÓRICA = PERSUASÃO = CONVENCIMENTO</a:t>
            </a:r>
            <a:endParaRPr sz="29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50" y="4253725"/>
            <a:ext cx="1732379" cy="21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sp>
        <p:nvSpPr>
          <p:cNvPr id="454" name="Google Shape;454;p5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55" name="Google Shape;45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16:</a:t>
            </a:r>
            <a:endParaRPr sz="3600" b="1"/>
          </a:p>
        </p:txBody>
      </p:sp>
      <p:sp>
        <p:nvSpPr>
          <p:cNvPr id="457" name="Google Shape;457;p54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Desqualifique o argumento do outro.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65" name="Google Shape;46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17:</a:t>
            </a:r>
            <a:endParaRPr sz="3600" b="1"/>
          </a:p>
        </p:txBody>
      </p:sp>
      <p:sp>
        <p:nvSpPr>
          <p:cNvPr id="467" name="Google Shape;467;p55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Faça uso da dupla interpretação.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75" name="Google Shape;47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18:</a:t>
            </a:r>
            <a:endParaRPr sz="3600" b="1"/>
          </a:p>
        </p:txBody>
      </p:sp>
      <p:sp>
        <p:nvSpPr>
          <p:cNvPr id="477" name="Google Shape;477;p56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Mude o curso; interrompa antes da perda. 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  <p:sp>
        <p:nvSpPr>
          <p:cNvPr id="484" name="Google Shape;484;p5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85" name="Google Shape;48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19:</a:t>
            </a:r>
            <a:endParaRPr sz="3600" b="1"/>
          </a:p>
        </p:txBody>
      </p:sp>
      <p:sp>
        <p:nvSpPr>
          <p:cNvPr id="487" name="Google Shape;487;p57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Desfoque; depois encontre uma brecha.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  <p:sp>
        <p:nvSpPr>
          <p:cNvPr id="494" name="Google Shape;494;p5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495" name="Google Shape;49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20:</a:t>
            </a:r>
            <a:endParaRPr sz="3600" b="1"/>
          </a:p>
        </p:txBody>
      </p:sp>
      <p:sp>
        <p:nvSpPr>
          <p:cNvPr id="497" name="Google Shape;497;p58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Não arrisque num jogo ganho.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  <p:sp>
        <p:nvSpPr>
          <p:cNvPr id="504" name="Google Shape;504;p5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9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21:</a:t>
            </a:r>
            <a:endParaRPr sz="3600" b="1"/>
          </a:p>
        </p:txBody>
      </p:sp>
      <p:sp>
        <p:nvSpPr>
          <p:cNvPr id="507" name="Google Shape;507;p59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as mesmas armas.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15" name="Google Shape;51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0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22:</a:t>
            </a:r>
            <a:endParaRPr sz="3600" b="1"/>
          </a:p>
        </p:txBody>
      </p:sp>
      <p:sp>
        <p:nvSpPr>
          <p:cNvPr id="517" name="Google Shape;517;p60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Reduza a força do argumento principal.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/>
          </a:p>
        </p:txBody>
      </p:sp>
      <p:sp>
        <p:nvSpPr>
          <p:cNvPr id="524" name="Google Shape;524;p6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25" name="Google Shape;52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23:</a:t>
            </a:r>
            <a:endParaRPr sz="3600" b="1"/>
          </a:p>
        </p:txBody>
      </p:sp>
      <p:sp>
        <p:nvSpPr>
          <p:cNvPr id="527" name="Google Shape;527;p61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Provoque o oponente. 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  <p:sp>
        <p:nvSpPr>
          <p:cNvPr id="534" name="Google Shape;534;p6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35" name="Google Shape;53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2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24:</a:t>
            </a:r>
            <a:endParaRPr sz="3600" b="1"/>
          </a:p>
        </p:txBody>
      </p:sp>
      <p:sp>
        <p:nvSpPr>
          <p:cNvPr id="537" name="Google Shape;537;p62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Torne a acusação do outro inconsistente.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/>
          </a:p>
        </p:txBody>
      </p:sp>
      <p:sp>
        <p:nvSpPr>
          <p:cNvPr id="544" name="Google Shape;544;p6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45" name="Google Shape;54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3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25:</a:t>
            </a:r>
            <a:endParaRPr sz="3600" b="1"/>
          </a:p>
        </p:txBody>
      </p:sp>
      <p:sp>
        <p:nvSpPr>
          <p:cNvPr id="547" name="Google Shape;547;p63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a exceção para destruir a tese.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522975" y="582288"/>
            <a:ext cx="77907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Oratória </a:t>
            </a:r>
            <a:endParaRPr sz="3600" b="1"/>
          </a:p>
        </p:txBody>
      </p:sp>
      <p:sp>
        <p:nvSpPr>
          <p:cNvPr id="180" name="Google Shape;180;p28"/>
          <p:cNvSpPr txBox="1"/>
          <p:nvPr/>
        </p:nvSpPr>
        <p:spPr>
          <a:xfrm>
            <a:off x="663150" y="1399500"/>
            <a:ext cx="799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ORATÓRIA:</a:t>
            </a:r>
            <a:endParaRPr sz="30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é um conjunto de habilidades que permitem falar bem em público, apresentando ideias e argumentos de forma interessante, contundente e assertiva.</a:t>
            </a:r>
            <a:endParaRPr sz="24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333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33332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988" y="3299600"/>
            <a:ext cx="4150025" cy="3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/>
          </a:p>
        </p:txBody>
      </p:sp>
      <p:sp>
        <p:nvSpPr>
          <p:cNvPr id="554" name="Google Shape;554;p6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55" name="Google Shape;55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26:</a:t>
            </a:r>
            <a:endParaRPr sz="3600" b="1"/>
          </a:p>
        </p:txBody>
      </p:sp>
      <p:sp>
        <p:nvSpPr>
          <p:cNvPr id="557" name="Google Shape;557;p64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Reforce um aspecto no oponente; depois destrua o seu valor.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  <p:sp>
        <p:nvSpPr>
          <p:cNvPr id="564" name="Google Shape;564;p6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65" name="Google Shape;56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27:</a:t>
            </a:r>
            <a:endParaRPr sz="3600" b="1"/>
          </a:p>
        </p:txBody>
      </p:sp>
      <p:sp>
        <p:nvSpPr>
          <p:cNvPr id="567" name="Google Shape;567;p65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Deixe o seu oponente desequilibrado.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  <p:sp>
        <p:nvSpPr>
          <p:cNvPr id="574" name="Google Shape;574;p6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75" name="Google Shape;57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28:</a:t>
            </a:r>
            <a:endParaRPr sz="3600" b="1"/>
          </a:p>
        </p:txBody>
      </p:sp>
      <p:sp>
        <p:nvSpPr>
          <p:cNvPr id="577" name="Google Shape;577;p66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Ganhe a simpatia da audiência e ridicularize o adversário.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/>
          </a:p>
        </p:txBody>
      </p:sp>
      <p:sp>
        <p:nvSpPr>
          <p:cNvPr id="584" name="Google Shape;584;p6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85" name="Google Shape;58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29:</a:t>
            </a:r>
            <a:endParaRPr sz="3600" b="1"/>
          </a:p>
        </p:txBody>
      </p:sp>
      <p:sp>
        <p:nvSpPr>
          <p:cNvPr id="587" name="Google Shape;587;p67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Não se importe em fugir do assunto se estiver a ponto de perder.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/>
          </a:p>
        </p:txBody>
      </p:sp>
      <p:sp>
        <p:nvSpPr>
          <p:cNvPr id="594" name="Google Shape;594;p6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595" name="Google Shape;59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30:</a:t>
            </a:r>
            <a:endParaRPr sz="3600" b="1"/>
          </a:p>
        </p:txBody>
      </p:sp>
      <p:sp>
        <p:nvSpPr>
          <p:cNvPr id="597" name="Google Shape;597;p68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Aposte em credenciais e acue a todos.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/>
          </a:p>
        </p:txBody>
      </p:sp>
      <p:sp>
        <p:nvSpPr>
          <p:cNvPr id="604" name="Google Shape;604;p6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05" name="Google Shape;60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9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31:</a:t>
            </a:r>
            <a:endParaRPr sz="3600" b="1"/>
          </a:p>
        </p:txBody>
      </p:sp>
      <p:sp>
        <p:nvSpPr>
          <p:cNvPr id="607" name="Google Shape;607;p69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Complique o discurso do seu oponente.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/>
          </a:p>
        </p:txBody>
      </p:sp>
      <p:sp>
        <p:nvSpPr>
          <p:cNvPr id="614" name="Google Shape;614;p7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15" name="Google Shape;615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0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32:</a:t>
            </a:r>
            <a:endParaRPr sz="3600" b="1"/>
          </a:p>
        </p:txBody>
      </p:sp>
      <p:sp>
        <p:nvSpPr>
          <p:cNvPr id="617" name="Google Shape;617;p70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"Cole"um sentido ruim na alegação do outro.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/>
          </a:p>
        </p:txBody>
      </p:sp>
      <p:sp>
        <p:nvSpPr>
          <p:cNvPr id="624" name="Google Shape;624;p7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25" name="Google Shape;62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33:</a:t>
            </a:r>
            <a:endParaRPr sz="3600" b="1"/>
          </a:p>
        </p:txBody>
      </p:sp>
      <p:sp>
        <p:nvSpPr>
          <p:cNvPr id="627" name="Google Shape;627;p71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Invalide a teoria pela prática.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/>
          </a:p>
        </p:txBody>
      </p:sp>
      <p:sp>
        <p:nvSpPr>
          <p:cNvPr id="634" name="Google Shape;634;p7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35" name="Google Shape;6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2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34:</a:t>
            </a:r>
            <a:endParaRPr sz="3600" b="1"/>
          </a:p>
        </p:txBody>
      </p:sp>
      <p:sp>
        <p:nvSpPr>
          <p:cNvPr id="637" name="Google Shape;637;p72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Encontre e explore o ponto fraco.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/>
          </a:p>
        </p:txBody>
      </p:sp>
      <p:sp>
        <p:nvSpPr>
          <p:cNvPr id="644" name="Google Shape;644;p7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45" name="Google Shape;64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3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35:</a:t>
            </a:r>
            <a:endParaRPr sz="3600" b="1"/>
          </a:p>
        </p:txBody>
      </p:sp>
      <p:sp>
        <p:nvSpPr>
          <p:cNvPr id="647" name="Google Shape;647;p73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Mostre ao seu oponente que está lutando contra os próprios interesses.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571500" y="860900"/>
            <a:ext cx="8097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De quando data essa discussão?</a:t>
            </a:r>
            <a:endParaRPr sz="3600" b="1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75" y="1708925"/>
            <a:ext cx="4797025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5644900" y="1708925"/>
            <a:ext cx="32847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Egito Antigo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Início:</a:t>
            </a: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3150 a.C.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Auge:</a:t>
            </a: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1550 a 1070 a.C.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Fim:</a:t>
            </a: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 31 a.C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71500" y="56772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1º TREINO PARA FALAR EM PÚBLICO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2222"/>
                </a:solidFill>
                <a:highlight>
                  <a:srgbClr val="FFFFFF"/>
                </a:highlight>
              </a:rPr>
              <a:t>Womack, Morris M.; Bernstein, Elinor (1990). 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/>
          </a:p>
        </p:txBody>
      </p:sp>
      <p:sp>
        <p:nvSpPr>
          <p:cNvPr id="654" name="Google Shape;654;p7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55" name="Google Shape;65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36:</a:t>
            </a:r>
            <a:endParaRPr sz="3600" b="1"/>
          </a:p>
        </p:txBody>
      </p:sp>
      <p:sp>
        <p:nvSpPr>
          <p:cNvPr id="657" name="Google Shape;657;p74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Confunda e assuste o oponente com palavras complicadas.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/>
          </a:p>
        </p:txBody>
      </p:sp>
      <p:sp>
        <p:nvSpPr>
          <p:cNvPr id="664" name="Google Shape;664;p7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65" name="Google Shape;66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37:</a:t>
            </a:r>
            <a:endParaRPr sz="3600" b="1"/>
          </a:p>
        </p:txBody>
      </p:sp>
      <p:sp>
        <p:nvSpPr>
          <p:cNvPr id="667" name="Google Shape;667;p75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Destrua a tese boa pela prova frágil.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/>
          </a:p>
        </p:txBody>
      </p:sp>
      <p:sp>
        <p:nvSpPr>
          <p:cNvPr id="674" name="Google Shape;674;p7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75" name="Google Shape;67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ESTRATÉGIA 38:</a:t>
            </a:r>
            <a:endParaRPr sz="3600" b="1"/>
          </a:p>
        </p:txBody>
      </p:sp>
      <p:sp>
        <p:nvSpPr>
          <p:cNvPr id="677" name="Google Shape;677;p76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Como último recurso, parta para o ataque pessoal.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/>
          </a:p>
        </p:txBody>
      </p:sp>
      <p:sp>
        <p:nvSpPr>
          <p:cNvPr id="684" name="Google Shape;684;p7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85" name="Google Shape;685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TED: falar, convencer, emocionar</a:t>
            </a:r>
            <a:endParaRPr sz="3600" b="1"/>
          </a:p>
        </p:txBody>
      </p:sp>
      <p:pic>
        <p:nvPicPr>
          <p:cNvPr id="687" name="Google Shape;68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75" y="1352475"/>
            <a:ext cx="2934851" cy="4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413" y="1352475"/>
            <a:ext cx="184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7"/>
          <p:cNvSpPr txBox="1"/>
          <p:nvPr/>
        </p:nvSpPr>
        <p:spPr>
          <a:xfrm>
            <a:off x="3784850" y="3218725"/>
            <a:ext cx="5079000" cy="30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Carmine Gallo é um autor americano, colunista, orador principal e ex-jornalista e âncora de notícias. Atualmente com sede em Pleasanton, Califórnia, ele é presidente do Gallo Communications Group e trabalha como treinador de comunicações e palestrante.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/>
          </a:p>
        </p:txBody>
      </p:sp>
      <p:sp>
        <p:nvSpPr>
          <p:cNvPr id="696" name="Google Shape;696;p7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697" name="Google Shape;697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PARA SER UM BOM ORADOR:</a:t>
            </a:r>
            <a:endParaRPr sz="3600" b="1"/>
          </a:p>
        </p:txBody>
      </p:sp>
      <p:sp>
        <p:nvSpPr>
          <p:cNvPr id="699" name="Google Shape;699;p78"/>
          <p:cNvSpPr txBox="1"/>
          <p:nvPr/>
        </p:nvSpPr>
        <p:spPr>
          <a:xfrm>
            <a:off x="679325" y="1668950"/>
            <a:ext cx="808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Você precisa ser você mesmo;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Fazer uma apresentação curta;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Explorar todos os sentidos da plateia - expressão corporal e imagens são sempre bem-vindas.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Escolha uma das apresentações e assista agora, levantando os principais aspectos da apresentação: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https://awebic.com/cultura/melhores-ted-talks/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/>
          </a:p>
        </p:txBody>
      </p:sp>
      <p:sp>
        <p:nvSpPr>
          <p:cNvPr id="706" name="Google Shape;706;p7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07" name="Google Shape;7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9"/>
          <p:cNvSpPr txBox="1"/>
          <p:nvPr/>
        </p:nvSpPr>
        <p:spPr>
          <a:xfrm>
            <a:off x="402450" y="625300"/>
            <a:ext cx="842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LIBERTE O SEU MESTRE INTERIOR:</a:t>
            </a:r>
            <a:endParaRPr sz="3600" b="1"/>
          </a:p>
        </p:txBody>
      </p:sp>
      <p:pic>
        <p:nvPicPr>
          <p:cNvPr id="709" name="Google Shape;70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475" y="1594900"/>
            <a:ext cx="7581709" cy="451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/>
          </a:p>
        </p:txBody>
      </p:sp>
      <p:sp>
        <p:nvSpPr>
          <p:cNvPr id="716" name="Google Shape;716;p8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17" name="Google Shape;71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0"/>
          <p:cNvSpPr txBox="1"/>
          <p:nvPr/>
        </p:nvSpPr>
        <p:spPr>
          <a:xfrm>
            <a:off x="402450" y="625300"/>
            <a:ext cx="842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LIBERTE O SEU MESTRE INTERIOR:</a:t>
            </a:r>
            <a:endParaRPr sz="3600" b="1"/>
          </a:p>
        </p:txBody>
      </p:sp>
      <p:pic>
        <p:nvPicPr>
          <p:cNvPr id="719" name="Google Shape;71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175" y="1442500"/>
            <a:ext cx="6683377" cy="499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/>
          </a:p>
        </p:txBody>
      </p:sp>
      <p:sp>
        <p:nvSpPr>
          <p:cNvPr id="726" name="Google Shape;726;p8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27" name="Google Shape;72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75" y="1756650"/>
            <a:ext cx="8296099" cy="39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8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DOMINE A ARTE DO STORYTELLING:</a:t>
            </a:r>
            <a:endParaRPr sz="36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/>
          </a:p>
        </p:txBody>
      </p:sp>
      <p:sp>
        <p:nvSpPr>
          <p:cNvPr id="736" name="Google Shape;736;p8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37" name="Google Shape;737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2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DOMINE A ARTE DO STORYTELLING:</a:t>
            </a:r>
            <a:endParaRPr sz="3600" b="1"/>
          </a:p>
        </p:txBody>
      </p:sp>
      <p:pic>
        <p:nvPicPr>
          <p:cNvPr id="739" name="Google Shape;73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265075"/>
            <a:ext cx="8247574" cy="2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/>
          </a:p>
        </p:txBody>
      </p:sp>
      <p:sp>
        <p:nvSpPr>
          <p:cNvPr id="746" name="Google Shape;746;p8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47" name="Google Shape;74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3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CONVERSE COM A PLATEIA:</a:t>
            </a:r>
            <a:endParaRPr sz="3600" b="1"/>
          </a:p>
        </p:txBody>
      </p:sp>
      <p:pic>
        <p:nvPicPr>
          <p:cNvPr id="749" name="Google Shape;74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950" y="1601888"/>
            <a:ext cx="7295494" cy="450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517475" y="532288"/>
            <a:ext cx="84120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203" name="Google Shape;203;p30"/>
          <p:cNvSpPr txBox="1"/>
          <p:nvPr/>
        </p:nvSpPr>
        <p:spPr>
          <a:xfrm>
            <a:off x="646975" y="1708925"/>
            <a:ext cx="82824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1º tratado de retórica - Sícilia (século V a.C.)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Kórax e Tísias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75" y="3159475"/>
            <a:ext cx="7715251" cy="3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523050" y="652288"/>
            <a:ext cx="8097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De quando data essa discussão?</a:t>
            </a:r>
            <a:endParaRPr sz="36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/>
          </a:p>
        </p:txBody>
      </p:sp>
      <p:sp>
        <p:nvSpPr>
          <p:cNvPr id="756" name="Google Shape;756;p8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57" name="Google Shape;75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8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CONVERSE COM A PLATEIA:</a:t>
            </a:r>
            <a:endParaRPr sz="3600" b="1"/>
          </a:p>
        </p:txBody>
      </p:sp>
      <p:pic>
        <p:nvPicPr>
          <p:cNvPr id="759" name="Google Shape;75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601900"/>
            <a:ext cx="8420099" cy="2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/>
          </a:p>
        </p:txBody>
      </p:sp>
      <p:sp>
        <p:nvSpPr>
          <p:cNvPr id="766" name="Google Shape;766;p8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67" name="Google Shape;76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QUERO APRENDER ALGO NOVO:</a:t>
            </a:r>
            <a:endParaRPr sz="3600" b="1"/>
          </a:p>
        </p:txBody>
      </p:sp>
      <p:pic>
        <p:nvPicPr>
          <p:cNvPr id="769" name="Google Shape;76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350" y="1601900"/>
            <a:ext cx="7583094" cy="450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/>
          </a:p>
        </p:txBody>
      </p:sp>
      <p:sp>
        <p:nvSpPr>
          <p:cNvPr id="776" name="Google Shape;776;p86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77" name="Google Shape;777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6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CRIE MOMENTOS SURPREENDENTES:</a:t>
            </a:r>
            <a:endParaRPr sz="3600" b="1"/>
          </a:p>
        </p:txBody>
      </p:sp>
      <p:pic>
        <p:nvPicPr>
          <p:cNvPr id="779" name="Google Shape;77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50" y="2160500"/>
            <a:ext cx="8344626" cy="41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7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/>
          </a:p>
        </p:txBody>
      </p:sp>
      <p:sp>
        <p:nvSpPr>
          <p:cNvPr id="786" name="Google Shape;786;p87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87" name="Google Shape;78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7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CRIE MOMENTOS SURPREENDENTES:</a:t>
            </a:r>
            <a:endParaRPr sz="3600" b="1"/>
          </a:p>
        </p:txBody>
      </p:sp>
      <p:pic>
        <p:nvPicPr>
          <p:cNvPr id="789" name="Google Shape;78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572375"/>
            <a:ext cx="8420100" cy="3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8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/>
          </a:p>
        </p:txBody>
      </p:sp>
      <p:sp>
        <p:nvSpPr>
          <p:cNvPr id="796" name="Google Shape;796;p88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797" name="Google Shape;797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8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FAÇA UMA APRESENTAÇÃO LEVE:</a:t>
            </a:r>
            <a:endParaRPr sz="3600" b="1"/>
          </a:p>
        </p:txBody>
      </p:sp>
      <p:pic>
        <p:nvPicPr>
          <p:cNvPr id="799" name="Google Shape;79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248900"/>
            <a:ext cx="8312275" cy="3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9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/>
          </a:p>
        </p:txBody>
      </p:sp>
      <p:sp>
        <p:nvSpPr>
          <p:cNvPr id="806" name="Google Shape;806;p89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07" name="Google Shape;807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89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FAÇA UMA APRESENTAÇÃO LEVE:</a:t>
            </a:r>
            <a:endParaRPr sz="3600" b="1"/>
          </a:p>
        </p:txBody>
      </p:sp>
      <p:pic>
        <p:nvPicPr>
          <p:cNvPr id="809" name="Google Shape;80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500" y="1899875"/>
            <a:ext cx="7530400" cy="4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0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/>
          </a:p>
        </p:txBody>
      </p:sp>
      <p:sp>
        <p:nvSpPr>
          <p:cNvPr id="816" name="Google Shape;816;p90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17" name="Google Shape;81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90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ATENHA-SE À REGRA DOS 18 MINUTOS:</a:t>
            </a:r>
            <a:endParaRPr sz="3600" b="1"/>
          </a:p>
        </p:txBody>
      </p:sp>
      <p:pic>
        <p:nvPicPr>
          <p:cNvPr id="819" name="Google Shape;81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350" y="1343125"/>
            <a:ext cx="4925759" cy="510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/>
          </a:p>
        </p:txBody>
      </p:sp>
      <p:sp>
        <p:nvSpPr>
          <p:cNvPr id="826" name="Google Shape;826;p9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27" name="Google Shape;827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1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ATENHA-SE À REGRA DOS 18 MINUTOS:</a:t>
            </a:r>
            <a:endParaRPr sz="3600" b="1"/>
          </a:p>
        </p:txBody>
      </p:sp>
      <p:pic>
        <p:nvPicPr>
          <p:cNvPr id="829" name="Google Shape;82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79" y="2434462"/>
            <a:ext cx="8144820" cy="331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/>
          </a:p>
        </p:txBody>
      </p:sp>
      <p:sp>
        <p:nvSpPr>
          <p:cNvPr id="836" name="Google Shape;836;p9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37" name="Google Shape;837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92"/>
          <p:cNvSpPr txBox="1"/>
          <p:nvPr/>
        </p:nvSpPr>
        <p:spPr>
          <a:xfrm>
            <a:off x="571500" y="549925"/>
            <a:ext cx="79524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CRIE UMA REPRESENTAÇÃO MENTAL COM EXPERIÊNCIAS:</a:t>
            </a:r>
            <a:endParaRPr sz="3600" b="1"/>
          </a:p>
        </p:txBody>
      </p:sp>
      <p:pic>
        <p:nvPicPr>
          <p:cNvPr id="839" name="Google Shape;83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313" y="1828475"/>
            <a:ext cx="6683374" cy="4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/>
          </a:p>
        </p:txBody>
      </p:sp>
      <p:sp>
        <p:nvSpPr>
          <p:cNvPr id="846" name="Google Shape;846;p9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47" name="Google Shape;847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93"/>
          <p:cNvSpPr txBox="1"/>
          <p:nvPr/>
        </p:nvSpPr>
        <p:spPr>
          <a:xfrm>
            <a:off x="571500" y="549925"/>
            <a:ext cx="79524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CRIE UMA REPRESENTAÇÃO MENTAL COM EXPERIÊNCIAS:</a:t>
            </a:r>
            <a:endParaRPr sz="3600" b="1"/>
          </a:p>
        </p:txBody>
      </p:sp>
      <p:pic>
        <p:nvPicPr>
          <p:cNvPr id="849" name="Google Shape;84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100" y="1867075"/>
            <a:ext cx="6291875" cy="46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523050" y="652288"/>
            <a:ext cx="8097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De quando data essa discussão?</a:t>
            </a:r>
            <a:endParaRPr sz="3600" b="1"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375" y="1952449"/>
            <a:ext cx="2953100" cy="2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4302425" y="2138125"/>
            <a:ext cx="46272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O siciliano Górgias (427 a.C) em Atenas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Fundador da técnica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Retórica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148375" y="1177825"/>
            <a:ext cx="71490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INÍCIO DA DEMOCRACIA 446 a.C.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23050" y="5091225"/>
            <a:ext cx="862080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Para Górgias, a oratória precisava excitar completamente, precisava seduzir a platéia. Não interessava a ele uma eventual verdade objetiva, mas tão somente o convencimento do público. 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4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/>
          </a:p>
        </p:txBody>
      </p:sp>
      <p:sp>
        <p:nvSpPr>
          <p:cNvPr id="856" name="Google Shape;856;p94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57" name="Google Shape;85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94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SEJA VOCÊ MESMO:</a:t>
            </a:r>
            <a:endParaRPr sz="3600" b="1"/>
          </a:p>
        </p:txBody>
      </p:sp>
      <p:pic>
        <p:nvPicPr>
          <p:cNvPr id="859" name="Google Shape;85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159862"/>
            <a:ext cx="8344624" cy="2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5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/>
          </a:p>
        </p:txBody>
      </p:sp>
      <p:sp>
        <p:nvSpPr>
          <p:cNvPr id="866" name="Google Shape;866;p95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867" name="Google Shape;86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95"/>
          <p:cNvSpPr txBox="1"/>
          <p:nvPr/>
        </p:nvSpPr>
        <p:spPr>
          <a:xfrm>
            <a:off x="571500" y="632300"/>
            <a:ext cx="79524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SEJA VOCÊ MESMO:</a:t>
            </a:r>
            <a:endParaRPr sz="3600" b="1"/>
          </a:p>
        </p:txBody>
      </p:sp>
      <p:pic>
        <p:nvPicPr>
          <p:cNvPr id="869" name="Google Shape;86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50" y="1359300"/>
            <a:ext cx="3696195" cy="51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523050" y="652288"/>
            <a:ext cx="8097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De quando data essa discussão?</a:t>
            </a:r>
            <a:endParaRPr sz="3600" b="1"/>
          </a:p>
        </p:txBody>
      </p:sp>
      <p:sp>
        <p:nvSpPr>
          <p:cNvPr id="228" name="Google Shape;228;p32"/>
          <p:cNvSpPr txBox="1"/>
          <p:nvPr/>
        </p:nvSpPr>
        <p:spPr>
          <a:xfrm>
            <a:off x="5531875" y="1469500"/>
            <a:ext cx="33978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Grécia Antiga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336 a.C.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mfortaa"/>
                <a:ea typeface="Comfortaa"/>
                <a:cs typeface="Comfortaa"/>
                <a:sym typeface="Comfortaa"/>
              </a:rPr>
              <a:t>Aristóteles, </a:t>
            </a: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o aluno de Platão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229" name="Google Shape;229;p32"/>
          <p:cNvSpPr txBox="1"/>
          <p:nvPr/>
        </p:nvSpPr>
        <p:spPr>
          <a:xfrm>
            <a:off x="523050" y="4852350"/>
            <a:ext cx="5202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1º LIVRO SOBRE ORATÓRIA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2222"/>
                </a:solidFill>
                <a:highlight>
                  <a:srgbClr val="FFFFFF"/>
                </a:highlight>
              </a:rPr>
              <a:t>Womack, Morris M.; Bernstein, Elinor (1990)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50" y="1469500"/>
            <a:ext cx="4579184" cy="31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150" y="4068475"/>
            <a:ext cx="1905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6988175" y="6262687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0" y="44450"/>
            <a:ext cx="6948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 Narrow"/>
              <a:buNone/>
            </a:pP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COMUNICAÇÃO E PRODUÇÃO ACADÊMICA– Prof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Dr</a:t>
            </a:r>
            <a:r>
              <a:rPr lang="en-US" sz="1800" b="0" i="0" u="none" baseline="300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en-US" sz="1800" b="0" i="0" u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. Tatiana Canziani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0" y="241300"/>
            <a:ext cx="1944685" cy="5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533750" y="594900"/>
            <a:ext cx="84120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As assembleias gerais e o voto popular</a:t>
            </a:r>
            <a:endParaRPr sz="3600" b="1"/>
          </a:p>
        </p:txBody>
      </p:sp>
      <p:sp>
        <p:nvSpPr>
          <p:cNvPr id="241" name="Google Shape;241;p33"/>
          <p:cNvSpPr txBox="1"/>
          <p:nvPr/>
        </p:nvSpPr>
        <p:spPr>
          <a:xfrm>
            <a:off x="5499350" y="1708925"/>
            <a:ext cx="34302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Assembleias gerais para decidir sobre todos os assuntos.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Boa oratória = influência nas assembleias.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25" y="1830500"/>
            <a:ext cx="4572000" cy="36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Microsoft Macintosh PowerPoint</Application>
  <PresentationFormat>On-screen Show (4:3)</PresentationFormat>
  <Paragraphs>380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 Narrow</vt:lpstr>
      <vt:lpstr>Comfortaa</vt:lpstr>
      <vt:lpstr>Office Theme</vt:lpstr>
      <vt:lpstr>13_Office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 K</cp:lastModifiedBy>
  <cp:revision>1</cp:revision>
  <dcterms:modified xsi:type="dcterms:W3CDTF">2018-11-01T20:57:20Z</dcterms:modified>
</cp:coreProperties>
</file>