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72" r:id="rId5"/>
    <p:sldId id="259" r:id="rId6"/>
    <p:sldId id="273" r:id="rId7"/>
    <p:sldId id="283" r:id="rId8"/>
    <p:sldId id="278" r:id="rId9"/>
    <p:sldId id="262" r:id="rId10"/>
    <p:sldId id="263" r:id="rId11"/>
    <p:sldId id="264" r:id="rId12"/>
    <p:sldId id="282" r:id="rId13"/>
    <p:sldId id="266" r:id="rId14"/>
    <p:sldId id="267" r:id="rId15"/>
    <p:sldId id="284" r:id="rId16"/>
    <p:sldId id="285" r:id="rId17"/>
    <p:sldId id="286" r:id="rId18"/>
    <p:sldId id="288" r:id="rId19"/>
    <p:sldId id="289" r:id="rId20"/>
    <p:sldId id="290" r:id="rId21"/>
    <p:sldId id="291" r:id="rId22"/>
    <p:sldId id="294" r:id="rId23"/>
    <p:sldId id="292" r:id="rId24"/>
    <p:sldId id="293"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830"/>
  </p:normalViewPr>
  <p:slideViewPr>
    <p:cSldViewPr snapToGrid="0">
      <p:cViewPr varScale="1">
        <p:scale>
          <a:sx n="119" d="100"/>
          <a:sy n="119" d="100"/>
        </p:scale>
        <p:origin x="282" y="10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DC7FB-2F08-481F-A330-E1BB1F593DAC}"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261B40E9-C6BB-4BB9-B354-53076038E124}">
      <dgm:prSet/>
      <dgm:spPr/>
      <dgm:t>
        <a:bodyPr/>
        <a:lstStyle/>
        <a:p>
          <a:r>
            <a:rPr lang="en-US" b="1" dirty="0"/>
            <a:t>1. The customer contacts the business owner or coordinator to book a trip.</a:t>
          </a:r>
          <a:endParaRPr lang="en-US" dirty="0"/>
        </a:p>
      </dgm:t>
    </dgm:pt>
    <dgm:pt modelId="{CD6497E8-922E-47F4-92B4-5A564F211A2C}" type="parTrans" cxnId="{2C2F147A-391D-4323-A27B-A240EF5EABA1}">
      <dgm:prSet/>
      <dgm:spPr/>
      <dgm:t>
        <a:bodyPr/>
        <a:lstStyle/>
        <a:p>
          <a:endParaRPr lang="en-US"/>
        </a:p>
      </dgm:t>
    </dgm:pt>
    <dgm:pt modelId="{7C621028-3C60-4087-9D76-4DFFDFCD409A}" type="sibTrans" cxnId="{2C2F147A-391D-4323-A27B-A240EF5EABA1}">
      <dgm:prSet/>
      <dgm:spPr/>
      <dgm:t>
        <a:bodyPr/>
        <a:lstStyle/>
        <a:p>
          <a:endParaRPr lang="en-US"/>
        </a:p>
      </dgm:t>
    </dgm:pt>
    <dgm:pt modelId="{24DCD623-4287-4D51-9EAF-E5E2B841BB03}">
      <dgm:prSet/>
      <dgm:spPr/>
      <dgm:t>
        <a:bodyPr/>
        <a:lstStyle/>
        <a:p>
          <a:r>
            <a:rPr lang="en-US" b="1"/>
            <a:t>2. The customer provides a list of the details and information of the following guests.</a:t>
          </a:r>
          <a:endParaRPr lang="en-US" b="1" dirty="0"/>
        </a:p>
      </dgm:t>
    </dgm:pt>
    <dgm:pt modelId="{FA140B7E-7278-45A6-A18A-0492E29E9ABA}" type="parTrans" cxnId="{C4CB799F-F93E-4539-92F1-E89DCFDDE986}">
      <dgm:prSet/>
      <dgm:spPr/>
      <dgm:t>
        <a:bodyPr/>
        <a:lstStyle/>
        <a:p>
          <a:endParaRPr lang="en-US"/>
        </a:p>
      </dgm:t>
    </dgm:pt>
    <dgm:pt modelId="{FDE0E64E-D087-4E23-BCD5-26407BB37F5D}" type="sibTrans" cxnId="{C4CB799F-F93E-4539-92F1-E89DCFDDE986}">
      <dgm:prSet/>
      <dgm:spPr/>
      <dgm:t>
        <a:bodyPr/>
        <a:lstStyle/>
        <a:p>
          <a:endParaRPr lang="en-US"/>
        </a:p>
      </dgm:t>
    </dgm:pt>
    <dgm:pt modelId="{DCAD1F61-1602-4D9E-B952-20C813655722}">
      <dgm:prSet/>
      <dgm:spPr/>
      <dgm:t>
        <a:bodyPr/>
        <a:lstStyle/>
        <a:p>
          <a:r>
            <a:rPr lang="en-US" b="1"/>
            <a:t>3. The coordinator will then create the proper documents (Vessel Entry Permit and Island-Hopping Voucher) with the corresponding guest details.</a:t>
          </a:r>
          <a:endParaRPr lang="en-US" b="1" dirty="0"/>
        </a:p>
      </dgm:t>
    </dgm:pt>
    <dgm:pt modelId="{C3E44563-0313-4918-9077-723E9AE748FC}" type="parTrans" cxnId="{BCADE581-8393-4DAD-BD19-63298CB3A0EA}">
      <dgm:prSet/>
      <dgm:spPr/>
      <dgm:t>
        <a:bodyPr/>
        <a:lstStyle/>
        <a:p>
          <a:endParaRPr lang="en-US"/>
        </a:p>
      </dgm:t>
    </dgm:pt>
    <dgm:pt modelId="{A4BA4915-2CD0-4477-AFF2-7B1D2CD9D401}" type="sibTrans" cxnId="{BCADE581-8393-4DAD-BD19-63298CB3A0EA}">
      <dgm:prSet/>
      <dgm:spPr/>
      <dgm:t>
        <a:bodyPr/>
        <a:lstStyle/>
        <a:p>
          <a:endParaRPr lang="en-US"/>
        </a:p>
      </dgm:t>
    </dgm:pt>
    <dgm:pt modelId="{9A5D0A67-1985-426C-AEA9-0880A5BBD432}">
      <dgm:prSet/>
      <dgm:spPr/>
      <dgm:t>
        <a:bodyPr/>
        <a:lstStyle/>
        <a:p>
          <a:r>
            <a:rPr lang="en-US" b="1"/>
            <a:t>4. The coordinator will then have the documents approved by the Coast Guard and acquire the official receipt/permit.</a:t>
          </a:r>
          <a:endParaRPr lang="en-US" b="1" dirty="0"/>
        </a:p>
      </dgm:t>
    </dgm:pt>
    <dgm:pt modelId="{54E405C8-1CE1-4EF0-AB8D-866A39B6BB1A}" type="parTrans" cxnId="{35601189-39E4-4197-9DDA-3C9E69C7AAA2}">
      <dgm:prSet/>
      <dgm:spPr/>
      <dgm:t>
        <a:bodyPr/>
        <a:lstStyle/>
        <a:p>
          <a:endParaRPr lang="en-US"/>
        </a:p>
      </dgm:t>
    </dgm:pt>
    <dgm:pt modelId="{9F79934A-17E4-48FF-BD7A-677C681A5471}" type="sibTrans" cxnId="{35601189-39E4-4197-9DDA-3C9E69C7AAA2}">
      <dgm:prSet/>
      <dgm:spPr/>
      <dgm:t>
        <a:bodyPr/>
        <a:lstStyle/>
        <a:p>
          <a:endParaRPr lang="en-US"/>
        </a:p>
      </dgm:t>
    </dgm:pt>
    <dgm:pt modelId="{D9244452-C1BA-46BE-A301-9737BBDE0E6D}">
      <dgm:prSet/>
      <dgm:spPr/>
      <dgm:t>
        <a:bodyPr/>
        <a:lstStyle/>
        <a:p>
          <a:r>
            <a:rPr lang="en-US" b="1"/>
            <a:t>5. The boat will then sail and provide the paid services to the guests.</a:t>
          </a:r>
          <a:endParaRPr lang="en-US" b="1" dirty="0"/>
        </a:p>
      </dgm:t>
    </dgm:pt>
    <dgm:pt modelId="{9842C639-5E0C-453E-87F6-83227A64E4CE}" type="parTrans" cxnId="{CCA2E740-1FB4-40A3-95DB-D3E3EBF3503D}">
      <dgm:prSet/>
      <dgm:spPr/>
      <dgm:t>
        <a:bodyPr/>
        <a:lstStyle/>
        <a:p>
          <a:endParaRPr lang="en-US"/>
        </a:p>
      </dgm:t>
    </dgm:pt>
    <dgm:pt modelId="{CF663A67-2C8E-4E7A-A028-38DABF332F65}" type="sibTrans" cxnId="{CCA2E740-1FB4-40A3-95DB-D3E3EBF3503D}">
      <dgm:prSet/>
      <dgm:spPr/>
      <dgm:t>
        <a:bodyPr/>
        <a:lstStyle/>
        <a:p>
          <a:endParaRPr lang="en-US"/>
        </a:p>
      </dgm:t>
    </dgm:pt>
    <dgm:pt modelId="{AF766F93-99D4-4D96-8072-4A2AA0AC9E24}">
      <dgm:prSet/>
      <dgm:spPr/>
      <dgm:t>
        <a:bodyPr/>
        <a:lstStyle/>
        <a:p>
          <a:r>
            <a:rPr lang="en-US" b="1"/>
            <a:t>6. The guests will transact payments to the business owner for the services they got.</a:t>
          </a:r>
          <a:endParaRPr lang="en-US" b="1" dirty="0"/>
        </a:p>
      </dgm:t>
    </dgm:pt>
    <dgm:pt modelId="{94500989-E75A-4AD7-9E2C-321B21E4ABF1}" type="parTrans" cxnId="{2A383832-D37F-4E8E-AEAF-A434EA815F66}">
      <dgm:prSet/>
      <dgm:spPr/>
      <dgm:t>
        <a:bodyPr/>
        <a:lstStyle/>
        <a:p>
          <a:endParaRPr lang="en-US"/>
        </a:p>
      </dgm:t>
    </dgm:pt>
    <dgm:pt modelId="{7C90B86B-7809-404F-9BA0-96E3A21592C3}" type="sibTrans" cxnId="{2A383832-D37F-4E8E-AEAF-A434EA815F66}">
      <dgm:prSet/>
      <dgm:spPr/>
      <dgm:t>
        <a:bodyPr/>
        <a:lstStyle/>
        <a:p>
          <a:endParaRPr lang="en-US"/>
        </a:p>
      </dgm:t>
    </dgm:pt>
    <dgm:pt modelId="{F2C9CB0B-58F4-4183-9933-DC2F11164CAA}" type="pres">
      <dgm:prSet presAssocID="{FCDDC7FB-2F08-481F-A330-E1BB1F593DAC}" presName="linear" presStyleCnt="0">
        <dgm:presLayoutVars>
          <dgm:animLvl val="lvl"/>
          <dgm:resizeHandles val="exact"/>
        </dgm:presLayoutVars>
      </dgm:prSet>
      <dgm:spPr/>
    </dgm:pt>
    <dgm:pt modelId="{A2ED0E82-25B6-491F-B723-BD1A15DEC816}" type="pres">
      <dgm:prSet presAssocID="{261B40E9-C6BB-4BB9-B354-53076038E124}" presName="parentText" presStyleLbl="node1" presStyleIdx="0" presStyleCnt="6">
        <dgm:presLayoutVars>
          <dgm:chMax val="0"/>
          <dgm:bulletEnabled val="1"/>
        </dgm:presLayoutVars>
      </dgm:prSet>
      <dgm:spPr/>
    </dgm:pt>
    <dgm:pt modelId="{9EF90085-9867-4A85-A406-59173A89316B}" type="pres">
      <dgm:prSet presAssocID="{7C621028-3C60-4087-9D76-4DFFDFCD409A}" presName="spacer" presStyleCnt="0"/>
      <dgm:spPr/>
    </dgm:pt>
    <dgm:pt modelId="{E92008DB-C776-4BB8-9B0E-16348E8C47AD}" type="pres">
      <dgm:prSet presAssocID="{24DCD623-4287-4D51-9EAF-E5E2B841BB03}" presName="parentText" presStyleLbl="node1" presStyleIdx="1" presStyleCnt="6">
        <dgm:presLayoutVars>
          <dgm:chMax val="0"/>
          <dgm:bulletEnabled val="1"/>
        </dgm:presLayoutVars>
      </dgm:prSet>
      <dgm:spPr/>
    </dgm:pt>
    <dgm:pt modelId="{B2A9DB13-AEB8-4B1B-83BB-59167DCCD0BB}" type="pres">
      <dgm:prSet presAssocID="{FDE0E64E-D087-4E23-BCD5-26407BB37F5D}" presName="spacer" presStyleCnt="0"/>
      <dgm:spPr/>
    </dgm:pt>
    <dgm:pt modelId="{911FAA06-B4CB-446B-A2EB-3EBD85914952}" type="pres">
      <dgm:prSet presAssocID="{DCAD1F61-1602-4D9E-B952-20C813655722}" presName="parentText" presStyleLbl="node1" presStyleIdx="2" presStyleCnt="6">
        <dgm:presLayoutVars>
          <dgm:chMax val="0"/>
          <dgm:bulletEnabled val="1"/>
        </dgm:presLayoutVars>
      </dgm:prSet>
      <dgm:spPr/>
    </dgm:pt>
    <dgm:pt modelId="{7F4BAA75-28CB-45CF-B0AE-59A9095103EA}" type="pres">
      <dgm:prSet presAssocID="{A4BA4915-2CD0-4477-AFF2-7B1D2CD9D401}" presName="spacer" presStyleCnt="0"/>
      <dgm:spPr/>
    </dgm:pt>
    <dgm:pt modelId="{F42A73B0-6216-4BF2-9D38-72D80D360CA2}" type="pres">
      <dgm:prSet presAssocID="{9A5D0A67-1985-426C-AEA9-0880A5BBD432}" presName="parentText" presStyleLbl="node1" presStyleIdx="3" presStyleCnt="6">
        <dgm:presLayoutVars>
          <dgm:chMax val="0"/>
          <dgm:bulletEnabled val="1"/>
        </dgm:presLayoutVars>
      </dgm:prSet>
      <dgm:spPr/>
    </dgm:pt>
    <dgm:pt modelId="{02781FEC-5AC5-4E75-9FA3-F7D43FE40DFA}" type="pres">
      <dgm:prSet presAssocID="{9F79934A-17E4-48FF-BD7A-677C681A5471}" presName="spacer" presStyleCnt="0"/>
      <dgm:spPr/>
    </dgm:pt>
    <dgm:pt modelId="{3AFB2B75-707B-4526-AC04-292AF0EF0E41}" type="pres">
      <dgm:prSet presAssocID="{D9244452-C1BA-46BE-A301-9737BBDE0E6D}" presName="parentText" presStyleLbl="node1" presStyleIdx="4" presStyleCnt="6">
        <dgm:presLayoutVars>
          <dgm:chMax val="0"/>
          <dgm:bulletEnabled val="1"/>
        </dgm:presLayoutVars>
      </dgm:prSet>
      <dgm:spPr/>
    </dgm:pt>
    <dgm:pt modelId="{A835ECAD-7133-433B-B46E-8458AE5300CE}" type="pres">
      <dgm:prSet presAssocID="{CF663A67-2C8E-4E7A-A028-38DABF332F65}" presName="spacer" presStyleCnt="0"/>
      <dgm:spPr/>
    </dgm:pt>
    <dgm:pt modelId="{E13C5553-A2B6-47DC-9C56-A046CFA03EE3}" type="pres">
      <dgm:prSet presAssocID="{AF766F93-99D4-4D96-8072-4A2AA0AC9E24}" presName="parentText" presStyleLbl="node1" presStyleIdx="5" presStyleCnt="6">
        <dgm:presLayoutVars>
          <dgm:chMax val="0"/>
          <dgm:bulletEnabled val="1"/>
        </dgm:presLayoutVars>
      </dgm:prSet>
      <dgm:spPr/>
    </dgm:pt>
  </dgm:ptLst>
  <dgm:cxnLst>
    <dgm:cxn modelId="{BA22C620-2268-4811-9922-4A6D6195E127}" type="presOf" srcId="{AF766F93-99D4-4D96-8072-4A2AA0AC9E24}" destId="{E13C5553-A2B6-47DC-9C56-A046CFA03EE3}" srcOrd="0" destOrd="0" presId="urn:microsoft.com/office/officeart/2005/8/layout/vList2"/>
    <dgm:cxn modelId="{2A383832-D37F-4E8E-AEAF-A434EA815F66}" srcId="{FCDDC7FB-2F08-481F-A330-E1BB1F593DAC}" destId="{AF766F93-99D4-4D96-8072-4A2AA0AC9E24}" srcOrd="5" destOrd="0" parTransId="{94500989-E75A-4AD7-9E2C-321B21E4ABF1}" sibTransId="{7C90B86B-7809-404F-9BA0-96E3A21592C3}"/>
    <dgm:cxn modelId="{CCA2E740-1FB4-40A3-95DB-D3E3EBF3503D}" srcId="{FCDDC7FB-2F08-481F-A330-E1BB1F593DAC}" destId="{D9244452-C1BA-46BE-A301-9737BBDE0E6D}" srcOrd="4" destOrd="0" parTransId="{9842C639-5E0C-453E-87F6-83227A64E4CE}" sibTransId="{CF663A67-2C8E-4E7A-A028-38DABF332F65}"/>
    <dgm:cxn modelId="{F6621B6C-D328-447A-977A-1427D53B4F05}" type="presOf" srcId="{9A5D0A67-1985-426C-AEA9-0880A5BBD432}" destId="{F42A73B0-6216-4BF2-9D38-72D80D360CA2}" srcOrd="0" destOrd="0" presId="urn:microsoft.com/office/officeart/2005/8/layout/vList2"/>
    <dgm:cxn modelId="{A75A1F53-7DD3-42C2-900C-A436B5A187C5}" type="presOf" srcId="{FCDDC7FB-2F08-481F-A330-E1BB1F593DAC}" destId="{F2C9CB0B-58F4-4183-9933-DC2F11164CAA}" srcOrd="0" destOrd="0" presId="urn:microsoft.com/office/officeart/2005/8/layout/vList2"/>
    <dgm:cxn modelId="{2C2F147A-391D-4323-A27B-A240EF5EABA1}" srcId="{FCDDC7FB-2F08-481F-A330-E1BB1F593DAC}" destId="{261B40E9-C6BB-4BB9-B354-53076038E124}" srcOrd="0" destOrd="0" parTransId="{CD6497E8-922E-47F4-92B4-5A564F211A2C}" sibTransId="{7C621028-3C60-4087-9D76-4DFFDFCD409A}"/>
    <dgm:cxn modelId="{BCADE581-8393-4DAD-BD19-63298CB3A0EA}" srcId="{FCDDC7FB-2F08-481F-A330-E1BB1F593DAC}" destId="{DCAD1F61-1602-4D9E-B952-20C813655722}" srcOrd="2" destOrd="0" parTransId="{C3E44563-0313-4918-9077-723E9AE748FC}" sibTransId="{A4BA4915-2CD0-4477-AFF2-7B1D2CD9D401}"/>
    <dgm:cxn modelId="{35601189-39E4-4197-9DDA-3C9E69C7AAA2}" srcId="{FCDDC7FB-2F08-481F-A330-E1BB1F593DAC}" destId="{9A5D0A67-1985-426C-AEA9-0880A5BBD432}" srcOrd="3" destOrd="0" parTransId="{54E405C8-1CE1-4EF0-AB8D-866A39B6BB1A}" sibTransId="{9F79934A-17E4-48FF-BD7A-677C681A5471}"/>
    <dgm:cxn modelId="{C4CB799F-F93E-4539-92F1-E89DCFDDE986}" srcId="{FCDDC7FB-2F08-481F-A330-E1BB1F593DAC}" destId="{24DCD623-4287-4D51-9EAF-E5E2B841BB03}" srcOrd="1" destOrd="0" parTransId="{FA140B7E-7278-45A6-A18A-0492E29E9ABA}" sibTransId="{FDE0E64E-D087-4E23-BCD5-26407BB37F5D}"/>
    <dgm:cxn modelId="{99DDCEB8-79D5-4D1E-89FB-0045A5C9D7E7}" type="presOf" srcId="{261B40E9-C6BB-4BB9-B354-53076038E124}" destId="{A2ED0E82-25B6-491F-B723-BD1A15DEC816}" srcOrd="0" destOrd="0" presId="urn:microsoft.com/office/officeart/2005/8/layout/vList2"/>
    <dgm:cxn modelId="{22D8CCBE-8017-4A85-8EBD-0CCA2E461BB8}" type="presOf" srcId="{24DCD623-4287-4D51-9EAF-E5E2B841BB03}" destId="{E92008DB-C776-4BB8-9B0E-16348E8C47AD}" srcOrd="0" destOrd="0" presId="urn:microsoft.com/office/officeart/2005/8/layout/vList2"/>
    <dgm:cxn modelId="{59BC78C8-5B38-4168-BC14-17BB5ECA977A}" type="presOf" srcId="{D9244452-C1BA-46BE-A301-9737BBDE0E6D}" destId="{3AFB2B75-707B-4526-AC04-292AF0EF0E41}" srcOrd="0" destOrd="0" presId="urn:microsoft.com/office/officeart/2005/8/layout/vList2"/>
    <dgm:cxn modelId="{EBFA07CF-0B83-44BB-9D4B-5B97475AC3F0}" type="presOf" srcId="{DCAD1F61-1602-4D9E-B952-20C813655722}" destId="{911FAA06-B4CB-446B-A2EB-3EBD85914952}" srcOrd="0" destOrd="0" presId="urn:microsoft.com/office/officeart/2005/8/layout/vList2"/>
    <dgm:cxn modelId="{6CF8EC32-6EB0-42FB-8595-9E66759AF769}" type="presParOf" srcId="{F2C9CB0B-58F4-4183-9933-DC2F11164CAA}" destId="{A2ED0E82-25B6-491F-B723-BD1A15DEC816}" srcOrd="0" destOrd="0" presId="urn:microsoft.com/office/officeart/2005/8/layout/vList2"/>
    <dgm:cxn modelId="{BE046980-FE4C-4798-BA36-58E05C790002}" type="presParOf" srcId="{F2C9CB0B-58F4-4183-9933-DC2F11164CAA}" destId="{9EF90085-9867-4A85-A406-59173A89316B}" srcOrd="1" destOrd="0" presId="urn:microsoft.com/office/officeart/2005/8/layout/vList2"/>
    <dgm:cxn modelId="{9594D494-D96F-4FE1-A349-991BB5DA20D4}" type="presParOf" srcId="{F2C9CB0B-58F4-4183-9933-DC2F11164CAA}" destId="{E92008DB-C776-4BB8-9B0E-16348E8C47AD}" srcOrd="2" destOrd="0" presId="urn:microsoft.com/office/officeart/2005/8/layout/vList2"/>
    <dgm:cxn modelId="{0AB378D9-D28A-45E9-907B-D4CDDF050DB6}" type="presParOf" srcId="{F2C9CB0B-58F4-4183-9933-DC2F11164CAA}" destId="{B2A9DB13-AEB8-4B1B-83BB-59167DCCD0BB}" srcOrd="3" destOrd="0" presId="urn:microsoft.com/office/officeart/2005/8/layout/vList2"/>
    <dgm:cxn modelId="{0CB808DC-B65D-433E-A23B-04F3B9B9FC14}" type="presParOf" srcId="{F2C9CB0B-58F4-4183-9933-DC2F11164CAA}" destId="{911FAA06-B4CB-446B-A2EB-3EBD85914952}" srcOrd="4" destOrd="0" presId="urn:microsoft.com/office/officeart/2005/8/layout/vList2"/>
    <dgm:cxn modelId="{17014BEE-C787-4455-B4B4-08C5A31686AE}" type="presParOf" srcId="{F2C9CB0B-58F4-4183-9933-DC2F11164CAA}" destId="{7F4BAA75-28CB-45CF-B0AE-59A9095103EA}" srcOrd="5" destOrd="0" presId="urn:microsoft.com/office/officeart/2005/8/layout/vList2"/>
    <dgm:cxn modelId="{06BF19C9-C9BD-4415-BF04-30B9F5656BE7}" type="presParOf" srcId="{F2C9CB0B-58F4-4183-9933-DC2F11164CAA}" destId="{F42A73B0-6216-4BF2-9D38-72D80D360CA2}" srcOrd="6" destOrd="0" presId="urn:microsoft.com/office/officeart/2005/8/layout/vList2"/>
    <dgm:cxn modelId="{DD9F177F-029C-401F-9A72-FA5CF1F0A45C}" type="presParOf" srcId="{F2C9CB0B-58F4-4183-9933-DC2F11164CAA}" destId="{02781FEC-5AC5-4E75-9FA3-F7D43FE40DFA}" srcOrd="7" destOrd="0" presId="urn:microsoft.com/office/officeart/2005/8/layout/vList2"/>
    <dgm:cxn modelId="{FF60BB74-A4D2-40C5-A9C4-347206F754F8}" type="presParOf" srcId="{F2C9CB0B-58F4-4183-9933-DC2F11164CAA}" destId="{3AFB2B75-707B-4526-AC04-292AF0EF0E41}" srcOrd="8" destOrd="0" presId="urn:microsoft.com/office/officeart/2005/8/layout/vList2"/>
    <dgm:cxn modelId="{8CBF3251-DF9A-4558-B08D-609BF406DF78}" type="presParOf" srcId="{F2C9CB0B-58F4-4183-9933-DC2F11164CAA}" destId="{A835ECAD-7133-433B-B46E-8458AE5300CE}" srcOrd="9" destOrd="0" presId="urn:microsoft.com/office/officeart/2005/8/layout/vList2"/>
    <dgm:cxn modelId="{8CD49AB2-D1CA-47D5-8406-28B9AC7CD1F2}" type="presParOf" srcId="{F2C9CB0B-58F4-4183-9933-DC2F11164CAA}" destId="{E13C5553-A2B6-47DC-9C56-A046CFA03EE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5159C57-B90D-4907-B4ED-1A2C40BAF95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79FD0E5-9E47-4640-A885-A1B890778A3C}">
      <dgm:prSet/>
      <dgm:spPr/>
      <dgm:t>
        <a:bodyPr/>
        <a:lstStyle/>
        <a:p>
          <a:endParaRPr lang="en-US" dirty="0"/>
        </a:p>
      </dgm:t>
    </dgm:pt>
    <dgm:pt modelId="{5A7DD02D-4E33-48D5-B86D-71CBADB68A64}" type="parTrans" cxnId="{7CA0A535-6C1B-4376-A947-CBE3D1A9DFA5}">
      <dgm:prSet/>
      <dgm:spPr/>
      <dgm:t>
        <a:bodyPr/>
        <a:lstStyle/>
        <a:p>
          <a:endParaRPr lang="en-US"/>
        </a:p>
      </dgm:t>
    </dgm:pt>
    <dgm:pt modelId="{9986324B-2272-4A4D-9326-A029FD8F1DF4}" type="sibTrans" cxnId="{7CA0A535-6C1B-4376-A947-CBE3D1A9DFA5}">
      <dgm:prSet/>
      <dgm:spPr/>
      <dgm:t>
        <a:bodyPr/>
        <a:lstStyle/>
        <a:p>
          <a:endParaRPr lang="en-US"/>
        </a:p>
      </dgm:t>
    </dgm:pt>
    <dgm:pt modelId="{10DB3D2D-548E-4AAF-9152-B17EB1319DD2}">
      <dgm:prSet/>
      <dgm:spPr/>
      <dgm:t>
        <a:bodyPr/>
        <a:lstStyle/>
        <a:p>
          <a:r>
            <a:rPr lang="en-US" b="1" dirty="0"/>
            <a:t>1. Creation of the required documents (Vessel Entry Permit and Island-Hopping Voucher) is manual and slow.</a:t>
          </a:r>
        </a:p>
      </dgm:t>
    </dgm:pt>
    <dgm:pt modelId="{BF0EE8E4-1CEE-4488-89DF-12B6826F87D1}" type="parTrans" cxnId="{83644CED-FDDC-4923-998D-990CA996E052}">
      <dgm:prSet/>
      <dgm:spPr/>
      <dgm:t>
        <a:bodyPr/>
        <a:lstStyle/>
        <a:p>
          <a:endParaRPr lang="en-US"/>
        </a:p>
      </dgm:t>
    </dgm:pt>
    <dgm:pt modelId="{B2C39B90-CF78-498F-BFFE-779E3CE653A5}" type="sibTrans" cxnId="{83644CED-FDDC-4923-998D-990CA996E052}">
      <dgm:prSet/>
      <dgm:spPr/>
      <dgm:t>
        <a:bodyPr/>
        <a:lstStyle/>
        <a:p>
          <a:endParaRPr lang="en-US"/>
        </a:p>
      </dgm:t>
    </dgm:pt>
    <dgm:pt modelId="{23E02239-1E56-4A11-9793-34F7AC13EDE2}">
      <dgm:prSet/>
      <dgm:spPr/>
      <dgm:t>
        <a:bodyPr/>
        <a:lstStyle/>
        <a:p>
          <a:r>
            <a:rPr lang="en-US" b="1"/>
            <a:t>2. Guest details are repeatedly requested even from frequent customers.</a:t>
          </a:r>
          <a:endParaRPr lang="en-US"/>
        </a:p>
      </dgm:t>
    </dgm:pt>
    <dgm:pt modelId="{A02B6827-CCC6-4800-BECB-319C4E5135F1}" type="parTrans" cxnId="{C788185B-0FA3-4270-B3AA-068BCCF73BBD}">
      <dgm:prSet/>
      <dgm:spPr/>
      <dgm:t>
        <a:bodyPr/>
        <a:lstStyle/>
        <a:p>
          <a:endParaRPr lang="en-US"/>
        </a:p>
      </dgm:t>
    </dgm:pt>
    <dgm:pt modelId="{D547A0F1-9CAA-42C3-993E-41E879F420F3}" type="sibTrans" cxnId="{C788185B-0FA3-4270-B3AA-068BCCF73BBD}">
      <dgm:prSet/>
      <dgm:spPr/>
      <dgm:t>
        <a:bodyPr/>
        <a:lstStyle/>
        <a:p>
          <a:endParaRPr lang="en-US"/>
        </a:p>
      </dgm:t>
    </dgm:pt>
    <dgm:pt modelId="{9FA90428-FEF1-479C-9790-16078F7AE4C1}">
      <dgm:prSet/>
      <dgm:spPr/>
      <dgm:t>
        <a:bodyPr/>
        <a:lstStyle/>
        <a:p>
          <a:r>
            <a:rPr lang="en-US" b="1"/>
            <a:t>3. Recordkeeping of documents from previous boat trips is haphazardly kept in stacks of paper.</a:t>
          </a:r>
          <a:endParaRPr lang="en-US"/>
        </a:p>
      </dgm:t>
    </dgm:pt>
    <dgm:pt modelId="{5AF8344A-B0D7-40DA-AAEC-60300601BE60}" type="parTrans" cxnId="{B58518A3-52BA-4851-BC30-95E28B2F7B78}">
      <dgm:prSet/>
      <dgm:spPr/>
      <dgm:t>
        <a:bodyPr/>
        <a:lstStyle/>
        <a:p>
          <a:endParaRPr lang="en-US"/>
        </a:p>
      </dgm:t>
    </dgm:pt>
    <dgm:pt modelId="{6BF07446-2819-4398-B0C6-DB24A8E980BC}" type="sibTrans" cxnId="{B58518A3-52BA-4851-BC30-95E28B2F7B78}">
      <dgm:prSet/>
      <dgm:spPr/>
      <dgm:t>
        <a:bodyPr/>
        <a:lstStyle/>
        <a:p>
          <a:endParaRPr lang="en-US"/>
        </a:p>
      </dgm:t>
    </dgm:pt>
    <dgm:pt modelId="{C7C70F9C-6542-4BD1-83AA-B14CA7EBD004}" type="pres">
      <dgm:prSet presAssocID="{F5159C57-B90D-4907-B4ED-1A2C40BAF951}" presName="root" presStyleCnt="0">
        <dgm:presLayoutVars>
          <dgm:dir/>
          <dgm:resizeHandles val="exact"/>
        </dgm:presLayoutVars>
      </dgm:prSet>
      <dgm:spPr/>
    </dgm:pt>
    <dgm:pt modelId="{078DDA60-6582-474E-83B2-047C82CA363D}" type="pres">
      <dgm:prSet presAssocID="{279FD0E5-9E47-4640-A885-A1B890778A3C}" presName="compNode" presStyleCnt="0"/>
      <dgm:spPr/>
    </dgm:pt>
    <dgm:pt modelId="{B559D2AF-8F80-4DFE-8A13-9B8F7F0003C0}" type="pres">
      <dgm:prSet presAssocID="{279FD0E5-9E47-4640-A885-A1B890778A3C}" presName="bgRect" presStyleLbl="bgShp" presStyleIdx="0" presStyleCnt="4" custLinFactY="26027" custLinFactNeighborY="100000"/>
      <dgm:spPr/>
    </dgm:pt>
    <dgm:pt modelId="{7AF1238F-88DC-48A8-A611-C0B3EECAABF1}" type="pres">
      <dgm:prSet presAssocID="{279FD0E5-9E47-4640-A885-A1B890778A3C}" presName="iconRect" presStyleLbl="node1" presStyleIdx="0" presStyleCnt="4" custLinFactX="500000" custLinFactY="100000" custLinFactNeighborX="563118" custLinFactNeighborY="125640"/>
      <dgm:spPr>
        <a:ln>
          <a:noFill/>
        </a:ln>
      </dgm:spPr>
    </dgm:pt>
    <dgm:pt modelId="{08895283-417B-46F2-AD3D-151B4D9A20FF}" type="pres">
      <dgm:prSet presAssocID="{279FD0E5-9E47-4640-A885-A1B890778A3C}" presName="spaceRect" presStyleCnt="0"/>
      <dgm:spPr/>
    </dgm:pt>
    <dgm:pt modelId="{F64C937A-08B9-4391-82CD-BF09E6ED0303}" type="pres">
      <dgm:prSet presAssocID="{279FD0E5-9E47-4640-A885-A1B890778A3C}" presName="parTx" presStyleLbl="revTx" presStyleIdx="0" presStyleCnt="4" custLinFactNeighborX="88846" custLinFactNeighborY="-92803">
        <dgm:presLayoutVars>
          <dgm:chMax val="0"/>
          <dgm:chPref val="0"/>
        </dgm:presLayoutVars>
      </dgm:prSet>
      <dgm:spPr/>
    </dgm:pt>
    <dgm:pt modelId="{128E2053-2804-4BD2-A81B-01C24D79353F}" type="pres">
      <dgm:prSet presAssocID="{9986324B-2272-4A4D-9326-A029FD8F1DF4}" presName="sibTrans" presStyleCnt="0"/>
      <dgm:spPr/>
    </dgm:pt>
    <dgm:pt modelId="{71AD1DAC-09C3-492E-B156-CD7AE20C3634}" type="pres">
      <dgm:prSet presAssocID="{10DB3D2D-548E-4AAF-9152-B17EB1319DD2}" presName="compNode" presStyleCnt="0"/>
      <dgm:spPr/>
    </dgm:pt>
    <dgm:pt modelId="{494151D9-CF81-4C7B-8D81-FC490EB0BDF9}" type="pres">
      <dgm:prSet presAssocID="{10DB3D2D-548E-4AAF-9152-B17EB1319DD2}" presName="bgRect" presStyleLbl="bgShp" presStyleIdx="1" presStyleCnt="4"/>
      <dgm:spPr/>
    </dgm:pt>
    <dgm:pt modelId="{4BE9B1E5-73E6-49DE-B84F-5634C8E66466}" type="pres">
      <dgm:prSet presAssocID="{10DB3D2D-548E-4AAF-9152-B17EB1319DD2}"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uise Ship"/>
        </a:ext>
      </dgm:extLst>
    </dgm:pt>
    <dgm:pt modelId="{2228BD50-0179-43BF-8EB3-AACFE471748D}" type="pres">
      <dgm:prSet presAssocID="{10DB3D2D-548E-4AAF-9152-B17EB1319DD2}" presName="spaceRect" presStyleCnt="0"/>
      <dgm:spPr/>
    </dgm:pt>
    <dgm:pt modelId="{F644A03F-B5E1-41D8-8E45-32E07B030377}" type="pres">
      <dgm:prSet presAssocID="{10DB3D2D-548E-4AAF-9152-B17EB1319DD2}" presName="parTx" presStyleLbl="revTx" presStyleIdx="1" presStyleCnt="4">
        <dgm:presLayoutVars>
          <dgm:chMax val="0"/>
          <dgm:chPref val="0"/>
        </dgm:presLayoutVars>
      </dgm:prSet>
      <dgm:spPr/>
    </dgm:pt>
    <dgm:pt modelId="{032D2419-3A9A-49C5-BA23-ED6F3CB34411}" type="pres">
      <dgm:prSet presAssocID="{B2C39B90-CF78-498F-BFFE-779E3CE653A5}" presName="sibTrans" presStyleCnt="0"/>
      <dgm:spPr/>
    </dgm:pt>
    <dgm:pt modelId="{37E71B38-56A9-42FB-BB82-14E77DFD946C}" type="pres">
      <dgm:prSet presAssocID="{23E02239-1E56-4A11-9793-34F7AC13EDE2}" presName="compNode" presStyleCnt="0"/>
      <dgm:spPr/>
    </dgm:pt>
    <dgm:pt modelId="{0B4972A5-8F7C-4BB9-8C8F-9E314A6C8807}" type="pres">
      <dgm:prSet presAssocID="{23E02239-1E56-4A11-9793-34F7AC13EDE2}" presName="bgRect" presStyleLbl="bgShp" presStyleIdx="2" presStyleCnt="4"/>
      <dgm:spPr/>
    </dgm:pt>
    <dgm:pt modelId="{D0214DBF-9E56-4528-87BD-495B4FB952E2}" type="pres">
      <dgm:prSet presAssocID="{23E02239-1E56-4A11-9793-34F7AC13EDE2}"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DD86FE76-D95B-4077-B406-785EA47A3E31}" type="pres">
      <dgm:prSet presAssocID="{23E02239-1E56-4A11-9793-34F7AC13EDE2}" presName="spaceRect" presStyleCnt="0"/>
      <dgm:spPr/>
    </dgm:pt>
    <dgm:pt modelId="{A984A7F1-156B-4878-A191-3ECC0BCBE0B0}" type="pres">
      <dgm:prSet presAssocID="{23E02239-1E56-4A11-9793-34F7AC13EDE2}" presName="parTx" presStyleLbl="revTx" presStyleIdx="2" presStyleCnt="4">
        <dgm:presLayoutVars>
          <dgm:chMax val="0"/>
          <dgm:chPref val="0"/>
        </dgm:presLayoutVars>
      </dgm:prSet>
      <dgm:spPr/>
    </dgm:pt>
    <dgm:pt modelId="{021BB78F-9140-40E6-B5C6-4C8E7B1D99A4}" type="pres">
      <dgm:prSet presAssocID="{D547A0F1-9CAA-42C3-993E-41E879F420F3}" presName="sibTrans" presStyleCnt="0"/>
      <dgm:spPr/>
    </dgm:pt>
    <dgm:pt modelId="{ED50073A-3B37-40A5-A96B-7CF1AAC56E8D}" type="pres">
      <dgm:prSet presAssocID="{9FA90428-FEF1-479C-9790-16078F7AE4C1}" presName="compNode" presStyleCnt="0"/>
      <dgm:spPr/>
    </dgm:pt>
    <dgm:pt modelId="{744D4551-BB70-45A7-ADE7-1D02C3C69F69}" type="pres">
      <dgm:prSet presAssocID="{9FA90428-FEF1-479C-9790-16078F7AE4C1}" presName="bgRect" presStyleLbl="bgShp" presStyleIdx="3" presStyleCnt="4"/>
      <dgm:spPr/>
    </dgm:pt>
    <dgm:pt modelId="{9BBAECB2-A7FF-40BF-B373-7F6EB6AECC67}" type="pres">
      <dgm:prSet presAssocID="{9FA90428-FEF1-479C-9790-16078F7AE4C1}"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2015B48F-9A17-40E3-856B-68235E0895D8}" type="pres">
      <dgm:prSet presAssocID="{9FA90428-FEF1-479C-9790-16078F7AE4C1}" presName="spaceRect" presStyleCnt="0"/>
      <dgm:spPr/>
    </dgm:pt>
    <dgm:pt modelId="{2D56E725-FAE8-465A-8CC2-3A101EB30A96}" type="pres">
      <dgm:prSet presAssocID="{9FA90428-FEF1-479C-9790-16078F7AE4C1}" presName="parTx" presStyleLbl="revTx" presStyleIdx="3" presStyleCnt="4">
        <dgm:presLayoutVars>
          <dgm:chMax val="0"/>
          <dgm:chPref val="0"/>
        </dgm:presLayoutVars>
      </dgm:prSet>
      <dgm:spPr/>
    </dgm:pt>
  </dgm:ptLst>
  <dgm:cxnLst>
    <dgm:cxn modelId="{7CA0A535-6C1B-4376-A947-CBE3D1A9DFA5}" srcId="{F5159C57-B90D-4907-B4ED-1A2C40BAF951}" destId="{279FD0E5-9E47-4640-A885-A1B890778A3C}" srcOrd="0" destOrd="0" parTransId="{5A7DD02D-4E33-48D5-B86D-71CBADB68A64}" sibTransId="{9986324B-2272-4A4D-9326-A029FD8F1DF4}"/>
    <dgm:cxn modelId="{C788185B-0FA3-4270-B3AA-068BCCF73BBD}" srcId="{F5159C57-B90D-4907-B4ED-1A2C40BAF951}" destId="{23E02239-1E56-4A11-9793-34F7AC13EDE2}" srcOrd="2" destOrd="0" parTransId="{A02B6827-CCC6-4800-BECB-319C4E5135F1}" sibTransId="{D547A0F1-9CAA-42C3-993E-41E879F420F3}"/>
    <dgm:cxn modelId="{B22DE563-A6F5-4AE1-B376-14B7E44CB10B}" type="presOf" srcId="{23E02239-1E56-4A11-9793-34F7AC13EDE2}" destId="{A984A7F1-156B-4878-A191-3ECC0BCBE0B0}" srcOrd="0" destOrd="0" presId="urn:microsoft.com/office/officeart/2018/2/layout/IconVerticalSolidList"/>
    <dgm:cxn modelId="{B58518A3-52BA-4851-BC30-95E28B2F7B78}" srcId="{F5159C57-B90D-4907-B4ED-1A2C40BAF951}" destId="{9FA90428-FEF1-479C-9790-16078F7AE4C1}" srcOrd="3" destOrd="0" parTransId="{5AF8344A-B0D7-40DA-AAEC-60300601BE60}" sibTransId="{6BF07446-2819-4398-B0C6-DB24A8E980BC}"/>
    <dgm:cxn modelId="{FDBA99AA-AAA4-4FC0-A20B-408029DECC5E}" type="presOf" srcId="{F5159C57-B90D-4907-B4ED-1A2C40BAF951}" destId="{C7C70F9C-6542-4BD1-83AA-B14CA7EBD004}" srcOrd="0" destOrd="0" presId="urn:microsoft.com/office/officeart/2018/2/layout/IconVerticalSolidList"/>
    <dgm:cxn modelId="{3C7E14BC-F978-4136-A786-F244B0CB3DF5}" type="presOf" srcId="{9FA90428-FEF1-479C-9790-16078F7AE4C1}" destId="{2D56E725-FAE8-465A-8CC2-3A101EB30A96}" srcOrd="0" destOrd="0" presId="urn:microsoft.com/office/officeart/2018/2/layout/IconVerticalSolidList"/>
    <dgm:cxn modelId="{26C9A0BC-3EB7-4C6B-9CBD-9F85CCFF1314}" type="presOf" srcId="{279FD0E5-9E47-4640-A885-A1B890778A3C}" destId="{F64C937A-08B9-4391-82CD-BF09E6ED0303}" srcOrd="0" destOrd="0" presId="urn:microsoft.com/office/officeart/2018/2/layout/IconVerticalSolidList"/>
    <dgm:cxn modelId="{01D83AE8-4D3D-4A17-BE63-E96B0840E4B6}" type="presOf" srcId="{10DB3D2D-548E-4AAF-9152-B17EB1319DD2}" destId="{F644A03F-B5E1-41D8-8E45-32E07B030377}" srcOrd="0" destOrd="0" presId="urn:microsoft.com/office/officeart/2018/2/layout/IconVerticalSolidList"/>
    <dgm:cxn modelId="{83644CED-FDDC-4923-998D-990CA996E052}" srcId="{F5159C57-B90D-4907-B4ED-1A2C40BAF951}" destId="{10DB3D2D-548E-4AAF-9152-B17EB1319DD2}" srcOrd="1" destOrd="0" parTransId="{BF0EE8E4-1CEE-4488-89DF-12B6826F87D1}" sibTransId="{B2C39B90-CF78-498F-BFFE-779E3CE653A5}"/>
    <dgm:cxn modelId="{C144EE26-9B38-4552-9D2F-99DDB5D29CF8}" type="presParOf" srcId="{C7C70F9C-6542-4BD1-83AA-B14CA7EBD004}" destId="{078DDA60-6582-474E-83B2-047C82CA363D}" srcOrd="0" destOrd="0" presId="urn:microsoft.com/office/officeart/2018/2/layout/IconVerticalSolidList"/>
    <dgm:cxn modelId="{7005E146-3248-4E5B-AF4C-10E53C14FBBE}" type="presParOf" srcId="{078DDA60-6582-474E-83B2-047C82CA363D}" destId="{B559D2AF-8F80-4DFE-8A13-9B8F7F0003C0}" srcOrd="0" destOrd="0" presId="urn:microsoft.com/office/officeart/2018/2/layout/IconVerticalSolidList"/>
    <dgm:cxn modelId="{77D77CAC-E0E5-4CBF-A0D2-9CDDC4098F3E}" type="presParOf" srcId="{078DDA60-6582-474E-83B2-047C82CA363D}" destId="{7AF1238F-88DC-48A8-A611-C0B3EECAABF1}" srcOrd="1" destOrd="0" presId="urn:microsoft.com/office/officeart/2018/2/layout/IconVerticalSolidList"/>
    <dgm:cxn modelId="{63631C3D-67DC-49A1-9183-FD53107F5BA2}" type="presParOf" srcId="{078DDA60-6582-474E-83B2-047C82CA363D}" destId="{08895283-417B-46F2-AD3D-151B4D9A20FF}" srcOrd="2" destOrd="0" presId="urn:microsoft.com/office/officeart/2018/2/layout/IconVerticalSolidList"/>
    <dgm:cxn modelId="{FCA9C26E-51C6-4DB0-8CA2-45A31B46081B}" type="presParOf" srcId="{078DDA60-6582-474E-83B2-047C82CA363D}" destId="{F64C937A-08B9-4391-82CD-BF09E6ED0303}" srcOrd="3" destOrd="0" presId="urn:microsoft.com/office/officeart/2018/2/layout/IconVerticalSolidList"/>
    <dgm:cxn modelId="{E087F8D5-ACC0-40B9-9856-9B01330150E5}" type="presParOf" srcId="{C7C70F9C-6542-4BD1-83AA-B14CA7EBD004}" destId="{128E2053-2804-4BD2-A81B-01C24D79353F}" srcOrd="1" destOrd="0" presId="urn:microsoft.com/office/officeart/2018/2/layout/IconVerticalSolidList"/>
    <dgm:cxn modelId="{DB3AD2A3-3405-4BF0-8AD0-9A3BF5265AEE}" type="presParOf" srcId="{C7C70F9C-6542-4BD1-83AA-B14CA7EBD004}" destId="{71AD1DAC-09C3-492E-B156-CD7AE20C3634}" srcOrd="2" destOrd="0" presId="urn:microsoft.com/office/officeart/2018/2/layout/IconVerticalSolidList"/>
    <dgm:cxn modelId="{A881B435-7A26-4A77-9760-BA6BE0B33E24}" type="presParOf" srcId="{71AD1DAC-09C3-492E-B156-CD7AE20C3634}" destId="{494151D9-CF81-4C7B-8D81-FC490EB0BDF9}" srcOrd="0" destOrd="0" presId="urn:microsoft.com/office/officeart/2018/2/layout/IconVerticalSolidList"/>
    <dgm:cxn modelId="{055FA364-03EA-44EC-B155-2E3B3F803849}" type="presParOf" srcId="{71AD1DAC-09C3-492E-B156-CD7AE20C3634}" destId="{4BE9B1E5-73E6-49DE-B84F-5634C8E66466}" srcOrd="1" destOrd="0" presId="urn:microsoft.com/office/officeart/2018/2/layout/IconVerticalSolidList"/>
    <dgm:cxn modelId="{A9720D24-8988-4C2A-B4E0-1E37539B0B57}" type="presParOf" srcId="{71AD1DAC-09C3-492E-B156-CD7AE20C3634}" destId="{2228BD50-0179-43BF-8EB3-AACFE471748D}" srcOrd="2" destOrd="0" presId="urn:microsoft.com/office/officeart/2018/2/layout/IconVerticalSolidList"/>
    <dgm:cxn modelId="{A922A20F-BD83-4D2C-8948-54034CB96FA0}" type="presParOf" srcId="{71AD1DAC-09C3-492E-B156-CD7AE20C3634}" destId="{F644A03F-B5E1-41D8-8E45-32E07B030377}" srcOrd="3" destOrd="0" presId="urn:microsoft.com/office/officeart/2018/2/layout/IconVerticalSolidList"/>
    <dgm:cxn modelId="{BB2DB687-7C34-48AD-8417-D3E51564BD43}" type="presParOf" srcId="{C7C70F9C-6542-4BD1-83AA-B14CA7EBD004}" destId="{032D2419-3A9A-49C5-BA23-ED6F3CB34411}" srcOrd="3" destOrd="0" presId="urn:microsoft.com/office/officeart/2018/2/layout/IconVerticalSolidList"/>
    <dgm:cxn modelId="{53310713-7DF0-4611-9731-802D415E065B}" type="presParOf" srcId="{C7C70F9C-6542-4BD1-83AA-B14CA7EBD004}" destId="{37E71B38-56A9-42FB-BB82-14E77DFD946C}" srcOrd="4" destOrd="0" presId="urn:microsoft.com/office/officeart/2018/2/layout/IconVerticalSolidList"/>
    <dgm:cxn modelId="{AA2778C0-6BDF-4B12-8013-742C6EF0C971}" type="presParOf" srcId="{37E71B38-56A9-42FB-BB82-14E77DFD946C}" destId="{0B4972A5-8F7C-4BB9-8C8F-9E314A6C8807}" srcOrd="0" destOrd="0" presId="urn:microsoft.com/office/officeart/2018/2/layout/IconVerticalSolidList"/>
    <dgm:cxn modelId="{0B06DB88-D076-4E65-AF49-2A9175A1C323}" type="presParOf" srcId="{37E71B38-56A9-42FB-BB82-14E77DFD946C}" destId="{D0214DBF-9E56-4528-87BD-495B4FB952E2}" srcOrd="1" destOrd="0" presId="urn:microsoft.com/office/officeart/2018/2/layout/IconVerticalSolidList"/>
    <dgm:cxn modelId="{1EC75C6D-1377-414C-9D6D-8B92CCE8E18C}" type="presParOf" srcId="{37E71B38-56A9-42FB-BB82-14E77DFD946C}" destId="{DD86FE76-D95B-4077-B406-785EA47A3E31}" srcOrd="2" destOrd="0" presId="urn:microsoft.com/office/officeart/2018/2/layout/IconVerticalSolidList"/>
    <dgm:cxn modelId="{05B24F82-381D-4C81-9E4A-17563551BFE6}" type="presParOf" srcId="{37E71B38-56A9-42FB-BB82-14E77DFD946C}" destId="{A984A7F1-156B-4878-A191-3ECC0BCBE0B0}" srcOrd="3" destOrd="0" presId="urn:microsoft.com/office/officeart/2018/2/layout/IconVerticalSolidList"/>
    <dgm:cxn modelId="{B0BE9F06-8D2E-46E2-B01F-5D746AF40515}" type="presParOf" srcId="{C7C70F9C-6542-4BD1-83AA-B14CA7EBD004}" destId="{021BB78F-9140-40E6-B5C6-4C8E7B1D99A4}" srcOrd="5" destOrd="0" presId="urn:microsoft.com/office/officeart/2018/2/layout/IconVerticalSolidList"/>
    <dgm:cxn modelId="{DD71E698-F534-49ED-9D76-512AA91713F6}" type="presParOf" srcId="{C7C70F9C-6542-4BD1-83AA-B14CA7EBD004}" destId="{ED50073A-3B37-40A5-A96B-7CF1AAC56E8D}" srcOrd="6" destOrd="0" presId="urn:microsoft.com/office/officeart/2018/2/layout/IconVerticalSolidList"/>
    <dgm:cxn modelId="{EBE645B1-19E9-471E-AB12-F5ED363EF6DE}" type="presParOf" srcId="{ED50073A-3B37-40A5-A96B-7CF1AAC56E8D}" destId="{744D4551-BB70-45A7-ADE7-1D02C3C69F69}" srcOrd="0" destOrd="0" presId="urn:microsoft.com/office/officeart/2018/2/layout/IconVerticalSolidList"/>
    <dgm:cxn modelId="{ED2A6411-02B8-4F6F-A47F-F0C4ED22B6DD}" type="presParOf" srcId="{ED50073A-3B37-40A5-A96B-7CF1AAC56E8D}" destId="{9BBAECB2-A7FF-40BF-B373-7F6EB6AECC67}" srcOrd="1" destOrd="0" presId="urn:microsoft.com/office/officeart/2018/2/layout/IconVerticalSolidList"/>
    <dgm:cxn modelId="{07DA103A-3026-4D9D-AAEB-D4EFEA2CA8D8}" type="presParOf" srcId="{ED50073A-3B37-40A5-A96B-7CF1AAC56E8D}" destId="{2015B48F-9A17-40E3-856B-68235E0895D8}" srcOrd="2" destOrd="0" presId="urn:microsoft.com/office/officeart/2018/2/layout/IconVerticalSolidList"/>
    <dgm:cxn modelId="{AAC8155A-313C-4780-A860-E4BEF8260C39}" type="presParOf" srcId="{ED50073A-3B37-40A5-A96B-7CF1AAC56E8D}" destId="{2D56E725-FAE8-465A-8CC2-3A101EB30A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D0E82-25B6-491F-B723-BD1A15DEC816}">
      <dsp:nvSpPr>
        <dsp:cNvPr id="0" name=""/>
        <dsp:cNvSpPr/>
      </dsp:nvSpPr>
      <dsp:spPr>
        <a:xfrm>
          <a:off x="0" y="269060"/>
          <a:ext cx="7254241" cy="80028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1. The customer contacts the business owner or coordinator to book a trip.</a:t>
          </a:r>
          <a:endParaRPr lang="en-US" sz="1900" kern="1200" dirty="0"/>
        </a:p>
      </dsp:txBody>
      <dsp:txXfrm>
        <a:off x="39066" y="308126"/>
        <a:ext cx="7176109" cy="722148"/>
      </dsp:txXfrm>
    </dsp:sp>
    <dsp:sp modelId="{E92008DB-C776-4BB8-9B0E-16348E8C47AD}">
      <dsp:nvSpPr>
        <dsp:cNvPr id="0" name=""/>
        <dsp:cNvSpPr/>
      </dsp:nvSpPr>
      <dsp:spPr>
        <a:xfrm>
          <a:off x="0" y="1124060"/>
          <a:ext cx="7254241" cy="800280"/>
        </a:xfrm>
        <a:prstGeom prst="roundRect">
          <a:avLst/>
        </a:prstGeom>
        <a:gradFill rotWithShape="0">
          <a:gsLst>
            <a:gs pos="0">
              <a:schemeClr val="accent2">
                <a:hueOff val="776892"/>
                <a:satOff val="-1670"/>
                <a:lumOff val="5882"/>
                <a:alphaOff val="0"/>
                <a:lumMod val="110000"/>
                <a:satMod val="105000"/>
                <a:tint val="67000"/>
              </a:schemeClr>
            </a:gs>
            <a:gs pos="50000">
              <a:schemeClr val="accent2">
                <a:hueOff val="776892"/>
                <a:satOff val="-1670"/>
                <a:lumOff val="5882"/>
                <a:alphaOff val="0"/>
                <a:lumMod val="105000"/>
                <a:satMod val="103000"/>
                <a:tint val="73000"/>
              </a:schemeClr>
            </a:gs>
            <a:gs pos="100000">
              <a:schemeClr val="accent2">
                <a:hueOff val="776892"/>
                <a:satOff val="-1670"/>
                <a:lumOff val="588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2. The customer provides a list of the details and information of the following guests.</a:t>
          </a:r>
          <a:endParaRPr lang="en-US" sz="1900" b="1" kern="1200" dirty="0"/>
        </a:p>
      </dsp:txBody>
      <dsp:txXfrm>
        <a:off x="39066" y="1163126"/>
        <a:ext cx="7176109" cy="722148"/>
      </dsp:txXfrm>
    </dsp:sp>
    <dsp:sp modelId="{911FAA06-B4CB-446B-A2EB-3EBD85914952}">
      <dsp:nvSpPr>
        <dsp:cNvPr id="0" name=""/>
        <dsp:cNvSpPr/>
      </dsp:nvSpPr>
      <dsp:spPr>
        <a:xfrm>
          <a:off x="0" y="1979060"/>
          <a:ext cx="7254241" cy="800280"/>
        </a:xfrm>
        <a:prstGeom prst="roundRect">
          <a:avLst/>
        </a:prstGeom>
        <a:gradFill rotWithShape="0">
          <a:gsLst>
            <a:gs pos="0">
              <a:schemeClr val="accent2">
                <a:hueOff val="1553784"/>
                <a:satOff val="-3341"/>
                <a:lumOff val="11765"/>
                <a:alphaOff val="0"/>
                <a:lumMod val="110000"/>
                <a:satMod val="105000"/>
                <a:tint val="67000"/>
              </a:schemeClr>
            </a:gs>
            <a:gs pos="50000">
              <a:schemeClr val="accent2">
                <a:hueOff val="1553784"/>
                <a:satOff val="-3341"/>
                <a:lumOff val="11765"/>
                <a:alphaOff val="0"/>
                <a:lumMod val="105000"/>
                <a:satMod val="103000"/>
                <a:tint val="73000"/>
              </a:schemeClr>
            </a:gs>
            <a:gs pos="100000">
              <a:schemeClr val="accent2">
                <a:hueOff val="1553784"/>
                <a:satOff val="-3341"/>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3. The coordinator will then create the proper documents (Vessel Entry Permit and Island-Hopping Voucher) with the corresponding guest details.</a:t>
          </a:r>
          <a:endParaRPr lang="en-US" sz="1900" b="1" kern="1200" dirty="0"/>
        </a:p>
      </dsp:txBody>
      <dsp:txXfrm>
        <a:off x="39066" y="2018126"/>
        <a:ext cx="7176109" cy="722148"/>
      </dsp:txXfrm>
    </dsp:sp>
    <dsp:sp modelId="{F42A73B0-6216-4BF2-9D38-72D80D360CA2}">
      <dsp:nvSpPr>
        <dsp:cNvPr id="0" name=""/>
        <dsp:cNvSpPr/>
      </dsp:nvSpPr>
      <dsp:spPr>
        <a:xfrm>
          <a:off x="0" y="2834060"/>
          <a:ext cx="7254241" cy="800280"/>
        </a:xfrm>
        <a:prstGeom prst="roundRect">
          <a:avLst/>
        </a:prstGeom>
        <a:gradFill rotWithShape="0">
          <a:gsLst>
            <a:gs pos="0">
              <a:schemeClr val="accent2">
                <a:hueOff val="2330677"/>
                <a:satOff val="-5011"/>
                <a:lumOff val="17647"/>
                <a:alphaOff val="0"/>
                <a:lumMod val="110000"/>
                <a:satMod val="105000"/>
                <a:tint val="67000"/>
              </a:schemeClr>
            </a:gs>
            <a:gs pos="50000">
              <a:schemeClr val="accent2">
                <a:hueOff val="2330677"/>
                <a:satOff val="-5011"/>
                <a:lumOff val="17647"/>
                <a:alphaOff val="0"/>
                <a:lumMod val="105000"/>
                <a:satMod val="103000"/>
                <a:tint val="73000"/>
              </a:schemeClr>
            </a:gs>
            <a:gs pos="100000">
              <a:schemeClr val="accent2">
                <a:hueOff val="2330677"/>
                <a:satOff val="-5011"/>
                <a:lumOff val="1764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4. The coordinator will then have the documents approved by the Coast Guard and acquire the official receipt/permit.</a:t>
          </a:r>
          <a:endParaRPr lang="en-US" sz="1900" b="1" kern="1200" dirty="0"/>
        </a:p>
      </dsp:txBody>
      <dsp:txXfrm>
        <a:off x="39066" y="2873126"/>
        <a:ext cx="7176109" cy="722148"/>
      </dsp:txXfrm>
    </dsp:sp>
    <dsp:sp modelId="{3AFB2B75-707B-4526-AC04-292AF0EF0E41}">
      <dsp:nvSpPr>
        <dsp:cNvPr id="0" name=""/>
        <dsp:cNvSpPr/>
      </dsp:nvSpPr>
      <dsp:spPr>
        <a:xfrm>
          <a:off x="0" y="3689060"/>
          <a:ext cx="7254241" cy="800280"/>
        </a:xfrm>
        <a:prstGeom prst="roundRect">
          <a:avLst/>
        </a:prstGeom>
        <a:gradFill rotWithShape="0">
          <a:gsLst>
            <a:gs pos="0">
              <a:schemeClr val="accent2">
                <a:hueOff val="3107569"/>
                <a:satOff val="-6682"/>
                <a:lumOff val="23530"/>
                <a:alphaOff val="0"/>
                <a:lumMod val="110000"/>
                <a:satMod val="105000"/>
                <a:tint val="67000"/>
              </a:schemeClr>
            </a:gs>
            <a:gs pos="50000">
              <a:schemeClr val="accent2">
                <a:hueOff val="3107569"/>
                <a:satOff val="-6682"/>
                <a:lumOff val="23530"/>
                <a:alphaOff val="0"/>
                <a:lumMod val="105000"/>
                <a:satMod val="103000"/>
                <a:tint val="73000"/>
              </a:schemeClr>
            </a:gs>
            <a:gs pos="100000">
              <a:schemeClr val="accent2">
                <a:hueOff val="3107569"/>
                <a:satOff val="-6682"/>
                <a:lumOff val="2353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5. The boat will then sail and provide the paid services to the guests.</a:t>
          </a:r>
          <a:endParaRPr lang="en-US" sz="1900" b="1" kern="1200" dirty="0"/>
        </a:p>
      </dsp:txBody>
      <dsp:txXfrm>
        <a:off x="39066" y="3728126"/>
        <a:ext cx="7176109" cy="722148"/>
      </dsp:txXfrm>
    </dsp:sp>
    <dsp:sp modelId="{E13C5553-A2B6-47DC-9C56-A046CFA03EE3}">
      <dsp:nvSpPr>
        <dsp:cNvPr id="0" name=""/>
        <dsp:cNvSpPr/>
      </dsp:nvSpPr>
      <dsp:spPr>
        <a:xfrm>
          <a:off x="0" y="4544060"/>
          <a:ext cx="7254241" cy="800280"/>
        </a:xfrm>
        <a:prstGeom prst="roundRect">
          <a:avLst/>
        </a:prstGeom>
        <a:gradFill rotWithShape="0">
          <a:gsLst>
            <a:gs pos="0">
              <a:schemeClr val="accent2">
                <a:hueOff val="3884461"/>
                <a:satOff val="-8352"/>
                <a:lumOff val="29412"/>
                <a:alphaOff val="0"/>
                <a:lumMod val="110000"/>
                <a:satMod val="105000"/>
                <a:tint val="67000"/>
              </a:schemeClr>
            </a:gs>
            <a:gs pos="50000">
              <a:schemeClr val="accent2">
                <a:hueOff val="3884461"/>
                <a:satOff val="-8352"/>
                <a:lumOff val="29412"/>
                <a:alphaOff val="0"/>
                <a:lumMod val="105000"/>
                <a:satMod val="103000"/>
                <a:tint val="73000"/>
              </a:schemeClr>
            </a:gs>
            <a:gs pos="100000">
              <a:schemeClr val="accent2">
                <a:hueOff val="3884461"/>
                <a:satOff val="-8352"/>
                <a:lumOff val="2941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6. The guests will transact payments to the business owner for the services they got.</a:t>
          </a:r>
          <a:endParaRPr lang="en-US" sz="1900" b="1" kern="1200" dirty="0"/>
        </a:p>
      </dsp:txBody>
      <dsp:txXfrm>
        <a:off x="39066" y="4583126"/>
        <a:ext cx="7176109" cy="722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9D2AF-8F80-4DFE-8A13-9B8F7F0003C0}">
      <dsp:nvSpPr>
        <dsp:cNvPr id="0" name=""/>
        <dsp:cNvSpPr/>
      </dsp:nvSpPr>
      <dsp:spPr>
        <a:xfrm>
          <a:off x="0" y="1526825"/>
          <a:ext cx="10515600" cy="1209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1238F-88DC-48A8-A611-C0B3EECAABF1}">
      <dsp:nvSpPr>
        <dsp:cNvPr id="0" name=""/>
        <dsp:cNvSpPr/>
      </dsp:nvSpPr>
      <dsp:spPr>
        <a:xfrm>
          <a:off x="7438692" y="1775702"/>
          <a:ext cx="665286" cy="665286"/>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4C937A-08B9-4391-82CD-BF09E6ED0303}">
      <dsp:nvSpPr>
        <dsp:cNvPr id="0" name=""/>
        <dsp:cNvSpPr/>
      </dsp:nvSpPr>
      <dsp:spPr>
        <a:xfrm>
          <a:off x="1397102" y="0"/>
          <a:ext cx="9118497" cy="120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7" tIns="128017" rIns="128017" bIns="128017"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397102" y="0"/>
        <a:ext cx="9118497" cy="1209612"/>
      </dsp:txXfrm>
    </dsp:sp>
    <dsp:sp modelId="{494151D9-CF81-4C7B-8D81-FC490EB0BDF9}">
      <dsp:nvSpPr>
        <dsp:cNvPr id="0" name=""/>
        <dsp:cNvSpPr/>
      </dsp:nvSpPr>
      <dsp:spPr>
        <a:xfrm>
          <a:off x="0" y="1514402"/>
          <a:ext cx="10515600" cy="1209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9B1E5-73E6-49DE-B84F-5634C8E66466}">
      <dsp:nvSpPr>
        <dsp:cNvPr id="0" name=""/>
        <dsp:cNvSpPr/>
      </dsp:nvSpPr>
      <dsp:spPr>
        <a:xfrm>
          <a:off x="365907" y="1786565"/>
          <a:ext cx="665286" cy="665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44A03F-B5E1-41D8-8E45-32E07B030377}">
      <dsp:nvSpPr>
        <dsp:cNvPr id="0" name=""/>
        <dsp:cNvSpPr/>
      </dsp:nvSpPr>
      <dsp:spPr>
        <a:xfrm>
          <a:off x="1397102" y="1514402"/>
          <a:ext cx="9118497" cy="120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7" tIns="128017" rIns="128017" bIns="128017" numCol="1" spcCol="1270" anchor="ctr" anchorCtr="0">
          <a:noAutofit/>
        </a:bodyPr>
        <a:lstStyle/>
        <a:p>
          <a:pPr marL="0" lvl="0" indent="0" algn="l" defTabSz="977900">
            <a:lnSpc>
              <a:spcPct val="90000"/>
            </a:lnSpc>
            <a:spcBef>
              <a:spcPct val="0"/>
            </a:spcBef>
            <a:spcAft>
              <a:spcPct val="35000"/>
            </a:spcAft>
            <a:buNone/>
          </a:pPr>
          <a:r>
            <a:rPr lang="en-US" sz="2200" b="1" kern="1200" dirty="0"/>
            <a:t>1. Creation of the required documents (Vessel Entry Permit and Island-Hopping Voucher) is manual and slow.</a:t>
          </a:r>
        </a:p>
      </dsp:txBody>
      <dsp:txXfrm>
        <a:off x="1397102" y="1514402"/>
        <a:ext cx="9118497" cy="1209612"/>
      </dsp:txXfrm>
    </dsp:sp>
    <dsp:sp modelId="{0B4972A5-8F7C-4BB9-8C8F-9E314A6C8807}">
      <dsp:nvSpPr>
        <dsp:cNvPr id="0" name=""/>
        <dsp:cNvSpPr/>
      </dsp:nvSpPr>
      <dsp:spPr>
        <a:xfrm>
          <a:off x="0" y="3026418"/>
          <a:ext cx="10515600" cy="1209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14DBF-9E56-4528-87BD-495B4FB952E2}">
      <dsp:nvSpPr>
        <dsp:cNvPr id="0" name=""/>
        <dsp:cNvSpPr/>
      </dsp:nvSpPr>
      <dsp:spPr>
        <a:xfrm>
          <a:off x="365907" y="3298580"/>
          <a:ext cx="665286" cy="665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84A7F1-156B-4878-A191-3ECC0BCBE0B0}">
      <dsp:nvSpPr>
        <dsp:cNvPr id="0" name=""/>
        <dsp:cNvSpPr/>
      </dsp:nvSpPr>
      <dsp:spPr>
        <a:xfrm>
          <a:off x="1397102" y="3026418"/>
          <a:ext cx="9118497" cy="120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7" tIns="128017" rIns="128017" bIns="128017" numCol="1" spcCol="1270" anchor="ctr" anchorCtr="0">
          <a:noAutofit/>
        </a:bodyPr>
        <a:lstStyle/>
        <a:p>
          <a:pPr marL="0" lvl="0" indent="0" algn="l" defTabSz="977900">
            <a:lnSpc>
              <a:spcPct val="90000"/>
            </a:lnSpc>
            <a:spcBef>
              <a:spcPct val="0"/>
            </a:spcBef>
            <a:spcAft>
              <a:spcPct val="35000"/>
            </a:spcAft>
            <a:buNone/>
          </a:pPr>
          <a:r>
            <a:rPr lang="en-US" sz="2200" b="1" kern="1200"/>
            <a:t>2. Guest details are repeatedly requested even from frequent customers.</a:t>
          </a:r>
          <a:endParaRPr lang="en-US" sz="2200" kern="1200"/>
        </a:p>
      </dsp:txBody>
      <dsp:txXfrm>
        <a:off x="1397102" y="3026418"/>
        <a:ext cx="9118497" cy="1209612"/>
      </dsp:txXfrm>
    </dsp:sp>
    <dsp:sp modelId="{744D4551-BB70-45A7-ADE7-1D02C3C69F69}">
      <dsp:nvSpPr>
        <dsp:cNvPr id="0" name=""/>
        <dsp:cNvSpPr/>
      </dsp:nvSpPr>
      <dsp:spPr>
        <a:xfrm>
          <a:off x="0" y="4538433"/>
          <a:ext cx="10515600" cy="120961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AECB2-A7FF-40BF-B373-7F6EB6AECC67}">
      <dsp:nvSpPr>
        <dsp:cNvPr id="0" name=""/>
        <dsp:cNvSpPr/>
      </dsp:nvSpPr>
      <dsp:spPr>
        <a:xfrm>
          <a:off x="365907" y="4810596"/>
          <a:ext cx="665286" cy="665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56E725-FAE8-465A-8CC2-3A101EB30A96}">
      <dsp:nvSpPr>
        <dsp:cNvPr id="0" name=""/>
        <dsp:cNvSpPr/>
      </dsp:nvSpPr>
      <dsp:spPr>
        <a:xfrm>
          <a:off x="1397102" y="4538433"/>
          <a:ext cx="9118497" cy="1209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7" tIns="128017" rIns="128017" bIns="128017" numCol="1" spcCol="1270" anchor="ctr" anchorCtr="0">
          <a:noAutofit/>
        </a:bodyPr>
        <a:lstStyle/>
        <a:p>
          <a:pPr marL="0" lvl="0" indent="0" algn="l" defTabSz="977900">
            <a:lnSpc>
              <a:spcPct val="90000"/>
            </a:lnSpc>
            <a:spcBef>
              <a:spcPct val="0"/>
            </a:spcBef>
            <a:spcAft>
              <a:spcPct val="35000"/>
            </a:spcAft>
            <a:buNone/>
          </a:pPr>
          <a:r>
            <a:rPr lang="en-US" sz="2200" b="1" kern="1200"/>
            <a:t>3. Recordkeeping of documents from previous boat trips is haphazardly kept in stacks of paper.</a:t>
          </a:r>
          <a:endParaRPr lang="en-US" sz="2200" kern="1200"/>
        </a:p>
      </dsp:txBody>
      <dsp:txXfrm>
        <a:off x="1397102" y="4538433"/>
        <a:ext cx="9118497" cy="12096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82783"/>
            <a:ext cx="9144000" cy="2387600"/>
          </a:xfrm>
        </p:spPr>
        <p:txBody>
          <a:bodyPr/>
          <a:lstStyle/>
          <a:p>
            <a:r>
              <a:rPr lang="en-US" dirty="0"/>
              <a:t>Voucher Creation Application for Island-Hopping Booking</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762458"/>
            <a:ext cx="9144000" cy="1655762"/>
          </a:xfrm>
        </p:spPr>
        <p:txBody>
          <a:bodyPr/>
          <a:lstStyle/>
          <a:p>
            <a:r>
              <a:rPr lang="en-US" dirty="0"/>
              <a:t>A project proposal by: Joshua Arnel Gonzales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158977" y="166678"/>
            <a:ext cx="11206854" cy="676656"/>
          </a:xfrm>
        </p:spPr>
        <p:txBody>
          <a:bodyPr/>
          <a:lstStyle/>
          <a:p>
            <a:r>
              <a:rPr lang="en-US" sz="3600" dirty="0"/>
              <a:t>Activity # 4: Creating Work Breakdown Structure</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5" name="Picture 4">
            <a:extLst>
              <a:ext uri="{FF2B5EF4-FFF2-40B4-BE49-F238E27FC236}">
                <a16:creationId xmlns:a16="http://schemas.microsoft.com/office/drawing/2014/main" id="{29586A3C-0227-51A0-CBC4-0537D56450E2}"/>
              </a:ext>
            </a:extLst>
          </p:cNvPr>
          <p:cNvPicPr>
            <a:picLocks noChangeAspect="1"/>
          </p:cNvPicPr>
          <p:nvPr/>
        </p:nvPicPr>
        <p:blipFill>
          <a:blip r:embed="rId3"/>
          <a:stretch>
            <a:fillRect/>
          </a:stretch>
        </p:blipFill>
        <p:spPr>
          <a:xfrm>
            <a:off x="2510588" y="724265"/>
            <a:ext cx="7555833" cy="5553850"/>
          </a:xfrm>
          <a:prstGeom prst="rect">
            <a:avLst/>
          </a:prstGeom>
        </p:spPr>
      </p:pic>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142935" y="330267"/>
            <a:ext cx="9144000" cy="676656"/>
          </a:xfrm>
        </p:spPr>
        <p:txBody>
          <a:bodyPr/>
          <a:lstStyle/>
          <a:p>
            <a:r>
              <a:rPr lang="en-US" sz="4000" dirty="0"/>
              <a:t>Activity # 5: Defining Project Team</a:t>
            </a:r>
          </a:p>
        </p:txBody>
      </p:sp>
      <p:pic>
        <p:nvPicPr>
          <p:cNvPr id="16" name="Picture 15">
            <a:extLst>
              <a:ext uri="{FF2B5EF4-FFF2-40B4-BE49-F238E27FC236}">
                <a16:creationId xmlns:a16="http://schemas.microsoft.com/office/drawing/2014/main" id="{01F7A42C-594A-46D6-11FD-D897D9EEEF23}"/>
              </a:ext>
            </a:extLst>
          </p:cNvPr>
          <p:cNvPicPr>
            <a:picLocks noChangeAspect="1"/>
          </p:cNvPicPr>
          <p:nvPr/>
        </p:nvPicPr>
        <p:blipFill>
          <a:blip r:embed="rId3"/>
          <a:stretch>
            <a:fillRect/>
          </a:stretch>
        </p:blipFill>
        <p:spPr>
          <a:xfrm>
            <a:off x="70477" y="1734449"/>
            <a:ext cx="5671616" cy="3806803"/>
          </a:xfrm>
          <a:prstGeom prst="rect">
            <a:avLst/>
          </a:prstGeom>
        </p:spPr>
      </p:pic>
      <p:pic>
        <p:nvPicPr>
          <p:cNvPr id="20" name="Picture 19">
            <a:extLst>
              <a:ext uri="{FF2B5EF4-FFF2-40B4-BE49-F238E27FC236}">
                <a16:creationId xmlns:a16="http://schemas.microsoft.com/office/drawing/2014/main" id="{530F68F7-BD47-A646-BC6B-5B0E70FBD699}"/>
              </a:ext>
            </a:extLst>
          </p:cNvPr>
          <p:cNvPicPr>
            <a:picLocks noChangeAspect="1"/>
          </p:cNvPicPr>
          <p:nvPr/>
        </p:nvPicPr>
        <p:blipFill>
          <a:blip r:embed="rId4"/>
          <a:stretch>
            <a:fillRect/>
          </a:stretch>
        </p:blipFill>
        <p:spPr>
          <a:xfrm>
            <a:off x="5847347" y="1734449"/>
            <a:ext cx="6274176" cy="3806803"/>
          </a:xfrm>
          <a:prstGeom prst="rect">
            <a:avLst/>
          </a:prstGeom>
        </p:spPr>
      </p:pic>
    </p:spTree>
    <p:extLst>
      <p:ext uri="{BB962C8B-B14F-4D97-AF65-F5344CB8AC3E}">
        <p14:creationId xmlns:p14="http://schemas.microsoft.com/office/powerpoint/2010/main"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E0BD95-231F-0D88-BE46-B1E4814DE2A7}"/>
              </a:ext>
            </a:extLst>
          </p:cNvPr>
          <p:cNvSpPr>
            <a:spLocks noGrp="1"/>
          </p:cNvSpPr>
          <p:nvPr>
            <p:ph type="title"/>
          </p:nvPr>
        </p:nvSpPr>
        <p:spPr>
          <a:xfrm>
            <a:off x="314756" y="494952"/>
            <a:ext cx="10515600" cy="676656"/>
          </a:xfrm>
        </p:spPr>
        <p:txBody>
          <a:bodyPr/>
          <a:lstStyle/>
          <a:p>
            <a:r>
              <a:rPr lang="en-US" dirty="0"/>
              <a:t>Project Costs (Activity #6):</a:t>
            </a:r>
          </a:p>
        </p:txBody>
      </p:sp>
      <p:pic>
        <p:nvPicPr>
          <p:cNvPr id="3" name="Picture 2">
            <a:extLst>
              <a:ext uri="{FF2B5EF4-FFF2-40B4-BE49-F238E27FC236}">
                <a16:creationId xmlns:a16="http://schemas.microsoft.com/office/drawing/2014/main" id="{B927405C-197D-9054-007E-D6438C377B85}"/>
              </a:ext>
            </a:extLst>
          </p:cNvPr>
          <p:cNvPicPr>
            <a:picLocks noChangeAspect="1"/>
          </p:cNvPicPr>
          <p:nvPr/>
        </p:nvPicPr>
        <p:blipFill>
          <a:blip r:embed="rId2"/>
          <a:stretch>
            <a:fillRect/>
          </a:stretch>
        </p:blipFill>
        <p:spPr>
          <a:xfrm>
            <a:off x="1234705" y="1955491"/>
            <a:ext cx="9722589" cy="3848964"/>
          </a:xfrm>
          <a:prstGeom prst="rect">
            <a:avLst/>
          </a:prstGeom>
        </p:spPr>
      </p:pic>
      <p:sp>
        <p:nvSpPr>
          <p:cNvPr id="4" name="Title 6">
            <a:extLst>
              <a:ext uri="{FF2B5EF4-FFF2-40B4-BE49-F238E27FC236}">
                <a16:creationId xmlns:a16="http://schemas.microsoft.com/office/drawing/2014/main" id="{F4B246C3-FD63-A984-2F57-5986FE442030}"/>
              </a:ext>
            </a:extLst>
          </p:cNvPr>
          <p:cNvSpPr txBox="1">
            <a:spLocks/>
          </p:cNvSpPr>
          <p:nvPr/>
        </p:nvSpPr>
        <p:spPr>
          <a:xfrm>
            <a:off x="1103261" y="1411356"/>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800" dirty="0"/>
              <a:t>WBS w/ cost (Initiation – Definition Phase):</a:t>
            </a:r>
          </a:p>
        </p:txBody>
      </p:sp>
    </p:spTree>
    <p:extLst>
      <p:ext uri="{BB962C8B-B14F-4D97-AF65-F5344CB8AC3E}">
        <p14:creationId xmlns:p14="http://schemas.microsoft.com/office/powerpoint/2010/main" val="185895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E0BD95-231F-0D88-BE46-B1E4814DE2A7}"/>
              </a:ext>
            </a:extLst>
          </p:cNvPr>
          <p:cNvSpPr>
            <a:spLocks noGrp="1"/>
          </p:cNvSpPr>
          <p:nvPr>
            <p:ph type="title"/>
          </p:nvPr>
        </p:nvSpPr>
        <p:spPr>
          <a:xfrm>
            <a:off x="314756" y="494952"/>
            <a:ext cx="10515600" cy="676656"/>
          </a:xfrm>
        </p:spPr>
        <p:txBody>
          <a:bodyPr/>
          <a:lstStyle/>
          <a:p>
            <a:r>
              <a:rPr lang="en-US" dirty="0"/>
              <a:t>Project Costs (Activity #6):</a:t>
            </a:r>
          </a:p>
        </p:txBody>
      </p:sp>
      <p:sp>
        <p:nvSpPr>
          <p:cNvPr id="4" name="Title 6">
            <a:extLst>
              <a:ext uri="{FF2B5EF4-FFF2-40B4-BE49-F238E27FC236}">
                <a16:creationId xmlns:a16="http://schemas.microsoft.com/office/drawing/2014/main" id="{F4B246C3-FD63-A984-2F57-5986FE442030}"/>
              </a:ext>
            </a:extLst>
          </p:cNvPr>
          <p:cNvSpPr txBox="1">
            <a:spLocks/>
          </p:cNvSpPr>
          <p:nvPr/>
        </p:nvSpPr>
        <p:spPr>
          <a:xfrm>
            <a:off x="1567087" y="1411356"/>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800" dirty="0"/>
              <a:t>WBS w/ cost (Execution – Control Phase):</a:t>
            </a:r>
          </a:p>
        </p:txBody>
      </p:sp>
      <p:pic>
        <p:nvPicPr>
          <p:cNvPr id="5" name="Picture 4">
            <a:extLst>
              <a:ext uri="{FF2B5EF4-FFF2-40B4-BE49-F238E27FC236}">
                <a16:creationId xmlns:a16="http://schemas.microsoft.com/office/drawing/2014/main" id="{0402CCD8-CBCB-9699-EEF7-4C73D8DFF6D9}"/>
              </a:ext>
            </a:extLst>
          </p:cNvPr>
          <p:cNvPicPr>
            <a:picLocks noChangeAspect="1"/>
          </p:cNvPicPr>
          <p:nvPr/>
        </p:nvPicPr>
        <p:blipFill>
          <a:blip r:embed="rId2"/>
          <a:stretch>
            <a:fillRect/>
          </a:stretch>
        </p:blipFill>
        <p:spPr>
          <a:xfrm>
            <a:off x="1709125" y="1986099"/>
            <a:ext cx="8773749" cy="3972479"/>
          </a:xfrm>
          <a:prstGeom prst="rect">
            <a:avLst/>
          </a:prstGeom>
        </p:spPr>
      </p:pic>
    </p:spTree>
    <p:extLst>
      <p:ext uri="{BB962C8B-B14F-4D97-AF65-F5344CB8AC3E}">
        <p14:creationId xmlns:p14="http://schemas.microsoft.com/office/powerpoint/2010/main" val="90898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E0BD95-231F-0D88-BE46-B1E4814DE2A7}"/>
              </a:ext>
            </a:extLst>
          </p:cNvPr>
          <p:cNvSpPr>
            <a:spLocks noGrp="1"/>
          </p:cNvSpPr>
          <p:nvPr>
            <p:ph type="title"/>
          </p:nvPr>
        </p:nvSpPr>
        <p:spPr>
          <a:xfrm>
            <a:off x="314756" y="494952"/>
            <a:ext cx="10515600" cy="676656"/>
          </a:xfrm>
        </p:spPr>
        <p:txBody>
          <a:bodyPr/>
          <a:lstStyle/>
          <a:p>
            <a:r>
              <a:rPr lang="en-US" dirty="0"/>
              <a:t>Project Costs (Activity #6):</a:t>
            </a:r>
          </a:p>
        </p:txBody>
      </p:sp>
      <p:sp>
        <p:nvSpPr>
          <p:cNvPr id="4" name="Title 6">
            <a:extLst>
              <a:ext uri="{FF2B5EF4-FFF2-40B4-BE49-F238E27FC236}">
                <a16:creationId xmlns:a16="http://schemas.microsoft.com/office/drawing/2014/main" id="{F4B246C3-FD63-A984-2F57-5986FE442030}"/>
              </a:ext>
            </a:extLst>
          </p:cNvPr>
          <p:cNvSpPr txBox="1">
            <a:spLocks/>
          </p:cNvSpPr>
          <p:nvPr/>
        </p:nvSpPr>
        <p:spPr>
          <a:xfrm>
            <a:off x="1315296" y="1848678"/>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800" dirty="0"/>
              <a:t>WBS w/ cost (Close-Out Phase):</a:t>
            </a:r>
          </a:p>
        </p:txBody>
      </p:sp>
      <p:pic>
        <p:nvPicPr>
          <p:cNvPr id="3" name="Picture 2">
            <a:extLst>
              <a:ext uri="{FF2B5EF4-FFF2-40B4-BE49-F238E27FC236}">
                <a16:creationId xmlns:a16="http://schemas.microsoft.com/office/drawing/2014/main" id="{0B14B48A-B35D-213B-371B-95A4E1D8A2B2}"/>
              </a:ext>
            </a:extLst>
          </p:cNvPr>
          <p:cNvPicPr>
            <a:picLocks noChangeAspect="1"/>
          </p:cNvPicPr>
          <p:nvPr/>
        </p:nvPicPr>
        <p:blipFill>
          <a:blip r:embed="rId2"/>
          <a:stretch>
            <a:fillRect/>
          </a:stretch>
        </p:blipFill>
        <p:spPr>
          <a:xfrm>
            <a:off x="1440001" y="2631038"/>
            <a:ext cx="9311997" cy="1595924"/>
          </a:xfrm>
          <a:prstGeom prst="rect">
            <a:avLst/>
          </a:prstGeom>
        </p:spPr>
      </p:pic>
    </p:spTree>
    <p:extLst>
      <p:ext uri="{BB962C8B-B14F-4D97-AF65-F5344CB8AC3E}">
        <p14:creationId xmlns:p14="http://schemas.microsoft.com/office/powerpoint/2010/main" val="119982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E0BD95-231F-0D88-BE46-B1E4814DE2A7}"/>
              </a:ext>
            </a:extLst>
          </p:cNvPr>
          <p:cNvSpPr>
            <a:spLocks noGrp="1"/>
          </p:cNvSpPr>
          <p:nvPr>
            <p:ph type="title"/>
          </p:nvPr>
        </p:nvSpPr>
        <p:spPr>
          <a:xfrm>
            <a:off x="314756" y="494952"/>
            <a:ext cx="10515600" cy="676656"/>
          </a:xfrm>
        </p:spPr>
        <p:txBody>
          <a:bodyPr/>
          <a:lstStyle/>
          <a:p>
            <a:r>
              <a:rPr lang="en-US" dirty="0"/>
              <a:t>Project Costs (Activity #6):</a:t>
            </a:r>
          </a:p>
        </p:txBody>
      </p:sp>
      <p:sp>
        <p:nvSpPr>
          <p:cNvPr id="4" name="Title 6">
            <a:extLst>
              <a:ext uri="{FF2B5EF4-FFF2-40B4-BE49-F238E27FC236}">
                <a16:creationId xmlns:a16="http://schemas.microsoft.com/office/drawing/2014/main" id="{F4B246C3-FD63-A984-2F57-5986FE442030}"/>
              </a:ext>
            </a:extLst>
          </p:cNvPr>
          <p:cNvSpPr txBox="1">
            <a:spLocks/>
          </p:cNvSpPr>
          <p:nvPr/>
        </p:nvSpPr>
        <p:spPr>
          <a:xfrm>
            <a:off x="314756" y="1477617"/>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800" dirty="0"/>
              <a:t>Total Role Cost and Phase Cost:</a:t>
            </a:r>
          </a:p>
        </p:txBody>
      </p:sp>
      <p:pic>
        <p:nvPicPr>
          <p:cNvPr id="5" name="Picture 4">
            <a:extLst>
              <a:ext uri="{FF2B5EF4-FFF2-40B4-BE49-F238E27FC236}">
                <a16:creationId xmlns:a16="http://schemas.microsoft.com/office/drawing/2014/main" id="{126AAC3D-7924-AD48-7AB0-7ADA946ADD43}"/>
              </a:ext>
            </a:extLst>
          </p:cNvPr>
          <p:cNvPicPr>
            <a:picLocks noChangeAspect="1"/>
          </p:cNvPicPr>
          <p:nvPr/>
        </p:nvPicPr>
        <p:blipFill>
          <a:blip r:embed="rId2"/>
          <a:stretch>
            <a:fillRect/>
          </a:stretch>
        </p:blipFill>
        <p:spPr>
          <a:xfrm>
            <a:off x="6579126" y="2887579"/>
            <a:ext cx="5185509" cy="1747724"/>
          </a:xfrm>
          <a:prstGeom prst="rect">
            <a:avLst/>
          </a:prstGeom>
        </p:spPr>
      </p:pic>
      <p:pic>
        <p:nvPicPr>
          <p:cNvPr id="8" name="Picture 7">
            <a:extLst>
              <a:ext uri="{FF2B5EF4-FFF2-40B4-BE49-F238E27FC236}">
                <a16:creationId xmlns:a16="http://schemas.microsoft.com/office/drawing/2014/main" id="{30F87DD3-4F4C-2633-E355-E541362AA112}"/>
              </a:ext>
            </a:extLst>
          </p:cNvPr>
          <p:cNvPicPr>
            <a:picLocks noChangeAspect="1"/>
          </p:cNvPicPr>
          <p:nvPr/>
        </p:nvPicPr>
        <p:blipFill>
          <a:blip r:embed="rId3"/>
          <a:stretch>
            <a:fillRect/>
          </a:stretch>
        </p:blipFill>
        <p:spPr>
          <a:xfrm>
            <a:off x="314756" y="2154273"/>
            <a:ext cx="6020590" cy="3295755"/>
          </a:xfrm>
          <a:prstGeom prst="rect">
            <a:avLst/>
          </a:prstGeom>
        </p:spPr>
      </p:pic>
    </p:spTree>
    <p:extLst>
      <p:ext uri="{BB962C8B-B14F-4D97-AF65-F5344CB8AC3E}">
        <p14:creationId xmlns:p14="http://schemas.microsoft.com/office/powerpoint/2010/main" val="362621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1E978DC-F7F5-1A7A-1980-5C95E522EB0B}"/>
              </a:ext>
            </a:extLst>
          </p:cNvPr>
          <p:cNvSpPr txBox="1">
            <a:spLocks/>
          </p:cNvSpPr>
          <p:nvPr/>
        </p:nvSpPr>
        <p:spPr>
          <a:xfrm>
            <a:off x="314756" y="494952"/>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800" dirty="0">
                <a:solidFill>
                  <a:schemeClr val="tx1"/>
                </a:solidFill>
              </a:rPr>
              <a:t>Project Monitoring (Activity #7):</a:t>
            </a:r>
          </a:p>
        </p:txBody>
      </p:sp>
      <p:pic>
        <p:nvPicPr>
          <p:cNvPr id="6" name="Picture 5">
            <a:extLst>
              <a:ext uri="{FF2B5EF4-FFF2-40B4-BE49-F238E27FC236}">
                <a16:creationId xmlns:a16="http://schemas.microsoft.com/office/drawing/2014/main" id="{809AA432-9697-8CF5-EB8E-A87634C18B64}"/>
              </a:ext>
            </a:extLst>
          </p:cNvPr>
          <p:cNvPicPr>
            <a:picLocks noChangeAspect="1"/>
          </p:cNvPicPr>
          <p:nvPr/>
        </p:nvPicPr>
        <p:blipFill>
          <a:blip r:embed="rId2"/>
          <a:stretch>
            <a:fillRect/>
          </a:stretch>
        </p:blipFill>
        <p:spPr>
          <a:xfrm>
            <a:off x="1156598" y="1457007"/>
            <a:ext cx="9878804" cy="4553585"/>
          </a:xfrm>
          <a:prstGeom prst="rect">
            <a:avLst/>
          </a:prstGeom>
        </p:spPr>
      </p:pic>
    </p:spTree>
    <p:extLst>
      <p:ext uri="{BB962C8B-B14F-4D97-AF65-F5344CB8AC3E}">
        <p14:creationId xmlns:p14="http://schemas.microsoft.com/office/powerpoint/2010/main" val="902286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1E978DC-F7F5-1A7A-1980-5C95E522EB0B}"/>
              </a:ext>
            </a:extLst>
          </p:cNvPr>
          <p:cNvSpPr txBox="1">
            <a:spLocks/>
          </p:cNvSpPr>
          <p:nvPr/>
        </p:nvSpPr>
        <p:spPr>
          <a:xfrm>
            <a:off x="314756" y="494952"/>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800" dirty="0">
                <a:solidFill>
                  <a:schemeClr val="tx1"/>
                </a:solidFill>
              </a:rPr>
              <a:t>Project Monitoring (Activity #7):</a:t>
            </a:r>
          </a:p>
        </p:txBody>
      </p:sp>
      <p:pic>
        <p:nvPicPr>
          <p:cNvPr id="3" name="Picture 2">
            <a:extLst>
              <a:ext uri="{FF2B5EF4-FFF2-40B4-BE49-F238E27FC236}">
                <a16:creationId xmlns:a16="http://schemas.microsoft.com/office/drawing/2014/main" id="{9C0E12AD-0E5F-DA4B-0B93-61935BE5D166}"/>
              </a:ext>
            </a:extLst>
          </p:cNvPr>
          <p:cNvPicPr>
            <a:picLocks noChangeAspect="1"/>
          </p:cNvPicPr>
          <p:nvPr/>
        </p:nvPicPr>
        <p:blipFill>
          <a:blip r:embed="rId2"/>
          <a:stretch>
            <a:fillRect/>
          </a:stretch>
        </p:blipFill>
        <p:spPr>
          <a:xfrm>
            <a:off x="1624183" y="1171608"/>
            <a:ext cx="8943633" cy="5359320"/>
          </a:xfrm>
          <a:prstGeom prst="rect">
            <a:avLst/>
          </a:prstGeom>
        </p:spPr>
      </p:pic>
    </p:spTree>
    <p:extLst>
      <p:ext uri="{BB962C8B-B14F-4D97-AF65-F5344CB8AC3E}">
        <p14:creationId xmlns:p14="http://schemas.microsoft.com/office/powerpoint/2010/main" val="261909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1E978DC-F7F5-1A7A-1980-5C95E522EB0B}"/>
              </a:ext>
            </a:extLst>
          </p:cNvPr>
          <p:cNvSpPr txBox="1">
            <a:spLocks/>
          </p:cNvSpPr>
          <p:nvPr/>
        </p:nvSpPr>
        <p:spPr>
          <a:xfrm>
            <a:off x="288252" y="264059"/>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800" dirty="0">
                <a:solidFill>
                  <a:schemeClr val="tx1"/>
                </a:solidFill>
              </a:rPr>
              <a:t>Project Monitoring (Activity #7):</a:t>
            </a:r>
          </a:p>
        </p:txBody>
      </p:sp>
      <p:pic>
        <p:nvPicPr>
          <p:cNvPr id="5" name="Picture 4">
            <a:extLst>
              <a:ext uri="{FF2B5EF4-FFF2-40B4-BE49-F238E27FC236}">
                <a16:creationId xmlns:a16="http://schemas.microsoft.com/office/drawing/2014/main" id="{725BBAA1-C817-D10C-89F4-FEDB641583D1}"/>
              </a:ext>
            </a:extLst>
          </p:cNvPr>
          <p:cNvPicPr>
            <a:picLocks noChangeAspect="1"/>
          </p:cNvPicPr>
          <p:nvPr/>
        </p:nvPicPr>
        <p:blipFill>
          <a:blip r:embed="rId2"/>
          <a:stretch>
            <a:fillRect/>
          </a:stretch>
        </p:blipFill>
        <p:spPr>
          <a:xfrm>
            <a:off x="3591811" y="1569967"/>
            <a:ext cx="5008377" cy="5288033"/>
          </a:xfrm>
          <a:prstGeom prst="rect">
            <a:avLst/>
          </a:prstGeom>
        </p:spPr>
      </p:pic>
      <p:sp>
        <p:nvSpPr>
          <p:cNvPr id="6" name="Title 6">
            <a:extLst>
              <a:ext uri="{FF2B5EF4-FFF2-40B4-BE49-F238E27FC236}">
                <a16:creationId xmlns:a16="http://schemas.microsoft.com/office/drawing/2014/main" id="{D22DC6C0-1ACE-2226-4892-C820C0FDDF8B}"/>
              </a:ext>
            </a:extLst>
          </p:cNvPr>
          <p:cNvSpPr txBox="1">
            <a:spLocks/>
          </p:cNvSpPr>
          <p:nvPr/>
        </p:nvSpPr>
        <p:spPr>
          <a:xfrm>
            <a:off x="314756" y="972823"/>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800" dirty="0"/>
              <a:t>Project Tracking Plan – Schedule:</a:t>
            </a:r>
          </a:p>
        </p:txBody>
      </p:sp>
    </p:spTree>
    <p:extLst>
      <p:ext uri="{BB962C8B-B14F-4D97-AF65-F5344CB8AC3E}">
        <p14:creationId xmlns:p14="http://schemas.microsoft.com/office/powerpoint/2010/main" val="758399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1E978DC-F7F5-1A7A-1980-5C95E522EB0B}"/>
              </a:ext>
            </a:extLst>
          </p:cNvPr>
          <p:cNvSpPr txBox="1">
            <a:spLocks/>
          </p:cNvSpPr>
          <p:nvPr/>
        </p:nvSpPr>
        <p:spPr>
          <a:xfrm>
            <a:off x="314756" y="494952"/>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800" dirty="0">
                <a:solidFill>
                  <a:schemeClr val="tx1"/>
                </a:solidFill>
              </a:rPr>
              <a:t>Project Monitoring (Activity #7):</a:t>
            </a:r>
          </a:p>
        </p:txBody>
      </p:sp>
      <p:pic>
        <p:nvPicPr>
          <p:cNvPr id="3" name="Picture 2">
            <a:extLst>
              <a:ext uri="{FF2B5EF4-FFF2-40B4-BE49-F238E27FC236}">
                <a16:creationId xmlns:a16="http://schemas.microsoft.com/office/drawing/2014/main" id="{BC7805CB-A3BE-129E-0989-901B90792D2E}"/>
              </a:ext>
            </a:extLst>
          </p:cNvPr>
          <p:cNvPicPr>
            <a:picLocks noChangeAspect="1"/>
          </p:cNvPicPr>
          <p:nvPr/>
        </p:nvPicPr>
        <p:blipFill>
          <a:blip r:embed="rId2"/>
          <a:stretch>
            <a:fillRect/>
          </a:stretch>
        </p:blipFill>
        <p:spPr>
          <a:xfrm>
            <a:off x="1067030" y="1493297"/>
            <a:ext cx="10057939" cy="4869751"/>
          </a:xfrm>
          <a:prstGeom prst="rect">
            <a:avLst/>
          </a:prstGeom>
        </p:spPr>
      </p:pic>
    </p:spTree>
    <p:extLst>
      <p:ext uri="{BB962C8B-B14F-4D97-AF65-F5344CB8AC3E}">
        <p14:creationId xmlns:p14="http://schemas.microsoft.com/office/powerpoint/2010/main" val="119805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2</a:t>
            </a:fld>
            <a:endParaRPr lang="en-US"/>
          </a:p>
        </p:txBody>
      </p:sp>
      <p:sp>
        <p:nvSpPr>
          <p:cNvPr id="5" name="Text Placeholder 26">
            <a:extLst>
              <a:ext uri="{FF2B5EF4-FFF2-40B4-BE49-F238E27FC236}">
                <a16:creationId xmlns:a16="http://schemas.microsoft.com/office/drawing/2014/main" id="{27D3C345-4A8C-92F6-D5D2-5CE080BA644A}"/>
              </a:ext>
            </a:extLst>
          </p:cNvPr>
          <p:cNvSpPr txBox="1">
            <a:spLocks/>
          </p:cNvSpPr>
          <p:nvPr/>
        </p:nvSpPr>
        <p:spPr>
          <a:xfrm>
            <a:off x="2862912" y="1954934"/>
            <a:ext cx="6466176" cy="327284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lnSpc>
                <a:spcPct val="90000"/>
              </a:lnSpc>
              <a:spcAft>
                <a:spcPts val="600"/>
              </a:spcAft>
            </a:pPr>
            <a:r>
              <a:rPr lang="en-US" sz="2400" b="1" kern="1200" dirty="0">
                <a:latin typeface="+mn-lt"/>
                <a:ea typeface="+mn-ea"/>
                <a:cs typeface="+mn-cs"/>
              </a:rPr>
              <a:t>Information Gathering</a:t>
            </a:r>
          </a:p>
          <a:p>
            <a:pPr algn="ctr">
              <a:lnSpc>
                <a:spcPct val="90000"/>
              </a:lnSpc>
              <a:spcAft>
                <a:spcPts val="600"/>
              </a:spcAft>
            </a:pPr>
            <a:r>
              <a:rPr lang="en-US" sz="2400" b="1" kern="1200" dirty="0">
                <a:latin typeface="+mn-lt"/>
                <a:ea typeface="+mn-ea"/>
                <a:cs typeface="+mn-cs"/>
              </a:rPr>
              <a:t>Problem Identification and Project Goal Setting</a:t>
            </a:r>
          </a:p>
          <a:p>
            <a:pPr algn="ctr">
              <a:lnSpc>
                <a:spcPct val="90000"/>
              </a:lnSpc>
              <a:spcAft>
                <a:spcPts val="600"/>
              </a:spcAft>
            </a:pPr>
            <a:r>
              <a:rPr lang="en-US" sz="2400" b="1" kern="1200" dirty="0">
                <a:latin typeface="+mn-lt"/>
                <a:ea typeface="+mn-ea"/>
                <a:cs typeface="+mn-cs"/>
              </a:rPr>
              <a:t>Project Methodology</a:t>
            </a:r>
          </a:p>
          <a:p>
            <a:pPr algn="ctr">
              <a:lnSpc>
                <a:spcPct val="90000"/>
              </a:lnSpc>
              <a:spcAft>
                <a:spcPts val="600"/>
              </a:spcAft>
            </a:pPr>
            <a:r>
              <a:rPr lang="en-US" sz="2400" b="1" kern="1200" dirty="0">
                <a:latin typeface="+mn-lt"/>
                <a:ea typeface="+mn-ea"/>
                <a:cs typeface="+mn-cs"/>
              </a:rPr>
              <a:t>Work Breakdown Structure</a:t>
            </a:r>
          </a:p>
          <a:p>
            <a:pPr algn="ctr">
              <a:lnSpc>
                <a:spcPct val="90000"/>
              </a:lnSpc>
              <a:spcAft>
                <a:spcPts val="600"/>
              </a:spcAft>
            </a:pPr>
            <a:r>
              <a:rPr lang="en-US" sz="2400" b="1" kern="1200" dirty="0">
                <a:latin typeface="+mn-lt"/>
                <a:ea typeface="+mn-ea"/>
                <a:cs typeface="+mn-cs"/>
              </a:rPr>
              <a:t>Project Team</a:t>
            </a:r>
          </a:p>
          <a:p>
            <a:pPr algn="ctr">
              <a:lnSpc>
                <a:spcPct val="90000"/>
              </a:lnSpc>
              <a:spcAft>
                <a:spcPts val="600"/>
              </a:spcAft>
            </a:pPr>
            <a:r>
              <a:rPr lang="en-US" sz="2400" b="1" kern="1200" dirty="0">
                <a:latin typeface="+mn-lt"/>
                <a:ea typeface="+mn-ea"/>
                <a:cs typeface="+mn-cs"/>
              </a:rPr>
              <a:t>Project Costs</a:t>
            </a:r>
          </a:p>
          <a:p>
            <a:pPr algn="ctr">
              <a:lnSpc>
                <a:spcPct val="90000"/>
              </a:lnSpc>
              <a:spcAft>
                <a:spcPts val="600"/>
              </a:spcAft>
            </a:pPr>
            <a:r>
              <a:rPr lang="en-US" sz="2400" b="1" kern="1200" dirty="0">
                <a:latin typeface="+mn-lt"/>
                <a:ea typeface="+mn-ea"/>
                <a:cs typeface="+mn-cs"/>
              </a:rPr>
              <a:t>Project Monitoring</a:t>
            </a:r>
            <a:endParaRPr lang="en-US" sz="2400" kern="1200" dirty="0">
              <a:latin typeface="+mn-lt"/>
              <a:ea typeface="+mn-ea"/>
              <a:cs typeface="+mn-cs"/>
            </a:endParaRP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title"/>
          </p:nvPr>
        </p:nvSpPr>
        <p:spPr>
          <a:xfrm>
            <a:off x="838200" y="1107625"/>
            <a:ext cx="10515600" cy="638048"/>
          </a:xfrm>
        </p:spPr>
        <p:txBody>
          <a:bodyPr vert="horz" lIns="91440" tIns="45720" rIns="91440" bIns="45720" rtlCol="0" anchor="ctr">
            <a:normAutofit/>
          </a:bodyPr>
          <a:lstStyle/>
          <a:p>
            <a:r>
              <a:rPr lang="en-US" sz="2800" b="1" kern="1200" cap="all" baseline="0" dirty="0">
                <a:latin typeface="Gill Sans Nova" panose="020B0602020104020203" pitchFamily="34" charset="0"/>
                <a:ea typeface="+mj-ea"/>
                <a:cs typeface="+mj-cs"/>
              </a:rPr>
              <a:t>Table of Contents</a:t>
            </a:r>
            <a:endParaRPr lang="en-US" sz="2800" kern="1200" cap="all" baseline="0" dirty="0">
              <a:latin typeface="Gill Sans Nova" panose="020B0602020104020203" pitchFamily="34" charset="0"/>
              <a:ea typeface="+mj-ea"/>
              <a:cs typeface="+mj-cs"/>
            </a:endParaRPr>
          </a:p>
        </p:txBody>
      </p:sp>
    </p:spTree>
    <p:extLst>
      <p:ext uri="{BB962C8B-B14F-4D97-AF65-F5344CB8AC3E}">
        <p14:creationId xmlns:p14="http://schemas.microsoft.com/office/powerpoint/2010/main" val="343507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1E978DC-F7F5-1A7A-1980-5C95E522EB0B}"/>
              </a:ext>
            </a:extLst>
          </p:cNvPr>
          <p:cNvSpPr txBox="1">
            <a:spLocks/>
          </p:cNvSpPr>
          <p:nvPr/>
        </p:nvSpPr>
        <p:spPr>
          <a:xfrm>
            <a:off x="314756" y="494952"/>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800" dirty="0">
                <a:solidFill>
                  <a:schemeClr val="tx1"/>
                </a:solidFill>
              </a:rPr>
              <a:t>Project Monitoring (Activity #7):</a:t>
            </a:r>
          </a:p>
        </p:txBody>
      </p:sp>
      <p:pic>
        <p:nvPicPr>
          <p:cNvPr id="13" name="Picture 12">
            <a:extLst>
              <a:ext uri="{FF2B5EF4-FFF2-40B4-BE49-F238E27FC236}">
                <a16:creationId xmlns:a16="http://schemas.microsoft.com/office/drawing/2014/main" id="{FD588029-35AD-AC7F-3B26-9C7D4B49FDEB}"/>
              </a:ext>
            </a:extLst>
          </p:cNvPr>
          <p:cNvPicPr>
            <a:picLocks noChangeAspect="1"/>
          </p:cNvPicPr>
          <p:nvPr/>
        </p:nvPicPr>
        <p:blipFill>
          <a:blip r:embed="rId2"/>
          <a:stretch>
            <a:fillRect/>
          </a:stretch>
        </p:blipFill>
        <p:spPr>
          <a:xfrm>
            <a:off x="1781647" y="2226364"/>
            <a:ext cx="8628705" cy="2600205"/>
          </a:xfrm>
          <a:prstGeom prst="rect">
            <a:avLst/>
          </a:prstGeom>
        </p:spPr>
      </p:pic>
      <p:sp>
        <p:nvSpPr>
          <p:cNvPr id="14" name="Title 6">
            <a:extLst>
              <a:ext uri="{FF2B5EF4-FFF2-40B4-BE49-F238E27FC236}">
                <a16:creationId xmlns:a16="http://schemas.microsoft.com/office/drawing/2014/main" id="{1177C8F7-067C-E4C5-DF5B-91C37E9230F5}"/>
              </a:ext>
            </a:extLst>
          </p:cNvPr>
          <p:cNvSpPr txBox="1">
            <a:spLocks/>
          </p:cNvSpPr>
          <p:nvPr/>
        </p:nvSpPr>
        <p:spPr>
          <a:xfrm>
            <a:off x="367764" y="1403935"/>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2800" dirty="0"/>
              <a:t>Project Tracking Plan- Quality</a:t>
            </a:r>
          </a:p>
        </p:txBody>
      </p:sp>
    </p:spTree>
    <p:extLst>
      <p:ext uri="{BB962C8B-B14F-4D97-AF65-F5344CB8AC3E}">
        <p14:creationId xmlns:p14="http://schemas.microsoft.com/office/powerpoint/2010/main" val="1946493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1E978DC-F7F5-1A7A-1980-5C95E522EB0B}"/>
              </a:ext>
            </a:extLst>
          </p:cNvPr>
          <p:cNvSpPr txBox="1">
            <a:spLocks/>
          </p:cNvSpPr>
          <p:nvPr/>
        </p:nvSpPr>
        <p:spPr>
          <a:xfrm>
            <a:off x="314756" y="282918"/>
            <a:ext cx="105156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accent1"/>
                </a:solidFill>
                <a:latin typeface="+mj-lt"/>
                <a:ea typeface="+mj-ea"/>
                <a:cs typeface="+mj-cs"/>
              </a:defRPr>
            </a:lvl1pPr>
          </a:lstStyle>
          <a:p>
            <a:r>
              <a:rPr lang="en-US" sz="4800" dirty="0">
                <a:solidFill>
                  <a:schemeClr val="tx1"/>
                </a:solidFill>
              </a:rPr>
              <a:t>Project Monitoring (Activity #7):</a:t>
            </a:r>
          </a:p>
        </p:txBody>
      </p:sp>
      <p:pic>
        <p:nvPicPr>
          <p:cNvPr id="3" name="Picture 2">
            <a:extLst>
              <a:ext uri="{FF2B5EF4-FFF2-40B4-BE49-F238E27FC236}">
                <a16:creationId xmlns:a16="http://schemas.microsoft.com/office/drawing/2014/main" id="{431A0E83-5EA6-EC49-343D-FAD834BE36F1}"/>
              </a:ext>
            </a:extLst>
          </p:cNvPr>
          <p:cNvPicPr>
            <a:picLocks noChangeAspect="1"/>
          </p:cNvPicPr>
          <p:nvPr/>
        </p:nvPicPr>
        <p:blipFill>
          <a:blip r:embed="rId2"/>
          <a:stretch>
            <a:fillRect/>
          </a:stretch>
        </p:blipFill>
        <p:spPr>
          <a:xfrm>
            <a:off x="596348" y="1055527"/>
            <a:ext cx="10734261" cy="5615573"/>
          </a:xfrm>
          <a:prstGeom prst="rect">
            <a:avLst/>
          </a:prstGeom>
        </p:spPr>
      </p:pic>
    </p:spTree>
    <p:extLst>
      <p:ext uri="{BB962C8B-B14F-4D97-AF65-F5344CB8AC3E}">
        <p14:creationId xmlns:p14="http://schemas.microsoft.com/office/powerpoint/2010/main" val="187344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195072" y="212059"/>
            <a:ext cx="6665676" cy="1325563"/>
          </a:xfrm>
        </p:spPr>
        <p:txBody>
          <a:bodyPr/>
          <a:lstStyle/>
          <a:p>
            <a:pPr algn="l"/>
            <a:r>
              <a:rPr lang="en-US" sz="3600" dirty="0">
                <a:solidFill>
                  <a:schemeClr val="tx1"/>
                </a:solidFill>
              </a:rPr>
              <a:t>Information Gathering (Activity 1.1):</a:t>
            </a:r>
          </a:p>
        </p:txBody>
      </p:sp>
      <p:sp>
        <p:nvSpPr>
          <p:cNvPr id="6" name="Text Placeholder 26">
            <a:extLst>
              <a:ext uri="{FF2B5EF4-FFF2-40B4-BE49-F238E27FC236}">
                <a16:creationId xmlns:a16="http://schemas.microsoft.com/office/drawing/2014/main" id="{09BA3AAF-7335-5FE8-BC08-0821878588CD}"/>
              </a:ext>
            </a:extLst>
          </p:cNvPr>
          <p:cNvSpPr txBox="1">
            <a:spLocks/>
          </p:cNvSpPr>
          <p:nvPr/>
        </p:nvSpPr>
        <p:spPr>
          <a:xfrm>
            <a:off x="195072" y="1052321"/>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pic>
        <p:nvPicPr>
          <p:cNvPr id="5" name="Picture 4">
            <a:extLst>
              <a:ext uri="{FF2B5EF4-FFF2-40B4-BE49-F238E27FC236}">
                <a16:creationId xmlns:a16="http://schemas.microsoft.com/office/drawing/2014/main" id="{003F8171-EF1E-9536-4EE6-3EFFE20AB474}"/>
              </a:ext>
            </a:extLst>
          </p:cNvPr>
          <p:cNvPicPr>
            <a:picLocks noChangeAspect="1"/>
          </p:cNvPicPr>
          <p:nvPr/>
        </p:nvPicPr>
        <p:blipFill rotWithShape="1">
          <a:blip r:embed="rId3"/>
          <a:srcRect t="28685" b="10390"/>
          <a:stretch/>
        </p:blipFill>
        <p:spPr>
          <a:xfrm>
            <a:off x="4867955" y="2173007"/>
            <a:ext cx="3097801" cy="2511986"/>
          </a:xfrm>
          <a:prstGeom prst="rect">
            <a:avLst/>
          </a:prstGeom>
        </p:spPr>
      </p:pic>
      <p:pic>
        <p:nvPicPr>
          <p:cNvPr id="8" name="Picture 7" descr="A list of items on a cruise ship&#10;&#10;Description automatically generated">
            <a:extLst>
              <a:ext uri="{FF2B5EF4-FFF2-40B4-BE49-F238E27FC236}">
                <a16:creationId xmlns:a16="http://schemas.microsoft.com/office/drawing/2014/main" id="{C457399F-48FB-91C7-344E-8CC8D859043F}"/>
              </a:ext>
            </a:extLst>
          </p:cNvPr>
          <p:cNvPicPr>
            <a:picLocks noChangeAspect="1"/>
          </p:cNvPicPr>
          <p:nvPr/>
        </p:nvPicPr>
        <p:blipFill rotWithShape="1">
          <a:blip r:embed="rId4"/>
          <a:srcRect b="91080"/>
          <a:stretch/>
        </p:blipFill>
        <p:spPr>
          <a:xfrm>
            <a:off x="8066640" y="746453"/>
            <a:ext cx="4049872" cy="611736"/>
          </a:xfrm>
          <a:prstGeom prst="rect">
            <a:avLst/>
          </a:prstGeom>
        </p:spPr>
      </p:pic>
      <p:pic>
        <p:nvPicPr>
          <p:cNvPr id="10" name="Picture 9">
            <a:extLst>
              <a:ext uri="{FF2B5EF4-FFF2-40B4-BE49-F238E27FC236}">
                <a16:creationId xmlns:a16="http://schemas.microsoft.com/office/drawing/2014/main" id="{BA52DA04-4AE2-2B13-6D13-A875C359C904}"/>
              </a:ext>
            </a:extLst>
          </p:cNvPr>
          <p:cNvPicPr>
            <a:picLocks noChangeAspect="1"/>
          </p:cNvPicPr>
          <p:nvPr/>
        </p:nvPicPr>
        <p:blipFill rotWithShape="1">
          <a:blip r:embed="rId5"/>
          <a:srcRect t="6853"/>
          <a:stretch/>
        </p:blipFill>
        <p:spPr>
          <a:xfrm>
            <a:off x="8066640" y="1514764"/>
            <a:ext cx="4049872" cy="4848105"/>
          </a:xfrm>
          <a:prstGeom prst="rect">
            <a:avLst/>
          </a:prstGeom>
        </p:spPr>
      </p:pic>
      <p:sp>
        <p:nvSpPr>
          <p:cNvPr id="12" name="TextBox 11">
            <a:extLst>
              <a:ext uri="{FF2B5EF4-FFF2-40B4-BE49-F238E27FC236}">
                <a16:creationId xmlns:a16="http://schemas.microsoft.com/office/drawing/2014/main" id="{0D182F9F-D75D-581A-D504-E47CCF0B6A2C}"/>
              </a:ext>
            </a:extLst>
          </p:cNvPr>
          <p:cNvSpPr txBox="1"/>
          <p:nvPr/>
        </p:nvSpPr>
        <p:spPr>
          <a:xfrm>
            <a:off x="195072" y="1434343"/>
            <a:ext cx="4499392" cy="4154984"/>
          </a:xfrm>
          <a:prstGeom prst="rect">
            <a:avLst/>
          </a:prstGeom>
          <a:noFill/>
        </p:spPr>
        <p:txBody>
          <a:bodyPr wrap="square">
            <a:spAutoFit/>
          </a:bodyPr>
          <a:lstStyle/>
          <a:p>
            <a:pPr marL="342900" indent="-342900">
              <a:buFont typeface="Arial" panose="020B0604020202020204" pitchFamily="34" charset="0"/>
              <a:buChar char="•"/>
            </a:pPr>
            <a:r>
              <a:rPr lang="en-US" sz="2400" b="1" dirty="0" err="1"/>
              <a:t>Kostal</a:t>
            </a:r>
            <a:r>
              <a:rPr lang="en-US" sz="2400" b="1" dirty="0"/>
              <a:t> Dive Travel and Tours offers boat rentals and island-hopping services for water sports enthusiasts and partygoers. The business specializes in scuba diving and island-hopping services.</a:t>
            </a:r>
          </a:p>
          <a:p>
            <a:pPr marL="342900" indent="-342900">
              <a:buFont typeface="Arial" panose="020B0604020202020204" pitchFamily="34" charset="0"/>
              <a:buChar char="•"/>
            </a:pPr>
            <a:r>
              <a:rPr lang="en-US" sz="2400" b="1" dirty="0"/>
              <a:t>The business owner manages all the operations and delegates tasks to the trip coordinators and the boat crew.</a:t>
            </a:r>
          </a:p>
        </p:txBody>
      </p:sp>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graphicFrame>
        <p:nvGraphicFramePr>
          <p:cNvPr id="39" name="Text Placeholder 26">
            <a:extLst>
              <a:ext uri="{FF2B5EF4-FFF2-40B4-BE49-F238E27FC236}">
                <a16:creationId xmlns:a16="http://schemas.microsoft.com/office/drawing/2014/main" id="{7CB3FA4D-EC0B-8BD1-B822-5F0C85C54D72}"/>
              </a:ext>
            </a:extLst>
          </p:cNvPr>
          <p:cNvGraphicFramePr/>
          <p:nvPr>
            <p:extLst>
              <p:ext uri="{D42A27DB-BD31-4B8C-83A1-F6EECF244321}">
                <p14:modId xmlns:p14="http://schemas.microsoft.com/office/powerpoint/2010/main" val="3440622094"/>
              </p:ext>
            </p:extLst>
          </p:nvPr>
        </p:nvGraphicFramePr>
        <p:xfrm>
          <a:off x="4570476" y="428626"/>
          <a:ext cx="7254241" cy="561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3">
            <a:extLst>
              <a:ext uri="{FF2B5EF4-FFF2-40B4-BE49-F238E27FC236}">
                <a16:creationId xmlns:a16="http://schemas.microsoft.com/office/drawing/2014/main" id="{E3A5AAF2-EF9D-EE0A-20A4-FA5C0CEE4781}"/>
              </a:ext>
            </a:extLst>
          </p:cNvPr>
          <p:cNvSpPr>
            <a:spLocks noGrp="1"/>
          </p:cNvSpPr>
          <p:nvPr>
            <p:ph type="title"/>
          </p:nvPr>
        </p:nvSpPr>
        <p:spPr>
          <a:xfrm>
            <a:off x="495599" y="2807096"/>
            <a:ext cx="3781126" cy="1243807"/>
          </a:xfrm>
        </p:spPr>
        <p:txBody>
          <a:bodyPr/>
          <a:lstStyle/>
          <a:p>
            <a:r>
              <a:rPr lang="en-US" sz="3600" dirty="0">
                <a:solidFill>
                  <a:schemeClr val="tx1"/>
                </a:solidFill>
              </a:rPr>
              <a:t>How does the company execute their project plan?</a:t>
            </a:r>
          </a:p>
        </p:txBody>
      </p:sp>
    </p:spTree>
    <p:extLst>
      <p:ext uri="{BB962C8B-B14F-4D97-AF65-F5344CB8AC3E}">
        <p14:creationId xmlns:p14="http://schemas.microsoft.com/office/powerpoint/2010/main" val="26222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
            <a:extLst>
              <a:ext uri="{FF2B5EF4-FFF2-40B4-BE49-F238E27FC236}">
                <a16:creationId xmlns:a16="http://schemas.microsoft.com/office/drawing/2014/main" id="{256B8E42-024A-D251-2C6E-AC2DF4A1E182}"/>
              </a:ext>
            </a:extLst>
          </p:cNvPr>
          <p:cNvSpPr>
            <a:spLocks noGrp="1"/>
          </p:cNvSpPr>
          <p:nvPr>
            <p:ph type="dt" sz="half" idx="10"/>
          </p:nvPr>
        </p:nvSpPr>
        <p:spPr>
          <a:xfrm>
            <a:off x="365760" y="6464808"/>
            <a:ext cx="987552" cy="310896"/>
          </a:xfrm>
        </p:spPr>
        <p:txBody>
          <a:bodyPr/>
          <a:lstStyle/>
          <a:p>
            <a:pPr>
              <a:spcAft>
                <a:spcPts val="600"/>
              </a:spcAft>
            </a:pPr>
            <a:r>
              <a:rPr lang="en-US"/>
              <a:t>20XX</a:t>
            </a:r>
          </a:p>
        </p:txBody>
      </p:sp>
      <p:sp>
        <p:nvSpPr>
          <p:cNvPr id="13" name="Footer Placeholder 2">
            <a:extLst>
              <a:ext uri="{FF2B5EF4-FFF2-40B4-BE49-F238E27FC236}">
                <a16:creationId xmlns:a16="http://schemas.microsoft.com/office/drawing/2014/main" id="{010D14F9-B5EF-2030-05E4-A23EF76D33D1}"/>
              </a:ext>
            </a:extLst>
          </p:cNvPr>
          <p:cNvSpPr>
            <a:spLocks noGrp="1"/>
          </p:cNvSpPr>
          <p:nvPr>
            <p:ph type="ftr" sz="quarter" idx="11"/>
          </p:nvPr>
        </p:nvSpPr>
        <p:spPr>
          <a:xfrm>
            <a:off x="4379976" y="6464808"/>
            <a:ext cx="3438144" cy="310896"/>
          </a:xfrm>
        </p:spPr>
        <p:txBody>
          <a:bodyPr/>
          <a:lstStyle/>
          <a:p>
            <a:pPr>
              <a:spcAft>
                <a:spcPts val="600"/>
              </a:spcAft>
            </a:pPr>
            <a:r>
              <a:rPr lang="en-US"/>
              <a:t>presentation title</a:t>
            </a:r>
          </a:p>
        </p:txBody>
      </p:sp>
      <p:sp>
        <p:nvSpPr>
          <p:cNvPr id="15" name="Slide Number Placeholder 3">
            <a:extLst>
              <a:ext uri="{FF2B5EF4-FFF2-40B4-BE49-F238E27FC236}">
                <a16:creationId xmlns:a16="http://schemas.microsoft.com/office/drawing/2014/main" id="{48687DBF-8339-05F3-8AB3-164FF7AAA8BF}"/>
              </a:ext>
            </a:extLst>
          </p:cNvPr>
          <p:cNvSpPr>
            <a:spLocks noGrp="1"/>
          </p:cNvSpPr>
          <p:nvPr>
            <p:ph type="sldNum" sz="quarter" idx="12"/>
          </p:nvPr>
        </p:nvSpPr>
        <p:spPr>
          <a:xfrm>
            <a:off x="11027664" y="6464808"/>
            <a:ext cx="987552" cy="310896"/>
          </a:xfrm>
        </p:spPr>
        <p:txBody>
          <a:bodyPr/>
          <a:lstStyle/>
          <a:p>
            <a:pPr>
              <a:spcAft>
                <a:spcPts val="600"/>
              </a:spcAft>
            </a:pPr>
            <a:fld id="{58FB4751-880F-D840-AAA9-3A15815CC996}" type="slidenum">
              <a:rPr lang="en-US" smtClean="0"/>
              <a:pPr>
                <a:spcAft>
                  <a:spcPts val="600"/>
                </a:spcAft>
              </a:pPr>
              <a:t>5</a:t>
            </a:fld>
            <a:endParaRPr lang="en-US"/>
          </a:p>
        </p:txBody>
      </p:sp>
      <p:sp>
        <p:nvSpPr>
          <p:cNvPr id="17" name="Title 4">
            <a:extLst>
              <a:ext uri="{FF2B5EF4-FFF2-40B4-BE49-F238E27FC236}">
                <a16:creationId xmlns:a16="http://schemas.microsoft.com/office/drawing/2014/main" id="{E32B004B-87F7-09DC-856A-EFA87D84415F}"/>
              </a:ext>
            </a:extLst>
          </p:cNvPr>
          <p:cNvSpPr>
            <a:spLocks noGrp="1"/>
          </p:cNvSpPr>
          <p:nvPr>
            <p:ph type="title"/>
          </p:nvPr>
        </p:nvSpPr>
        <p:spPr>
          <a:xfrm>
            <a:off x="576072" y="877824"/>
            <a:ext cx="10515600" cy="676656"/>
          </a:xfrm>
        </p:spPr>
        <p:txBody>
          <a:bodyPr/>
          <a:lstStyle/>
          <a:p>
            <a:r>
              <a:rPr lang="en-US" sz="3600" b="1" dirty="0"/>
              <a:t>Current Issues/concerns needs to be address:</a:t>
            </a:r>
            <a:br>
              <a:rPr lang="en-US" dirty="0"/>
            </a:br>
            <a:endParaRPr lang="en-US" dirty="0"/>
          </a:p>
        </p:txBody>
      </p:sp>
      <p:graphicFrame>
        <p:nvGraphicFramePr>
          <p:cNvPr id="7" name="Text Placeholder 26">
            <a:extLst>
              <a:ext uri="{FF2B5EF4-FFF2-40B4-BE49-F238E27FC236}">
                <a16:creationId xmlns:a16="http://schemas.microsoft.com/office/drawing/2014/main" id="{C99D64E7-5EFB-9211-54FF-052136845559}"/>
              </a:ext>
            </a:extLst>
          </p:cNvPr>
          <p:cNvGraphicFramePr/>
          <p:nvPr>
            <p:extLst>
              <p:ext uri="{D42A27DB-BD31-4B8C-83A1-F6EECF244321}">
                <p14:modId xmlns:p14="http://schemas.microsoft.com/office/powerpoint/2010/main" val="2120152862"/>
              </p:ext>
            </p:extLst>
          </p:nvPr>
        </p:nvGraphicFramePr>
        <p:xfrm>
          <a:off x="642747" y="0"/>
          <a:ext cx="10515600" cy="5750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95E46A8-C478-1775-8700-5E9081B2B118}"/>
              </a:ext>
            </a:extLst>
          </p:cNvPr>
          <p:cNvSpPr txBox="1"/>
          <p:nvPr/>
        </p:nvSpPr>
        <p:spPr>
          <a:xfrm>
            <a:off x="242696" y="1019174"/>
            <a:ext cx="5181600" cy="4923631"/>
          </a:xfrm>
          <a:prstGeom prst="rect">
            <a:avLst/>
          </a:prstGeom>
        </p:spPr>
        <p:txBody>
          <a:bodyPr vert="horz" lIns="91440" tIns="45720" rIns="91440" bIns="45720" rtlCol="0">
            <a:normAutofit/>
          </a:bodyPr>
          <a:lstStyle/>
          <a:p>
            <a:pPr marR="0">
              <a:lnSpc>
                <a:spcPct val="90000"/>
              </a:lnSpc>
              <a:spcBef>
                <a:spcPts val="1000"/>
              </a:spcBef>
              <a:spcAft>
                <a:spcPts val="800"/>
              </a:spcAft>
            </a:pPr>
            <a:r>
              <a:rPr lang="en-US" sz="2400" b="1" dirty="0">
                <a:effectLst/>
              </a:rPr>
              <a:t>Problem Statement:</a:t>
            </a:r>
          </a:p>
          <a:p>
            <a:pPr marR="0">
              <a:lnSpc>
                <a:spcPct val="90000"/>
              </a:lnSpc>
              <a:spcBef>
                <a:spcPts val="1000"/>
              </a:spcBef>
              <a:spcAft>
                <a:spcPts val="800"/>
              </a:spcAft>
            </a:pPr>
            <a:r>
              <a:rPr lang="en-US" sz="2400" dirty="0">
                <a:effectLst/>
              </a:rPr>
              <a:t>The current document creation process for boat travel</a:t>
            </a:r>
            <a:r>
              <a:rPr lang="en-US" sz="2400" dirty="0"/>
              <a:t> </a:t>
            </a:r>
            <a:r>
              <a:rPr lang="en-US" sz="2400" dirty="0">
                <a:effectLst/>
              </a:rPr>
              <a:t>is inefficient and hinders business operations. Manual cross-referencing introduces the risk of errors, and the absence of </a:t>
            </a:r>
            <a:r>
              <a:rPr lang="en-US" sz="2400" dirty="0"/>
              <a:t>the means to record guest details leads to repetitive requesting even from frequent guests.</a:t>
            </a:r>
            <a:r>
              <a:rPr lang="en-US" sz="2400" dirty="0">
                <a:effectLst/>
              </a:rPr>
              <a:t> Faulty recordkeeping in paper stacks further complicates matters, posing obstacles to daily processes and potential scalability.</a:t>
            </a:r>
          </a:p>
        </p:txBody>
      </p:sp>
      <p:sp>
        <p:nvSpPr>
          <p:cNvPr id="7" name="Text Placeholder 26">
            <a:extLst>
              <a:ext uri="{FF2B5EF4-FFF2-40B4-BE49-F238E27FC236}">
                <a16:creationId xmlns:a16="http://schemas.microsoft.com/office/drawing/2014/main" id="{DCC4D77E-D9A2-F098-B2CD-3F37F8FBB227}"/>
              </a:ext>
            </a:extLst>
          </p:cNvPr>
          <p:cNvSpPr txBox="1">
            <a:spLocks/>
          </p:cNvSpPr>
          <p:nvPr/>
        </p:nvSpPr>
        <p:spPr>
          <a:xfrm>
            <a:off x="5767579" y="1019174"/>
            <a:ext cx="6181725" cy="49236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Goals:</a:t>
            </a:r>
          </a:p>
          <a:p>
            <a:r>
              <a:rPr lang="en-US" sz="2000" dirty="0"/>
              <a:t>Improve efficiency and accuracy of document creation.</a:t>
            </a:r>
          </a:p>
          <a:p>
            <a:r>
              <a:rPr lang="en-US" sz="2000" dirty="0"/>
              <a:t>Find a way that guest information can be stored and referenced easily.</a:t>
            </a:r>
          </a:p>
          <a:p>
            <a:r>
              <a:rPr lang="en-US" sz="2000" dirty="0"/>
              <a:t>Improve recordkeeping of approved documents</a:t>
            </a:r>
          </a:p>
          <a:p>
            <a:endParaRPr lang="en-US" sz="2000" dirty="0"/>
          </a:p>
          <a:p>
            <a:pPr marL="0" indent="0">
              <a:buNone/>
            </a:pPr>
            <a:r>
              <a:rPr lang="en-US" sz="2000" b="1" dirty="0"/>
              <a:t>Objectives:</a:t>
            </a:r>
          </a:p>
          <a:p>
            <a:r>
              <a:rPr lang="en-US" sz="2000" dirty="0"/>
              <a:t>Introduce a system that allows digital encoding of documents that increases efficiency by streamlining input of repetitive information and decreases cause for inaccuracy</a:t>
            </a:r>
          </a:p>
          <a:p>
            <a:r>
              <a:rPr lang="en-US" sz="2000" dirty="0"/>
              <a:t>Integrate guest information history into the system that allows autocompletion and suggestion function</a:t>
            </a:r>
          </a:p>
          <a:p>
            <a:r>
              <a:rPr lang="en-US" sz="2000" dirty="0"/>
              <a:t>Allow the system to save and delete documents to simulate recordkeeping.</a:t>
            </a: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6</a:t>
            </a:fld>
            <a:endParaRPr lang="en-US"/>
          </a:p>
        </p:txBody>
      </p:sp>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242696" y="158843"/>
            <a:ext cx="9144000" cy="676656"/>
          </a:xfrm>
        </p:spPr>
        <p:txBody>
          <a:bodyPr vert="horz" lIns="91440" tIns="45720" rIns="91440" bIns="45720" rtlCol="0" anchor="b">
            <a:normAutofit/>
          </a:bodyPr>
          <a:lstStyle/>
          <a:p>
            <a:r>
              <a:rPr lang="en-US" sz="3700" kern="1200" dirty="0">
                <a:latin typeface="+mj-lt"/>
                <a:ea typeface="+mj-ea"/>
                <a:cs typeface="+mj-cs"/>
              </a:rPr>
              <a:t>Problem Identification (Activity 1.2):</a:t>
            </a:r>
          </a:p>
        </p:txBody>
      </p:sp>
      <p:sp>
        <p:nvSpPr>
          <p:cNvPr id="2" name="Text Placeholder 26">
            <a:extLst>
              <a:ext uri="{FF2B5EF4-FFF2-40B4-BE49-F238E27FC236}">
                <a16:creationId xmlns:a16="http://schemas.microsoft.com/office/drawing/2014/main" id="{C9C0989E-A95C-0E57-B7DE-987210E56402}"/>
              </a:ext>
            </a:extLst>
          </p:cNvPr>
          <p:cNvSpPr txBox="1">
            <a:spLocks/>
          </p:cNvSpPr>
          <p:nvPr/>
        </p:nvSpPr>
        <p:spPr>
          <a:xfrm>
            <a:off x="365760" y="4680204"/>
            <a:ext cx="11936770" cy="14668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9" name="Text Placeholder 26">
            <a:extLst>
              <a:ext uri="{FF2B5EF4-FFF2-40B4-BE49-F238E27FC236}">
                <a16:creationId xmlns:a16="http://schemas.microsoft.com/office/drawing/2014/main" id="{B55017B3-BE6E-9076-F352-6A18FD84AE25}"/>
              </a:ext>
            </a:extLst>
          </p:cNvPr>
          <p:cNvSpPr txBox="1">
            <a:spLocks/>
          </p:cNvSpPr>
          <p:nvPr/>
        </p:nvSpPr>
        <p:spPr>
          <a:xfrm>
            <a:off x="176784" y="1403683"/>
            <a:ext cx="11750842" cy="61019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600" b="1" dirty="0"/>
              <a:t>Scope and Purpose of the Project:</a:t>
            </a:r>
          </a:p>
          <a:p>
            <a:pPr marL="0" indent="0" algn="just">
              <a:buNone/>
            </a:pPr>
            <a:r>
              <a:rPr lang="en-US" sz="3200" b="1" dirty="0"/>
              <a:t>This project focuses solely on enhancing and optimizing the business processes and transactions of </a:t>
            </a:r>
            <a:r>
              <a:rPr lang="en-US" sz="3200" b="1" dirty="0" err="1"/>
              <a:t>Kostal</a:t>
            </a:r>
            <a:r>
              <a:rPr lang="en-US" sz="3200" b="1" dirty="0"/>
              <a:t> Dive Travel and Tours. It does not encompass other affiliated businesses or institutes. The goal is to develop an application that aligns with the company's objectives, promoting efficiency, scalability, document accuracy, and customer satisfaction for the benefit of the business and its stakeholders.</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365760" y="475011"/>
            <a:ext cx="10515600" cy="676656"/>
          </a:xfrm>
        </p:spPr>
        <p:txBody>
          <a:bodyPr/>
          <a:lstStyle/>
          <a:p>
            <a:r>
              <a:rPr lang="en-US" sz="4000" dirty="0"/>
              <a:t>Activity # 2: Project System Model</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8" name="Picture 7" descr="A diagram of a document&#10;&#10;Description automatically generated">
            <a:extLst>
              <a:ext uri="{FF2B5EF4-FFF2-40B4-BE49-F238E27FC236}">
                <a16:creationId xmlns:a16="http://schemas.microsoft.com/office/drawing/2014/main" id="{45FD80F8-C52C-05C2-5C54-5AF7238BD4C0}"/>
              </a:ext>
            </a:extLst>
          </p:cNvPr>
          <p:cNvPicPr>
            <a:picLocks noChangeAspect="1"/>
          </p:cNvPicPr>
          <p:nvPr/>
        </p:nvPicPr>
        <p:blipFill>
          <a:blip r:embed="rId2"/>
          <a:stretch>
            <a:fillRect/>
          </a:stretch>
        </p:blipFill>
        <p:spPr>
          <a:xfrm>
            <a:off x="365760" y="1600199"/>
            <a:ext cx="11568571" cy="3262313"/>
          </a:xfrm>
          <a:prstGeom prst="rect">
            <a:avLst/>
          </a:prstGeom>
        </p:spPr>
      </p:pic>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a:extLst>
            <a:ext uri="{FF2B5EF4-FFF2-40B4-BE49-F238E27FC236}">
              <a16:creationId xmlns:a16="http://schemas.microsoft.com/office/drawing/2014/main" id="{CAF32E77-2810-F4D1-E435-10E1CAAE82F9}"/>
            </a:ext>
          </a:extLst>
        </p:cNvPr>
        <p:cNvGrpSpPr/>
        <p:nvPr/>
      </p:nvGrpSpPr>
      <p:grpSpPr>
        <a:xfrm>
          <a:off x="0" y="0"/>
          <a:ext cx="0" cy="0"/>
          <a:chOff x="0" y="0"/>
          <a:chExt cx="0" cy="0"/>
        </a:xfrm>
      </p:grpSpPr>
      <p:sp>
        <p:nvSpPr>
          <p:cNvPr id="3" name="Arrow: Down 2">
            <a:extLst>
              <a:ext uri="{FF2B5EF4-FFF2-40B4-BE49-F238E27FC236}">
                <a16:creationId xmlns:a16="http://schemas.microsoft.com/office/drawing/2014/main" id="{EF8CC5AD-C0E8-E79E-DCF6-2A01A44FDE82}"/>
              </a:ext>
            </a:extLst>
          </p:cNvPr>
          <p:cNvSpPr/>
          <p:nvPr/>
        </p:nvSpPr>
        <p:spPr>
          <a:xfrm>
            <a:off x="3891182" y="1104792"/>
            <a:ext cx="832245" cy="4824884"/>
          </a:xfrm>
          <a:prstGeom prst="downArrow">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37">
            <a:extLst>
              <a:ext uri="{FF2B5EF4-FFF2-40B4-BE49-F238E27FC236}">
                <a16:creationId xmlns:a16="http://schemas.microsoft.com/office/drawing/2014/main" id="{91E50321-B639-57BD-BDA7-B74E88811BAD}"/>
              </a:ext>
            </a:extLst>
          </p:cNvPr>
          <p:cNvSpPr>
            <a:spLocks noGrp="1"/>
          </p:cNvSpPr>
          <p:nvPr>
            <p:ph type="title"/>
          </p:nvPr>
        </p:nvSpPr>
        <p:spPr>
          <a:xfrm>
            <a:off x="214639" y="304363"/>
            <a:ext cx="11615928" cy="676656"/>
          </a:xfrm>
        </p:spPr>
        <p:txBody>
          <a:bodyPr/>
          <a:lstStyle/>
          <a:p>
            <a:r>
              <a:rPr lang="en-US" sz="3600" dirty="0"/>
              <a:t>Activity # 3: Methodology</a:t>
            </a:r>
          </a:p>
        </p:txBody>
      </p:sp>
      <p:pic>
        <p:nvPicPr>
          <p:cNvPr id="7" name="Picture 6" descr="A black and white diagram&#10;&#10;Description automatically generated">
            <a:extLst>
              <a:ext uri="{FF2B5EF4-FFF2-40B4-BE49-F238E27FC236}">
                <a16:creationId xmlns:a16="http://schemas.microsoft.com/office/drawing/2014/main" id="{307508F0-A70B-DD2E-5A80-CE10B5E1A785}"/>
              </a:ext>
            </a:extLst>
          </p:cNvPr>
          <p:cNvPicPr>
            <a:picLocks noChangeAspect="1"/>
          </p:cNvPicPr>
          <p:nvPr/>
        </p:nvPicPr>
        <p:blipFill>
          <a:blip r:embed="rId2"/>
          <a:stretch>
            <a:fillRect/>
          </a:stretch>
        </p:blipFill>
        <p:spPr>
          <a:xfrm>
            <a:off x="8005009" y="415637"/>
            <a:ext cx="2029327" cy="6138000"/>
          </a:xfrm>
          <a:prstGeom prst="rect">
            <a:avLst/>
          </a:prstGeom>
        </p:spPr>
      </p:pic>
      <p:sp>
        <p:nvSpPr>
          <p:cNvPr id="2" name="TextBox 1">
            <a:extLst>
              <a:ext uri="{FF2B5EF4-FFF2-40B4-BE49-F238E27FC236}">
                <a16:creationId xmlns:a16="http://schemas.microsoft.com/office/drawing/2014/main" id="{75AF9F24-6691-892D-E8AB-12E8F45F3C51}"/>
              </a:ext>
            </a:extLst>
          </p:cNvPr>
          <p:cNvSpPr txBox="1"/>
          <p:nvPr/>
        </p:nvSpPr>
        <p:spPr>
          <a:xfrm>
            <a:off x="1244485" y="1228893"/>
            <a:ext cx="5999748" cy="4524315"/>
          </a:xfrm>
          <a:prstGeom prst="rect">
            <a:avLst/>
          </a:prstGeom>
          <a:noFill/>
        </p:spPr>
        <p:txBody>
          <a:bodyPr wrap="square" rtlCol="0">
            <a:spAutoFit/>
          </a:bodyPr>
          <a:lstStyle/>
          <a:p>
            <a:pPr marL="342900" indent="-342900" algn="ctr">
              <a:buAutoNum type="arabicPeriod"/>
            </a:pPr>
            <a:r>
              <a:rPr lang="en-US" sz="3200" dirty="0"/>
              <a:t>Information Gathering</a:t>
            </a:r>
          </a:p>
          <a:p>
            <a:pPr marL="342900" indent="-342900" algn="ctr">
              <a:buAutoNum type="arabicPeriod"/>
            </a:pPr>
            <a:r>
              <a:rPr lang="en-US" sz="3200" dirty="0"/>
              <a:t>Requirements Analysis</a:t>
            </a:r>
          </a:p>
          <a:p>
            <a:pPr marL="342900" indent="-342900" algn="ctr">
              <a:buAutoNum type="arabicPeriod"/>
            </a:pPr>
            <a:r>
              <a:rPr lang="en-US" sz="3200" dirty="0"/>
              <a:t>Develop Project Plan</a:t>
            </a:r>
          </a:p>
          <a:p>
            <a:pPr marL="342900" indent="-342900" algn="ctr">
              <a:buAutoNum type="arabicPeriod"/>
            </a:pPr>
            <a:r>
              <a:rPr lang="en-US" sz="3200" dirty="0"/>
              <a:t>Project Approval</a:t>
            </a:r>
          </a:p>
          <a:p>
            <a:pPr marL="342900" indent="-342900" algn="ctr">
              <a:buAutoNum type="arabicPeriod"/>
            </a:pPr>
            <a:r>
              <a:rPr lang="en-US" sz="3200" dirty="0"/>
              <a:t>System Development</a:t>
            </a:r>
          </a:p>
          <a:p>
            <a:pPr marL="342900" indent="-342900" algn="ctr">
              <a:buAutoNum type="arabicPeriod"/>
            </a:pPr>
            <a:r>
              <a:rPr lang="en-US" sz="3200" dirty="0"/>
              <a:t>System Testing</a:t>
            </a:r>
          </a:p>
          <a:p>
            <a:pPr marL="342900" indent="-342900" algn="ctr">
              <a:buAutoNum type="arabicPeriod"/>
            </a:pPr>
            <a:r>
              <a:rPr lang="en-US" sz="3200" dirty="0"/>
              <a:t>Deployment</a:t>
            </a:r>
          </a:p>
          <a:p>
            <a:pPr marL="342900" indent="-342900" algn="ctr">
              <a:buAutoNum type="arabicPeriod"/>
            </a:pPr>
            <a:r>
              <a:rPr lang="en-US" sz="3200" dirty="0"/>
              <a:t>User Acceptance</a:t>
            </a:r>
          </a:p>
          <a:p>
            <a:pPr marL="342900" indent="-342900" algn="ctr">
              <a:buAutoNum type="arabicPeriod"/>
            </a:pPr>
            <a:r>
              <a:rPr lang="en-US" sz="3200" dirty="0"/>
              <a:t>Project Handover</a:t>
            </a:r>
          </a:p>
        </p:txBody>
      </p:sp>
    </p:spTree>
    <p:extLst>
      <p:ext uri="{BB962C8B-B14F-4D97-AF65-F5344CB8AC3E}">
        <p14:creationId xmlns:p14="http://schemas.microsoft.com/office/powerpoint/2010/main" val="181561357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{707FE423-CE78-41C0-B24A-923C98D096B8}tf11964407_win32</Template>
  <TotalTime>624</TotalTime>
  <Words>680</Words>
  <Application>Microsoft Office PowerPoint</Application>
  <PresentationFormat>Widescreen</PresentationFormat>
  <Paragraphs>92</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Gill Sans Nova</vt:lpstr>
      <vt:lpstr>Gill Sans Nova Light</vt:lpstr>
      <vt:lpstr>Sagona Book</vt:lpstr>
      <vt:lpstr>Office Theme</vt:lpstr>
      <vt:lpstr>Voucher Creation Application for Island-Hopping Booking</vt:lpstr>
      <vt:lpstr>Table of Contents</vt:lpstr>
      <vt:lpstr>Information Gathering (Activity 1.1):</vt:lpstr>
      <vt:lpstr>How does the company execute their project plan?</vt:lpstr>
      <vt:lpstr>Current Issues/concerns needs to be address: </vt:lpstr>
      <vt:lpstr>Problem Identification (Activity 1.2):</vt:lpstr>
      <vt:lpstr>PowerPoint Presentation</vt:lpstr>
      <vt:lpstr>Activity # 2: Project System Model</vt:lpstr>
      <vt:lpstr>Activity # 3: Methodology</vt:lpstr>
      <vt:lpstr>Activity # 4: Creating Work Breakdown Structure</vt:lpstr>
      <vt:lpstr>Activity # 5: Defining Project Team</vt:lpstr>
      <vt:lpstr>Project Costs (Activity #6):</vt:lpstr>
      <vt:lpstr>Project Costs (Activity #6):</vt:lpstr>
      <vt:lpstr>Project Costs (Activity #6):</vt:lpstr>
      <vt:lpstr>Project Costs (Activity #6):</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Voucher Creation Application for Island-Hopping Booking</dc:title>
  <dc:creator>ARNEL GONZALES JR</dc:creator>
  <cp:lastModifiedBy>ARNEL GONZALES JR</cp:lastModifiedBy>
  <cp:revision>7</cp:revision>
  <dcterms:created xsi:type="dcterms:W3CDTF">2024-02-08T13:06:45Z</dcterms:created>
  <dcterms:modified xsi:type="dcterms:W3CDTF">2024-03-14T16:40:17Z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