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5872"/>
  </p:normalViewPr>
  <p:slideViewPr>
    <p:cSldViewPr snapToGrid="0">
      <p:cViewPr varScale="1">
        <p:scale>
          <a:sx n="102" d="100"/>
          <a:sy n="102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4348-1EBE-9837-3B50-B180C3D86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785F5-427B-E2BC-8EDD-BDD8E0525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1907-1133-CBF1-2095-1E1ED03A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81D7E-73EE-25E7-69BE-E8E80448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5E10-41EB-B7FD-CD1B-A2940486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0FEA-FFC2-058F-B53D-054A16D1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3DE25-ACD0-D377-19BF-7BDC1868E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332A-D097-524F-569B-4C13ECD8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F024E-D02B-924D-F9A7-3C275FB1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0E1CB-360C-6F8B-A45B-5F24F256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D8E2C-5A96-4985-B1B1-31A3943BA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DB672-71B9-A067-7A78-70C56F9EB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DE70-B9E1-0C90-E105-52F3757F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7295-6325-9D3E-2AC7-05AFFE17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0366-CF64-3BEB-8A38-6EC85609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D99A-41BF-18B2-A8A7-4717D075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B0A9-4F33-8ADF-B703-452F342E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B5DF-D8D0-7F96-6D88-911125D9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1B961-7D48-DB2B-29AE-1B484840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F2BD-C3F3-71FB-A711-965D3E0B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9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A34C-2F06-FD02-AC14-5CC30C70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006B-FCEB-BD73-C1D1-C9B46ED4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18D9-4807-3FF6-8C67-089FD46F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ED3B-D2A3-D638-0C35-BCCC388A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4C5E-DEDC-2574-2233-DDB7FC0B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8BA1-2111-1DA0-06B8-0AD5D51E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3680-8D4B-F55E-0983-BE64AF4F2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BC911-A197-9705-8E20-EA40755B2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ACE47-FEC9-9C4D-EBA0-76084D4D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994E-7101-73E9-3E07-32DA08FE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CB094-6D20-89F5-74B1-5842864B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2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7463-F3D3-0C76-DCC3-A86E6977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F4335-5072-F6EE-058B-1B791C5C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CE7F1-205B-A44D-378C-7096FE397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02905-0DE2-5AAD-7AD1-0A70A39FB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2F347-A416-371C-5230-E19829A1A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1DD72-016C-622A-AE3F-861FF8A9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54A6E-ED95-BDC3-47CE-8B126449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65A34-B56C-2255-E94B-A42D90A9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6A70-A33B-5C69-446E-C9F88ADE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201AA-FD0A-CCC3-73D5-06096EE5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809F4-3CD6-5EA3-E41C-EEBD1214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767DC-65EF-AC69-40C3-C0BE3AC3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4C6FF-D3E9-CAD6-BA06-AF9C55A1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9A316-6A08-2186-0070-9F36C316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5A6C9-CBB5-DBF4-0D14-BD61C54C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6B8F-FF21-84A6-39E5-E02431EF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D8C1-C411-65EC-3731-1AE1397E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BF43C-42C1-E1FB-4094-44A9EC54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22EF2-DA31-F54D-72AF-6F714180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0C6A9-5C0D-9057-BFAA-DF4227B9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741A-636C-1775-D09A-C5FF2D6F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F0E-C6C2-AEA1-7C68-0F946508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E36D4-4D98-F58A-6FC4-2D938AB56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A30DA-6F3E-A6AC-1A54-8AF196A91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C41B-BE59-9550-6B0C-805AF944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B47-D9A7-4346-9742-E40F76D292CE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35325-7359-EDB0-E2DD-1AD5B70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D293F-2C06-339A-07A4-0100AB6E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82780-B16F-032A-E275-DA9EE408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704F9-A19E-C874-2684-BE347EB1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2AA9-0A31-4D13-D777-331571E85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6B47-D9A7-4346-9742-E40F76D292CE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B0DF-8F40-BCF3-C3E5-242938165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D747C-214D-8B96-F12A-ADE759C34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12CFE-64C9-2646-8DEB-AD5C70EB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0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929E-D585-8C18-EF5E-19F416A31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  <a:br>
              <a:rPr lang="en-US" dirty="0"/>
            </a:br>
            <a:r>
              <a:rPr lang="en-US" dirty="0"/>
              <a:t>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4BC96-BFCE-C212-8437-371C5FD0B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Chase Arnett, Jordan Graves, Shanice Cummings, Jonathan Lockridge</a:t>
            </a:r>
          </a:p>
          <a:p>
            <a:r>
              <a:rPr lang="en-US" dirty="0"/>
              <a:t>10/23/24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361B-C01D-8FD6-713E-09894BC50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397" y="760956"/>
            <a:ext cx="1894623" cy="1861671"/>
          </a:xfrm>
        </p:spPr>
        <p:txBody>
          <a:bodyPr>
            <a:noAutofit/>
          </a:bodyPr>
          <a:lstStyle/>
          <a:p>
            <a:r>
              <a:rPr lang="en-US" sz="2000" dirty="0"/>
              <a:t>Based on non-ICE vehicles between Plug-In EV and Battery EV, what is more common in each District?</a:t>
            </a:r>
          </a:p>
        </p:txBody>
      </p:sp>
      <p:pic>
        <p:nvPicPr>
          <p:cNvPr id="4" name="Picture 3" descr="A graph of electric vehicles&#10;&#10;Description automatically generated">
            <a:extLst>
              <a:ext uri="{FF2B5EF4-FFF2-40B4-BE49-F238E27FC236}">
                <a16:creationId xmlns:a16="http://schemas.microsoft.com/office/drawing/2014/main" id="{27525DBF-0FB0-A255-FF2A-46EF5AC4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8300"/>
            <a:ext cx="5921935" cy="4557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D8264-B47F-6B0E-E3E2-C78490B409DB}"/>
              </a:ext>
            </a:extLst>
          </p:cNvPr>
          <p:cNvSpPr txBox="1"/>
          <p:nvPr/>
        </p:nvSpPr>
        <p:spPr>
          <a:xfrm>
            <a:off x="209750" y="2943616"/>
            <a:ext cx="2805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data, Battery Electric Vehicles are the most common in each district.</a:t>
            </a:r>
          </a:p>
        </p:txBody>
      </p:sp>
    </p:spTree>
    <p:extLst>
      <p:ext uri="{BB962C8B-B14F-4D97-AF65-F5344CB8AC3E}">
        <p14:creationId xmlns:p14="http://schemas.microsoft.com/office/powerpoint/2010/main" val="157207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55295-CE61-F126-1A87-45BDB1687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770" y="155643"/>
            <a:ext cx="6432542" cy="58844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64337-3968-4F65-9FAA-F03857D669A5}"/>
              </a:ext>
            </a:extLst>
          </p:cNvPr>
          <p:cNvSpPr txBox="1"/>
          <p:nvPr/>
        </p:nvSpPr>
        <p:spPr>
          <a:xfrm>
            <a:off x="680936" y="350992"/>
            <a:ext cx="4970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Based on the 2020 Census tract, more BEV’s have been purchased over 12 years than PHEV.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4CBCB-DEF1-A2E9-81E4-332E447407E4}"/>
              </a:ext>
            </a:extLst>
          </p:cNvPr>
          <p:cNvSpPr txBox="1"/>
          <p:nvPr/>
        </p:nvSpPr>
        <p:spPr>
          <a:xfrm>
            <a:off x="967902" y="1477168"/>
            <a:ext cx="8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E1B70-3E84-C0A2-A461-02F934DC0DC0}"/>
              </a:ext>
            </a:extLst>
          </p:cNvPr>
          <p:cNvSpPr txBox="1"/>
          <p:nvPr/>
        </p:nvSpPr>
        <p:spPr>
          <a:xfrm>
            <a:off x="3968884" y="1371760"/>
            <a:ext cx="154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2A208E-1E55-3579-2601-1DACB01D7012}"/>
              </a:ext>
            </a:extLst>
          </p:cNvPr>
          <p:cNvSpPr/>
          <p:nvPr/>
        </p:nvSpPr>
        <p:spPr>
          <a:xfrm>
            <a:off x="68094" y="1857983"/>
            <a:ext cx="2626468" cy="3774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48038-6D78-29A0-A669-87077E324C1A}"/>
              </a:ext>
            </a:extLst>
          </p:cNvPr>
          <p:cNvSpPr/>
          <p:nvPr/>
        </p:nvSpPr>
        <p:spPr>
          <a:xfrm>
            <a:off x="3161489" y="1887166"/>
            <a:ext cx="2354093" cy="37451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932B3-51D6-50C1-D79C-B7D56D189C7D}"/>
              </a:ext>
            </a:extLst>
          </p:cNvPr>
          <p:cNvSpPr txBox="1"/>
          <p:nvPr/>
        </p:nvSpPr>
        <p:spPr>
          <a:xfrm>
            <a:off x="141050" y="2062265"/>
            <a:ext cx="2480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2013, 2014, and 2016 are the greatest Model Years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BEV has more sold vehicles.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3B2BD-5B23-601F-C7EB-A2680F746397}"/>
              </a:ext>
            </a:extLst>
          </p:cNvPr>
          <p:cNvSpPr txBox="1"/>
          <p:nvPr/>
        </p:nvSpPr>
        <p:spPr>
          <a:xfrm>
            <a:off x="3271706" y="2062265"/>
            <a:ext cx="2155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PHEV sold 1300 vehicles in 12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2018 and 2019 are the top two Sale years. </a:t>
            </a:r>
          </a:p>
        </p:txBody>
      </p:sp>
    </p:spTree>
    <p:extLst>
      <p:ext uri="{BB962C8B-B14F-4D97-AF65-F5344CB8AC3E}">
        <p14:creationId xmlns:p14="http://schemas.microsoft.com/office/powerpoint/2010/main" val="63514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2DB44-4DAD-D4C7-2E7B-CB1FBE5A5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1094" y="1010058"/>
            <a:ext cx="3615655" cy="4629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24039-4C15-18DC-16CA-B1FC0D61F249}"/>
              </a:ext>
            </a:extLst>
          </p:cNvPr>
          <p:cNvSpPr txBox="1"/>
          <p:nvPr/>
        </p:nvSpPr>
        <p:spPr>
          <a:xfrm>
            <a:off x="445168" y="2216640"/>
            <a:ext cx="4547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Census data concluded that by year 2020 64% of sales in WA are BEV.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34% are PHEV.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0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CF88-36C3-CB1F-2148-4229A0A7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00" y="1543573"/>
            <a:ext cx="5281863" cy="3576068"/>
          </a:xfrm>
        </p:spPr>
        <p:txBody>
          <a:bodyPr/>
          <a:lstStyle/>
          <a:p>
            <a:r>
              <a:rPr lang="en-US" dirty="0"/>
              <a:t>BEV has longer range than PHEV. </a:t>
            </a:r>
          </a:p>
          <a:p>
            <a:r>
              <a:rPr lang="en-US" dirty="0"/>
              <a:t>2012 has the top Range in BEV class. </a:t>
            </a:r>
          </a:p>
          <a:p>
            <a:r>
              <a:rPr lang="en-US" dirty="0"/>
              <a:t>PHEV with limited range, had greater sales in 2010.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0C313-9395-A114-EEC5-65E17746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98" y="565484"/>
            <a:ext cx="6439402" cy="53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295457"/>
            <a:ext cx="10515600" cy="557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Analysis of Legislative Districts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66" y="1058212"/>
            <a:ext cx="10529176" cy="56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3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6866" y="210435"/>
            <a:ext cx="863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Correlation of Various Comparisons –Legislative District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0" y="973492"/>
            <a:ext cx="3657600" cy="2705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239" y="954833"/>
            <a:ext cx="3657600" cy="2724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899" y="924033"/>
            <a:ext cx="3657600" cy="2767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0653" y="4373238"/>
            <a:ext cx="583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for each comparison is &lt;.05. We can conclude that there is no correlation between PHEV and BEV sales in the legislative districts in Washington state.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975" y="753929"/>
            <a:ext cx="387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Average Range between BEV and total Sales in each district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81407" y="742162"/>
            <a:ext cx="3963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Average Range between PHEV and total Sales in each district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99428" y="753929"/>
            <a:ext cx="2762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Total sales of BEV to PHEV in each district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228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1 Group 1</vt:lpstr>
      <vt:lpstr>Based on non-ICE vehicles between Plug-In EV and Battery EV, what is more common in each District?</vt:lpstr>
      <vt:lpstr>PowerPoint Presentation</vt:lpstr>
      <vt:lpstr>PowerPoint Presentation</vt:lpstr>
      <vt:lpstr>PowerPoint Presentation</vt:lpstr>
      <vt:lpstr>Analysis of Legislative Districts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Based on non-ICE vehicles between Plug-In EV and Battery EV, what is more common in each District?</dc:title>
  <dc:creator>Shanice Cummings</dc:creator>
  <cp:lastModifiedBy>Shanice Cummings</cp:lastModifiedBy>
  <cp:revision>2</cp:revision>
  <dcterms:created xsi:type="dcterms:W3CDTF">2024-10-23T04:22:12Z</dcterms:created>
  <dcterms:modified xsi:type="dcterms:W3CDTF">2024-10-23T23:19:25Z</dcterms:modified>
</cp:coreProperties>
</file>