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4" r:id="rId3"/>
    <p:sldId id="259" r:id="rId4"/>
    <p:sldId id="265" r:id="rId5"/>
    <p:sldId id="266" r:id="rId6"/>
    <p:sldId id="267" r:id="rId7"/>
    <p:sldId id="260" r:id="rId8"/>
    <p:sldId id="268" r:id="rId9"/>
    <p:sldId id="278" r:id="rId10"/>
    <p:sldId id="269" r:id="rId11"/>
    <p:sldId id="261" r:id="rId12"/>
    <p:sldId id="270" r:id="rId13"/>
    <p:sldId id="271" r:id="rId14"/>
    <p:sldId id="262" r:id="rId15"/>
    <p:sldId id="272" r:id="rId16"/>
    <p:sldId id="273" r:id="rId17"/>
    <p:sldId id="274" r:id="rId18"/>
    <p:sldId id="275" r:id="rId19"/>
    <p:sldId id="276" r:id="rId20"/>
    <p:sldId id="263" r:id="rId21"/>
    <p:sldId id="25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7B684D9-8E05-487B-B815-310A5C3A2A13}" type="datetimeFigureOut">
              <a:rPr lang="en-US" smtClean="0"/>
              <a:t>2/28/2020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239724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684D9-8E05-487B-B815-310A5C3A2A1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389011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B684D9-8E05-487B-B815-310A5C3A2A13}" type="datetimeFigureOut">
              <a:rPr lang="en-US" smtClean="0"/>
              <a:t>2/28/2020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195039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684D9-8E05-487B-B815-310A5C3A2A1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96606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7B684D9-8E05-487B-B815-310A5C3A2A13}" type="datetimeFigureOut">
              <a:rPr lang="en-US" smtClean="0"/>
              <a:t>2/28/2020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143089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684D9-8E05-487B-B815-310A5C3A2A1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146319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684D9-8E05-487B-B815-310A5C3A2A13}"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216405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B684D9-8E05-487B-B815-310A5C3A2A13}"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6395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684D9-8E05-487B-B815-310A5C3A2A13}"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3414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7B684D9-8E05-487B-B815-310A5C3A2A13}" type="datetimeFigureOut">
              <a:rPr lang="en-US" smtClean="0"/>
              <a:t>2/28/2020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135997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684D9-8E05-487B-B815-310A5C3A2A1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145996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7B684D9-8E05-487B-B815-310A5C3A2A13}" type="datetimeFigureOut">
              <a:rPr lang="en-US" smtClean="0"/>
              <a:t>2/28/2020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8CDAC8-8AA7-4DAB-8FE8-3D30DE0D76A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454864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vimeo.com/74502327"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ca.gov/dataset/health-facilities-state-enforcement-action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Zipf%27s_law"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D29C75-2AC3-4FD8-913D-A0E452E869EC}"/>
              </a:ext>
            </a:extLst>
          </p:cNvPr>
          <p:cNvSpPr>
            <a:spLocks noGrp="1"/>
          </p:cNvSpPr>
          <p:nvPr>
            <p:ph type="ctrTitle"/>
          </p:nvPr>
        </p:nvSpPr>
        <p:spPr>
          <a:xfrm>
            <a:off x="4579243" y="1419225"/>
            <a:ext cx="6798608" cy="2085869"/>
          </a:xfrm>
        </p:spPr>
        <p:txBody>
          <a:bodyPr>
            <a:normAutofit/>
          </a:bodyPr>
          <a:lstStyle/>
          <a:p>
            <a:r>
              <a:rPr lang="en-US" dirty="0">
                <a:solidFill>
                  <a:srgbClr val="FFFFFF"/>
                </a:solidFill>
              </a:rPr>
              <a:t>Machine learning in health care enforcement</a:t>
            </a:r>
          </a:p>
        </p:txBody>
      </p:sp>
      <p:sp>
        <p:nvSpPr>
          <p:cNvPr id="3" name="Subtitle 2">
            <a:extLst>
              <a:ext uri="{FF2B5EF4-FFF2-40B4-BE49-F238E27FC236}">
                <a16:creationId xmlns:a16="http://schemas.microsoft.com/office/drawing/2014/main" id="{80AFC655-C3F2-42DB-A1C2-0E21B1AC0D0E}"/>
              </a:ext>
            </a:extLst>
          </p:cNvPr>
          <p:cNvSpPr>
            <a:spLocks noGrp="1"/>
          </p:cNvSpPr>
          <p:nvPr>
            <p:ph type="subTitle" idx="1"/>
          </p:nvPr>
        </p:nvSpPr>
        <p:spPr>
          <a:xfrm>
            <a:off x="4579242" y="3505095"/>
            <a:ext cx="6802119" cy="1733655"/>
          </a:xfrm>
        </p:spPr>
        <p:txBody>
          <a:bodyPr>
            <a:normAutofit/>
          </a:bodyPr>
          <a:lstStyle/>
          <a:p>
            <a:endParaRPr lang="en-US" dirty="0">
              <a:solidFill>
                <a:srgbClr val="EBEBEB"/>
              </a:solidFill>
            </a:endParaRPr>
          </a:p>
          <a:p>
            <a:r>
              <a:rPr lang="en-US" sz="2000" cap="small" dirty="0">
                <a:solidFill>
                  <a:srgbClr val="EBEBEB"/>
                </a:solidFill>
              </a:rPr>
              <a:t>Automatically estimating the size of a fine and the cause of a patient’s injuries from unstructured medical narratives</a:t>
            </a:r>
          </a:p>
        </p:txBody>
      </p:sp>
      <p:pic>
        <p:nvPicPr>
          <p:cNvPr id="1026" name="Picture 2" descr="California Clip art - California map png download - 490*593 - Free Transparent California png Download.">
            <a:extLst>
              <a:ext uri="{FF2B5EF4-FFF2-40B4-BE49-F238E27FC236}">
                <a16:creationId xmlns:a16="http://schemas.microsoft.com/office/drawing/2014/main" id="{989AFBAF-51ED-4593-9B43-33583BAB85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299" y="2759173"/>
            <a:ext cx="3058835" cy="3701814"/>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a:extLst>
              <a:ext uri="{FF2B5EF4-FFF2-40B4-BE49-F238E27FC236}">
                <a16:creationId xmlns:a16="http://schemas.microsoft.com/office/drawing/2014/main" id="{4875A8EF-C0A6-4201-80BB-F4CA36F598DA}"/>
              </a:ext>
            </a:extLst>
          </p:cNvPr>
          <p:cNvSpPr/>
          <p:nvPr/>
        </p:nvSpPr>
        <p:spPr>
          <a:xfrm>
            <a:off x="2742183" y="3330351"/>
            <a:ext cx="661481" cy="661481"/>
          </a:xfrm>
          <a:prstGeom prst="plu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Gavel">
            <a:extLst>
              <a:ext uri="{FF2B5EF4-FFF2-40B4-BE49-F238E27FC236}">
                <a16:creationId xmlns:a16="http://schemas.microsoft.com/office/drawing/2014/main" id="{64F68CC1-89C3-4935-B58D-924346B39D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324" y="5394397"/>
            <a:ext cx="914400" cy="914400"/>
          </a:xfrm>
          <a:prstGeom prst="rect">
            <a:avLst/>
          </a:prstGeom>
        </p:spPr>
      </p:pic>
      <p:pic>
        <p:nvPicPr>
          <p:cNvPr id="1028" name="Picture 4">
            <a:extLst>
              <a:ext uri="{FF2B5EF4-FFF2-40B4-BE49-F238E27FC236}">
                <a16:creationId xmlns:a16="http://schemas.microsoft.com/office/drawing/2014/main" id="{09BCA7A5-3FA8-4234-87FA-4C250B8D2ED9}"/>
              </a:ext>
            </a:extLst>
          </p:cNvPr>
          <p:cNvPicPr>
            <a:picLocks noChangeAspect="1" noChangeArrowheads="1"/>
          </p:cNvPicPr>
          <p:nvPr/>
        </p:nvPicPr>
        <p:blipFill>
          <a:blip r:embed="rId5">
            <a:alphaModFix amt="27000"/>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7349"/>
                    </a14:imgEffect>
                    <a14:imgEffect>
                      <a14:saturation sat="69000"/>
                    </a14:imgEffect>
                  </a14:imgLayer>
                </a14:imgProps>
              </a:ext>
              <a:ext uri="{28A0092B-C50C-407E-A947-70E740481C1C}">
                <a14:useLocalDpi xmlns:a14="http://schemas.microsoft.com/office/drawing/2010/main" val="0"/>
              </a:ext>
            </a:extLst>
          </a:blip>
          <a:srcRect/>
          <a:stretch>
            <a:fillRect/>
          </a:stretch>
        </p:blipFill>
        <p:spPr bwMode="auto">
          <a:xfrm>
            <a:off x="566534" y="718544"/>
            <a:ext cx="3466364" cy="19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6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F992-CDC6-4625-B07A-1ABDB51907ED}"/>
              </a:ext>
            </a:extLst>
          </p:cNvPr>
          <p:cNvSpPr>
            <a:spLocks noGrp="1"/>
          </p:cNvSpPr>
          <p:nvPr>
            <p:ph type="title"/>
          </p:nvPr>
        </p:nvSpPr>
        <p:spPr/>
        <p:txBody>
          <a:bodyPr/>
          <a:lstStyle/>
          <a:p>
            <a:r>
              <a:rPr lang="en-US" dirty="0"/>
              <a:t>Commonly appearing words &amp; phrases</a:t>
            </a:r>
          </a:p>
        </p:txBody>
      </p:sp>
      <p:pic>
        <p:nvPicPr>
          <p:cNvPr id="2050" name="Picture 2">
            <a:extLst>
              <a:ext uri="{FF2B5EF4-FFF2-40B4-BE49-F238E27FC236}">
                <a16:creationId xmlns:a16="http://schemas.microsoft.com/office/drawing/2014/main" id="{C57BBFAC-3B86-4C0E-9201-E86D7A5AB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822"/>
            <a:ext cx="12192000" cy="6524592"/>
          </a:xfrm>
          <a:prstGeom prst="rect">
            <a:avLst/>
          </a:prstGeom>
          <a:solidFill>
            <a:schemeClr val="bg1"/>
          </a:solidFill>
        </p:spPr>
      </p:pic>
    </p:spTree>
    <p:extLst>
      <p:ext uri="{BB962C8B-B14F-4D97-AF65-F5344CB8AC3E}">
        <p14:creationId xmlns:p14="http://schemas.microsoft.com/office/powerpoint/2010/main" val="162499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A641-BDDA-4E4D-86CC-CA6499B411BB}"/>
              </a:ext>
            </a:extLst>
          </p:cNvPr>
          <p:cNvSpPr>
            <a:spLocks noGrp="1"/>
          </p:cNvSpPr>
          <p:nvPr>
            <p:ph type="title"/>
          </p:nvPr>
        </p:nvSpPr>
        <p:spPr>
          <a:xfrm>
            <a:off x="581193" y="3374653"/>
            <a:ext cx="11029615" cy="1497507"/>
          </a:xfrm>
        </p:spPr>
        <p:txBody>
          <a:bodyPr/>
          <a:lstStyle/>
          <a:p>
            <a:r>
              <a:rPr lang="en-US" dirty="0"/>
              <a:t>Predicting the amount of fines</a:t>
            </a:r>
          </a:p>
        </p:txBody>
      </p:sp>
    </p:spTree>
    <p:extLst>
      <p:ext uri="{BB962C8B-B14F-4D97-AF65-F5344CB8AC3E}">
        <p14:creationId xmlns:p14="http://schemas.microsoft.com/office/powerpoint/2010/main" val="328283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862-E05E-4554-A9E0-C852D2F2C424}"/>
              </a:ext>
            </a:extLst>
          </p:cNvPr>
          <p:cNvSpPr>
            <a:spLocks noGrp="1"/>
          </p:cNvSpPr>
          <p:nvPr>
            <p:ph type="title"/>
          </p:nvPr>
        </p:nvSpPr>
        <p:spPr/>
        <p:txBody>
          <a:bodyPr/>
          <a:lstStyle/>
          <a:p>
            <a:r>
              <a:rPr lang="en-US" dirty="0"/>
              <a:t>Categorical prediction</a:t>
            </a:r>
          </a:p>
        </p:txBody>
      </p:sp>
      <p:sp>
        <p:nvSpPr>
          <p:cNvPr id="3" name="Content Placeholder 2">
            <a:extLst>
              <a:ext uri="{FF2B5EF4-FFF2-40B4-BE49-F238E27FC236}">
                <a16:creationId xmlns:a16="http://schemas.microsoft.com/office/drawing/2014/main" id="{9ADBE727-22A4-4729-82A8-479B1E7CC506}"/>
              </a:ext>
            </a:extLst>
          </p:cNvPr>
          <p:cNvSpPr>
            <a:spLocks noGrp="1"/>
          </p:cNvSpPr>
          <p:nvPr>
            <p:ph sz="half" idx="1"/>
          </p:nvPr>
        </p:nvSpPr>
        <p:spPr>
          <a:xfrm>
            <a:off x="437746" y="2071990"/>
            <a:ext cx="5904688" cy="4562273"/>
          </a:xfrm>
        </p:spPr>
        <p:txBody>
          <a:bodyPr>
            <a:normAutofit/>
          </a:bodyPr>
          <a:lstStyle/>
          <a:p>
            <a:r>
              <a:rPr lang="en-US" dirty="0"/>
              <a:t>The categorical predictions attempted to guess whether each document had (a) a fine of over $1,000, and (b) a fine over $5,000.</a:t>
            </a:r>
          </a:p>
          <a:p>
            <a:r>
              <a:rPr lang="en-US" dirty="0"/>
              <a:t>The </a:t>
            </a:r>
            <a:r>
              <a:rPr lang="en-US" b="1" dirty="0"/>
              <a:t>naive</a:t>
            </a:r>
            <a:r>
              <a:rPr lang="en-US" dirty="0"/>
              <a:t> models always guess that the document is over each threshold.  This means that the $1,000 threshold is an “easy” problem (because the naïve model is usually right), and the $5,000 threshold is a “hard” problem (because the naïve model is usually wrong).</a:t>
            </a:r>
          </a:p>
          <a:p>
            <a:r>
              <a:rPr lang="en-US" dirty="0"/>
              <a:t>The best-performing model was the Gradient Boosting Classifier, which achieved F1 scores of 0.895 and 0.929 on the two problems.</a:t>
            </a:r>
          </a:p>
          <a:p>
            <a:r>
              <a:rPr lang="en-US" dirty="0"/>
              <a:t>The Gradient Boosting Classifier </a:t>
            </a:r>
            <a:r>
              <a:rPr lang="en-US" b="1" dirty="0"/>
              <a:t>correctly classified 96% of the fines over $5,000</a:t>
            </a:r>
            <a:r>
              <a:rPr lang="en-US" dirty="0"/>
              <a:t>, compared to only 27% correct classifications in the naïve model.</a:t>
            </a:r>
          </a:p>
        </p:txBody>
      </p:sp>
      <p:pic>
        <p:nvPicPr>
          <p:cNvPr id="3074" name="Picture 2">
            <a:extLst>
              <a:ext uri="{FF2B5EF4-FFF2-40B4-BE49-F238E27FC236}">
                <a16:creationId xmlns:a16="http://schemas.microsoft.com/office/drawing/2014/main" id="{1B5CCD73-28DE-4BFC-A41C-670C17BE7C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49672" y="2497763"/>
            <a:ext cx="4761137" cy="297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4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862-E05E-4554-A9E0-C852D2F2C424}"/>
              </a:ext>
            </a:extLst>
          </p:cNvPr>
          <p:cNvSpPr>
            <a:spLocks noGrp="1"/>
          </p:cNvSpPr>
          <p:nvPr>
            <p:ph type="title"/>
          </p:nvPr>
        </p:nvSpPr>
        <p:spPr/>
        <p:txBody>
          <a:bodyPr/>
          <a:lstStyle/>
          <a:p>
            <a:r>
              <a:rPr lang="en-US" dirty="0"/>
              <a:t>continuous prediction</a:t>
            </a:r>
          </a:p>
        </p:txBody>
      </p:sp>
      <p:sp>
        <p:nvSpPr>
          <p:cNvPr id="3" name="Content Placeholder 2">
            <a:extLst>
              <a:ext uri="{FF2B5EF4-FFF2-40B4-BE49-F238E27FC236}">
                <a16:creationId xmlns:a16="http://schemas.microsoft.com/office/drawing/2014/main" id="{9ADBE727-22A4-4729-82A8-479B1E7CC506}"/>
              </a:ext>
            </a:extLst>
          </p:cNvPr>
          <p:cNvSpPr>
            <a:spLocks noGrp="1"/>
          </p:cNvSpPr>
          <p:nvPr>
            <p:ph sz="half" idx="1"/>
          </p:nvPr>
        </p:nvSpPr>
        <p:spPr>
          <a:xfrm>
            <a:off x="242927" y="2344735"/>
            <a:ext cx="5422390" cy="4077003"/>
          </a:xfrm>
        </p:spPr>
        <p:txBody>
          <a:bodyPr/>
          <a:lstStyle/>
          <a:p>
            <a:r>
              <a:rPr lang="en-US" dirty="0"/>
              <a:t>Continuous fine estimates assign an actual dollar amount to each document, e.g., predicting that incident #345 will carry a fine of $2,000.</a:t>
            </a:r>
          </a:p>
          <a:p>
            <a:r>
              <a:rPr lang="en-US" dirty="0"/>
              <a:t>When predicting continuous fine amounts, the Random Forest Regressor out-performed the Gradient Boosting Machine.</a:t>
            </a:r>
          </a:p>
          <a:p>
            <a:r>
              <a:rPr lang="en-US" dirty="0"/>
              <a:t>The standard deviation of predicted fines was $8,218.</a:t>
            </a:r>
          </a:p>
          <a:p>
            <a:r>
              <a:rPr lang="en-US" dirty="0"/>
              <a:t>The predicted fines correlated with actual fines at r = 0.746.</a:t>
            </a:r>
          </a:p>
          <a:p>
            <a:r>
              <a:rPr lang="en-US" dirty="0"/>
              <a:t>In general, the continuous fine estimates would offer a </a:t>
            </a:r>
            <a:r>
              <a:rPr lang="en-US" b="1" dirty="0"/>
              <a:t>useful</a:t>
            </a:r>
            <a:r>
              <a:rPr lang="en-US" dirty="0"/>
              <a:t> guide, but not necessarily a </a:t>
            </a:r>
            <a:r>
              <a:rPr lang="en-US" b="1" dirty="0"/>
              <a:t>reliable</a:t>
            </a:r>
            <a:r>
              <a:rPr lang="en-US" dirty="0"/>
              <a:t> one.</a:t>
            </a:r>
          </a:p>
        </p:txBody>
      </p:sp>
      <p:sp>
        <p:nvSpPr>
          <p:cNvPr id="5" name="Rectangle 4">
            <a:extLst>
              <a:ext uri="{FF2B5EF4-FFF2-40B4-BE49-F238E27FC236}">
                <a16:creationId xmlns:a16="http://schemas.microsoft.com/office/drawing/2014/main" id="{5368995F-5C2D-4B76-932D-42FDBB03149D}"/>
              </a:ext>
            </a:extLst>
          </p:cNvPr>
          <p:cNvSpPr/>
          <p:nvPr/>
        </p:nvSpPr>
        <p:spPr>
          <a:xfrm>
            <a:off x="6096000" y="227752"/>
            <a:ext cx="5674468" cy="2023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1EDC7A6-C6E5-40D0-B9CA-4A41A1C3D3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03922" y="729658"/>
            <a:ext cx="4061799" cy="9883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D8E604E-02FC-4212-B76C-01C2C79283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812" r="16698"/>
          <a:stretch/>
        </p:blipFill>
        <p:spPr bwMode="auto">
          <a:xfrm>
            <a:off x="5665317" y="2752928"/>
            <a:ext cx="6198420" cy="360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71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B44E-29A0-4704-A092-6A3C895BE7F7}"/>
              </a:ext>
            </a:extLst>
          </p:cNvPr>
          <p:cNvSpPr>
            <a:spLocks noGrp="1"/>
          </p:cNvSpPr>
          <p:nvPr>
            <p:ph type="title"/>
          </p:nvPr>
        </p:nvSpPr>
        <p:spPr>
          <a:xfrm>
            <a:off x="581193" y="3442743"/>
            <a:ext cx="11029615" cy="1497507"/>
          </a:xfrm>
        </p:spPr>
        <p:txBody>
          <a:bodyPr/>
          <a:lstStyle/>
          <a:p>
            <a:r>
              <a:rPr lang="en-US" dirty="0"/>
              <a:t>Topic identification</a:t>
            </a:r>
          </a:p>
        </p:txBody>
      </p:sp>
    </p:spTree>
    <p:extLst>
      <p:ext uri="{BB962C8B-B14F-4D97-AF65-F5344CB8AC3E}">
        <p14:creationId xmlns:p14="http://schemas.microsoft.com/office/powerpoint/2010/main" val="372654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2D81-49F1-4E98-8659-CC8C1699987C}"/>
              </a:ext>
            </a:extLst>
          </p:cNvPr>
          <p:cNvSpPr>
            <a:spLocks noGrp="1"/>
          </p:cNvSpPr>
          <p:nvPr>
            <p:ph type="title"/>
          </p:nvPr>
        </p:nvSpPr>
        <p:spPr/>
        <p:txBody>
          <a:bodyPr/>
          <a:lstStyle/>
          <a:p>
            <a:r>
              <a:rPr lang="en-US"/>
              <a:t>Latent Dirichlet allocation</a:t>
            </a:r>
            <a:endParaRPr lang="en-US" dirty="0"/>
          </a:p>
        </p:txBody>
      </p:sp>
      <p:sp>
        <p:nvSpPr>
          <p:cNvPr id="3" name="Content Placeholder 2">
            <a:extLst>
              <a:ext uri="{FF2B5EF4-FFF2-40B4-BE49-F238E27FC236}">
                <a16:creationId xmlns:a16="http://schemas.microsoft.com/office/drawing/2014/main" id="{C949AB25-228B-4809-915E-ED29677C5689}"/>
              </a:ext>
            </a:extLst>
          </p:cNvPr>
          <p:cNvSpPr>
            <a:spLocks noGrp="1"/>
          </p:cNvSpPr>
          <p:nvPr>
            <p:ph sz="half" idx="1"/>
          </p:nvPr>
        </p:nvSpPr>
        <p:spPr>
          <a:xfrm>
            <a:off x="581193" y="2228003"/>
            <a:ext cx="4359923" cy="4323799"/>
          </a:xfrm>
        </p:spPr>
        <p:txBody>
          <a:bodyPr>
            <a:normAutofit fontScale="92500" lnSpcReduction="10000"/>
          </a:bodyPr>
          <a:lstStyle/>
          <a:p>
            <a:r>
              <a:rPr lang="en-US" dirty="0"/>
              <a:t>Latent Dirichlet Allocation is a technique used to automatically propose a series of topics that apply to some of the documents in a corpus.</a:t>
            </a:r>
          </a:p>
          <a:p>
            <a:r>
              <a:rPr lang="en-US" dirty="0"/>
              <a:t>Each topic consists of several words, each of which is assigned to that topic with a particular strength. For example, in the model on the right, “brain” is associated with the green topic 4 times more strongly than “nerve.”</a:t>
            </a:r>
          </a:p>
          <a:p>
            <a:r>
              <a:rPr lang="en-US" dirty="0"/>
              <a:t>Each document can then be described as belonging to different topics with different strengths – in the example on the right, if a document contains mostly “blue” words, then it might be a document about computing. The colors are arbitrary and are used merely for illustration.</a:t>
            </a:r>
          </a:p>
        </p:txBody>
      </p:sp>
      <p:pic>
        <p:nvPicPr>
          <p:cNvPr id="5" name="Picture 4">
            <a:extLst>
              <a:ext uri="{FF2B5EF4-FFF2-40B4-BE49-F238E27FC236}">
                <a16:creationId xmlns:a16="http://schemas.microsoft.com/office/drawing/2014/main" id="{027EDE6A-65C0-4999-8BC1-B29D27B6F9F1}"/>
              </a:ext>
            </a:extLst>
          </p:cNvPr>
          <p:cNvPicPr>
            <a:picLocks noChangeAspect="1"/>
          </p:cNvPicPr>
          <p:nvPr/>
        </p:nvPicPr>
        <p:blipFill>
          <a:blip r:embed="rId2"/>
          <a:stretch>
            <a:fillRect/>
          </a:stretch>
        </p:blipFill>
        <p:spPr>
          <a:xfrm>
            <a:off x="5173054" y="2228003"/>
            <a:ext cx="6573193" cy="3633047"/>
          </a:xfrm>
          <a:prstGeom prst="rect">
            <a:avLst/>
          </a:prstGeom>
        </p:spPr>
      </p:pic>
      <p:sp>
        <p:nvSpPr>
          <p:cNvPr id="7" name="TextBox 6">
            <a:extLst>
              <a:ext uri="{FF2B5EF4-FFF2-40B4-BE49-F238E27FC236}">
                <a16:creationId xmlns:a16="http://schemas.microsoft.com/office/drawing/2014/main" id="{3A1B69C0-A233-475D-8D5B-4A8549A99906}"/>
              </a:ext>
            </a:extLst>
          </p:cNvPr>
          <p:cNvSpPr txBox="1"/>
          <p:nvPr/>
        </p:nvSpPr>
        <p:spPr>
          <a:xfrm>
            <a:off x="5478011" y="6128342"/>
            <a:ext cx="6014906" cy="307777"/>
          </a:xfrm>
          <a:prstGeom prst="rect">
            <a:avLst/>
          </a:prstGeom>
          <a:noFill/>
        </p:spPr>
        <p:txBody>
          <a:bodyPr wrap="square" rtlCol="0">
            <a:spAutoFit/>
          </a:bodyPr>
          <a:lstStyle/>
          <a:p>
            <a:pPr algn="ctr"/>
            <a:r>
              <a:rPr lang="en-US" sz="1400" i="1" dirty="0"/>
              <a:t>Image marked as </a:t>
            </a:r>
            <a:r>
              <a:rPr lang="en-US" sz="1400" i="1" dirty="0">
                <a:hlinkClick r:id="rId3"/>
              </a:rPr>
              <a:t>licensed</a:t>
            </a:r>
            <a:r>
              <a:rPr lang="en-US" sz="1400" i="1" dirty="0"/>
              <a:t> for noncommercial reuse by Choo, Lee, Reddy &amp; Park.</a:t>
            </a:r>
          </a:p>
        </p:txBody>
      </p:sp>
    </p:spTree>
    <p:extLst>
      <p:ext uri="{BB962C8B-B14F-4D97-AF65-F5344CB8AC3E}">
        <p14:creationId xmlns:p14="http://schemas.microsoft.com/office/powerpoint/2010/main" val="212090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4955-220B-49B5-93DA-E69915B631CD}"/>
              </a:ext>
            </a:extLst>
          </p:cNvPr>
          <p:cNvSpPr>
            <a:spLocks noGrp="1"/>
          </p:cNvSpPr>
          <p:nvPr>
            <p:ph type="title"/>
          </p:nvPr>
        </p:nvSpPr>
        <p:spPr/>
        <p:txBody>
          <a:bodyPr/>
          <a:lstStyle/>
          <a:p>
            <a:r>
              <a:rPr lang="en-US" dirty="0"/>
              <a:t>Tuning the hyperparameters</a:t>
            </a:r>
          </a:p>
        </p:txBody>
      </p:sp>
      <p:sp>
        <p:nvSpPr>
          <p:cNvPr id="3" name="Content Placeholder 2">
            <a:extLst>
              <a:ext uri="{FF2B5EF4-FFF2-40B4-BE49-F238E27FC236}">
                <a16:creationId xmlns:a16="http://schemas.microsoft.com/office/drawing/2014/main" id="{52E42808-5829-4919-8E47-119659584D0E}"/>
              </a:ext>
            </a:extLst>
          </p:cNvPr>
          <p:cNvSpPr>
            <a:spLocks noGrp="1"/>
          </p:cNvSpPr>
          <p:nvPr>
            <p:ph sz="half" idx="1"/>
          </p:nvPr>
        </p:nvSpPr>
        <p:spPr>
          <a:xfrm>
            <a:off x="581192" y="2228003"/>
            <a:ext cx="7103124" cy="4307021"/>
          </a:xfrm>
        </p:spPr>
        <p:txBody>
          <a:bodyPr>
            <a:normAutofit fontScale="92500" lnSpcReduction="10000"/>
          </a:bodyPr>
          <a:lstStyle/>
          <a:p>
            <a:r>
              <a:rPr lang="en-US" dirty="0"/>
              <a:t>The Latent Dirichlet Allocation (LDA) Model can be tuned using many different hyperparameters, including:</a:t>
            </a:r>
          </a:p>
          <a:p>
            <a:pPr lvl="1"/>
            <a:r>
              <a:rPr lang="en-US" dirty="0"/>
              <a:t>the number of topics to be identified, </a:t>
            </a:r>
          </a:p>
          <a:p>
            <a:pPr lvl="1"/>
            <a:r>
              <a:rPr lang="en-US" i="1" dirty="0"/>
              <a:t>alpha </a:t>
            </a:r>
            <a:r>
              <a:rPr lang="en-US" dirty="0"/>
              <a:t>(the strength of the prior distribution of topic assignments)</a:t>
            </a:r>
          </a:p>
          <a:p>
            <a:pPr lvl="1"/>
            <a:r>
              <a:rPr lang="en-US" i="1" dirty="0"/>
              <a:t>eta </a:t>
            </a:r>
            <a:r>
              <a:rPr lang="en-US" dirty="0"/>
              <a:t>(the strength of the prior distribution of word assignments)</a:t>
            </a:r>
          </a:p>
          <a:p>
            <a:r>
              <a:rPr lang="en-US" dirty="0"/>
              <a:t>A set of hyperparameters can be evaluated using a coherence score, which assesses the degree to which the topics identified by the model have semantically similar key words. A higher score indicates that the topic is pointing to a real cluster of meaning in the English language, as opposed to a cluster of random words that happen to appear together in a particular corpus.</a:t>
            </a:r>
          </a:p>
          <a:p>
            <a:r>
              <a:rPr lang="en-US" dirty="0"/>
              <a:t>The coherence score changed very little as the hyperparameters varied, so I selected the highest-scoring set of hyperparameters (highlighted here in pale blue) that had more than 3 topics, because this allows for a subjectively more interesting set of topic assignments.</a:t>
            </a:r>
          </a:p>
          <a:p>
            <a:endParaRPr lang="en-US" dirty="0"/>
          </a:p>
        </p:txBody>
      </p:sp>
      <p:sp>
        <p:nvSpPr>
          <p:cNvPr id="6" name="Rectangle 5">
            <a:extLst>
              <a:ext uri="{FF2B5EF4-FFF2-40B4-BE49-F238E27FC236}">
                <a16:creationId xmlns:a16="http://schemas.microsoft.com/office/drawing/2014/main" id="{ACE4A988-AE8E-4506-913E-BAEF66950533}"/>
              </a:ext>
            </a:extLst>
          </p:cNvPr>
          <p:cNvSpPr/>
          <p:nvPr/>
        </p:nvSpPr>
        <p:spPr>
          <a:xfrm>
            <a:off x="7684316" y="37485"/>
            <a:ext cx="4086152" cy="2023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0D2D650-C7FB-4C1E-86D0-8E1B1F6D0289}"/>
              </a:ext>
            </a:extLst>
          </p:cNvPr>
          <p:cNvPicPr>
            <a:picLocks noGrp="1" noChangeAspect="1"/>
          </p:cNvPicPr>
          <p:nvPr>
            <p:ph sz="half" idx="2"/>
          </p:nvPr>
        </p:nvPicPr>
        <p:blipFill>
          <a:blip r:embed="rId2"/>
          <a:stretch>
            <a:fillRect/>
          </a:stretch>
        </p:blipFill>
        <p:spPr>
          <a:xfrm>
            <a:off x="8763544" y="227752"/>
            <a:ext cx="2677230" cy="6427663"/>
          </a:xfrm>
          <a:prstGeom prst="rect">
            <a:avLst/>
          </a:prstGeom>
        </p:spPr>
      </p:pic>
    </p:spTree>
    <p:extLst>
      <p:ext uri="{BB962C8B-B14F-4D97-AF65-F5344CB8AC3E}">
        <p14:creationId xmlns:p14="http://schemas.microsoft.com/office/powerpoint/2010/main" val="50862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7A70-CF56-4B89-B973-D50044BA5F8B}"/>
              </a:ext>
            </a:extLst>
          </p:cNvPr>
          <p:cNvSpPr>
            <a:spLocks noGrp="1"/>
          </p:cNvSpPr>
          <p:nvPr>
            <p:ph type="title"/>
          </p:nvPr>
        </p:nvSpPr>
        <p:spPr/>
        <p:txBody>
          <a:bodyPr/>
          <a:lstStyle/>
          <a:p>
            <a:r>
              <a:rPr lang="en-US" dirty="0"/>
              <a:t>Selected Key words in each topic</a:t>
            </a:r>
          </a:p>
        </p:txBody>
      </p:sp>
      <p:sp>
        <p:nvSpPr>
          <p:cNvPr id="3" name="Content Placeholder 2">
            <a:extLst>
              <a:ext uri="{FF2B5EF4-FFF2-40B4-BE49-F238E27FC236}">
                <a16:creationId xmlns:a16="http://schemas.microsoft.com/office/drawing/2014/main" id="{EC2B4B27-B5C2-4A93-8AAB-A47D7FF9E75E}"/>
              </a:ext>
            </a:extLst>
          </p:cNvPr>
          <p:cNvSpPr>
            <a:spLocks noGrp="1"/>
          </p:cNvSpPr>
          <p:nvPr>
            <p:ph sz="half" idx="1"/>
          </p:nvPr>
        </p:nvSpPr>
        <p:spPr>
          <a:xfrm>
            <a:off x="492293" y="2233505"/>
            <a:ext cx="2403307" cy="2216997"/>
          </a:xfrm>
          <a:solidFill>
            <a:schemeClr val="accent1">
              <a:lumMod val="10000"/>
              <a:lumOff val="90000"/>
            </a:schemeClr>
          </a:solidFill>
        </p:spPr>
        <p:txBody>
          <a:bodyPr/>
          <a:lstStyle/>
          <a:p>
            <a:r>
              <a:rPr lang="en-US" dirty="0"/>
              <a:t>Oxygen (0.6%)</a:t>
            </a:r>
          </a:p>
          <a:p>
            <a:r>
              <a:rPr lang="en-US" dirty="0"/>
              <a:t>Tube (0.5%)</a:t>
            </a:r>
          </a:p>
          <a:p>
            <a:r>
              <a:rPr lang="en-US" dirty="0"/>
              <a:t>Respiratory (0.3%)</a:t>
            </a:r>
          </a:p>
          <a:p>
            <a:r>
              <a:rPr lang="en-US" dirty="0"/>
              <a:t>CPR (0.3%)</a:t>
            </a:r>
          </a:p>
          <a:p>
            <a:r>
              <a:rPr lang="en-US" dirty="0"/>
              <a:t>Breathing (0.3%)</a:t>
            </a:r>
          </a:p>
        </p:txBody>
      </p:sp>
      <p:sp>
        <p:nvSpPr>
          <p:cNvPr id="5" name="Content Placeholder 2">
            <a:extLst>
              <a:ext uri="{FF2B5EF4-FFF2-40B4-BE49-F238E27FC236}">
                <a16:creationId xmlns:a16="http://schemas.microsoft.com/office/drawing/2014/main" id="{05085130-EE9F-49BE-B38C-83D9C6242D4E}"/>
              </a:ext>
            </a:extLst>
          </p:cNvPr>
          <p:cNvSpPr txBox="1">
            <a:spLocks/>
          </p:cNvSpPr>
          <p:nvPr/>
        </p:nvSpPr>
        <p:spPr>
          <a:xfrm>
            <a:off x="3426744" y="2233505"/>
            <a:ext cx="2403307" cy="2216997"/>
          </a:xfrm>
          <a:prstGeom prst="rect">
            <a:avLst/>
          </a:prstGeom>
          <a:solidFill>
            <a:schemeClr val="accent3">
              <a:lumMod val="40000"/>
              <a:lumOff val="6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DCS (0.5%)</a:t>
            </a:r>
          </a:p>
          <a:p>
            <a:r>
              <a:rPr lang="en-US" dirty="0"/>
              <a:t>Sexual (0.3%)</a:t>
            </a:r>
          </a:p>
          <a:p>
            <a:r>
              <a:rPr lang="en-US" dirty="0"/>
              <a:t>Police (0.2%)</a:t>
            </a:r>
          </a:p>
          <a:p>
            <a:r>
              <a:rPr lang="en-US" dirty="0"/>
              <a:t>Disability (0.2%)</a:t>
            </a:r>
          </a:p>
          <a:p>
            <a:r>
              <a:rPr lang="en-US" dirty="0"/>
              <a:t>Yell (0.2%)</a:t>
            </a:r>
          </a:p>
        </p:txBody>
      </p:sp>
      <p:sp>
        <p:nvSpPr>
          <p:cNvPr id="6" name="Content Placeholder 2">
            <a:extLst>
              <a:ext uri="{FF2B5EF4-FFF2-40B4-BE49-F238E27FC236}">
                <a16:creationId xmlns:a16="http://schemas.microsoft.com/office/drawing/2014/main" id="{CBBB3856-B87D-4D2F-B606-3B19867A5E9B}"/>
              </a:ext>
            </a:extLst>
          </p:cNvPr>
          <p:cNvSpPr txBox="1">
            <a:spLocks/>
          </p:cNvSpPr>
          <p:nvPr/>
        </p:nvSpPr>
        <p:spPr>
          <a:xfrm>
            <a:off x="6361195" y="2257001"/>
            <a:ext cx="2403307" cy="2216997"/>
          </a:xfrm>
          <a:prstGeom prst="rect">
            <a:avLst/>
          </a:prstGeom>
          <a:solidFill>
            <a:schemeClr val="accent4">
              <a:lumMod val="40000"/>
              <a:lumOff val="6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Account (1.8%)</a:t>
            </a:r>
          </a:p>
          <a:p>
            <a:r>
              <a:rPr lang="en-US" dirty="0"/>
              <a:t>Trust (1.2%)</a:t>
            </a:r>
          </a:p>
          <a:p>
            <a:r>
              <a:rPr lang="en-US" dirty="0"/>
              <a:t>Ad (0.7%)</a:t>
            </a:r>
          </a:p>
          <a:p>
            <a:r>
              <a:rPr lang="en-US" dirty="0"/>
              <a:t>Fund (0.7%)</a:t>
            </a:r>
          </a:p>
          <a:p>
            <a:r>
              <a:rPr lang="en-US" dirty="0"/>
              <a:t>Money (0.6%)</a:t>
            </a:r>
          </a:p>
        </p:txBody>
      </p:sp>
      <p:sp>
        <p:nvSpPr>
          <p:cNvPr id="7" name="Content Placeholder 2">
            <a:extLst>
              <a:ext uri="{FF2B5EF4-FFF2-40B4-BE49-F238E27FC236}">
                <a16:creationId xmlns:a16="http://schemas.microsoft.com/office/drawing/2014/main" id="{661C25E1-F678-44B8-A511-0F791D400BEC}"/>
              </a:ext>
            </a:extLst>
          </p:cNvPr>
          <p:cNvSpPr txBox="1">
            <a:spLocks/>
          </p:cNvSpPr>
          <p:nvPr/>
        </p:nvSpPr>
        <p:spPr>
          <a:xfrm>
            <a:off x="9295646" y="2233505"/>
            <a:ext cx="2403307" cy="2216997"/>
          </a:xfrm>
          <a:prstGeom prst="rect">
            <a:avLst/>
          </a:prstGeom>
          <a:solidFill>
            <a:schemeClr val="accent6">
              <a:lumMod val="60000"/>
              <a:lumOff val="4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Temperature (0.6%)</a:t>
            </a:r>
          </a:p>
          <a:p>
            <a:r>
              <a:rPr lang="en-US" dirty="0"/>
              <a:t>Water (0.6%)</a:t>
            </a:r>
          </a:p>
          <a:p>
            <a:r>
              <a:rPr lang="en-US" dirty="0"/>
              <a:t>Degree (0.4%)</a:t>
            </a:r>
          </a:p>
          <a:p>
            <a:r>
              <a:rPr lang="en-US" dirty="0"/>
              <a:t>Burn (0.3%)</a:t>
            </a:r>
          </a:p>
          <a:p>
            <a:r>
              <a:rPr lang="en-US" dirty="0"/>
              <a:t>Hot (0.3%)</a:t>
            </a:r>
          </a:p>
        </p:txBody>
      </p:sp>
      <p:sp>
        <p:nvSpPr>
          <p:cNvPr id="8" name="Content Placeholder 2">
            <a:extLst>
              <a:ext uri="{FF2B5EF4-FFF2-40B4-BE49-F238E27FC236}">
                <a16:creationId xmlns:a16="http://schemas.microsoft.com/office/drawing/2014/main" id="{0ACF4635-63A1-4BA5-9D7A-7C7A91200D7C}"/>
              </a:ext>
            </a:extLst>
          </p:cNvPr>
          <p:cNvSpPr txBox="1">
            <a:spLocks/>
          </p:cNvSpPr>
          <p:nvPr/>
        </p:nvSpPr>
        <p:spPr>
          <a:xfrm>
            <a:off x="492293" y="4450502"/>
            <a:ext cx="2403307" cy="2216997"/>
          </a:xfrm>
          <a:prstGeom prst="rect">
            <a:avLst/>
          </a:prstGeom>
          <a:solidFill>
            <a:schemeClr val="accent1">
              <a:lumMod val="25000"/>
              <a:lumOff val="75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Wound (0.7%)</a:t>
            </a:r>
          </a:p>
          <a:p>
            <a:r>
              <a:rPr lang="en-US" dirty="0"/>
              <a:t>Ulcer (0.6%)</a:t>
            </a:r>
          </a:p>
          <a:p>
            <a:r>
              <a:rPr lang="en-US" dirty="0"/>
              <a:t>Sore (0.5%)</a:t>
            </a:r>
          </a:p>
          <a:p>
            <a:r>
              <a:rPr lang="en-US" dirty="0"/>
              <a:t>Pressure (0.4%)</a:t>
            </a:r>
          </a:p>
          <a:p>
            <a:r>
              <a:rPr lang="en-US" dirty="0"/>
              <a:t>Shower (0.2%)</a:t>
            </a:r>
          </a:p>
        </p:txBody>
      </p:sp>
      <p:sp>
        <p:nvSpPr>
          <p:cNvPr id="9" name="Content Placeholder 2">
            <a:extLst>
              <a:ext uri="{FF2B5EF4-FFF2-40B4-BE49-F238E27FC236}">
                <a16:creationId xmlns:a16="http://schemas.microsoft.com/office/drawing/2014/main" id="{B9C6E33A-A0F6-480E-8F42-D2663DF36583}"/>
              </a:ext>
            </a:extLst>
          </p:cNvPr>
          <p:cNvSpPr txBox="1">
            <a:spLocks/>
          </p:cNvSpPr>
          <p:nvPr/>
        </p:nvSpPr>
        <p:spPr>
          <a:xfrm>
            <a:off x="3426744" y="4450502"/>
            <a:ext cx="2403307" cy="2216997"/>
          </a:xfrm>
          <a:prstGeom prst="rect">
            <a:avLst/>
          </a:prstGeom>
          <a:solidFill>
            <a:schemeClr val="accent3">
              <a:lumMod val="20000"/>
              <a:lumOff val="8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Weight (0.6%)</a:t>
            </a:r>
          </a:p>
          <a:p>
            <a:r>
              <a:rPr lang="en-US" dirty="0"/>
              <a:t>Food (0.6%)</a:t>
            </a:r>
          </a:p>
          <a:p>
            <a:r>
              <a:rPr lang="en-US" dirty="0"/>
              <a:t>Diet (0.3%)</a:t>
            </a:r>
          </a:p>
          <a:p>
            <a:r>
              <a:rPr lang="en-US" dirty="0"/>
              <a:t>Source (0.2%)</a:t>
            </a:r>
          </a:p>
          <a:p>
            <a:r>
              <a:rPr lang="en-US" dirty="0"/>
              <a:t>Meal (0.2%)</a:t>
            </a:r>
          </a:p>
        </p:txBody>
      </p:sp>
      <p:sp>
        <p:nvSpPr>
          <p:cNvPr id="10" name="Content Placeholder 2">
            <a:extLst>
              <a:ext uri="{FF2B5EF4-FFF2-40B4-BE49-F238E27FC236}">
                <a16:creationId xmlns:a16="http://schemas.microsoft.com/office/drawing/2014/main" id="{3350A435-9750-4D85-9BD9-CF7AC948CE9B}"/>
              </a:ext>
            </a:extLst>
          </p:cNvPr>
          <p:cNvSpPr txBox="1">
            <a:spLocks/>
          </p:cNvSpPr>
          <p:nvPr/>
        </p:nvSpPr>
        <p:spPr>
          <a:xfrm>
            <a:off x="6361195" y="4473998"/>
            <a:ext cx="2403307" cy="2216997"/>
          </a:xfrm>
          <a:prstGeom prst="rect">
            <a:avLst/>
          </a:prstGeom>
          <a:solidFill>
            <a:schemeClr val="accent4">
              <a:lumMod val="60000"/>
              <a:lumOff val="4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Rash (1.1%)</a:t>
            </a:r>
          </a:p>
          <a:p>
            <a:r>
              <a:rPr lang="en-US" dirty="0"/>
              <a:t>Scabies (1.0%)</a:t>
            </a:r>
          </a:p>
          <a:p>
            <a:r>
              <a:rPr lang="en-US" dirty="0"/>
              <a:t>Outbreak (0.4%)</a:t>
            </a:r>
          </a:p>
          <a:p>
            <a:r>
              <a:rPr lang="en-US" dirty="0"/>
              <a:t>Cream (0.3%)</a:t>
            </a:r>
          </a:p>
          <a:p>
            <a:r>
              <a:rPr lang="en-US" dirty="0"/>
              <a:t>Itching (0.3%)</a:t>
            </a:r>
          </a:p>
        </p:txBody>
      </p:sp>
      <p:sp>
        <p:nvSpPr>
          <p:cNvPr id="11" name="Content Placeholder 2">
            <a:extLst>
              <a:ext uri="{FF2B5EF4-FFF2-40B4-BE49-F238E27FC236}">
                <a16:creationId xmlns:a16="http://schemas.microsoft.com/office/drawing/2014/main" id="{AA201FDF-CBA0-4664-B5E5-AF21FD6DEA0B}"/>
              </a:ext>
            </a:extLst>
          </p:cNvPr>
          <p:cNvSpPr txBox="1">
            <a:spLocks/>
          </p:cNvSpPr>
          <p:nvPr/>
        </p:nvSpPr>
        <p:spPr>
          <a:xfrm>
            <a:off x="9295646" y="4450502"/>
            <a:ext cx="2403307" cy="2216997"/>
          </a:xfrm>
          <a:prstGeom prst="rect">
            <a:avLst/>
          </a:prstGeom>
          <a:solidFill>
            <a:schemeClr val="accent6">
              <a:lumMod val="20000"/>
              <a:lumOff val="8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Sugar (0.8%)</a:t>
            </a:r>
          </a:p>
          <a:p>
            <a:r>
              <a:rPr lang="en-US" dirty="0"/>
              <a:t>Fluid (0.7%)</a:t>
            </a:r>
          </a:p>
          <a:p>
            <a:r>
              <a:rPr lang="en-US" dirty="0"/>
              <a:t>Insulin (0.6%)</a:t>
            </a:r>
          </a:p>
          <a:p>
            <a:r>
              <a:rPr lang="en-US" dirty="0"/>
              <a:t>Meal (0.4%)</a:t>
            </a:r>
          </a:p>
          <a:p>
            <a:r>
              <a:rPr lang="en-US" dirty="0"/>
              <a:t>Glucose (0.3%)</a:t>
            </a:r>
          </a:p>
        </p:txBody>
      </p:sp>
    </p:spTree>
    <p:extLst>
      <p:ext uri="{BB962C8B-B14F-4D97-AF65-F5344CB8AC3E}">
        <p14:creationId xmlns:p14="http://schemas.microsoft.com/office/powerpoint/2010/main" val="251033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9EDF-EBDB-4419-88B1-9A4CECF2DF84}"/>
              </a:ext>
            </a:extLst>
          </p:cNvPr>
          <p:cNvSpPr>
            <a:spLocks noGrp="1"/>
          </p:cNvSpPr>
          <p:nvPr>
            <p:ph type="title"/>
          </p:nvPr>
        </p:nvSpPr>
        <p:spPr/>
        <p:txBody>
          <a:bodyPr/>
          <a:lstStyle/>
          <a:p>
            <a:r>
              <a:rPr lang="en-US" dirty="0"/>
              <a:t>Principal component analysis of topic content</a:t>
            </a:r>
          </a:p>
        </p:txBody>
      </p:sp>
      <p:sp>
        <p:nvSpPr>
          <p:cNvPr id="3" name="Content Placeholder 2">
            <a:extLst>
              <a:ext uri="{FF2B5EF4-FFF2-40B4-BE49-F238E27FC236}">
                <a16:creationId xmlns:a16="http://schemas.microsoft.com/office/drawing/2014/main" id="{BFCABD2C-725E-43F6-BAAE-04AE7E8371C3}"/>
              </a:ext>
            </a:extLst>
          </p:cNvPr>
          <p:cNvSpPr>
            <a:spLocks noGrp="1"/>
          </p:cNvSpPr>
          <p:nvPr>
            <p:ph sz="half" idx="1"/>
          </p:nvPr>
        </p:nvSpPr>
        <p:spPr>
          <a:xfrm>
            <a:off x="342900" y="2228002"/>
            <a:ext cx="6286499" cy="4629997"/>
          </a:xfrm>
        </p:spPr>
        <p:txBody>
          <a:bodyPr>
            <a:normAutofit/>
          </a:bodyPr>
          <a:lstStyle/>
          <a:p>
            <a:r>
              <a:rPr lang="en-US" dirty="0"/>
              <a:t>The eight topics shown on the previous slide were mapped onto an artificial two-dimensional grid created by principal component analysis.</a:t>
            </a:r>
          </a:p>
          <a:p>
            <a:r>
              <a:rPr lang="en-US" dirty="0"/>
              <a:t>The distance between each circle represents the average difference in semantic meaning between a pair of topics, so more similar topics are closer together.</a:t>
            </a:r>
          </a:p>
          <a:p>
            <a:r>
              <a:rPr lang="en-US" dirty="0"/>
              <a:t>The size of each circle represents its apparent ability to fully characterize the documents assigned to that topic – the larger the circle, the more the documents in that topic are composed of that topic’s keywords.</a:t>
            </a:r>
          </a:p>
          <a:p>
            <a:r>
              <a:rPr lang="en-US" dirty="0"/>
              <a:t>Although the x-axis and y-axis are artificial, in this case topics further to the right appear to be more financially related, and topics further to the top appear to be more related to emergencies and severe violations.</a:t>
            </a:r>
            <a:br>
              <a:rPr lang="en-US" dirty="0"/>
            </a:br>
            <a:endParaRPr lang="en-US" dirty="0"/>
          </a:p>
        </p:txBody>
      </p:sp>
      <p:pic>
        <p:nvPicPr>
          <p:cNvPr id="1026" name="Picture 2">
            <a:extLst>
              <a:ext uri="{FF2B5EF4-FFF2-40B4-BE49-F238E27FC236}">
                <a16:creationId xmlns:a16="http://schemas.microsoft.com/office/drawing/2014/main" id="{5C462CD5-FB04-4CEA-ADDC-55AAC94673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55155" y="2049463"/>
            <a:ext cx="4588952" cy="444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2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9EDF-EBDB-4419-88B1-9A4CECF2DF84}"/>
              </a:ext>
            </a:extLst>
          </p:cNvPr>
          <p:cNvSpPr>
            <a:spLocks noGrp="1"/>
          </p:cNvSpPr>
          <p:nvPr>
            <p:ph type="title"/>
          </p:nvPr>
        </p:nvSpPr>
        <p:spPr/>
        <p:txBody>
          <a:bodyPr>
            <a:normAutofit/>
          </a:bodyPr>
          <a:lstStyle/>
          <a:p>
            <a:r>
              <a:rPr lang="en-US" sz="2400" dirty="0"/>
              <a:t>Interactive topic visualization</a:t>
            </a:r>
          </a:p>
        </p:txBody>
      </p:sp>
      <p:sp>
        <p:nvSpPr>
          <p:cNvPr id="3" name="Content Placeholder 2">
            <a:extLst>
              <a:ext uri="{FF2B5EF4-FFF2-40B4-BE49-F238E27FC236}">
                <a16:creationId xmlns:a16="http://schemas.microsoft.com/office/drawing/2014/main" id="{BFCABD2C-725E-43F6-BAAE-04AE7E8371C3}"/>
              </a:ext>
            </a:extLst>
          </p:cNvPr>
          <p:cNvSpPr>
            <a:spLocks noGrp="1"/>
          </p:cNvSpPr>
          <p:nvPr>
            <p:ph sz="half" idx="1"/>
          </p:nvPr>
        </p:nvSpPr>
        <p:spPr/>
        <p:txBody>
          <a:bodyPr>
            <a:normAutofit lnSpcReduction="10000"/>
          </a:bodyPr>
          <a:lstStyle/>
          <a:p>
            <a:r>
              <a:rPr lang="en-US" dirty="0"/>
              <a:t>The visualization tool at the link below will allow users to interactively explore each topic.</a:t>
            </a:r>
          </a:p>
          <a:p>
            <a:r>
              <a:rPr lang="en-US" dirty="0"/>
              <a:t>(link)</a:t>
            </a:r>
          </a:p>
          <a:p>
            <a:r>
              <a:rPr lang="en-US" dirty="0"/>
              <a:t>The slider bar at the top of the tool lets users adjust how they define relevance: sliding the bar to the right shows the words in each topic with the highest total frequencies, and sliding the bar to the left shows the words that were most unique to each topic.</a:t>
            </a:r>
          </a:p>
          <a:p>
            <a:r>
              <a:rPr lang="en-US" dirty="0"/>
              <a:t>The fraction of each bar that is highlighted in red shows the extent to which a word’s appearances in the corpus are captured entirely within the documents assigned to a given topic.</a:t>
            </a:r>
          </a:p>
        </p:txBody>
      </p:sp>
      <p:sp>
        <p:nvSpPr>
          <p:cNvPr id="7" name="Rectangle 6">
            <a:extLst>
              <a:ext uri="{FF2B5EF4-FFF2-40B4-BE49-F238E27FC236}">
                <a16:creationId xmlns:a16="http://schemas.microsoft.com/office/drawing/2014/main" id="{B199B2BE-873C-4188-A98F-D19D8764B762}"/>
              </a:ext>
            </a:extLst>
          </p:cNvPr>
          <p:cNvSpPr/>
          <p:nvPr/>
        </p:nvSpPr>
        <p:spPr>
          <a:xfrm>
            <a:off x="6096000" y="37485"/>
            <a:ext cx="5674468" cy="2023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1BA6927-726F-4EA7-AB4C-31BEE4A5D8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94500" y="326231"/>
            <a:ext cx="5205943" cy="620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7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39D3-B16E-499F-9E70-EE9E7858F31D}"/>
              </a:ext>
            </a:extLst>
          </p:cNvPr>
          <p:cNvSpPr>
            <a:spLocks noGrp="1"/>
          </p:cNvSpPr>
          <p:nvPr>
            <p:ph type="title"/>
          </p:nvPr>
        </p:nvSpPr>
        <p:spPr/>
        <p:txBody>
          <a:bodyPr/>
          <a:lstStyle/>
          <a:p>
            <a:r>
              <a:rPr lang="en-US" dirty="0"/>
              <a:t>Executive summary</a:t>
            </a:r>
          </a:p>
        </p:txBody>
      </p:sp>
      <p:sp>
        <p:nvSpPr>
          <p:cNvPr id="4" name="Content Placeholder 3">
            <a:extLst>
              <a:ext uri="{FF2B5EF4-FFF2-40B4-BE49-F238E27FC236}">
                <a16:creationId xmlns:a16="http://schemas.microsoft.com/office/drawing/2014/main" id="{6064D739-2ECF-410F-A753-F0F64A0CCEFD}"/>
              </a:ext>
            </a:extLst>
          </p:cNvPr>
          <p:cNvSpPr>
            <a:spLocks noGrp="1"/>
          </p:cNvSpPr>
          <p:nvPr>
            <p:ph sz="half" idx="1"/>
          </p:nvPr>
        </p:nvSpPr>
        <p:spPr>
          <a:xfrm>
            <a:off x="581193" y="2228003"/>
            <a:ext cx="5422390" cy="4094976"/>
          </a:xfrm>
        </p:spPr>
        <p:txBody>
          <a:bodyPr/>
          <a:lstStyle/>
          <a:p>
            <a:r>
              <a:rPr lang="en-US" dirty="0"/>
              <a:t>California’s DHCS provides 2,883 narratives of patient injury or death, each linked to a fine assessed against the patient’s hospital or nursing home.</a:t>
            </a:r>
          </a:p>
          <a:p>
            <a:r>
              <a:rPr lang="en-US" dirty="0"/>
              <a:t>Using machine learning techniques, I automatically identify the topic of each narrative and estimate the amount of the fine based on the unstructured text.</a:t>
            </a:r>
          </a:p>
          <a:p>
            <a:r>
              <a:rPr lang="en-US" dirty="0"/>
              <a:t>Incidents featuring cardiovascular emergencies or sexual abuse were associated with fines that are 5 times higher than incidents about diet or rashes.</a:t>
            </a:r>
          </a:p>
          <a:p>
            <a:r>
              <a:rPr lang="en-US" dirty="0"/>
              <a:t>The model was able to successfully predict 96% of the fines that were over $5,000, even though only 25% of the fines in the sample were this large.</a:t>
            </a:r>
          </a:p>
        </p:txBody>
      </p:sp>
      <p:pic>
        <p:nvPicPr>
          <p:cNvPr id="2056" name="Picture 8">
            <a:extLst>
              <a:ext uri="{FF2B5EF4-FFF2-40B4-BE49-F238E27FC236}">
                <a16:creationId xmlns:a16="http://schemas.microsoft.com/office/drawing/2014/main" id="{D24F06F8-76B3-43C9-A0ED-F61934242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7902"/>
            <a:ext cx="5670258" cy="383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52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0EEB-0B62-4D06-914B-0451542D1510}"/>
              </a:ext>
            </a:extLst>
          </p:cNvPr>
          <p:cNvSpPr>
            <a:spLocks noGrp="1"/>
          </p:cNvSpPr>
          <p:nvPr>
            <p:ph type="title"/>
          </p:nvPr>
        </p:nvSpPr>
        <p:spPr>
          <a:xfrm>
            <a:off x="581193" y="3394109"/>
            <a:ext cx="11029615" cy="1497507"/>
          </a:xfrm>
        </p:spPr>
        <p:txBody>
          <a:bodyPr/>
          <a:lstStyle/>
          <a:p>
            <a:r>
              <a:rPr lang="en-US" dirty="0"/>
              <a:t>Ethics and applications</a:t>
            </a:r>
          </a:p>
        </p:txBody>
      </p:sp>
    </p:spTree>
    <p:extLst>
      <p:ext uri="{BB962C8B-B14F-4D97-AF65-F5344CB8AC3E}">
        <p14:creationId xmlns:p14="http://schemas.microsoft.com/office/powerpoint/2010/main" val="254708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D30B-9D20-41F1-A19B-C69AEB55A3F1}"/>
              </a:ext>
            </a:extLst>
          </p:cNvPr>
          <p:cNvSpPr>
            <a:spLocks noGrp="1"/>
          </p:cNvSpPr>
          <p:nvPr>
            <p:ph type="title"/>
          </p:nvPr>
        </p:nvSpPr>
        <p:spPr/>
        <p:txBody>
          <a:bodyPr/>
          <a:lstStyle/>
          <a:p>
            <a:r>
              <a:rPr lang="en-US" dirty="0"/>
              <a:t>Potential use cases</a:t>
            </a:r>
          </a:p>
        </p:txBody>
      </p:sp>
      <p:sp>
        <p:nvSpPr>
          <p:cNvPr id="3" name="Content Placeholder 2">
            <a:extLst>
              <a:ext uri="{FF2B5EF4-FFF2-40B4-BE49-F238E27FC236}">
                <a16:creationId xmlns:a16="http://schemas.microsoft.com/office/drawing/2014/main" id="{3EE1B803-05C9-4E25-A453-95EF8A673AF2}"/>
              </a:ext>
            </a:extLst>
          </p:cNvPr>
          <p:cNvSpPr>
            <a:spLocks noGrp="1"/>
          </p:cNvSpPr>
          <p:nvPr>
            <p:ph sz="half" idx="1"/>
          </p:nvPr>
        </p:nvSpPr>
        <p:spPr>
          <a:xfrm>
            <a:off x="581192" y="2228003"/>
            <a:ext cx="10901561" cy="3633047"/>
          </a:xfrm>
        </p:spPr>
        <p:txBody>
          <a:bodyPr/>
          <a:lstStyle/>
          <a:p>
            <a:r>
              <a:rPr lang="en-US" b="1" dirty="0"/>
              <a:t>Medical directors </a:t>
            </a:r>
            <a:r>
              <a:rPr lang="en-US" dirty="0"/>
              <a:t>– reduce the rate of serious health errors</a:t>
            </a:r>
          </a:p>
          <a:p>
            <a:r>
              <a:rPr lang="en-US" b="1" dirty="0"/>
              <a:t>Litigation directors </a:t>
            </a:r>
            <a:r>
              <a:rPr lang="en-US" dirty="0"/>
              <a:t>– reduce liability for a hospital or nursing home</a:t>
            </a:r>
          </a:p>
          <a:p>
            <a:r>
              <a:rPr lang="en-US" b="1" dirty="0"/>
              <a:t>Insurance adjusters </a:t>
            </a:r>
            <a:r>
              <a:rPr lang="en-US" dirty="0"/>
              <a:t>– set an appropriate fee for malpractice insurance</a:t>
            </a:r>
          </a:p>
          <a:p>
            <a:r>
              <a:rPr lang="en-US" b="1" dirty="0"/>
              <a:t>Defense attorneys </a:t>
            </a:r>
            <a:r>
              <a:rPr lang="en-US" dirty="0"/>
              <a:t>– figure out which cases to settle and which cases to try in court</a:t>
            </a:r>
          </a:p>
          <a:p>
            <a:r>
              <a:rPr lang="en-US" b="1" dirty="0"/>
              <a:t>Government prosecutors </a:t>
            </a:r>
            <a:r>
              <a:rPr lang="en-US" dirty="0"/>
              <a:t>– figure out which cases to investigate and prosecute for maximum deterrence</a:t>
            </a:r>
          </a:p>
        </p:txBody>
      </p:sp>
    </p:spTree>
    <p:extLst>
      <p:ext uri="{BB962C8B-B14F-4D97-AF65-F5344CB8AC3E}">
        <p14:creationId xmlns:p14="http://schemas.microsoft.com/office/powerpoint/2010/main" val="4283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D30B-9D20-41F1-A19B-C69AEB55A3F1}"/>
              </a:ext>
            </a:extLst>
          </p:cNvPr>
          <p:cNvSpPr>
            <a:spLocks noGrp="1"/>
          </p:cNvSpPr>
          <p:nvPr>
            <p:ph type="title"/>
          </p:nvPr>
        </p:nvSpPr>
        <p:spPr/>
        <p:txBody>
          <a:bodyPr/>
          <a:lstStyle/>
          <a:p>
            <a:r>
              <a:rPr lang="en-US" dirty="0"/>
              <a:t>Ethical considerations</a:t>
            </a:r>
          </a:p>
        </p:txBody>
      </p:sp>
      <p:sp>
        <p:nvSpPr>
          <p:cNvPr id="5" name="Text Placeholder 4">
            <a:extLst>
              <a:ext uri="{FF2B5EF4-FFF2-40B4-BE49-F238E27FC236}">
                <a16:creationId xmlns:a16="http://schemas.microsoft.com/office/drawing/2014/main" id="{169DA9A3-FCD3-4112-A7D9-88DCC66606DB}"/>
              </a:ext>
            </a:extLst>
          </p:cNvPr>
          <p:cNvSpPr>
            <a:spLocks noGrp="1"/>
          </p:cNvSpPr>
          <p:nvPr>
            <p:ph type="body" idx="1"/>
          </p:nvPr>
        </p:nvSpPr>
        <p:spPr/>
        <p:txBody>
          <a:bodyPr/>
          <a:lstStyle/>
          <a:p>
            <a:r>
              <a:rPr lang="en-US" u="sng" dirty="0"/>
              <a:t>Problems</a:t>
            </a:r>
          </a:p>
        </p:txBody>
      </p:sp>
      <p:sp>
        <p:nvSpPr>
          <p:cNvPr id="3" name="Content Placeholder 2">
            <a:extLst>
              <a:ext uri="{FF2B5EF4-FFF2-40B4-BE49-F238E27FC236}">
                <a16:creationId xmlns:a16="http://schemas.microsoft.com/office/drawing/2014/main" id="{3EE1B803-05C9-4E25-A453-95EF8A673AF2}"/>
              </a:ext>
            </a:extLst>
          </p:cNvPr>
          <p:cNvSpPr>
            <a:spLocks noGrp="1"/>
          </p:cNvSpPr>
          <p:nvPr>
            <p:ph sz="half" idx="2"/>
          </p:nvPr>
        </p:nvSpPr>
        <p:spPr/>
        <p:txBody>
          <a:bodyPr>
            <a:normAutofit fontScale="85000" lnSpcReduction="20000"/>
          </a:bodyPr>
          <a:lstStyle/>
          <a:p>
            <a:r>
              <a:rPr lang="en-US" dirty="0"/>
              <a:t>Tools that can be used to minimize </a:t>
            </a:r>
            <a:r>
              <a:rPr lang="en-US" b="1" dirty="0"/>
              <a:t>harms</a:t>
            </a:r>
            <a:r>
              <a:rPr lang="en-US" dirty="0"/>
              <a:t> can be used just as easily to minimize </a:t>
            </a:r>
            <a:r>
              <a:rPr lang="en-US" b="1" dirty="0"/>
              <a:t>fines</a:t>
            </a:r>
            <a:r>
              <a:rPr lang="en-US" dirty="0"/>
              <a:t> while leaving harms untouched, weakening the effect of public health regulations.</a:t>
            </a:r>
          </a:p>
          <a:p>
            <a:r>
              <a:rPr lang="en-US" dirty="0"/>
              <a:t>Here the problem is not that the subject should not be studied (there are plenty of good reasons to study health care enforcement) or that the data is carrying racial biases (the fines are levied against hospitals, not against individuals), but that the subject matter is inherently prone to abuse.</a:t>
            </a:r>
          </a:p>
          <a:p>
            <a:r>
              <a:rPr lang="en-US" dirty="0"/>
              <a:t>Goodhart’s law claims that “any observed statistical regularity will tend to collapse once pressure is placed upon it for control purposes.” In other words, if people know exactly how fines are being applied, they can “game the system” by avoiding only the negligent behaviors that lead to large fines.</a:t>
            </a:r>
          </a:p>
        </p:txBody>
      </p:sp>
      <p:sp>
        <p:nvSpPr>
          <p:cNvPr id="6" name="Text Placeholder 5">
            <a:extLst>
              <a:ext uri="{FF2B5EF4-FFF2-40B4-BE49-F238E27FC236}">
                <a16:creationId xmlns:a16="http://schemas.microsoft.com/office/drawing/2014/main" id="{E3738F2D-013C-4829-8DDA-5FD7F33DBAEE}"/>
              </a:ext>
            </a:extLst>
          </p:cNvPr>
          <p:cNvSpPr>
            <a:spLocks noGrp="1"/>
          </p:cNvSpPr>
          <p:nvPr>
            <p:ph type="body" sz="quarter" idx="3"/>
          </p:nvPr>
        </p:nvSpPr>
        <p:spPr/>
        <p:txBody>
          <a:bodyPr/>
          <a:lstStyle/>
          <a:p>
            <a:r>
              <a:rPr lang="en-US" u="sng" dirty="0">
                <a:solidFill>
                  <a:schemeClr val="accent6"/>
                </a:solidFill>
              </a:rPr>
              <a:t>Solutions</a:t>
            </a:r>
          </a:p>
        </p:txBody>
      </p:sp>
      <p:sp>
        <p:nvSpPr>
          <p:cNvPr id="7" name="Content Placeholder 6">
            <a:extLst>
              <a:ext uri="{FF2B5EF4-FFF2-40B4-BE49-F238E27FC236}">
                <a16:creationId xmlns:a16="http://schemas.microsoft.com/office/drawing/2014/main" id="{346638DC-ED8F-4F2A-BE72-059EA745B63F}"/>
              </a:ext>
            </a:extLst>
          </p:cNvPr>
          <p:cNvSpPr>
            <a:spLocks noGrp="1"/>
          </p:cNvSpPr>
          <p:nvPr>
            <p:ph sz="quarter" idx="4"/>
          </p:nvPr>
        </p:nvSpPr>
        <p:spPr>
          <a:xfrm>
            <a:off x="6217708" y="2926052"/>
            <a:ext cx="5484933" cy="3202290"/>
          </a:xfrm>
        </p:spPr>
        <p:txBody>
          <a:bodyPr>
            <a:normAutofit fontScale="85000" lnSpcReduction="20000"/>
          </a:bodyPr>
          <a:lstStyle/>
          <a:p>
            <a:pPr>
              <a:buClr>
                <a:schemeClr val="accent6"/>
              </a:buClr>
            </a:pPr>
            <a:r>
              <a:rPr lang="en-US" dirty="0"/>
              <a:t>One way to try to cope with these issues is to encourage data scientists to ask pointed questions about the motivations for the studies they are engaged in. Is the purpose of a given project to promote pure knowledge, or to reduce medical injuries, or simply to evade fines? Data science in the public sector needs to carry not just a valid business justification, but also a valid </a:t>
            </a:r>
            <a:r>
              <a:rPr lang="en-US" b="1" dirty="0"/>
              <a:t>public purpose</a:t>
            </a:r>
            <a:r>
              <a:rPr lang="en-US" dirty="0"/>
              <a:t>.</a:t>
            </a:r>
          </a:p>
          <a:p>
            <a:pPr>
              <a:buClr>
                <a:schemeClr val="accent6"/>
              </a:buClr>
            </a:pPr>
            <a:r>
              <a:rPr lang="en-US" dirty="0"/>
              <a:t>Another way to try to cope with these issues is to encourage the regulators themselves to apply data science insights to issue fines on as </a:t>
            </a:r>
            <a:r>
              <a:rPr lang="en-US" b="1" dirty="0"/>
              <a:t>broad and random </a:t>
            </a:r>
            <a:r>
              <a:rPr lang="en-US" dirty="0"/>
              <a:t>of a basis as possible, so that even given perfect information about the regulators’ algorithm for assigning fines, the regulated entities will not be able to game the system except by providing perfect medical care. If the only way to beat the test is to make no serious errors, then attempting to reduce one’s fines to zero is praiseworthy, not selfish.</a:t>
            </a:r>
          </a:p>
        </p:txBody>
      </p:sp>
    </p:spTree>
    <p:extLst>
      <p:ext uri="{BB962C8B-B14F-4D97-AF65-F5344CB8AC3E}">
        <p14:creationId xmlns:p14="http://schemas.microsoft.com/office/powerpoint/2010/main" val="279894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ABB3-0C82-4585-8874-6A6AA54D57FF}"/>
              </a:ext>
            </a:extLst>
          </p:cNvPr>
          <p:cNvSpPr>
            <a:spLocks noGrp="1"/>
          </p:cNvSpPr>
          <p:nvPr>
            <p:ph type="title"/>
          </p:nvPr>
        </p:nvSpPr>
        <p:spPr>
          <a:xfrm>
            <a:off x="581193" y="3335740"/>
            <a:ext cx="11029615" cy="1497507"/>
          </a:xfrm>
        </p:spPr>
        <p:txBody>
          <a:bodyPr/>
          <a:lstStyle/>
          <a:p>
            <a:r>
              <a:rPr lang="en-US" dirty="0"/>
              <a:t>DATA CLEANING AND EXPLORATION</a:t>
            </a:r>
          </a:p>
        </p:txBody>
      </p:sp>
    </p:spTree>
    <p:extLst>
      <p:ext uri="{BB962C8B-B14F-4D97-AF65-F5344CB8AC3E}">
        <p14:creationId xmlns:p14="http://schemas.microsoft.com/office/powerpoint/2010/main" val="9689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AA30-7141-4708-A38C-4051AD2F893A}"/>
              </a:ext>
            </a:extLst>
          </p:cNvPr>
          <p:cNvSpPr>
            <a:spLocks noGrp="1"/>
          </p:cNvSpPr>
          <p:nvPr>
            <p:ph type="title"/>
          </p:nvPr>
        </p:nvSpPr>
        <p:spPr/>
        <p:txBody>
          <a:bodyPr/>
          <a:lstStyle/>
          <a:p>
            <a:r>
              <a:rPr lang="en-US" dirty="0"/>
              <a:t>California open data portal</a:t>
            </a:r>
          </a:p>
        </p:txBody>
      </p:sp>
      <p:sp>
        <p:nvSpPr>
          <p:cNvPr id="3" name="Content Placeholder 2">
            <a:extLst>
              <a:ext uri="{FF2B5EF4-FFF2-40B4-BE49-F238E27FC236}">
                <a16:creationId xmlns:a16="http://schemas.microsoft.com/office/drawing/2014/main" id="{84FC33C3-9A0D-40F7-9403-D4A13C36C03E}"/>
              </a:ext>
            </a:extLst>
          </p:cNvPr>
          <p:cNvSpPr>
            <a:spLocks noGrp="1"/>
          </p:cNvSpPr>
          <p:nvPr>
            <p:ph sz="half" idx="1"/>
          </p:nvPr>
        </p:nvSpPr>
        <p:spPr/>
        <p:txBody>
          <a:bodyPr/>
          <a:lstStyle/>
          <a:p>
            <a:r>
              <a:rPr lang="en-US" dirty="0"/>
              <a:t>California’s </a:t>
            </a:r>
            <a:r>
              <a:rPr lang="en-US" dirty="0">
                <a:solidFill>
                  <a:schemeClr val="accent6"/>
                </a:solidFill>
                <a:hlinkClick r:id="rId2">
                  <a:extLst>
                    <a:ext uri="{A12FA001-AC4F-418D-AE19-62706E023703}">
                      <ahyp:hlinkClr xmlns:ahyp="http://schemas.microsoft.com/office/drawing/2018/hyperlinkcolor" val="tx"/>
                    </a:ext>
                  </a:extLst>
                </a:hlinkClick>
              </a:rPr>
              <a:t>Open Data Portal</a:t>
            </a:r>
            <a:r>
              <a:rPr lang="en-US" dirty="0"/>
              <a:t> maintains all records of health care enforcement actions from 2012 – 2017</a:t>
            </a:r>
          </a:p>
          <a:p>
            <a:r>
              <a:rPr lang="en-US" dirty="0"/>
              <a:t>The data is available in .csv format and is generally very clean: 2,883 of 2,885 incident reports had text, fine amounts, and identifying data available.</a:t>
            </a:r>
          </a:p>
          <a:p>
            <a:r>
              <a:rPr lang="en-US" dirty="0"/>
              <a:t>The data was almost entirely machine-readable, with only minor adjustments needed – I converted text into dates and currency into numerals, but was otherwise able to build Pandas </a:t>
            </a:r>
            <a:r>
              <a:rPr lang="en-US" dirty="0" err="1"/>
              <a:t>DataFrames</a:t>
            </a:r>
            <a:r>
              <a:rPr lang="en-US" dirty="0"/>
              <a:t> directly from a merger of two of the .csv files.</a:t>
            </a:r>
          </a:p>
        </p:txBody>
      </p:sp>
      <p:pic>
        <p:nvPicPr>
          <p:cNvPr id="4" name="Picture 3">
            <a:extLst>
              <a:ext uri="{FF2B5EF4-FFF2-40B4-BE49-F238E27FC236}">
                <a16:creationId xmlns:a16="http://schemas.microsoft.com/office/drawing/2014/main" id="{7C78FA18-1929-4D67-AB0F-2F8F32B2D5CA}"/>
              </a:ext>
            </a:extLst>
          </p:cNvPr>
          <p:cNvPicPr>
            <a:picLocks noChangeAspect="1"/>
          </p:cNvPicPr>
          <p:nvPr/>
        </p:nvPicPr>
        <p:blipFill>
          <a:blip r:embed="rId3"/>
          <a:stretch>
            <a:fillRect/>
          </a:stretch>
        </p:blipFill>
        <p:spPr>
          <a:xfrm>
            <a:off x="6784975" y="2470150"/>
            <a:ext cx="4667250" cy="3390900"/>
          </a:xfrm>
          <a:prstGeom prst="rect">
            <a:avLst/>
          </a:prstGeom>
        </p:spPr>
      </p:pic>
    </p:spTree>
    <p:extLst>
      <p:ext uri="{BB962C8B-B14F-4D97-AF65-F5344CB8AC3E}">
        <p14:creationId xmlns:p14="http://schemas.microsoft.com/office/powerpoint/2010/main" val="427284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AA30-7141-4708-A38C-4051AD2F893A}"/>
              </a:ext>
            </a:extLst>
          </p:cNvPr>
          <p:cNvSpPr>
            <a:spLocks noGrp="1"/>
          </p:cNvSpPr>
          <p:nvPr>
            <p:ph type="title"/>
          </p:nvPr>
        </p:nvSpPr>
        <p:spPr/>
        <p:txBody>
          <a:bodyPr/>
          <a:lstStyle/>
          <a:p>
            <a:r>
              <a:rPr lang="en-US" dirty="0"/>
              <a:t>Natural language processing</a:t>
            </a:r>
          </a:p>
        </p:txBody>
      </p:sp>
      <p:sp>
        <p:nvSpPr>
          <p:cNvPr id="3" name="Content Placeholder 2">
            <a:extLst>
              <a:ext uri="{FF2B5EF4-FFF2-40B4-BE49-F238E27FC236}">
                <a16:creationId xmlns:a16="http://schemas.microsoft.com/office/drawing/2014/main" id="{84FC33C3-9A0D-40F7-9403-D4A13C36C03E}"/>
              </a:ext>
            </a:extLst>
          </p:cNvPr>
          <p:cNvSpPr>
            <a:spLocks noGrp="1"/>
          </p:cNvSpPr>
          <p:nvPr>
            <p:ph sz="half" idx="1"/>
          </p:nvPr>
        </p:nvSpPr>
        <p:spPr>
          <a:xfrm>
            <a:off x="581192" y="2228003"/>
            <a:ext cx="5705307" cy="4071197"/>
          </a:xfrm>
        </p:spPr>
        <p:txBody>
          <a:bodyPr>
            <a:normAutofit/>
          </a:bodyPr>
          <a:lstStyle/>
          <a:p>
            <a:r>
              <a:rPr lang="en-US" dirty="0"/>
              <a:t>To improve the relevance of the long text narratives in the database, I parsed each document using </a:t>
            </a:r>
            <a:r>
              <a:rPr lang="en-US" dirty="0" err="1"/>
              <a:t>Spacy’s</a:t>
            </a:r>
            <a:r>
              <a:rPr lang="en-US" dirty="0"/>
              <a:t> natural language processing (NLP) tools.</a:t>
            </a:r>
          </a:p>
          <a:p>
            <a:r>
              <a:rPr lang="en-US" dirty="0"/>
              <a:t>Using the medium-size Spacy web corpus, I identified and removed ‘</a:t>
            </a:r>
            <a:r>
              <a:rPr lang="en-US" dirty="0" err="1"/>
              <a:t>stopwords</a:t>
            </a:r>
            <a:r>
              <a:rPr lang="en-US" dirty="0"/>
              <a:t>’ that carry little or no distinct semantic content, such as “the” and “for.”</a:t>
            </a:r>
          </a:p>
          <a:p>
            <a:r>
              <a:rPr lang="en-US" dirty="0"/>
              <a:t>I also removed punctuation, whitespace, words that consisted of nothing but numerals (e.g. 2017), and suffixes, leaving behind only meaningful root words.</a:t>
            </a:r>
          </a:p>
          <a:p>
            <a:r>
              <a:rPr lang="en-US" dirty="0"/>
              <a:t>There were 85,974 unique root words in the database.  The most common word was “resident,” which appeared 93,195 times.</a:t>
            </a:r>
          </a:p>
        </p:txBody>
      </p:sp>
      <p:pic>
        <p:nvPicPr>
          <p:cNvPr id="2050" name="Picture 2" descr="Image result for spacy images">
            <a:extLst>
              <a:ext uri="{FF2B5EF4-FFF2-40B4-BE49-F238E27FC236}">
                <a16:creationId xmlns:a16="http://schemas.microsoft.com/office/drawing/2014/main" id="{DACE615E-80A3-481B-93AE-FBFC58306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428" y="3144413"/>
            <a:ext cx="4263571"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AA30-7141-4708-A38C-4051AD2F893A}"/>
              </a:ext>
            </a:extLst>
          </p:cNvPr>
          <p:cNvSpPr>
            <a:spLocks noGrp="1"/>
          </p:cNvSpPr>
          <p:nvPr>
            <p:ph type="title"/>
          </p:nvPr>
        </p:nvSpPr>
        <p:spPr/>
        <p:txBody>
          <a:bodyPr/>
          <a:lstStyle/>
          <a:p>
            <a:r>
              <a:rPr lang="en-US" dirty="0"/>
              <a:t>Bigrams and trigrams</a:t>
            </a:r>
          </a:p>
        </p:txBody>
      </p:sp>
      <p:sp>
        <p:nvSpPr>
          <p:cNvPr id="3" name="Content Placeholder 2">
            <a:extLst>
              <a:ext uri="{FF2B5EF4-FFF2-40B4-BE49-F238E27FC236}">
                <a16:creationId xmlns:a16="http://schemas.microsoft.com/office/drawing/2014/main" id="{84FC33C3-9A0D-40F7-9403-D4A13C36C03E}"/>
              </a:ext>
            </a:extLst>
          </p:cNvPr>
          <p:cNvSpPr>
            <a:spLocks noGrp="1"/>
          </p:cNvSpPr>
          <p:nvPr>
            <p:ph sz="half" idx="1"/>
          </p:nvPr>
        </p:nvSpPr>
        <p:spPr/>
        <p:txBody>
          <a:bodyPr/>
          <a:lstStyle/>
          <a:p>
            <a:r>
              <a:rPr lang="en-US" dirty="0"/>
              <a:t>To further identify patterns of meaning in the texts, I used </a:t>
            </a:r>
            <a:r>
              <a:rPr lang="en-US" dirty="0" err="1"/>
              <a:t>Gensim’s</a:t>
            </a:r>
            <a:r>
              <a:rPr lang="en-US" dirty="0"/>
              <a:t> “Phrases” tool to connect words that frequently appear together in the corpus.</a:t>
            </a:r>
          </a:p>
          <a:p>
            <a:r>
              <a:rPr lang="en-US" dirty="0"/>
              <a:t>Bigrams are two-word phrases and trigrams are three-word phrases.</a:t>
            </a:r>
          </a:p>
          <a:p>
            <a:r>
              <a:rPr lang="en-US" dirty="0"/>
              <a:t>The most common bigrams appear about as often as the 50</a:t>
            </a:r>
            <a:r>
              <a:rPr lang="en-US" baseline="30000" dirty="0"/>
              <a:t>th</a:t>
            </a:r>
            <a:r>
              <a:rPr lang="en-US" dirty="0"/>
              <a:t>-most-common words, and the most common trigrams occur about as often as the 10</a:t>
            </a:r>
            <a:r>
              <a:rPr lang="en-US" baseline="30000" dirty="0"/>
              <a:t>th</a:t>
            </a:r>
            <a:r>
              <a:rPr lang="en-US" dirty="0"/>
              <a:t>-most-common trigrams.</a:t>
            </a:r>
          </a:p>
          <a:p>
            <a:r>
              <a:rPr lang="en-US" dirty="0"/>
              <a:t>The bigrams and trigrams were included in the predictive models discussed on following slides.</a:t>
            </a:r>
          </a:p>
        </p:txBody>
      </p:sp>
      <p:pic>
        <p:nvPicPr>
          <p:cNvPr id="5" name="Picture 6">
            <a:extLst>
              <a:ext uri="{FF2B5EF4-FFF2-40B4-BE49-F238E27FC236}">
                <a16:creationId xmlns:a16="http://schemas.microsoft.com/office/drawing/2014/main" id="{92F4CAED-AA88-4BAF-B7B1-3CBF82A3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419" y="2358601"/>
            <a:ext cx="55245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2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40D2-1BC8-4C67-90C6-D29F9A0102B8}"/>
              </a:ext>
            </a:extLst>
          </p:cNvPr>
          <p:cNvSpPr>
            <a:spLocks noGrp="1"/>
          </p:cNvSpPr>
          <p:nvPr>
            <p:ph type="title"/>
          </p:nvPr>
        </p:nvSpPr>
        <p:spPr>
          <a:xfrm>
            <a:off x="581193" y="3423291"/>
            <a:ext cx="11029615" cy="1497507"/>
          </a:xfrm>
        </p:spPr>
        <p:txBody>
          <a:bodyPr/>
          <a:lstStyle/>
          <a:p>
            <a:r>
              <a:rPr lang="en-US" dirty="0"/>
              <a:t>Data exploration</a:t>
            </a:r>
          </a:p>
        </p:txBody>
      </p:sp>
    </p:spTree>
    <p:extLst>
      <p:ext uri="{BB962C8B-B14F-4D97-AF65-F5344CB8AC3E}">
        <p14:creationId xmlns:p14="http://schemas.microsoft.com/office/powerpoint/2010/main" val="281952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7F0D-91AF-4F77-892B-9E37A2289A56}"/>
              </a:ext>
            </a:extLst>
          </p:cNvPr>
          <p:cNvSpPr>
            <a:spLocks noGrp="1"/>
          </p:cNvSpPr>
          <p:nvPr>
            <p:ph type="title"/>
          </p:nvPr>
        </p:nvSpPr>
        <p:spPr/>
        <p:txBody>
          <a:bodyPr/>
          <a:lstStyle/>
          <a:p>
            <a:r>
              <a:rPr lang="en-US" dirty="0"/>
              <a:t>Distribution of fines</a:t>
            </a:r>
          </a:p>
        </p:txBody>
      </p:sp>
      <p:sp>
        <p:nvSpPr>
          <p:cNvPr id="3" name="Content Placeholder 2">
            <a:extLst>
              <a:ext uri="{FF2B5EF4-FFF2-40B4-BE49-F238E27FC236}">
                <a16:creationId xmlns:a16="http://schemas.microsoft.com/office/drawing/2014/main" id="{D05FB260-1EC3-4712-8EE1-5B8AFADA9920}"/>
              </a:ext>
            </a:extLst>
          </p:cNvPr>
          <p:cNvSpPr>
            <a:spLocks noGrp="1"/>
          </p:cNvSpPr>
          <p:nvPr>
            <p:ph sz="half" idx="1"/>
          </p:nvPr>
        </p:nvSpPr>
        <p:spPr/>
        <p:txBody>
          <a:bodyPr/>
          <a:lstStyle/>
          <a:p>
            <a:r>
              <a:rPr lang="en-US" dirty="0"/>
              <a:t>Almost all fines in the database were less than $20,000, with sharp peaks in frequency at round numbers like $1,000 and $5,000.</a:t>
            </a:r>
          </a:p>
          <a:p>
            <a:r>
              <a:rPr lang="en-US" dirty="0"/>
              <a:t>The highest fines were $100,000.</a:t>
            </a:r>
          </a:p>
          <a:p>
            <a:r>
              <a:rPr lang="en-US" dirty="0"/>
              <a:t>Approximately 2,000 of the 2,883 fines were $1,000 or less – the y-axis is artificially cut off at y = 400 in the graph on the right in order to better show variation in the rest of the population.</a:t>
            </a:r>
          </a:p>
        </p:txBody>
      </p:sp>
      <p:pic>
        <p:nvPicPr>
          <p:cNvPr id="1026" name="Picture 2">
            <a:extLst>
              <a:ext uri="{FF2B5EF4-FFF2-40B4-BE49-F238E27FC236}">
                <a16:creationId xmlns:a16="http://schemas.microsoft.com/office/drawing/2014/main" id="{294FC469-7283-4139-8C99-85E8C4A2D2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9306" y="2227263"/>
            <a:ext cx="5360437"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6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7F0D-91AF-4F77-892B-9E37A2289A56}"/>
              </a:ext>
            </a:extLst>
          </p:cNvPr>
          <p:cNvSpPr>
            <a:spLocks noGrp="1"/>
          </p:cNvSpPr>
          <p:nvPr>
            <p:ph type="title"/>
          </p:nvPr>
        </p:nvSpPr>
        <p:spPr/>
        <p:txBody>
          <a:bodyPr/>
          <a:lstStyle/>
          <a:p>
            <a:r>
              <a:rPr lang="en-US" dirty="0"/>
              <a:t>Frequency of common words</a:t>
            </a:r>
          </a:p>
        </p:txBody>
      </p:sp>
      <p:sp>
        <p:nvSpPr>
          <p:cNvPr id="3" name="Content Placeholder 2">
            <a:extLst>
              <a:ext uri="{FF2B5EF4-FFF2-40B4-BE49-F238E27FC236}">
                <a16:creationId xmlns:a16="http://schemas.microsoft.com/office/drawing/2014/main" id="{D05FB260-1EC3-4712-8EE1-5B8AFADA9920}"/>
              </a:ext>
            </a:extLst>
          </p:cNvPr>
          <p:cNvSpPr>
            <a:spLocks noGrp="1"/>
          </p:cNvSpPr>
          <p:nvPr>
            <p:ph sz="half" idx="1"/>
          </p:nvPr>
        </p:nvSpPr>
        <p:spPr>
          <a:xfrm>
            <a:off x="581193" y="2228003"/>
            <a:ext cx="6908178" cy="3633047"/>
          </a:xfrm>
        </p:spPr>
        <p:txBody>
          <a:bodyPr>
            <a:normAutofit/>
          </a:bodyPr>
          <a:lstStyle/>
          <a:p>
            <a:r>
              <a:rPr lang="en-US" dirty="0"/>
              <a:t>As shown in the graph on the next slide, the frequency of the most common words in the corpus declines exponentially, as predicted by </a:t>
            </a:r>
            <a:r>
              <a:rPr lang="en-US" dirty="0" err="1">
                <a:solidFill>
                  <a:schemeClr val="accent6"/>
                </a:solidFill>
                <a:hlinkClick r:id="rId2">
                  <a:extLst>
                    <a:ext uri="{A12FA001-AC4F-418D-AE19-62706E023703}">
                      <ahyp:hlinkClr xmlns:ahyp="http://schemas.microsoft.com/office/drawing/2018/hyperlinkcolor" val="tx"/>
                    </a:ext>
                  </a:extLst>
                </a:hlinkClick>
              </a:rPr>
              <a:t>Zipf’s</a:t>
            </a:r>
            <a:r>
              <a:rPr lang="en-US" dirty="0">
                <a:solidFill>
                  <a:schemeClr val="accent6"/>
                </a:solidFill>
                <a:hlinkClick r:id="rId2">
                  <a:extLst>
                    <a:ext uri="{A12FA001-AC4F-418D-AE19-62706E023703}">
                      <ahyp:hlinkClr xmlns:ahyp="http://schemas.microsoft.com/office/drawing/2018/hyperlinkcolor" val="tx"/>
                    </a:ext>
                  </a:extLst>
                </a:hlinkClick>
              </a:rPr>
              <a:t> Law</a:t>
            </a:r>
            <a:r>
              <a:rPr lang="en-US" dirty="0"/>
              <a:t>.</a:t>
            </a:r>
          </a:p>
          <a:p>
            <a:r>
              <a:rPr lang="en-US" dirty="0"/>
              <a:t>Most of the words that appear very commonly are words that are not specific to any particular type of medical problem, e.g., “medication,” or “incident,” rather than “Lipitor” or “stroke.”</a:t>
            </a:r>
          </a:p>
          <a:p>
            <a:r>
              <a:rPr lang="en-US" dirty="0"/>
              <a:t>Two notable exceptions are “fall” and “blood.” This could be because those types of problems occurred more often, or it could be because many types of incidents involve some type of fall (perhaps as a side effect of an underlying problem) or some type of blood tests.</a:t>
            </a:r>
          </a:p>
          <a:p>
            <a:endParaRPr lang="en-US" dirty="0"/>
          </a:p>
        </p:txBody>
      </p:sp>
    </p:spTree>
    <p:extLst>
      <p:ext uri="{BB962C8B-B14F-4D97-AF65-F5344CB8AC3E}">
        <p14:creationId xmlns:p14="http://schemas.microsoft.com/office/powerpoint/2010/main" val="38099221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286</TotalTime>
  <Words>1977</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Wingdings 2</vt:lpstr>
      <vt:lpstr>Dividend</vt:lpstr>
      <vt:lpstr>Machine learning in health care enforcement</vt:lpstr>
      <vt:lpstr>Executive summary</vt:lpstr>
      <vt:lpstr>DATA CLEANING AND EXPLORATION</vt:lpstr>
      <vt:lpstr>California open data portal</vt:lpstr>
      <vt:lpstr>Natural language processing</vt:lpstr>
      <vt:lpstr>Bigrams and trigrams</vt:lpstr>
      <vt:lpstr>Data exploration</vt:lpstr>
      <vt:lpstr>Distribution of fines</vt:lpstr>
      <vt:lpstr>Frequency of common words</vt:lpstr>
      <vt:lpstr>Commonly appearing words &amp; phrases</vt:lpstr>
      <vt:lpstr>Predicting the amount of fines</vt:lpstr>
      <vt:lpstr>Categorical prediction</vt:lpstr>
      <vt:lpstr>continuous prediction</vt:lpstr>
      <vt:lpstr>Topic identification</vt:lpstr>
      <vt:lpstr>Latent Dirichlet allocation</vt:lpstr>
      <vt:lpstr>Tuning the hyperparameters</vt:lpstr>
      <vt:lpstr>Selected Key words in each topic</vt:lpstr>
      <vt:lpstr>Principal component analysis of topic content</vt:lpstr>
      <vt:lpstr>Interactive topic visualization</vt:lpstr>
      <vt:lpstr>Ethics and applications</vt:lpstr>
      <vt:lpstr>Potential use cases</vt:lpstr>
      <vt:lpstr>Ethical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health care enforcement</dc:title>
  <dc:creator>Jason Green-Lowe</dc:creator>
  <cp:lastModifiedBy>Jason Green-Lowe</cp:lastModifiedBy>
  <cp:revision>22</cp:revision>
  <dcterms:created xsi:type="dcterms:W3CDTF">2020-02-25T08:27:40Z</dcterms:created>
  <dcterms:modified xsi:type="dcterms:W3CDTF">2020-02-29T03:52:51Z</dcterms:modified>
</cp:coreProperties>
</file>