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71" r:id="rId8"/>
    <p:sldId id="263" r:id="rId9"/>
    <p:sldId id="264" r:id="rId10"/>
    <p:sldId id="265" r:id="rId11"/>
    <p:sldId id="266" r:id="rId12"/>
    <p:sldId id="267" r:id="rId13"/>
    <p:sldId id="268" r:id="rId14"/>
    <p:sldId id="272" r:id="rId15"/>
    <p:sldId id="278" r:id="rId16"/>
    <p:sldId id="279" r:id="rId17"/>
    <p:sldId id="282" r:id="rId18"/>
    <p:sldId id="281" r:id="rId19"/>
    <p:sldId id="273" r:id="rId20"/>
    <p:sldId id="283" r:id="rId21"/>
    <p:sldId id="284" r:id="rId22"/>
    <p:sldId id="287" r:id="rId23"/>
    <p:sldId id="288" r:id="rId24"/>
    <p:sldId id="289"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4" autoAdjust="0"/>
    <p:restoredTop sz="94660"/>
  </p:normalViewPr>
  <p:slideViewPr>
    <p:cSldViewPr snapToGrid="0">
      <p:cViewPr varScale="1">
        <p:scale>
          <a:sx n="114" d="100"/>
          <a:sy n="114" d="100"/>
        </p:scale>
        <p:origin x="3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4AAFD45-8B5F-4F56-BB0F-F08F6CF5EA26}"/>
              </a:ext>
            </a:extLst>
          </p:cNvPr>
          <p:cNvSpPr>
            <a:spLocks noGrp="1"/>
          </p:cNvSpPr>
          <p:nvPr>
            <p:ph type="ctrTitle"/>
          </p:nvPr>
        </p:nvSpPr>
        <p:spPr>
          <a:xfrm>
            <a:off x="6585199" y="967167"/>
            <a:ext cx="4798661" cy="2374516"/>
          </a:xfrm>
        </p:spPr>
        <p:txBody>
          <a:bodyPr>
            <a:normAutofit/>
          </a:bodyPr>
          <a:lstStyle/>
          <a:p>
            <a:r>
              <a:rPr lang="en-US" sz="4000" dirty="0"/>
              <a:t>Votes for sale</a:t>
            </a:r>
          </a:p>
        </p:txBody>
      </p:sp>
      <p:sp>
        <p:nvSpPr>
          <p:cNvPr id="3" name="Subtitle 2">
            <a:extLst>
              <a:ext uri="{FF2B5EF4-FFF2-40B4-BE49-F238E27FC236}">
                <a16:creationId xmlns:a16="http://schemas.microsoft.com/office/drawing/2014/main" id="{A691A498-1325-481F-A81C-5DA326ADBA65}"/>
              </a:ext>
            </a:extLst>
          </p:cNvPr>
          <p:cNvSpPr>
            <a:spLocks noGrp="1"/>
          </p:cNvSpPr>
          <p:nvPr>
            <p:ph type="subTitle" idx="1"/>
          </p:nvPr>
        </p:nvSpPr>
        <p:spPr>
          <a:xfrm>
            <a:off x="6579647" y="3529159"/>
            <a:ext cx="4162489" cy="1606576"/>
          </a:xfrm>
        </p:spPr>
        <p:txBody>
          <a:bodyPr>
            <a:normAutofit/>
          </a:bodyPr>
          <a:lstStyle/>
          <a:p>
            <a:r>
              <a:rPr lang="en-US" sz="1600" dirty="0"/>
              <a:t>Does US foreign aid influence voting patterns in the un general assembly?</a:t>
            </a:r>
          </a:p>
        </p:txBody>
      </p:sp>
      <p:pic>
        <p:nvPicPr>
          <p:cNvPr id="2050" name="Picture 2" descr="Image result for un general assembly logo">
            <a:extLst>
              <a:ext uri="{FF2B5EF4-FFF2-40B4-BE49-F238E27FC236}">
                <a16:creationId xmlns:a16="http://schemas.microsoft.com/office/drawing/2014/main" id="{E44F24BC-31E5-45EF-8308-DB7E1186D8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9864" y="1509791"/>
            <a:ext cx="4136635" cy="3355824"/>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Straight Connector 138">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1" name="Picture 140">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3" name="Straight Connector 142">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08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200" dirty="0"/>
              <a:t>Voting patterns</a:t>
            </a:r>
            <a:br>
              <a:rPr lang="en-US" sz="3200" dirty="0"/>
            </a:br>
            <a:r>
              <a:rPr lang="en-US" sz="3200" dirty="0"/>
              <a:t>by </a:t>
            </a:r>
            <a:r>
              <a:rPr lang="en-US" sz="3200" dirty="0">
                <a:solidFill>
                  <a:schemeClr val="accent1"/>
                </a:solidFill>
              </a:rPr>
              <a:t>country</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451581" y="2015732"/>
            <a:ext cx="4172212" cy="3450613"/>
          </a:xfrm>
        </p:spPr>
        <p:txBody>
          <a:bodyPr vert="horz" lIns="91440" tIns="45720" rIns="91440" bIns="45720" rtlCol="0" anchor="t">
            <a:normAutofit/>
          </a:bodyPr>
          <a:lstStyle/>
          <a:p>
            <a:pPr indent="-228600">
              <a:buFont typeface="Arial" panose="020B0604020202020204" pitchFamily="34" charset="0"/>
              <a:buChar char="•"/>
            </a:pPr>
            <a:r>
              <a:rPr lang="en-US" dirty="0"/>
              <a:t>On a scale of 0 to 4, 0.0 means perfect agreement with the US, 1.0 means the country did nothing but abstain, and 4.0 means perfect disagreement with the US.</a:t>
            </a:r>
          </a:p>
          <a:p>
            <a:pPr indent="-228600">
              <a:buFont typeface="Arial" panose="020B0604020202020204" pitchFamily="34" charset="0"/>
              <a:buChar char="•"/>
            </a:pPr>
            <a:r>
              <a:rPr lang="en-US" dirty="0"/>
              <a:t>Most countries scored between 1.5 and 2.5, meaning that they were somewhat more likely to </a:t>
            </a:r>
            <a:r>
              <a:rPr lang="en-US" u="sng" dirty="0"/>
              <a:t>disagree</a:t>
            </a:r>
            <a:r>
              <a:rPr lang="en-US" dirty="0"/>
              <a:t> with the USA.</a:t>
            </a:r>
          </a:p>
          <a:p>
            <a:pPr indent="-228600">
              <a:buFont typeface="Arial" panose="020B0604020202020204" pitchFamily="34" charset="0"/>
              <a:buChar char="•"/>
            </a:pPr>
            <a:r>
              <a:rPr lang="en-US" dirty="0"/>
              <a:t>Western Europe and Oceania voted with the US most frequently, and sub-Saharan Africa voted with the US least frequently.</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2757594-479A-4986-A3AF-1D78CF33FB92}"/>
              </a:ext>
            </a:extLst>
          </p:cNvPr>
          <p:cNvGraphicFramePr>
            <a:graphicFrameLocks noGrp="1"/>
          </p:cNvGraphicFramePr>
          <p:nvPr>
            <p:extLst>
              <p:ext uri="{D42A27DB-BD31-4B8C-83A1-F6EECF244321}">
                <p14:modId xmlns:p14="http://schemas.microsoft.com/office/powerpoint/2010/main" val="211198698"/>
              </p:ext>
            </p:extLst>
          </p:nvPr>
        </p:nvGraphicFramePr>
        <p:xfrm>
          <a:off x="6095848" y="3340403"/>
          <a:ext cx="5943600" cy="2595880"/>
        </p:xfrm>
        <a:graphic>
          <a:graphicData uri="http://schemas.openxmlformats.org/drawingml/2006/table">
            <a:tbl>
              <a:tblPr/>
              <a:tblGrid>
                <a:gridCol w="2971800">
                  <a:extLst>
                    <a:ext uri="{9D8B030D-6E8A-4147-A177-3AD203B41FA5}">
                      <a16:colId xmlns:a16="http://schemas.microsoft.com/office/drawing/2014/main" val="3266453315"/>
                    </a:ext>
                  </a:extLst>
                </a:gridCol>
                <a:gridCol w="2971800">
                  <a:extLst>
                    <a:ext uri="{9D8B030D-6E8A-4147-A177-3AD203B41FA5}">
                      <a16:colId xmlns:a16="http://schemas.microsoft.com/office/drawing/2014/main" val="2398152817"/>
                    </a:ext>
                  </a:extLst>
                </a:gridCol>
              </a:tblGrid>
              <a:tr h="0">
                <a:tc>
                  <a:txBody>
                    <a:bodyPr/>
                    <a:lstStyle/>
                    <a:p>
                      <a:pPr rtl="0" fontAlgn="t">
                        <a:spcBef>
                          <a:spcPts val="0"/>
                        </a:spcBef>
                        <a:spcAft>
                          <a:spcPts val="0"/>
                        </a:spcAft>
                      </a:pPr>
                      <a:r>
                        <a:rPr lang="en-US" sz="1050" b="1" i="0" u="sng">
                          <a:solidFill>
                            <a:srgbClr val="6AA84F"/>
                          </a:solidFill>
                          <a:effectLst/>
                          <a:latin typeface="Courier New" panose="02070309020205020404" pitchFamily="49" charset="0"/>
                        </a:rPr>
                        <a:t>Strongest Agreement</a:t>
                      </a:r>
                      <a:r>
                        <a:rPr lang="en-US" sz="1050" b="0" i="0" u="none" strike="noStrike">
                          <a:solidFill>
                            <a:srgbClr val="000000"/>
                          </a:solidFill>
                          <a:effectLst/>
                          <a:latin typeface="Courier New" panose="02070309020205020404" pitchFamily="49" charset="0"/>
                        </a:rPr>
                        <a:t> ISR        0.519</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EAZ        0.588</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TWN        0.651</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WGERMANY   0.695</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PLW        0.720</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GBR        0.735</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FSM        0.814</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CAN        0.844</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FRA        0.917</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LUX        0.943</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BEL        0.944</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NLD        0.959</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ITA        0.998</a:t>
                      </a:r>
                      <a:endParaRPr lang="en-US">
                        <a:effectLst/>
                      </a:endParaRPr>
                    </a:p>
                    <a:p>
                      <a:pPr rtl="0" fontAlgn="t">
                        <a:spcBef>
                          <a:spcPts val="0"/>
                        </a:spcBef>
                        <a:spcAft>
                          <a:spcPts val="0"/>
                        </a:spcAft>
                      </a:pPr>
                      <a:r>
                        <a:rPr lang="en-US" sz="1050" b="0" i="0" u="none" strike="noStrike">
                          <a:solidFill>
                            <a:srgbClr val="000000"/>
                          </a:solidFill>
                          <a:effectLst/>
                          <a:latin typeface="Courier New" panose="02070309020205020404" pitchFamily="49" charset="0"/>
                        </a:rPr>
                        <a:t>AUS        1.008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050" b="1" i="0" u="sng" dirty="0">
                          <a:solidFill>
                            <a:srgbClr val="FF0000"/>
                          </a:solidFill>
                          <a:effectLst/>
                          <a:latin typeface="Courier New" panose="02070309020205020404" pitchFamily="49" charset="0"/>
                        </a:rPr>
                        <a:t>Strongest Disagreement</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SYR        2.376</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CUB        2.378</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LBY        2.381</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DJI        2.502</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ERI        2.542</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ZWE        2.602</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NAM        2.666</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VNM        2.681</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BRN        2.727</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YEM        2.741</a:t>
                      </a:r>
                      <a:endParaRPr lang="en-US" dirty="0">
                        <a:effectLst/>
                      </a:endParaRPr>
                    </a:p>
                    <a:p>
                      <a:pPr rtl="0" fontAlgn="t">
                        <a:spcBef>
                          <a:spcPts val="0"/>
                        </a:spcBef>
                        <a:spcAft>
                          <a:spcPts val="0"/>
                        </a:spcAft>
                      </a:pPr>
                      <a:r>
                        <a:rPr lang="en-US" sz="1050" b="0" i="0" u="none" strike="noStrike" dirty="0">
                          <a:solidFill>
                            <a:srgbClr val="000000"/>
                          </a:solidFill>
                          <a:effectLst/>
                          <a:latin typeface="Courier New" panose="02070309020205020404" pitchFamily="49" charset="0"/>
                        </a:rPr>
                        <a:t>PRK        2.814</a:t>
                      </a:r>
                      <a:endParaRPr lang="en-US" dirty="0">
                        <a:effectLst/>
                      </a:endParaRPr>
                    </a:p>
                    <a:p>
                      <a:pPr fontAlgn="t"/>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310659"/>
                  </a:ext>
                </a:extLst>
              </a:tr>
            </a:tbl>
          </a:graphicData>
        </a:graphic>
      </p:graphicFrame>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5" name="Picture 3">
            <a:extLst>
              <a:ext uri="{FF2B5EF4-FFF2-40B4-BE49-F238E27FC236}">
                <a16:creationId xmlns:a16="http://schemas.microsoft.com/office/drawing/2014/main" id="{0EFC10AF-C164-4611-9F00-134060081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780" y="494362"/>
            <a:ext cx="3730324" cy="266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67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200" dirty="0"/>
              <a:t>Voting patterns</a:t>
            </a:r>
            <a:br>
              <a:rPr lang="en-US" sz="3200" dirty="0"/>
            </a:br>
            <a:r>
              <a:rPr lang="en-US" sz="3200" dirty="0"/>
              <a:t>OVER </a:t>
            </a:r>
            <a:r>
              <a:rPr lang="en-US" sz="3200" dirty="0">
                <a:solidFill>
                  <a:schemeClr val="accent1"/>
                </a:solidFill>
              </a:rPr>
              <a:t>TIME</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267326" y="2015732"/>
            <a:ext cx="4356467" cy="3450613"/>
          </a:xfrm>
        </p:spPr>
        <p:txBody>
          <a:bodyPr vert="horz" lIns="91440" tIns="45720" rIns="91440" bIns="45720" rtlCol="0" anchor="t">
            <a:normAutofit/>
          </a:bodyPr>
          <a:lstStyle/>
          <a:p>
            <a:pPr indent="-228600">
              <a:buFont typeface="Arial" panose="020B0604020202020204" pitchFamily="34" charset="0"/>
              <a:buChar char="•"/>
            </a:pPr>
            <a:r>
              <a:rPr lang="en-US" dirty="0"/>
              <a:t>On a scale of 0 to 4, 0.0 means perfect agreement with the US, 1.0 means the country did nothing but abstain, and 4.0 means perfect disagreement with the US.</a:t>
            </a:r>
          </a:p>
          <a:p>
            <a:pPr indent="-228600">
              <a:buFont typeface="Arial" panose="020B0604020202020204" pitchFamily="34" charset="0"/>
              <a:buChar char="•"/>
            </a:pPr>
            <a:r>
              <a:rPr lang="en-US" dirty="0"/>
              <a:t>Each white circle represents one country, and darker circles represent more countries, up to a solid navy circle, which represents 10+ countries.</a:t>
            </a:r>
          </a:p>
          <a:p>
            <a:pPr indent="-228600">
              <a:buFont typeface="Arial" panose="020B0604020202020204" pitchFamily="34" charset="0"/>
              <a:buChar char="•"/>
            </a:pPr>
            <a:r>
              <a:rPr lang="en-US" dirty="0"/>
              <a:t>On average, countries have increased their disagreement with the USA over time.</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1DC4B5E9-96AD-4E8C-9CF1-614C26397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726" y="1376030"/>
            <a:ext cx="6128037" cy="410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36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200" dirty="0"/>
              <a:t>Voting patterns</a:t>
            </a:r>
            <a:br>
              <a:rPr lang="en-US" sz="3200" dirty="0"/>
            </a:br>
            <a:r>
              <a:rPr lang="en-US" sz="3200" dirty="0"/>
              <a:t>based on </a:t>
            </a:r>
            <a:r>
              <a:rPr lang="en-US" sz="3200" dirty="0">
                <a:solidFill>
                  <a:schemeClr val="accent1"/>
                </a:solidFill>
              </a:rPr>
              <a:t>us aid</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267326" y="2015732"/>
            <a:ext cx="4356467" cy="3450613"/>
          </a:xfrm>
        </p:spPr>
        <p:txBody>
          <a:bodyPr vert="horz" lIns="91440" tIns="45720" rIns="91440" bIns="45720" rtlCol="0" anchor="t">
            <a:normAutofit/>
          </a:bodyPr>
          <a:lstStyle/>
          <a:p>
            <a:pPr indent="-228600">
              <a:buFont typeface="Arial" panose="020B0604020202020204" pitchFamily="34" charset="0"/>
              <a:buChar char="•"/>
            </a:pPr>
            <a:r>
              <a:rPr lang="en-US" dirty="0"/>
              <a:t>On a scale of 0 to 4, 0.0 means perfect agreement with the US, 1.0 means the country did nothing but abstain, and 4.0 means perfect disagreement with the US.</a:t>
            </a:r>
          </a:p>
          <a:p>
            <a:pPr indent="-228600">
              <a:buFont typeface="Arial" panose="020B0604020202020204" pitchFamily="34" charset="0"/>
              <a:buChar char="•"/>
            </a:pPr>
            <a:r>
              <a:rPr lang="en-US" dirty="0"/>
              <a:t>Total aid is expressed in hundreds of billions of constant 2010 US Dollars.</a:t>
            </a:r>
          </a:p>
          <a:p>
            <a:pPr indent="-228600">
              <a:buFont typeface="Arial" panose="020B0604020202020204" pitchFamily="34" charset="0"/>
              <a:buChar char="•"/>
            </a:pPr>
            <a:r>
              <a:rPr lang="en-US" dirty="0"/>
              <a:t>With the exception of Israel, in the top-left corner, there is little correlation between total aid received by a country and that country’s lifetime history of votes in the General Assembly.</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0AEB931B-C1B7-4366-9CC4-89E7B2955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849" y="1343875"/>
            <a:ext cx="5609204" cy="401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31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fontScale="90000"/>
          </a:bodyPr>
          <a:lstStyle/>
          <a:p>
            <a:r>
              <a:rPr lang="en-US" sz="3200" dirty="0"/>
              <a:t>Voting patterns</a:t>
            </a:r>
            <a:br>
              <a:rPr lang="en-US" sz="3200" dirty="0"/>
            </a:br>
            <a:r>
              <a:rPr lang="en-US" sz="3200" dirty="0"/>
              <a:t>based on </a:t>
            </a:r>
            <a:r>
              <a:rPr lang="en-US" sz="3200" dirty="0">
                <a:solidFill>
                  <a:schemeClr val="accent1"/>
                </a:solidFill>
              </a:rPr>
              <a:t>AID &amp; TIME</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267326" y="2015732"/>
            <a:ext cx="4356467" cy="3450613"/>
          </a:xfrm>
        </p:spPr>
        <p:txBody>
          <a:bodyPr vert="horz" lIns="91440" tIns="45720" rIns="91440" bIns="45720" rtlCol="0" anchor="t">
            <a:normAutofit/>
          </a:bodyPr>
          <a:lstStyle/>
          <a:p>
            <a:pPr indent="-228600">
              <a:buFont typeface="Arial" panose="020B0604020202020204" pitchFamily="34" charset="0"/>
              <a:buChar char="•"/>
            </a:pPr>
            <a:r>
              <a:rPr lang="en-US" dirty="0"/>
              <a:t>On a scale of 0 to 4, 0.0 means perfect agreement with the US, 1.0 means the country did nothing but abstain, and 4.0 means perfect disagreement with the US.</a:t>
            </a:r>
          </a:p>
          <a:p>
            <a:pPr indent="-228600">
              <a:buFont typeface="Arial" panose="020B0604020202020204" pitchFamily="34" charset="0"/>
              <a:buChar char="•"/>
            </a:pPr>
            <a:r>
              <a:rPr lang="en-US" dirty="0"/>
              <a:t>Total aid is expressed in hundreds of billions of constant 2010 US Dollars.</a:t>
            </a:r>
          </a:p>
          <a:p>
            <a:pPr indent="-228600">
              <a:buFont typeface="Arial" panose="020B0604020202020204" pitchFamily="34" charset="0"/>
              <a:buChar char="•"/>
            </a:pPr>
            <a:r>
              <a:rPr lang="en-US" dirty="0"/>
              <a:t>Votes from earlier years use white circles, and votes from later years use black circles.</a:t>
            </a:r>
          </a:p>
          <a:p>
            <a:pPr indent="-228600">
              <a:buFont typeface="Arial" panose="020B0604020202020204" pitchFamily="34" charset="0"/>
              <a:buChar char="•"/>
            </a:pPr>
            <a:r>
              <a:rPr lang="en-US" dirty="0"/>
              <a:t>Most countries have disagreed with the US more often as the years have gone by.</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F9B2ABB5-FB16-43F0-B614-8354FE93D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924" y="1278460"/>
            <a:ext cx="5989664" cy="410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86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3D74-0F41-46A7-8FE9-9194BAE5A208}"/>
              </a:ext>
            </a:extLst>
          </p:cNvPr>
          <p:cNvSpPr>
            <a:spLocks noGrp="1"/>
          </p:cNvSpPr>
          <p:nvPr>
            <p:ph type="title"/>
          </p:nvPr>
        </p:nvSpPr>
        <p:spPr/>
        <p:txBody>
          <a:bodyPr/>
          <a:lstStyle/>
          <a:p>
            <a:r>
              <a:rPr lang="en-US" dirty="0"/>
              <a:t>Linear regressions</a:t>
            </a:r>
          </a:p>
        </p:txBody>
      </p:sp>
      <p:sp>
        <p:nvSpPr>
          <p:cNvPr id="3" name="Text Placeholder 2">
            <a:extLst>
              <a:ext uri="{FF2B5EF4-FFF2-40B4-BE49-F238E27FC236}">
                <a16:creationId xmlns:a16="http://schemas.microsoft.com/office/drawing/2014/main" id="{C321FEFB-0587-4ABA-BE30-EF3EC404D0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355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200" dirty="0"/>
              <a:t>Identifying useful variables</a:t>
            </a:r>
            <a:endParaRPr lang="en-US" sz="3200" dirty="0">
              <a:solidFill>
                <a:schemeClr val="accent1"/>
              </a:solidFill>
            </a:endParaRP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267326" y="2015732"/>
            <a:ext cx="4356467" cy="3450613"/>
          </a:xfrm>
        </p:spPr>
        <p:txBody>
          <a:bodyPr vert="horz" lIns="91440" tIns="45720" rIns="91440" bIns="45720" rtlCol="0" anchor="t">
            <a:normAutofit/>
          </a:bodyPr>
          <a:lstStyle/>
          <a:p>
            <a:pPr indent="-228600">
              <a:buFont typeface="Arial" panose="020B0604020202020204" pitchFamily="34" charset="0"/>
              <a:buChar char="•"/>
            </a:pPr>
            <a:r>
              <a:rPr lang="en-US" dirty="0"/>
              <a:t>Most demographic variables had little or no correlation with a country’s voting record.</a:t>
            </a:r>
          </a:p>
          <a:p>
            <a:pPr indent="-228600">
              <a:buFont typeface="Arial" panose="020B0604020202020204" pitchFamily="34" charset="0"/>
              <a:buChar char="•"/>
            </a:pPr>
            <a:r>
              <a:rPr lang="en-US" dirty="0"/>
              <a:t>The variables that did have strong correlations were artificial, e.g., </a:t>
            </a:r>
            <a:r>
              <a:rPr lang="en-US" i="1" dirty="0">
                <a:solidFill>
                  <a:schemeClr val="accent1"/>
                </a:solidFill>
              </a:rPr>
              <a:t>vote_foreign</a:t>
            </a:r>
            <a:r>
              <a:rPr lang="en-US" dirty="0"/>
              <a:t> is part of the formula for </a:t>
            </a:r>
            <a:r>
              <a:rPr lang="en-US" i="1" dirty="0">
                <a:solidFill>
                  <a:schemeClr val="accent1"/>
                </a:solidFill>
              </a:rPr>
              <a:t>vote_diff</a:t>
            </a:r>
            <a:r>
              <a:rPr lang="en-US" dirty="0"/>
              <a:t>.</a:t>
            </a:r>
          </a:p>
          <a:p>
            <a:pPr indent="-228600">
              <a:buFont typeface="Arial" panose="020B0604020202020204" pitchFamily="34" charset="0"/>
              <a:buChar char="•"/>
            </a:pPr>
            <a:r>
              <a:rPr lang="en-US" dirty="0"/>
              <a:t>The “real” variables that correlated most strongly with voting alignment were GDP per capita and the GINI index of economic inequality.</a:t>
            </a:r>
          </a:p>
          <a:p>
            <a:pPr indent="-228600">
              <a:buFont typeface="Arial" panose="020B0604020202020204" pitchFamily="34" charset="0"/>
              <a:buChar char="•"/>
            </a:pPr>
            <a:r>
              <a:rPr lang="en-US" dirty="0"/>
              <a:t>The correlations with economic variables were statistically significant, but weak in their effects.</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Picture 2">
            <a:extLst>
              <a:ext uri="{FF2B5EF4-FFF2-40B4-BE49-F238E27FC236}">
                <a16:creationId xmlns:a16="http://schemas.microsoft.com/office/drawing/2014/main" id="{BDCB806D-9F79-4E2E-A2EF-49E2C47CE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849" y="729586"/>
            <a:ext cx="5838998" cy="466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94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fontScale="90000"/>
          </a:bodyPr>
          <a:lstStyle/>
          <a:p>
            <a:r>
              <a:rPr lang="en-US" sz="3200" dirty="0"/>
              <a:t>Foreign aid does </a:t>
            </a:r>
            <a:r>
              <a:rPr lang="en-US" sz="3200" dirty="0">
                <a:solidFill>
                  <a:schemeClr val="accent1"/>
                </a:solidFill>
              </a:rPr>
              <a:t>not</a:t>
            </a:r>
            <a:r>
              <a:rPr lang="en-US" sz="3200" dirty="0"/>
              <a:t> explain voting</a:t>
            </a:r>
            <a:endParaRPr lang="en-US" sz="3200" dirty="0">
              <a:solidFill>
                <a:schemeClr val="accent1"/>
              </a:solidFill>
            </a:endParaRP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267326" y="2015732"/>
            <a:ext cx="4356467" cy="3450613"/>
          </a:xfrm>
        </p:spPr>
        <p:txBody>
          <a:bodyPr vert="horz" lIns="91440" tIns="45720" rIns="91440" bIns="45720" rtlCol="0" anchor="t">
            <a:normAutofit lnSpcReduction="10000"/>
          </a:bodyPr>
          <a:lstStyle/>
          <a:p>
            <a:pPr indent="-228600">
              <a:buFont typeface="Arial" panose="020B0604020202020204" pitchFamily="34" charset="0"/>
              <a:buChar char="•"/>
            </a:pPr>
            <a:r>
              <a:rPr lang="en-US" dirty="0"/>
              <a:t>The effect size of US foreign aid on voting records was so small as to be irrelevant for practical purposes.</a:t>
            </a:r>
          </a:p>
          <a:p>
            <a:pPr indent="-228600">
              <a:buFont typeface="Arial" panose="020B0604020202020204" pitchFamily="34" charset="0"/>
              <a:buChar char="•"/>
            </a:pPr>
            <a:r>
              <a:rPr lang="en-US" dirty="0"/>
              <a:t>Adding US foreign aid to the model does not improve r</a:t>
            </a:r>
            <a:r>
              <a:rPr lang="en-US" baseline="30000" dirty="0"/>
              <a:t>2</a:t>
            </a:r>
            <a:r>
              <a:rPr lang="en-US" dirty="0"/>
              <a:t>, and yields a worse AIC score.</a:t>
            </a:r>
          </a:p>
          <a:p>
            <a:pPr indent="-228600">
              <a:buFont typeface="Arial" panose="020B0604020202020204" pitchFamily="34" charset="0"/>
              <a:buChar char="•"/>
            </a:pPr>
            <a:r>
              <a:rPr lang="en-US" dirty="0"/>
              <a:t>Removing outliers, normalizing the variables, and changing the amount of aid that is measured (e.g., only 1 year, or only the most recent 5 years) does not rescue foreign aid as an explanatory variable – no matter how it is calculated, foreign aid still has virtually zero explanatory power.</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B6FF93E-417B-4286-B3EC-355E11FDA5E1}"/>
              </a:ext>
            </a:extLst>
          </p:cNvPr>
          <p:cNvSpPr/>
          <p:nvPr/>
        </p:nvSpPr>
        <p:spPr>
          <a:xfrm>
            <a:off x="5857596" y="1093793"/>
            <a:ext cx="6096000" cy="4493538"/>
          </a:xfrm>
          <a:prstGeom prst="rect">
            <a:avLst/>
          </a:prstGeom>
        </p:spPr>
        <p:txBody>
          <a:bodyPr>
            <a:spAutoFit/>
          </a:bodyPr>
          <a:lstStyle/>
          <a:p>
            <a:r>
              <a:rPr lang="en-US" sz="1100" dirty="0">
                <a:solidFill>
                  <a:srgbClr val="000000"/>
                </a:solidFill>
                <a:latin typeface="Courier New" panose="02070309020205020404" pitchFamily="49" charset="0"/>
                <a:cs typeface="Courier New" panose="02070309020205020404" pitchFamily="49" charset="0"/>
              </a:rPr>
              <a:t>                       OLS Regression Results                      </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Dep. Variable:              vote_diff   R-squared:           0.044</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Model:                            OLS   Adj. R-squared:      0.044</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Method:                 Least Squares   F-statistic:         264.6</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Date:                Mon, 11 Nov 2019   Prob (F-statistic):  1.73e-277</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Time:                        19:06:09   Log-Likelihood:       -56968.</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No. Observations:               28780   AIC:                 1.139e+05</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Df Residuals:                   28774   BIC:                 1.140e+05</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coef</a:t>
            </a:r>
            <a:r>
              <a:rPr lang="en-US" sz="1100" dirty="0">
                <a:solidFill>
                  <a:srgbClr val="000000"/>
                </a:solidFill>
                <a:latin typeface="Courier New" panose="02070309020205020404" pitchFamily="49" charset="0"/>
                <a:cs typeface="Courier New" panose="02070309020205020404" pitchFamily="49" charset="0"/>
              </a:rPr>
              <a:t>  std err     t     P&gt;|t|   [0.025      0.975]</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const          1.5688 0.065     24.033  0.000    1.441       1.697</a:t>
            </a:r>
            <a:endParaRPr lang="en-US" sz="1100" dirty="0">
              <a:latin typeface="Courier New" panose="02070309020205020404" pitchFamily="49" charset="0"/>
              <a:cs typeface="Courier New" panose="02070309020205020404" pitchFamily="49" charset="0"/>
            </a:endParaRPr>
          </a:p>
          <a:p>
            <a:r>
              <a:rPr lang="en-US" sz="1100" b="1" dirty="0" err="1">
                <a:solidFill>
                  <a:srgbClr val="FF0000"/>
                </a:solidFill>
                <a:latin typeface="Courier New" panose="02070309020205020404" pitchFamily="49" charset="0"/>
                <a:cs typeface="Courier New" panose="02070309020205020404" pitchFamily="49" charset="0"/>
              </a:rPr>
              <a:t>total_aid</a:t>
            </a:r>
            <a:r>
              <a:rPr lang="en-US" sz="1100" dirty="0">
                <a:solidFill>
                  <a:srgbClr val="000000"/>
                </a:solidFill>
                <a:latin typeface="Courier New" panose="02070309020205020404" pitchFamily="49" charset="0"/>
                <a:cs typeface="Courier New" panose="02070309020205020404" pitchFamily="49" charset="0"/>
              </a:rPr>
              <a:t>   3.526e-13 5.45e-13   0.647  </a:t>
            </a:r>
            <a:r>
              <a:rPr lang="en-US" sz="1100" b="1" dirty="0">
                <a:solidFill>
                  <a:srgbClr val="FF0000"/>
                </a:solidFill>
                <a:latin typeface="Courier New" panose="02070309020205020404" pitchFamily="49" charset="0"/>
                <a:cs typeface="Courier New" panose="02070309020205020404" pitchFamily="49" charset="0"/>
              </a:rPr>
              <a:t>0.518</a:t>
            </a:r>
            <a:r>
              <a:rPr lang="en-US" sz="1100" dirty="0">
                <a:solidFill>
                  <a:srgbClr val="000000"/>
                </a:solidFill>
                <a:latin typeface="Courier New" panose="02070309020205020404" pitchFamily="49" charset="0"/>
                <a:cs typeface="Courier New" panose="02070309020205020404" pitchFamily="49" charset="0"/>
              </a:rPr>
              <a:t>   -7.16e-13    1.42e-12</a:t>
            </a:r>
            <a:endParaRPr lang="en-US" sz="1100" dirty="0">
              <a:latin typeface="Courier New" panose="02070309020205020404" pitchFamily="49" charset="0"/>
              <a:cs typeface="Courier New" panose="02070309020205020404" pitchFamily="49" charset="0"/>
            </a:endParaRPr>
          </a:p>
          <a:p>
            <a:r>
              <a:rPr lang="en-US" sz="1100" dirty="0" err="1">
                <a:solidFill>
                  <a:srgbClr val="000000"/>
                </a:solidFill>
                <a:latin typeface="Courier New" panose="02070309020205020404" pitchFamily="49" charset="0"/>
                <a:cs typeface="Courier New" panose="02070309020205020404" pitchFamily="49" charset="0"/>
              </a:rPr>
              <a:t>GDPpercap</a:t>
            </a:r>
            <a:r>
              <a:rPr lang="en-US" sz="1100" dirty="0">
                <a:solidFill>
                  <a:srgbClr val="000000"/>
                </a:solidFill>
                <a:latin typeface="Courier New" panose="02070309020205020404" pitchFamily="49" charset="0"/>
                <a:cs typeface="Courier New" panose="02070309020205020404" pitchFamily="49" charset="0"/>
              </a:rPr>
              <a:t>   -1.63e-05 6.14e-07 -26.527  0.000   -1.75e-05   -1.51e-05</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debt          -0.0034 0.000     -9.862  0.000   -0.004      -0.003</a:t>
            </a:r>
            <a:endParaRPr lang="en-US" sz="1100" dirty="0">
              <a:latin typeface="Courier New" panose="02070309020205020404" pitchFamily="49" charset="0"/>
              <a:cs typeface="Courier New" panose="02070309020205020404" pitchFamily="49" charset="0"/>
            </a:endParaRPr>
          </a:p>
          <a:p>
            <a:r>
              <a:rPr lang="en-US" sz="1100" dirty="0" err="1">
                <a:solidFill>
                  <a:srgbClr val="000000"/>
                </a:solidFill>
                <a:latin typeface="Courier New" panose="02070309020205020404" pitchFamily="49" charset="0"/>
                <a:cs typeface="Courier New" panose="02070309020205020404" pitchFamily="49" charset="0"/>
              </a:rPr>
              <a:t>gini</a:t>
            </a:r>
            <a:r>
              <a:rPr lang="en-US" sz="1100" dirty="0">
                <a:solidFill>
                  <a:srgbClr val="000000"/>
                </a:solidFill>
                <a:latin typeface="Courier New" panose="02070309020205020404" pitchFamily="49" charset="0"/>
                <a:cs typeface="Courier New" panose="02070309020205020404" pitchFamily="49" charset="0"/>
              </a:rPr>
              <a:t>           0.0178 0.001     13.649  0.000    0.015       0.020</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exports        0.0075 0.001     14.031  0.000    0.006       0.009</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Omnibus:                   122395.966   Durbin-Watson:       1.537</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Prob(Omnibus):                  0.000   </a:t>
            </a:r>
            <a:r>
              <a:rPr lang="en-US" sz="1100" dirty="0" err="1">
                <a:solidFill>
                  <a:srgbClr val="000000"/>
                </a:solidFill>
                <a:latin typeface="Courier New" panose="02070309020205020404" pitchFamily="49" charset="0"/>
                <a:cs typeface="Courier New" panose="02070309020205020404" pitchFamily="49" charset="0"/>
              </a:rPr>
              <a:t>Jarque-Bera</a:t>
            </a:r>
            <a:r>
              <a:rPr lang="en-US" sz="1100" dirty="0">
                <a:solidFill>
                  <a:srgbClr val="000000"/>
                </a:solidFill>
                <a:latin typeface="Courier New" panose="02070309020205020404" pitchFamily="49" charset="0"/>
                <a:cs typeface="Courier New" panose="02070309020205020404" pitchFamily="49" charset="0"/>
              </a:rPr>
              <a:t>:      3522.188</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Skew:                          -0.031   Prob(JB):            0.00</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Kurtosis:                       1.287   Cond. No.            1.48e+11</a:t>
            </a:r>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322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7322-A4FC-4C42-81F3-B96B1B8AB23F}"/>
              </a:ext>
            </a:extLst>
          </p:cNvPr>
          <p:cNvSpPr>
            <a:spLocks noGrp="1"/>
          </p:cNvSpPr>
          <p:nvPr>
            <p:ph type="title"/>
          </p:nvPr>
        </p:nvSpPr>
        <p:spPr>
          <a:xfrm>
            <a:off x="1451579" y="804519"/>
            <a:ext cx="9603275" cy="1049235"/>
          </a:xfrm>
        </p:spPr>
        <p:txBody>
          <a:bodyPr/>
          <a:lstStyle/>
          <a:p>
            <a:r>
              <a:rPr lang="en-US" dirty="0"/>
              <a:t>Economic variables </a:t>
            </a:r>
            <a:r>
              <a:rPr lang="en-US" dirty="0">
                <a:solidFill>
                  <a:schemeClr val="accent1"/>
                </a:solidFill>
              </a:rPr>
              <a:t>do</a:t>
            </a:r>
            <a:r>
              <a:rPr lang="en-US" dirty="0"/>
              <a:t> help explain voting</a:t>
            </a:r>
          </a:p>
        </p:txBody>
      </p:sp>
      <p:sp>
        <p:nvSpPr>
          <p:cNvPr id="3" name="Content Placeholder 2">
            <a:extLst>
              <a:ext uri="{FF2B5EF4-FFF2-40B4-BE49-F238E27FC236}">
                <a16:creationId xmlns:a16="http://schemas.microsoft.com/office/drawing/2014/main" id="{330DF1B3-7316-4313-BA34-CC9C702146BA}"/>
              </a:ext>
            </a:extLst>
          </p:cNvPr>
          <p:cNvSpPr>
            <a:spLocks noGrp="1"/>
          </p:cNvSpPr>
          <p:nvPr>
            <p:ph idx="1"/>
          </p:nvPr>
        </p:nvSpPr>
        <p:spPr/>
        <p:txBody>
          <a:bodyPr>
            <a:normAutofit fontScale="92500" lnSpcReduction="20000"/>
          </a:bodyPr>
          <a:lstStyle/>
          <a:p>
            <a:r>
              <a:rPr lang="en-US" dirty="0"/>
              <a:t>Despite weak correlations, four economic variables had a reasonably large effect size and were significant at the p &lt; 0.001 level. </a:t>
            </a:r>
          </a:p>
          <a:p>
            <a:pPr lvl="1"/>
            <a:r>
              <a:rPr lang="en-US" b="1" dirty="0"/>
              <a:t>GDP per capita</a:t>
            </a:r>
            <a:r>
              <a:rPr lang="en-US" dirty="0"/>
              <a:t> – rich countries are </a:t>
            </a:r>
            <a:r>
              <a:rPr lang="en-US" b="1" dirty="0">
                <a:solidFill>
                  <a:schemeClr val="accent5"/>
                </a:solidFill>
              </a:rPr>
              <a:t>more</a:t>
            </a:r>
            <a:r>
              <a:rPr lang="en-US" dirty="0"/>
              <a:t> likely to vote with the US</a:t>
            </a:r>
          </a:p>
          <a:p>
            <a:pPr lvl="1"/>
            <a:r>
              <a:rPr lang="en-US" b="1" dirty="0"/>
              <a:t>Foreign Debt</a:t>
            </a:r>
            <a:r>
              <a:rPr lang="en-US" dirty="0"/>
              <a:t> – heavily indebted countries are </a:t>
            </a:r>
            <a:r>
              <a:rPr lang="en-US" b="1" dirty="0">
                <a:solidFill>
                  <a:schemeClr val="accent5"/>
                </a:solidFill>
              </a:rPr>
              <a:t>more</a:t>
            </a:r>
            <a:r>
              <a:rPr lang="en-US" dirty="0"/>
              <a:t> likely to vote with the US</a:t>
            </a:r>
          </a:p>
          <a:p>
            <a:pPr lvl="1"/>
            <a:r>
              <a:rPr lang="en-US" b="1" dirty="0"/>
              <a:t>GINI Index</a:t>
            </a:r>
            <a:r>
              <a:rPr lang="en-US" dirty="0"/>
              <a:t> – countries with high levels of inequality are </a:t>
            </a:r>
            <a:r>
              <a:rPr lang="en-US" b="1" dirty="0">
                <a:solidFill>
                  <a:schemeClr val="accent1"/>
                </a:solidFill>
              </a:rPr>
              <a:t>less</a:t>
            </a:r>
            <a:r>
              <a:rPr lang="en-US" dirty="0"/>
              <a:t> likely to vote with the US</a:t>
            </a:r>
          </a:p>
          <a:p>
            <a:pPr lvl="1"/>
            <a:r>
              <a:rPr lang="en-US" b="1" dirty="0"/>
              <a:t>Exports</a:t>
            </a:r>
            <a:r>
              <a:rPr lang="en-US" dirty="0"/>
              <a:t> – countries that rely on exports to fuel their economy are </a:t>
            </a:r>
            <a:r>
              <a:rPr lang="en-US" b="1" dirty="0">
                <a:solidFill>
                  <a:schemeClr val="accent1"/>
                </a:solidFill>
              </a:rPr>
              <a:t>less</a:t>
            </a:r>
            <a:r>
              <a:rPr lang="en-US" dirty="0"/>
              <a:t> likely to vote with the US</a:t>
            </a:r>
          </a:p>
          <a:p>
            <a:r>
              <a:rPr lang="en-US" dirty="0"/>
              <a:t>The predictive power of these economic variables is robust to the removal of outliers and/or the introduction of foreign aid as an additional independent variable.</a:t>
            </a:r>
          </a:p>
          <a:p>
            <a:r>
              <a:rPr lang="en-US" dirty="0"/>
              <a:t>Although there is some collinearity among these variables, the variance inflation factor is always less than 1.25, suggesting that each variable helps capture a unique trend.</a:t>
            </a:r>
          </a:p>
        </p:txBody>
      </p:sp>
    </p:spTree>
    <p:extLst>
      <p:ext uri="{BB962C8B-B14F-4D97-AF65-F5344CB8AC3E}">
        <p14:creationId xmlns:p14="http://schemas.microsoft.com/office/powerpoint/2010/main" val="37117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200" dirty="0"/>
              <a:t>The residuals are too regular</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267326" y="2015732"/>
            <a:ext cx="4356467" cy="3450613"/>
          </a:xfrm>
        </p:spPr>
        <p:txBody>
          <a:bodyPr vert="horz" lIns="91440" tIns="45720" rIns="91440" bIns="45720" rtlCol="0" anchor="t">
            <a:normAutofit lnSpcReduction="10000"/>
          </a:bodyPr>
          <a:lstStyle/>
          <a:p>
            <a:pPr indent="-228600">
              <a:buFont typeface="Arial" panose="020B0604020202020204" pitchFamily="34" charset="0"/>
              <a:buChar char="•"/>
            </a:pPr>
            <a:r>
              <a:rPr lang="en-US" dirty="0"/>
              <a:t>Using the model that yields the best predictive power leaves us with a troubling pattern in the residuals.</a:t>
            </a:r>
          </a:p>
          <a:p>
            <a:pPr indent="-228600">
              <a:buFont typeface="Arial" panose="020B0604020202020204" pitchFamily="34" charset="0"/>
              <a:buChar char="•"/>
            </a:pPr>
            <a:r>
              <a:rPr lang="en-US" dirty="0"/>
              <a:t>Residuals should be randomly distributed with respect to their fitted values, but as shown in the graph to the right, all residuals fell into three tight bands.</a:t>
            </a:r>
          </a:p>
          <a:p>
            <a:pPr indent="-228600">
              <a:buFont typeface="Arial" panose="020B0604020202020204" pitchFamily="34" charset="0"/>
              <a:buChar char="•"/>
            </a:pPr>
            <a:r>
              <a:rPr lang="en-US" dirty="0"/>
              <a:t>Some loose banding would be expected based on the discrete nature of the data (any given vote can only be yes, no, or abstain), but that does not explain the extremely tight bands shown here.</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E3F6A357-1258-4BF3-B2AB-879D0E7F7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209" y="761069"/>
            <a:ext cx="4984294" cy="470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309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0385-263B-4F30-8E26-F4473539B0B3}"/>
              </a:ext>
            </a:extLst>
          </p:cNvPr>
          <p:cNvSpPr>
            <a:spLocks noGrp="1"/>
          </p:cNvSpPr>
          <p:nvPr>
            <p:ph type="title"/>
          </p:nvPr>
        </p:nvSpPr>
        <p:spPr/>
        <p:txBody>
          <a:bodyPr/>
          <a:lstStyle/>
          <a:p>
            <a:r>
              <a:rPr lang="en-US" dirty="0"/>
              <a:t>Unsupervised learning</a:t>
            </a:r>
          </a:p>
        </p:txBody>
      </p:sp>
      <p:sp>
        <p:nvSpPr>
          <p:cNvPr id="3" name="Text Placeholder 2">
            <a:extLst>
              <a:ext uri="{FF2B5EF4-FFF2-40B4-BE49-F238E27FC236}">
                <a16:creationId xmlns:a16="http://schemas.microsoft.com/office/drawing/2014/main" id="{038F35A9-0639-498C-8E7B-08E452DAB3E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3810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3435-FAEC-48B2-B8F9-F0EDF94F03EF}"/>
              </a:ext>
            </a:extLst>
          </p:cNvPr>
          <p:cNvSpPr>
            <a:spLocks noGrp="1"/>
          </p:cNvSpPr>
          <p:nvPr>
            <p:ph type="title"/>
          </p:nvPr>
        </p:nvSpPr>
        <p:spPr/>
        <p:txBody>
          <a:bodyPr/>
          <a:lstStyle/>
          <a:p>
            <a:r>
              <a:rPr lang="en-US" dirty="0"/>
              <a:t>Sourcing and cleaning the data</a:t>
            </a:r>
          </a:p>
        </p:txBody>
      </p:sp>
    </p:spTree>
    <p:extLst>
      <p:ext uri="{BB962C8B-B14F-4D97-AF65-F5344CB8AC3E}">
        <p14:creationId xmlns:p14="http://schemas.microsoft.com/office/powerpoint/2010/main" val="371919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fontScale="90000"/>
          </a:bodyPr>
          <a:lstStyle/>
          <a:p>
            <a:r>
              <a:rPr lang="en-US" sz="3200" dirty="0"/>
              <a:t>PRINCIPAL COMPONENT ANALYSIS</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162228" y="2015732"/>
            <a:ext cx="4461565" cy="3450613"/>
          </a:xfrm>
        </p:spPr>
        <p:txBody>
          <a:bodyPr vert="horz" lIns="91440" tIns="45720" rIns="91440" bIns="45720" rtlCol="0" anchor="t">
            <a:normAutofit/>
          </a:bodyPr>
          <a:lstStyle/>
          <a:p>
            <a:pPr indent="-228600">
              <a:buFont typeface="Arial" panose="020B0604020202020204" pitchFamily="34" charset="0"/>
              <a:buChar char="•"/>
            </a:pPr>
            <a:r>
              <a:rPr lang="en-US" dirty="0"/>
              <a:t>Each country’s </a:t>
            </a:r>
            <a:r>
              <a:rPr lang="en-US" dirty="0">
                <a:solidFill>
                  <a:schemeClr val="accent1"/>
                </a:solidFill>
              </a:rPr>
              <a:t>yes</a:t>
            </a:r>
            <a:r>
              <a:rPr lang="en-US" dirty="0"/>
              <a:t> votes on all 4,940 of the resolutions can be plotted in a matrix of 0’s and 1’s.</a:t>
            </a:r>
          </a:p>
          <a:p>
            <a:pPr indent="-228600">
              <a:buFont typeface="Arial" panose="020B0604020202020204" pitchFamily="34" charset="0"/>
              <a:buChar char="•"/>
            </a:pPr>
            <a:r>
              <a:rPr lang="en-US" dirty="0"/>
              <a:t>The matrix, in turn, can be reduced from 4,940 dimensions to 2 dimensions through principal component analysis (“PCA”).</a:t>
            </a:r>
          </a:p>
          <a:p>
            <a:pPr indent="-228600">
              <a:buFont typeface="Arial" panose="020B0604020202020204" pitchFamily="34" charset="0"/>
              <a:buChar char="•"/>
            </a:pPr>
            <a:r>
              <a:rPr lang="en-US" dirty="0"/>
              <a:t>PCA helps illustrate which countries tend to vote together on UN resolutions.</a:t>
            </a:r>
          </a:p>
          <a:p>
            <a:pPr indent="-228600">
              <a:buFont typeface="Arial" panose="020B0604020202020204" pitchFamily="34" charset="0"/>
              <a:buChar char="•"/>
            </a:pPr>
            <a:r>
              <a:rPr lang="en-US" dirty="0"/>
              <a:t>In the graph on the right, wealthier countries are colored in red, and countries that vote together appear closer together.</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2">
            <a:extLst>
              <a:ext uri="{FF2B5EF4-FFF2-40B4-BE49-F238E27FC236}">
                <a16:creationId xmlns:a16="http://schemas.microsoft.com/office/drawing/2014/main" id="{C84654A3-1917-40F3-8BAA-E46DC23C6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916" y="-8546"/>
            <a:ext cx="61245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78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br>
              <a:rPr lang="en-US" sz="3200" dirty="0"/>
            </a:br>
            <a:r>
              <a:rPr lang="en-US" sz="3200" dirty="0"/>
              <a:t>Clustering</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267326" y="2015732"/>
            <a:ext cx="4356467" cy="3450613"/>
          </a:xfrm>
        </p:spPr>
        <p:txBody>
          <a:bodyPr vert="horz" lIns="91440" tIns="45720" rIns="91440" bIns="45720" rtlCol="0" anchor="t">
            <a:normAutofit/>
          </a:bodyPr>
          <a:lstStyle/>
          <a:p>
            <a:pPr indent="-228600">
              <a:buFont typeface="Arial" panose="020B0604020202020204" pitchFamily="34" charset="0"/>
              <a:buChar char="•"/>
            </a:pPr>
            <a:r>
              <a:rPr lang="en-US" dirty="0"/>
              <a:t>The PCA results in a graph that appears to have three distinct clusters.</a:t>
            </a:r>
          </a:p>
          <a:p>
            <a:pPr indent="-228600">
              <a:buFont typeface="Arial" panose="020B0604020202020204" pitchFamily="34" charset="0"/>
              <a:buChar char="•"/>
            </a:pPr>
            <a:r>
              <a:rPr lang="en-US" dirty="0"/>
              <a:t>Countries in the top, green cluster are relatively developed and democratic.</a:t>
            </a:r>
          </a:p>
          <a:p>
            <a:pPr indent="-228600">
              <a:buFont typeface="Arial" panose="020B0604020202020204" pitchFamily="34" charset="0"/>
              <a:buChar char="•"/>
            </a:pPr>
            <a:r>
              <a:rPr lang="en-US" dirty="0"/>
              <a:t>Countries in the left-hand, yellow cluster are typically less developed, and most of them are former colonies.</a:t>
            </a:r>
          </a:p>
          <a:p>
            <a:pPr indent="-228600">
              <a:buFont typeface="Arial" panose="020B0604020202020204" pitchFamily="34" charset="0"/>
              <a:buChar char="•"/>
            </a:pPr>
            <a:r>
              <a:rPr lang="en-US" dirty="0"/>
              <a:t>Countries in the right-hand, red cluster have a variety of traits, but include many so-called “rogue states” such as Iran and North Korea.</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616D0F5C-0428-4D90-BBB7-59FE1CD84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189" y="1761048"/>
            <a:ext cx="61245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75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br>
              <a:rPr lang="en-US" sz="3200" dirty="0"/>
            </a:br>
            <a:r>
              <a:rPr lang="en-US" sz="3200" dirty="0"/>
              <a:t>SILHOUETTE SCORES</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267326" y="2015732"/>
            <a:ext cx="4356467" cy="3450613"/>
          </a:xfrm>
        </p:spPr>
        <p:txBody>
          <a:bodyPr vert="horz" lIns="91440" tIns="45720" rIns="91440" bIns="45720" rtlCol="0" anchor="t">
            <a:normAutofit/>
          </a:bodyPr>
          <a:lstStyle/>
          <a:p>
            <a:pPr indent="-228600">
              <a:buFont typeface="Arial" panose="020B0604020202020204" pitchFamily="34" charset="0"/>
              <a:buChar char="•"/>
            </a:pPr>
            <a:r>
              <a:rPr lang="en-US" dirty="0"/>
              <a:t>The robustness of a proposed clustering can be tested by measuring its silhouette scores.</a:t>
            </a:r>
          </a:p>
          <a:p>
            <a:pPr indent="-228600">
              <a:buFont typeface="Arial" panose="020B0604020202020204" pitchFamily="34" charset="0"/>
              <a:buChar char="•"/>
            </a:pPr>
            <a:r>
              <a:rPr lang="en-US" dirty="0"/>
              <a:t>A silhouette score above 0.5 typically indicates that a reasonable structure has been identified.</a:t>
            </a:r>
          </a:p>
          <a:p>
            <a:pPr indent="-228600">
              <a:buFont typeface="Arial" panose="020B0604020202020204" pitchFamily="34" charset="0"/>
              <a:buChar char="•"/>
            </a:pPr>
            <a:r>
              <a:rPr lang="en-US" dirty="0"/>
              <a:t>For the UN voting data, silhouettes cores are maximized by sorting the data into exactly 3 clusters.</a:t>
            </a:r>
          </a:p>
          <a:p>
            <a:pPr indent="-228600">
              <a:buFont typeface="Arial" panose="020B0604020202020204" pitchFamily="34" charset="0"/>
              <a:buChar char="•"/>
            </a:pPr>
            <a:r>
              <a:rPr lang="en-US" dirty="0"/>
              <a:t>The profiles on the right show that each cluster is uniformly positive and has a relatively gentle curve, both of which support the model.</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F8B7E066-D78F-4958-B1E5-F97B1EE840D2}"/>
              </a:ext>
            </a:extLst>
          </p:cNvPr>
          <p:cNvPicPr>
            <a:picLocks noChangeAspect="1"/>
          </p:cNvPicPr>
          <p:nvPr/>
        </p:nvPicPr>
        <p:blipFill>
          <a:blip r:embed="rId3"/>
          <a:stretch>
            <a:fillRect/>
          </a:stretch>
        </p:blipFill>
        <p:spPr>
          <a:xfrm>
            <a:off x="6248978" y="804520"/>
            <a:ext cx="5419725" cy="4667250"/>
          </a:xfrm>
          <a:prstGeom prst="rect">
            <a:avLst/>
          </a:prstGeom>
        </p:spPr>
      </p:pic>
    </p:spTree>
    <p:extLst>
      <p:ext uri="{BB962C8B-B14F-4D97-AF65-F5344CB8AC3E}">
        <p14:creationId xmlns:p14="http://schemas.microsoft.com/office/powerpoint/2010/main" val="567306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200" dirty="0"/>
              <a:t>INTERPRETING THE CLUSTERS</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136592" y="2015732"/>
            <a:ext cx="4487202" cy="3692858"/>
          </a:xfrm>
        </p:spPr>
        <p:txBody>
          <a:bodyPr vert="horz" lIns="91440" tIns="45720" rIns="91440" bIns="45720" rtlCol="0" anchor="t">
            <a:normAutofit fontScale="92500" lnSpcReduction="20000"/>
          </a:bodyPr>
          <a:lstStyle/>
          <a:p>
            <a:pPr indent="-228600">
              <a:buFont typeface="Arial" panose="020B0604020202020204" pitchFamily="34" charset="0"/>
              <a:buChar char="•"/>
            </a:pPr>
            <a:r>
              <a:rPr lang="en-US" dirty="0"/>
              <a:t>Although the mathematical evidence suggests that there are only 3 main voting blocs, there are some subjectively interesting groupings near the top of the PCA graph.</a:t>
            </a:r>
          </a:p>
          <a:p>
            <a:pPr indent="-228600">
              <a:buFont typeface="Arial" panose="020B0604020202020204" pitchFamily="34" charset="0"/>
              <a:buChar char="•"/>
            </a:pPr>
            <a:r>
              <a:rPr lang="en-US" dirty="0"/>
              <a:t>Almost all of the former Soviet republics are concentrated near the top of the left-hand cluster, near several Latin American states.</a:t>
            </a:r>
          </a:p>
          <a:p>
            <a:pPr indent="-228600">
              <a:buFont typeface="Arial" panose="020B0604020202020204" pitchFamily="34" charset="0"/>
              <a:buChar char="•"/>
            </a:pPr>
            <a:r>
              <a:rPr lang="en-US" dirty="0"/>
              <a:t>The four most ‘hawkish’ members of the NATO bloc – America, Britain, France, and Israel – are notably to the right of the center of the topmost cluster.</a:t>
            </a:r>
          </a:p>
          <a:p>
            <a:pPr indent="-228600">
              <a:buFont typeface="Arial" panose="020B0604020202020204" pitchFamily="34" charset="0"/>
              <a:buChar char="•"/>
            </a:pPr>
            <a:r>
              <a:rPr lang="en-US" dirty="0"/>
              <a:t>Greece, Spain, Iceland, and Ireland, all of which have had trouble with recent austerity packages, are notably to the left of the center of the topmost cluster.</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83A2A319-BEF1-43EC-A01D-A9025FC424F4}"/>
              </a:ext>
            </a:extLst>
          </p:cNvPr>
          <p:cNvSpPr>
            <a:spLocks noChangeArrowheads="1"/>
          </p:cNvSpPr>
          <p:nvPr/>
        </p:nvSpPr>
        <p:spPr bwMode="auto">
          <a:xfrm>
            <a:off x="6095849" y="334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0F5E92C8-3A50-413D-B5D1-33CD2390A833}"/>
              </a:ext>
            </a:extLst>
          </p:cNvPr>
          <p:cNvPicPr>
            <a:picLocks noChangeAspect="1"/>
          </p:cNvPicPr>
          <p:nvPr/>
        </p:nvPicPr>
        <p:blipFill>
          <a:blip r:embed="rId3"/>
          <a:stretch>
            <a:fillRect/>
          </a:stretch>
        </p:blipFill>
        <p:spPr>
          <a:xfrm>
            <a:off x="6206962" y="856245"/>
            <a:ext cx="5572125" cy="4610100"/>
          </a:xfrm>
          <a:prstGeom prst="rect">
            <a:avLst/>
          </a:prstGeom>
        </p:spPr>
      </p:pic>
    </p:spTree>
    <p:extLst>
      <p:ext uri="{BB962C8B-B14F-4D97-AF65-F5344CB8AC3E}">
        <p14:creationId xmlns:p14="http://schemas.microsoft.com/office/powerpoint/2010/main" val="4143698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3435-FAEC-48B2-B8F9-F0EDF94F03EF}"/>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236699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7322-A4FC-4C42-81F3-B96B1B8AB23F}"/>
              </a:ext>
            </a:extLst>
          </p:cNvPr>
          <p:cNvSpPr>
            <a:spLocks noGrp="1"/>
          </p:cNvSpPr>
          <p:nvPr>
            <p:ph type="title"/>
          </p:nvPr>
        </p:nvSpPr>
        <p:spPr>
          <a:xfrm>
            <a:off x="1451579" y="804519"/>
            <a:ext cx="9603275" cy="1049235"/>
          </a:xfrm>
        </p:spPr>
        <p:txBody>
          <a:bodyPr/>
          <a:lstStyle/>
          <a:p>
            <a:r>
              <a:rPr lang="en-US" dirty="0"/>
              <a:t>Value alignment vs. quid pro quo</a:t>
            </a:r>
          </a:p>
        </p:txBody>
      </p:sp>
      <p:sp>
        <p:nvSpPr>
          <p:cNvPr id="3" name="Content Placeholder 2">
            <a:extLst>
              <a:ext uri="{FF2B5EF4-FFF2-40B4-BE49-F238E27FC236}">
                <a16:creationId xmlns:a16="http://schemas.microsoft.com/office/drawing/2014/main" id="{330DF1B3-7316-4313-BA34-CC9C702146BA}"/>
              </a:ext>
            </a:extLst>
          </p:cNvPr>
          <p:cNvSpPr>
            <a:spLocks noGrp="1"/>
          </p:cNvSpPr>
          <p:nvPr>
            <p:ph idx="1"/>
          </p:nvPr>
        </p:nvSpPr>
        <p:spPr>
          <a:xfrm>
            <a:off x="1451579" y="2015732"/>
            <a:ext cx="9603275" cy="3781061"/>
          </a:xfrm>
        </p:spPr>
        <p:txBody>
          <a:bodyPr>
            <a:normAutofit fontScale="85000" lnSpcReduction="10000"/>
          </a:bodyPr>
          <a:lstStyle/>
          <a:p>
            <a:r>
              <a:rPr lang="en-US" dirty="0"/>
              <a:t>The fact that foreign aid apparently has no impact on UN General Assembly votes does not necessarily mean that foreign aid is ineffective. </a:t>
            </a:r>
          </a:p>
          <a:p>
            <a:pPr lvl="1"/>
            <a:r>
              <a:rPr lang="en-US" dirty="0"/>
              <a:t>Countries who receive US foreign aid may ‘repay’ that investment in less publicly visible forums, such as patent enforcement, trade deals, and/or covert military assistance. </a:t>
            </a:r>
          </a:p>
          <a:p>
            <a:pPr lvl="1"/>
            <a:r>
              <a:rPr lang="en-US" dirty="0"/>
              <a:t>The UN General Assembly has high visibility but low practical impact, so it makes sense for countries to use it to satisfy domestic political constituents rather than foreign donors.</a:t>
            </a:r>
          </a:p>
          <a:p>
            <a:r>
              <a:rPr lang="en-US" dirty="0"/>
              <a:t>Even if foreign aid has no impact on foreign policy, it may still be a useful political tool.</a:t>
            </a:r>
          </a:p>
          <a:p>
            <a:pPr lvl="1"/>
            <a:r>
              <a:rPr lang="en-US" dirty="0"/>
              <a:t>Donating money to countries whose values align with those of the United States may help those countries grow stronger and/or retain their current value systems.</a:t>
            </a:r>
          </a:p>
          <a:p>
            <a:pPr lvl="1"/>
            <a:r>
              <a:rPr lang="en-US" dirty="0"/>
              <a:t>The economic variables that correlate most strongly with UN voting alignment (GDP per capita, GINI index of inequality, etc.) are reasonable proxies for social and economic freedoms. This supports the idea that the US is focusing its aid on countries that are politically aligned with the US in some way.</a:t>
            </a:r>
          </a:p>
        </p:txBody>
      </p:sp>
    </p:spTree>
    <p:extLst>
      <p:ext uri="{BB962C8B-B14F-4D97-AF65-F5344CB8AC3E}">
        <p14:creationId xmlns:p14="http://schemas.microsoft.com/office/powerpoint/2010/main" val="97517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2FFE501-2486-45DC-937E-00CEA609FC43}"/>
              </a:ext>
            </a:extLst>
          </p:cNvPr>
          <p:cNvSpPr>
            <a:spLocks noGrp="1"/>
          </p:cNvSpPr>
          <p:nvPr>
            <p:ph type="title"/>
          </p:nvPr>
        </p:nvSpPr>
        <p:spPr>
          <a:xfrm>
            <a:off x="6579648" y="804520"/>
            <a:ext cx="4158749" cy="1049235"/>
          </a:xfrm>
        </p:spPr>
        <p:txBody>
          <a:bodyPr>
            <a:normAutofit/>
          </a:bodyPr>
          <a:lstStyle/>
          <a:p>
            <a:r>
              <a:rPr lang="en-US" dirty="0"/>
              <a:t>Data sources</a:t>
            </a:r>
          </a:p>
        </p:txBody>
      </p:sp>
      <p:sp>
        <p:nvSpPr>
          <p:cNvPr id="75" name="Rectangle 74">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26" name="Picture 2" descr="Image result for un general assembly">
            <a:extLst>
              <a:ext uri="{FF2B5EF4-FFF2-40B4-BE49-F238E27FC236}">
                <a16:creationId xmlns:a16="http://schemas.microsoft.com/office/drawing/2014/main" id="{EFD0CAD0-743A-49CF-BD0A-51EEF11A23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0029" y="1480416"/>
            <a:ext cx="4960442" cy="331109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9092879-3098-4916-9394-2692CA44A047}"/>
              </a:ext>
            </a:extLst>
          </p:cNvPr>
          <p:cNvSpPr>
            <a:spLocks noGrp="1"/>
          </p:cNvSpPr>
          <p:nvPr>
            <p:ph idx="1"/>
          </p:nvPr>
        </p:nvSpPr>
        <p:spPr>
          <a:xfrm>
            <a:off x="6579647" y="2015732"/>
            <a:ext cx="4158750" cy="3450613"/>
          </a:xfrm>
        </p:spPr>
        <p:txBody>
          <a:bodyPr>
            <a:normAutofit/>
          </a:bodyPr>
          <a:lstStyle/>
          <a:p>
            <a:pPr>
              <a:lnSpc>
                <a:spcPct val="110000"/>
              </a:lnSpc>
            </a:pPr>
            <a:r>
              <a:rPr lang="en-US" b="1" dirty="0"/>
              <a:t>Harvard’s </a:t>
            </a:r>
            <a:r>
              <a:rPr lang="en-US" b="1" dirty="0" err="1"/>
              <a:t>Dataverse</a:t>
            </a:r>
            <a:r>
              <a:rPr lang="en-US" dirty="0"/>
              <a:t> – UN voting patterns</a:t>
            </a:r>
            <a:endParaRPr lang="en-US"/>
          </a:p>
          <a:p>
            <a:pPr>
              <a:lnSpc>
                <a:spcPct val="110000"/>
              </a:lnSpc>
            </a:pPr>
            <a:r>
              <a:rPr lang="en-US" b="1" dirty="0"/>
              <a:t>USAID</a:t>
            </a:r>
            <a:r>
              <a:rPr lang="en-US" dirty="0"/>
              <a:t> – Foreign Aid offered by the US State Department each year</a:t>
            </a:r>
            <a:endParaRPr lang="en-US"/>
          </a:p>
          <a:p>
            <a:pPr>
              <a:lnSpc>
                <a:spcPct val="110000"/>
              </a:lnSpc>
            </a:pPr>
            <a:r>
              <a:rPr lang="en-US" b="1" dirty="0"/>
              <a:t>World Bank </a:t>
            </a:r>
            <a:r>
              <a:rPr lang="en-US" dirty="0"/>
              <a:t>– demographics, economics, and background factors that may help identify clusters in voting patterns other than voting based on foreign aid</a:t>
            </a:r>
            <a:endParaRPr lang="en-US"/>
          </a:p>
        </p:txBody>
      </p:sp>
      <p:pic>
        <p:nvPicPr>
          <p:cNvPr id="77" name="Picture 76">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77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7322-A4FC-4C42-81F3-B96B1B8AB23F}"/>
              </a:ext>
            </a:extLst>
          </p:cNvPr>
          <p:cNvSpPr>
            <a:spLocks noGrp="1"/>
          </p:cNvSpPr>
          <p:nvPr>
            <p:ph type="title"/>
          </p:nvPr>
        </p:nvSpPr>
        <p:spPr>
          <a:xfrm>
            <a:off x="1451579" y="804519"/>
            <a:ext cx="9603275" cy="1049235"/>
          </a:xfrm>
        </p:spPr>
        <p:txBody>
          <a:bodyPr/>
          <a:lstStyle/>
          <a:p>
            <a:r>
              <a:rPr lang="en-US" dirty="0"/>
              <a:t>Accounting for outliers</a:t>
            </a:r>
          </a:p>
        </p:txBody>
      </p:sp>
      <p:sp>
        <p:nvSpPr>
          <p:cNvPr id="3" name="Content Placeholder 2">
            <a:extLst>
              <a:ext uri="{FF2B5EF4-FFF2-40B4-BE49-F238E27FC236}">
                <a16:creationId xmlns:a16="http://schemas.microsoft.com/office/drawing/2014/main" id="{330DF1B3-7316-4313-BA34-CC9C702146BA}"/>
              </a:ext>
            </a:extLst>
          </p:cNvPr>
          <p:cNvSpPr>
            <a:spLocks noGrp="1"/>
          </p:cNvSpPr>
          <p:nvPr>
            <p:ph idx="1"/>
          </p:nvPr>
        </p:nvSpPr>
        <p:spPr/>
        <p:txBody>
          <a:bodyPr>
            <a:normAutofit fontScale="92500" lnSpcReduction="20000"/>
          </a:bodyPr>
          <a:lstStyle/>
          <a:p>
            <a:r>
              <a:rPr lang="en-US" dirty="0"/>
              <a:t>UN General Assembly Votes are reported in five different ways:</a:t>
            </a:r>
          </a:p>
          <a:p>
            <a:pPr lvl="1"/>
            <a:r>
              <a:rPr lang="en-US" dirty="0"/>
              <a:t>1: Yes</a:t>
            </a:r>
          </a:p>
          <a:p>
            <a:pPr lvl="1"/>
            <a:r>
              <a:rPr lang="en-US" dirty="0"/>
              <a:t>2: Abstain</a:t>
            </a:r>
          </a:p>
          <a:p>
            <a:pPr lvl="1"/>
            <a:r>
              <a:rPr lang="en-US" dirty="0"/>
              <a:t>3: No</a:t>
            </a:r>
          </a:p>
          <a:p>
            <a:pPr lvl="1"/>
            <a:r>
              <a:rPr lang="en-US" dirty="0">
                <a:solidFill>
                  <a:srgbClr val="FF0000"/>
                </a:solidFill>
              </a:rPr>
              <a:t>8: Absent </a:t>
            </a:r>
            <a:r>
              <a:rPr lang="en-US" dirty="0"/>
              <a:t>(delegate did not show up for the vote)</a:t>
            </a:r>
          </a:p>
          <a:p>
            <a:pPr lvl="1"/>
            <a:r>
              <a:rPr lang="en-US" dirty="0">
                <a:solidFill>
                  <a:srgbClr val="FF0000"/>
                </a:solidFill>
              </a:rPr>
              <a:t>9: Not a Member </a:t>
            </a:r>
            <a:r>
              <a:rPr lang="en-US" dirty="0"/>
              <a:t>(the country was not yet entitled to vote when this issue was decided)</a:t>
            </a:r>
          </a:p>
          <a:p>
            <a:r>
              <a:rPr lang="en-US" dirty="0"/>
              <a:t>1, 2, and 3 can be thought of as points on a quantitative spectrum; the political distance from “Yes” to “No” is further than the political distance from “Yes” to “Abstain.”</a:t>
            </a:r>
          </a:p>
          <a:p>
            <a:r>
              <a:rPr lang="en-US" dirty="0"/>
              <a:t>8 and 9 do not represent directly usable data; they are not quantitatively related to a country’s opinions about a UN resolution.  Absence is not a point on the political spectrum.</a:t>
            </a:r>
          </a:p>
        </p:txBody>
      </p:sp>
    </p:spTree>
    <p:extLst>
      <p:ext uri="{BB962C8B-B14F-4D97-AF65-F5344CB8AC3E}">
        <p14:creationId xmlns:p14="http://schemas.microsoft.com/office/powerpoint/2010/main" val="183252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7322-A4FC-4C42-81F3-B96B1B8AB23F}"/>
              </a:ext>
            </a:extLst>
          </p:cNvPr>
          <p:cNvSpPr>
            <a:spLocks noGrp="1"/>
          </p:cNvSpPr>
          <p:nvPr>
            <p:ph type="title"/>
          </p:nvPr>
        </p:nvSpPr>
        <p:spPr/>
        <p:txBody>
          <a:bodyPr/>
          <a:lstStyle/>
          <a:p>
            <a:r>
              <a:rPr lang="en-US" dirty="0"/>
              <a:t>Accounting for outliers</a:t>
            </a:r>
          </a:p>
        </p:txBody>
      </p:sp>
      <p:sp>
        <p:nvSpPr>
          <p:cNvPr id="3" name="Content Placeholder 2">
            <a:extLst>
              <a:ext uri="{FF2B5EF4-FFF2-40B4-BE49-F238E27FC236}">
                <a16:creationId xmlns:a16="http://schemas.microsoft.com/office/drawing/2014/main" id="{330DF1B3-7316-4313-BA34-CC9C702146BA}"/>
              </a:ext>
            </a:extLst>
          </p:cNvPr>
          <p:cNvSpPr>
            <a:spLocks noGrp="1"/>
          </p:cNvSpPr>
          <p:nvPr>
            <p:ph idx="1"/>
          </p:nvPr>
        </p:nvSpPr>
        <p:spPr/>
        <p:txBody>
          <a:bodyPr>
            <a:normAutofit fontScale="92500" lnSpcReduction="10000"/>
          </a:bodyPr>
          <a:lstStyle/>
          <a:p>
            <a:r>
              <a:rPr lang="en-US" dirty="0"/>
              <a:t>Votes of “Absent” (8) were converted to votes of “abstain.” (2)</a:t>
            </a:r>
          </a:p>
          <a:p>
            <a:pPr lvl="1"/>
            <a:r>
              <a:rPr lang="en-US" dirty="0"/>
              <a:t>This assumes that most absences were voluntary</a:t>
            </a:r>
          </a:p>
          <a:p>
            <a:pPr lvl="1"/>
            <a:r>
              <a:rPr lang="en-US" dirty="0"/>
              <a:t>This is a reasonable assumption because voting in the General Assembly is one of the more important duties of a nations’ diplomatic corps; there are probably few cases where an entire nation-state is literally unable to send one delegate to attend a meeting and vote.</a:t>
            </a:r>
          </a:p>
          <a:p>
            <a:r>
              <a:rPr lang="en-US" dirty="0"/>
              <a:t>Votes of “Not a Member” (9) were removed from the dataset.</a:t>
            </a:r>
          </a:p>
          <a:p>
            <a:pPr lvl="1"/>
            <a:r>
              <a:rPr lang="en-US" dirty="0"/>
              <a:t>This is reasonable because countries that are not yet members have no ability to vote, so the fact that they did not vote does not provide any useful information.</a:t>
            </a:r>
          </a:p>
          <a:p>
            <a:pPr lvl="1"/>
            <a:r>
              <a:rPr lang="en-US" dirty="0"/>
              <a:t>The only way ‘not a member’ votes could add useful data is if countries sometimes try harder to become members as a result of receiving foreign aid payments.</a:t>
            </a:r>
          </a:p>
        </p:txBody>
      </p:sp>
    </p:spTree>
    <p:extLst>
      <p:ext uri="{BB962C8B-B14F-4D97-AF65-F5344CB8AC3E}">
        <p14:creationId xmlns:p14="http://schemas.microsoft.com/office/powerpoint/2010/main" val="309771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1C4C-FEA5-40C5-9ACC-0CDA1520498C}"/>
              </a:ext>
            </a:extLst>
          </p:cNvPr>
          <p:cNvSpPr>
            <a:spLocks noGrp="1"/>
          </p:cNvSpPr>
          <p:nvPr>
            <p:ph type="title"/>
          </p:nvPr>
        </p:nvSpPr>
        <p:spPr/>
        <p:txBody>
          <a:bodyPr/>
          <a:lstStyle/>
          <a:p>
            <a:r>
              <a:rPr lang="en-US" dirty="0"/>
              <a:t>Merging the datasets</a:t>
            </a:r>
          </a:p>
        </p:txBody>
      </p:sp>
      <p:sp>
        <p:nvSpPr>
          <p:cNvPr id="3" name="Content Placeholder 2">
            <a:extLst>
              <a:ext uri="{FF2B5EF4-FFF2-40B4-BE49-F238E27FC236}">
                <a16:creationId xmlns:a16="http://schemas.microsoft.com/office/drawing/2014/main" id="{A17DC8B4-888A-472A-9D23-B6ACAAAA22E7}"/>
              </a:ext>
            </a:extLst>
          </p:cNvPr>
          <p:cNvSpPr>
            <a:spLocks noGrp="1"/>
          </p:cNvSpPr>
          <p:nvPr>
            <p:ph idx="1"/>
          </p:nvPr>
        </p:nvSpPr>
        <p:spPr>
          <a:xfrm>
            <a:off x="1451579" y="2015732"/>
            <a:ext cx="9603275" cy="3730727"/>
          </a:xfrm>
        </p:spPr>
        <p:txBody>
          <a:bodyPr>
            <a:normAutofit fontScale="85000" lnSpcReduction="10000"/>
          </a:bodyPr>
          <a:lstStyle/>
          <a:p>
            <a:r>
              <a:rPr lang="en-US" dirty="0"/>
              <a:t>The two datasets (Harvard and USAID) use different country names and different country codes to refer to each country; about 20 countries had no record ID that uniquely and specifically identified them across both datasets.</a:t>
            </a:r>
          </a:p>
          <a:p>
            <a:r>
              <a:rPr lang="en-US" dirty="0"/>
              <a:t>Each country is associated with several thousand votes.</a:t>
            </a:r>
          </a:p>
          <a:p>
            <a:r>
              <a:rPr lang="en-US" dirty="0"/>
              <a:t>To merge the datasets more efficiently, the first step was to create a 1:1 map that reliably links each country to a specific code.</a:t>
            </a:r>
          </a:p>
          <a:p>
            <a:pPr lvl="1"/>
            <a:r>
              <a:rPr lang="en-US" dirty="0"/>
              <a:t>Missing values were filled in using the parallel database; e.g., if both Harvard and USAID had a country codes as “CZH,” and Harvard identified that country as the Czech republic, but USAID did not identify that country with a full name, then the country was assumed to be the Czech Republic in both datasets.</a:t>
            </a:r>
          </a:p>
          <a:p>
            <a:pPr lvl="1"/>
            <a:r>
              <a:rPr lang="en-US" dirty="0"/>
              <a:t>A very small number of records (&lt;0.1%) appeared to still have no reliable name even after checking both databases. These records all date to 2014 or later; the most likely cause of the missing values is that they belong to relatively newer countries such as East Timor and South Sudan.</a:t>
            </a:r>
          </a:p>
        </p:txBody>
      </p:sp>
    </p:spTree>
    <p:extLst>
      <p:ext uri="{BB962C8B-B14F-4D97-AF65-F5344CB8AC3E}">
        <p14:creationId xmlns:p14="http://schemas.microsoft.com/office/powerpoint/2010/main" val="20665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7FD5-DB72-4DD7-ACE5-114F3CE64851}"/>
              </a:ext>
            </a:extLst>
          </p:cNvPr>
          <p:cNvSpPr>
            <a:spLocks noGrp="1"/>
          </p:cNvSpPr>
          <p:nvPr>
            <p:ph type="title"/>
          </p:nvPr>
        </p:nvSpPr>
        <p:spPr/>
        <p:txBody>
          <a:bodyPr/>
          <a:lstStyle/>
          <a:p>
            <a:r>
              <a:rPr lang="en-US" dirty="0"/>
              <a:t>DATA EXPLORATION</a:t>
            </a:r>
          </a:p>
        </p:txBody>
      </p:sp>
      <p:sp>
        <p:nvSpPr>
          <p:cNvPr id="3" name="Text Placeholder 2">
            <a:extLst>
              <a:ext uri="{FF2B5EF4-FFF2-40B4-BE49-F238E27FC236}">
                <a16:creationId xmlns:a16="http://schemas.microsoft.com/office/drawing/2014/main" id="{443B7DE2-2C17-4330-95BC-0C17357C75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5662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200" dirty="0"/>
              <a:t>Total us aid </a:t>
            </a:r>
            <a:br>
              <a:rPr lang="en-US" sz="3200" dirty="0"/>
            </a:br>
            <a:r>
              <a:rPr lang="en-US" sz="3200" dirty="0"/>
              <a:t>over </a:t>
            </a:r>
            <a:r>
              <a:rPr lang="en-US" sz="3200" dirty="0">
                <a:solidFill>
                  <a:schemeClr val="accent1"/>
                </a:solidFill>
              </a:rPr>
              <a:t>time</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451581" y="2015732"/>
            <a:ext cx="4172212" cy="3450613"/>
          </a:xfrm>
        </p:spPr>
        <p:txBody>
          <a:bodyPr vert="horz" lIns="91440" tIns="45720" rIns="91440" bIns="45720" rtlCol="0" anchor="t">
            <a:normAutofit/>
          </a:bodyPr>
          <a:lstStyle/>
          <a:p>
            <a:pPr indent="-228600">
              <a:buFont typeface="Arial" panose="020B0604020202020204" pitchFamily="34" charset="0"/>
              <a:buChar char="•"/>
            </a:pPr>
            <a:r>
              <a:rPr lang="en-US" dirty="0"/>
              <a:t>US Aid to foreign countries peaked in the 1950s and again in the early 2000s.</a:t>
            </a:r>
          </a:p>
          <a:p>
            <a:pPr indent="-228600">
              <a:buFont typeface="Arial" panose="020B0604020202020204" pitchFamily="34" charset="0"/>
              <a:buChar char="•"/>
            </a:pPr>
            <a:r>
              <a:rPr lang="en-US" dirty="0"/>
              <a:t>Aid had significant but not extreme variance; the highest levels of aid were only about 3x the lowest levels of aid.</a:t>
            </a:r>
          </a:p>
          <a:p>
            <a:pPr indent="-228600">
              <a:buFont typeface="Arial" panose="020B0604020202020204" pitchFamily="34" charset="0"/>
              <a:buChar char="•"/>
            </a:pPr>
            <a:r>
              <a:rPr lang="en-US" dirty="0"/>
              <a:t>All financial variables are expressed in constant 2010 US dollars.</a:t>
            </a:r>
          </a:p>
        </p:txBody>
      </p:sp>
      <p:pic>
        <p:nvPicPr>
          <p:cNvPr id="1030" name="Picture 6">
            <a:extLst>
              <a:ext uri="{FF2B5EF4-FFF2-40B4-BE49-F238E27FC236}">
                <a16:creationId xmlns:a16="http://schemas.microsoft.com/office/drawing/2014/main" id="{502435C0-B546-4BF6-9A46-5EDA6E6609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4411" y="1321486"/>
            <a:ext cx="5570702" cy="407540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73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3" name="Rectangle 8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EBB32AA-B65D-4723-B769-226A09F1C35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200" dirty="0"/>
              <a:t>Total us aid </a:t>
            </a:r>
            <a:br>
              <a:rPr lang="en-US" sz="3200" dirty="0"/>
            </a:br>
            <a:r>
              <a:rPr lang="en-US" sz="3200" dirty="0"/>
              <a:t>by </a:t>
            </a:r>
            <a:r>
              <a:rPr lang="en-US" sz="3200" dirty="0">
                <a:solidFill>
                  <a:schemeClr val="accent1"/>
                </a:solidFill>
              </a:rPr>
              <a:t>country</a:t>
            </a:r>
          </a:p>
        </p:txBody>
      </p:sp>
      <p:sp>
        <p:nvSpPr>
          <p:cNvPr id="87" name="Rectangle 8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DDB976CB-EF1C-4E52-9E55-B71E60E4A786}"/>
              </a:ext>
            </a:extLst>
          </p:cNvPr>
          <p:cNvSpPr>
            <a:spLocks noGrp="1"/>
          </p:cNvSpPr>
          <p:nvPr>
            <p:ph type="body" sz="half" idx="2"/>
          </p:nvPr>
        </p:nvSpPr>
        <p:spPr>
          <a:xfrm>
            <a:off x="1451581" y="2015732"/>
            <a:ext cx="4172212" cy="3450613"/>
          </a:xfrm>
        </p:spPr>
        <p:txBody>
          <a:bodyPr vert="horz" lIns="91440" tIns="45720" rIns="91440" bIns="45720" rtlCol="0" anchor="t">
            <a:normAutofit/>
          </a:bodyPr>
          <a:lstStyle/>
          <a:p>
            <a:pPr indent="-228600">
              <a:buFont typeface="Arial" panose="020B0604020202020204" pitchFamily="34" charset="0"/>
              <a:buChar char="•"/>
            </a:pPr>
            <a:r>
              <a:rPr lang="en-US" dirty="0"/>
              <a:t>The amount of US Aid given to each foreign country varied very widely,  requiring a logistic x-axis to show the full range.</a:t>
            </a:r>
          </a:p>
          <a:p>
            <a:pPr indent="-228600">
              <a:buFont typeface="Arial" panose="020B0604020202020204" pitchFamily="34" charset="0"/>
              <a:buChar char="•"/>
            </a:pPr>
            <a:r>
              <a:rPr lang="en-US" dirty="0"/>
              <a:t>11 countries have received zero foreign aid.</a:t>
            </a:r>
          </a:p>
          <a:p>
            <a:pPr indent="-228600">
              <a:buFont typeface="Arial" panose="020B0604020202020204" pitchFamily="34" charset="0"/>
              <a:buChar char="•"/>
            </a:pPr>
            <a:r>
              <a:rPr lang="en-US" dirty="0"/>
              <a:t>All financial variables are expressed in constant 2010 US dollars.</a:t>
            </a:r>
          </a:p>
        </p:txBody>
      </p:sp>
      <p:pic>
        <p:nvPicPr>
          <p:cNvPr id="89" name="Picture 8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C0AB4EF0-DFC8-4855-9B04-F53704F2F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407" y="804520"/>
            <a:ext cx="6033062" cy="434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7083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104</TotalTime>
  <Words>2264</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Courier New</vt:lpstr>
      <vt:lpstr>Gill Sans MT</vt:lpstr>
      <vt:lpstr>Gallery</vt:lpstr>
      <vt:lpstr>Votes for sale</vt:lpstr>
      <vt:lpstr>Sourcing and cleaning the data</vt:lpstr>
      <vt:lpstr>Data sources</vt:lpstr>
      <vt:lpstr>Accounting for outliers</vt:lpstr>
      <vt:lpstr>Accounting for outliers</vt:lpstr>
      <vt:lpstr>Merging the datasets</vt:lpstr>
      <vt:lpstr>DATA EXPLORATION</vt:lpstr>
      <vt:lpstr>Total us aid  over time</vt:lpstr>
      <vt:lpstr>Total us aid  by country</vt:lpstr>
      <vt:lpstr>Voting patterns by country</vt:lpstr>
      <vt:lpstr>Voting patterns OVER TIME</vt:lpstr>
      <vt:lpstr>Voting patterns based on us aid</vt:lpstr>
      <vt:lpstr>Voting patterns based on AID &amp; TIME</vt:lpstr>
      <vt:lpstr>Linear regressions</vt:lpstr>
      <vt:lpstr>Identifying useful variables</vt:lpstr>
      <vt:lpstr>Foreign aid does not explain voting</vt:lpstr>
      <vt:lpstr>Economic variables do help explain voting</vt:lpstr>
      <vt:lpstr>The residuals are too regular</vt:lpstr>
      <vt:lpstr>Unsupervised learning</vt:lpstr>
      <vt:lpstr>PRINCIPAL COMPONENT ANALYSIS</vt:lpstr>
      <vt:lpstr> Clustering</vt:lpstr>
      <vt:lpstr> SILHOUETTE SCORES</vt:lpstr>
      <vt:lpstr>INTERPRETING THE CLUSTERS</vt:lpstr>
      <vt:lpstr>conclusions</vt:lpstr>
      <vt:lpstr>Value alignment vs. quid pro quo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price of a vote</dc:title>
  <dc:creator>Jason Green-Lowe</dc:creator>
  <cp:lastModifiedBy>Jason Green-Lowe</cp:lastModifiedBy>
  <cp:revision>13</cp:revision>
  <dcterms:created xsi:type="dcterms:W3CDTF">2019-10-14T05:12:10Z</dcterms:created>
  <dcterms:modified xsi:type="dcterms:W3CDTF">2019-12-04T07:54:05Z</dcterms:modified>
</cp:coreProperties>
</file>