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9" r:id="rId4"/>
    <p:sldId id="258" r:id="rId5"/>
    <p:sldId id="260" r:id="rId6"/>
    <p:sldId id="261" r:id="rId7"/>
    <p:sldId id="262" r:id="rId8"/>
    <p:sldId id="263" r:id="rId9"/>
    <p:sldId id="274" r:id="rId10"/>
    <p:sldId id="264" r:id="rId11"/>
    <p:sldId id="265" r:id="rId12"/>
    <p:sldId id="266" r:id="rId13"/>
    <p:sldId id="267" r:id="rId14"/>
    <p:sldId id="276" r:id="rId15"/>
    <p:sldId id="277" r:id="rId16"/>
    <p:sldId id="278" r:id="rId17"/>
    <p:sldId id="279" r:id="rId18"/>
    <p:sldId id="280" r:id="rId19"/>
    <p:sldId id="281" r:id="rId20"/>
    <p:sldId id="282" r:id="rId21"/>
    <p:sldId id="268"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70"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7/28/2018</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7/28/2018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7/28/2018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7/28/2018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7/28/2018</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7/28/2018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7/28/2018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7/28/2018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7/28/2018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7/28/2018</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7/28/2018</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7/28/2018</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0D05-25CD-4133-80F8-E7A5AD695AE3}"/>
              </a:ext>
            </a:extLst>
          </p:cNvPr>
          <p:cNvSpPr>
            <a:spLocks noGrp="1"/>
          </p:cNvSpPr>
          <p:nvPr>
            <p:ph type="ctrTitle"/>
          </p:nvPr>
        </p:nvSpPr>
        <p:spPr/>
        <p:txBody>
          <a:bodyPr/>
          <a:lstStyle/>
          <a:p>
            <a:r>
              <a:rPr lang="en-US" dirty="0"/>
              <a:t>Predicting </a:t>
            </a:r>
            <a:r>
              <a:rPr lang="en-US" dirty="0" err="1"/>
              <a:t>austen</a:t>
            </a:r>
            <a:endParaRPr lang="en-US" dirty="0"/>
          </a:p>
        </p:txBody>
      </p:sp>
      <p:sp>
        <p:nvSpPr>
          <p:cNvPr id="3" name="Subtitle 2">
            <a:extLst>
              <a:ext uri="{FF2B5EF4-FFF2-40B4-BE49-F238E27FC236}">
                <a16:creationId xmlns:a16="http://schemas.microsoft.com/office/drawing/2014/main" id="{CB4C9559-6E0F-4525-9236-C3C931361844}"/>
              </a:ext>
            </a:extLst>
          </p:cNvPr>
          <p:cNvSpPr>
            <a:spLocks noGrp="1"/>
          </p:cNvSpPr>
          <p:nvPr>
            <p:ph type="subTitle" idx="1"/>
          </p:nvPr>
        </p:nvSpPr>
        <p:spPr>
          <a:xfrm>
            <a:off x="1562100" y="3976382"/>
            <a:ext cx="9070848" cy="604007"/>
          </a:xfrm>
        </p:spPr>
        <p:txBody>
          <a:bodyPr>
            <a:noAutofit/>
          </a:bodyPr>
          <a:lstStyle/>
          <a:p>
            <a:r>
              <a:rPr lang="en-US" sz="1800" dirty="0"/>
              <a:t>Using Markov chains to generate content in the style of Jane Austen</a:t>
            </a:r>
          </a:p>
        </p:txBody>
      </p:sp>
      <p:sp>
        <p:nvSpPr>
          <p:cNvPr id="4" name="TextBox 3">
            <a:extLst>
              <a:ext uri="{FF2B5EF4-FFF2-40B4-BE49-F238E27FC236}">
                <a16:creationId xmlns:a16="http://schemas.microsoft.com/office/drawing/2014/main" id="{F8741D6D-FD3B-4472-A490-08C6D86A9534}"/>
              </a:ext>
            </a:extLst>
          </p:cNvPr>
          <p:cNvSpPr txBox="1"/>
          <p:nvPr/>
        </p:nvSpPr>
        <p:spPr>
          <a:xfrm>
            <a:off x="1561708" y="4682063"/>
            <a:ext cx="9075532" cy="338554"/>
          </a:xfrm>
          <a:prstGeom prst="rect">
            <a:avLst/>
          </a:prstGeom>
          <a:noFill/>
        </p:spPr>
        <p:txBody>
          <a:bodyPr wrap="square" rtlCol="0">
            <a:spAutoFit/>
          </a:bodyPr>
          <a:lstStyle/>
          <a:p>
            <a:pPr algn="r"/>
            <a:r>
              <a:rPr lang="en-US" sz="1600" dirty="0"/>
              <a:t>Jennifer Green</a:t>
            </a:r>
          </a:p>
        </p:txBody>
      </p:sp>
    </p:spTree>
    <p:extLst>
      <p:ext uri="{BB962C8B-B14F-4D97-AF65-F5344CB8AC3E}">
        <p14:creationId xmlns:p14="http://schemas.microsoft.com/office/powerpoint/2010/main" val="3738711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p:txBody>
          <a:bodyPr/>
          <a:lstStyle/>
          <a:p>
            <a:r>
              <a:rPr lang="en-US" dirty="0"/>
              <a:t>Higher order Markov chains</a:t>
            </a:r>
          </a:p>
        </p:txBody>
      </p:sp>
      <p:sp>
        <p:nvSpPr>
          <p:cNvPr id="3" name="Content Placeholder 2">
            <a:extLst>
              <a:ext uri="{FF2B5EF4-FFF2-40B4-BE49-F238E27FC236}">
                <a16:creationId xmlns:a16="http://schemas.microsoft.com/office/drawing/2014/main" id="{75CA0A1A-CF71-4844-9A2D-E2FE5E660361}"/>
              </a:ext>
            </a:extLst>
          </p:cNvPr>
          <p:cNvSpPr>
            <a:spLocks noGrp="1"/>
          </p:cNvSpPr>
          <p:nvPr>
            <p:ph idx="1"/>
          </p:nvPr>
        </p:nvSpPr>
        <p:spPr>
          <a:xfrm>
            <a:off x="1066800" y="1694576"/>
            <a:ext cx="5476613" cy="4655890"/>
          </a:xfrm>
        </p:spPr>
        <p:txBody>
          <a:bodyPr>
            <a:normAutofit/>
          </a:bodyPr>
          <a:lstStyle/>
          <a:p>
            <a:pPr marL="0" indent="0">
              <a:buNone/>
            </a:pPr>
            <a:r>
              <a:rPr lang="en-US" dirty="0"/>
              <a:t>While our process was correct, </a:t>
            </a:r>
            <a:r>
              <a:rPr lang="en-US"/>
              <a:t>our results </a:t>
            </a:r>
            <a:r>
              <a:rPr lang="en-US" dirty="0"/>
              <a:t>were not ideal.  How can we increase the accuracy of our predictions?</a:t>
            </a:r>
          </a:p>
          <a:p>
            <a:pPr marL="0" indent="0">
              <a:buNone/>
            </a:pPr>
            <a:r>
              <a:rPr lang="en-US" dirty="0"/>
              <a:t>One way is by using higher order Markov chains.  Our first-order Markov chain only looks at the current word when deciding what the next word should be.  What if instead we looked at the current word and the next word, in order to decide what the word after that one should be?</a:t>
            </a:r>
          </a:p>
          <a:p>
            <a:pPr marL="0" indent="0">
              <a:buNone/>
            </a:pPr>
            <a:r>
              <a:rPr lang="en-US" dirty="0"/>
              <a:t>In other words, rather than our current word being a tuple consisting of the word and its part of speech, it would be a tuple consisting of two other tuples – two words, with their relevant parts of speech.  </a:t>
            </a:r>
          </a:p>
        </p:txBody>
      </p:sp>
      <p:pic>
        <p:nvPicPr>
          <p:cNvPr id="5" name="Picture 4">
            <a:extLst>
              <a:ext uri="{FF2B5EF4-FFF2-40B4-BE49-F238E27FC236}">
                <a16:creationId xmlns:a16="http://schemas.microsoft.com/office/drawing/2014/main" id="{3E02F70F-E8C0-4E50-92F7-9370EDC7C932}"/>
              </a:ext>
            </a:extLst>
          </p:cNvPr>
          <p:cNvPicPr>
            <a:picLocks noChangeAspect="1"/>
          </p:cNvPicPr>
          <p:nvPr/>
        </p:nvPicPr>
        <p:blipFill>
          <a:blip r:embed="rId3"/>
          <a:stretch>
            <a:fillRect/>
          </a:stretch>
        </p:blipFill>
        <p:spPr>
          <a:xfrm>
            <a:off x="6727970" y="2729358"/>
            <a:ext cx="4958777" cy="2586326"/>
          </a:xfrm>
          <a:prstGeom prst="rect">
            <a:avLst/>
          </a:prstGeom>
        </p:spPr>
      </p:pic>
    </p:spTree>
    <p:extLst>
      <p:ext uri="{BB962C8B-B14F-4D97-AF65-F5344CB8AC3E}">
        <p14:creationId xmlns:p14="http://schemas.microsoft.com/office/powerpoint/2010/main" val="4238275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5CA0A1A-CF71-4844-9A2D-E2FE5E660361}"/>
              </a:ext>
            </a:extLst>
          </p:cNvPr>
          <p:cNvSpPr>
            <a:spLocks noGrp="1"/>
          </p:cNvSpPr>
          <p:nvPr>
            <p:ph idx="1"/>
          </p:nvPr>
        </p:nvSpPr>
        <p:spPr>
          <a:xfrm>
            <a:off x="1066799" y="1994837"/>
            <a:ext cx="1768679" cy="455522"/>
          </a:xfrm>
        </p:spPr>
        <p:txBody>
          <a:bodyPr/>
          <a:lstStyle/>
          <a:p>
            <a:pPr marL="0" indent="0">
              <a:buNone/>
            </a:pPr>
            <a:r>
              <a:rPr lang="en-US" dirty="0"/>
              <a:t>Second order:</a:t>
            </a:r>
          </a:p>
        </p:txBody>
      </p:sp>
      <p:sp>
        <p:nvSpPr>
          <p:cNvPr id="4" name="Content Placeholder 2">
            <a:extLst>
              <a:ext uri="{FF2B5EF4-FFF2-40B4-BE49-F238E27FC236}">
                <a16:creationId xmlns:a16="http://schemas.microsoft.com/office/drawing/2014/main" id="{6C8DA4CF-D94C-4834-BEFC-8E6FE6DA905D}"/>
              </a:ext>
            </a:extLst>
          </p:cNvPr>
          <p:cNvSpPr txBox="1">
            <a:spLocks/>
          </p:cNvSpPr>
          <p:nvPr/>
        </p:nvSpPr>
        <p:spPr>
          <a:xfrm>
            <a:off x="1066798" y="3731271"/>
            <a:ext cx="1768679" cy="455522"/>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Third order:</a:t>
            </a:r>
          </a:p>
        </p:txBody>
      </p:sp>
      <p:sp>
        <p:nvSpPr>
          <p:cNvPr id="5" name="Content Placeholder 2">
            <a:extLst>
              <a:ext uri="{FF2B5EF4-FFF2-40B4-BE49-F238E27FC236}">
                <a16:creationId xmlns:a16="http://schemas.microsoft.com/office/drawing/2014/main" id="{C9BDE03A-B350-4FDF-B14A-B426DAA53522}"/>
              </a:ext>
            </a:extLst>
          </p:cNvPr>
          <p:cNvSpPr txBox="1">
            <a:spLocks/>
          </p:cNvSpPr>
          <p:nvPr/>
        </p:nvSpPr>
        <p:spPr>
          <a:xfrm>
            <a:off x="1066800" y="5467705"/>
            <a:ext cx="1768679" cy="455522"/>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Fourth order:</a:t>
            </a:r>
          </a:p>
        </p:txBody>
      </p:sp>
      <p:pic>
        <p:nvPicPr>
          <p:cNvPr id="7" name="Picture 6">
            <a:extLst>
              <a:ext uri="{FF2B5EF4-FFF2-40B4-BE49-F238E27FC236}">
                <a16:creationId xmlns:a16="http://schemas.microsoft.com/office/drawing/2014/main" id="{CD570E89-8067-43B6-B2B1-1155A97E4406}"/>
              </a:ext>
            </a:extLst>
          </p:cNvPr>
          <p:cNvPicPr>
            <a:picLocks noChangeAspect="1"/>
          </p:cNvPicPr>
          <p:nvPr/>
        </p:nvPicPr>
        <p:blipFill>
          <a:blip r:embed="rId3"/>
          <a:stretch>
            <a:fillRect/>
          </a:stretch>
        </p:blipFill>
        <p:spPr>
          <a:xfrm>
            <a:off x="4202885" y="1524459"/>
            <a:ext cx="6922316" cy="1396279"/>
          </a:xfrm>
          <a:prstGeom prst="rect">
            <a:avLst/>
          </a:prstGeom>
        </p:spPr>
      </p:pic>
      <p:pic>
        <p:nvPicPr>
          <p:cNvPr id="9" name="Picture 8">
            <a:extLst>
              <a:ext uri="{FF2B5EF4-FFF2-40B4-BE49-F238E27FC236}">
                <a16:creationId xmlns:a16="http://schemas.microsoft.com/office/drawing/2014/main" id="{124D3894-5681-4AAA-A545-7AB76958DB0D}"/>
              </a:ext>
            </a:extLst>
          </p:cNvPr>
          <p:cNvPicPr>
            <a:picLocks noChangeAspect="1"/>
          </p:cNvPicPr>
          <p:nvPr/>
        </p:nvPicPr>
        <p:blipFill>
          <a:blip r:embed="rId4"/>
          <a:stretch>
            <a:fillRect/>
          </a:stretch>
        </p:blipFill>
        <p:spPr>
          <a:xfrm>
            <a:off x="4202885" y="3192807"/>
            <a:ext cx="6922316" cy="1513418"/>
          </a:xfrm>
          <a:prstGeom prst="rect">
            <a:avLst/>
          </a:prstGeom>
        </p:spPr>
      </p:pic>
      <p:pic>
        <p:nvPicPr>
          <p:cNvPr id="11" name="Picture 10">
            <a:extLst>
              <a:ext uri="{FF2B5EF4-FFF2-40B4-BE49-F238E27FC236}">
                <a16:creationId xmlns:a16="http://schemas.microsoft.com/office/drawing/2014/main" id="{1F7796FA-ECA2-4A0B-8BBF-146AA9755E09}"/>
              </a:ext>
            </a:extLst>
          </p:cNvPr>
          <p:cNvPicPr>
            <a:picLocks noChangeAspect="1"/>
          </p:cNvPicPr>
          <p:nvPr/>
        </p:nvPicPr>
        <p:blipFill>
          <a:blip r:embed="rId5"/>
          <a:stretch>
            <a:fillRect/>
          </a:stretch>
        </p:blipFill>
        <p:spPr>
          <a:xfrm>
            <a:off x="4202884" y="4914630"/>
            <a:ext cx="6922316" cy="1561672"/>
          </a:xfrm>
          <a:prstGeom prst="rect">
            <a:avLst/>
          </a:prstGeom>
        </p:spPr>
      </p:pic>
    </p:spTree>
    <p:extLst>
      <p:ext uri="{BB962C8B-B14F-4D97-AF65-F5344CB8AC3E}">
        <p14:creationId xmlns:p14="http://schemas.microsoft.com/office/powerpoint/2010/main" val="1527787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p:txBody>
          <a:bodyPr>
            <a:normAutofit fontScale="90000"/>
          </a:bodyPr>
          <a:lstStyle/>
          <a:p>
            <a:r>
              <a:rPr lang="en-US" dirty="0"/>
              <a:t>How can we decide which is best?</a:t>
            </a:r>
          </a:p>
        </p:txBody>
      </p:sp>
      <p:sp>
        <p:nvSpPr>
          <p:cNvPr id="3" name="Content Placeholder 2">
            <a:extLst>
              <a:ext uri="{FF2B5EF4-FFF2-40B4-BE49-F238E27FC236}">
                <a16:creationId xmlns:a16="http://schemas.microsoft.com/office/drawing/2014/main" id="{75CA0A1A-CF71-4844-9A2D-E2FE5E660361}"/>
              </a:ext>
            </a:extLst>
          </p:cNvPr>
          <p:cNvSpPr>
            <a:spLocks noGrp="1"/>
          </p:cNvSpPr>
          <p:nvPr>
            <p:ph idx="1"/>
          </p:nvPr>
        </p:nvSpPr>
        <p:spPr>
          <a:xfrm>
            <a:off x="1066800" y="2928594"/>
            <a:ext cx="4646103" cy="2280969"/>
          </a:xfrm>
        </p:spPr>
        <p:txBody>
          <a:bodyPr/>
          <a:lstStyle/>
          <a:p>
            <a:pPr marL="0" indent="0">
              <a:buNone/>
            </a:pPr>
            <a:r>
              <a:rPr lang="en-US" dirty="0"/>
              <a:t>Our higher order models seem like they might be better than our first order model, but how can we tell for sure?</a:t>
            </a:r>
          </a:p>
          <a:p>
            <a:pPr marL="0" indent="0">
              <a:buNone/>
            </a:pPr>
            <a:r>
              <a:rPr lang="en-US" dirty="0"/>
              <a:t>We can seed our chains with the beginning of a section of text and see how closely they can match the rest of it!</a:t>
            </a:r>
          </a:p>
        </p:txBody>
      </p:sp>
      <p:pic>
        <p:nvPicPr>
          <p:cNvPr id="5" name="Picture 4">
            <a:extLst>
              <a:ext uri="{FF2B5EF4-FFF2-40B4-BE49-F238E27FC236}">
                <a16:creationId xmlns:a16="http://schemas.microsoft.com/office/drawing/2014/main" id="{30FB43E9-5937-48D7-A550-2AD97CB81C49}"/>
              </a:ext>
            </a:extLst>
          </p:cNvPr>
          <p:cNvPicPr>
            <a:picLocks noChangeAspect="1"/>
          </p:cNvPicPr>
          <p:nvPr/>
        </p:nvPicPr>
        <p:blipFill>
          <a:blip r:embed="rId3"/>
          <a:stretch>
            <a:fillRect/>
          </a:stretch>
        </p:blipFill>
        <p:spPr>
          <a:xfrm>
            <a:off x="6096000" y="1739185"/>
            <a:ext cx="5594812" cy="4659789"/>
          </a:xfrm>
          <a:prstGeom prst="rect">
            <a:avLst/>
          </a:prstGeom>
        </p:spPr>
      </p:pic>
    </p:spTree>
    <p:extLst>
      <p:ext uri="{BB962C8B-B14F-4D97-AF65-F5344CB8AC3E}">
        <p14:creationId xmlns:p14="http://schemas.microsoft.com/office/powerpoint/2010/main" val="905871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p:txBody>
          <a:bodyPr/>
          <a:lstStyle/>
          <a:p>
            <a:r>
              <a:rPr lang="en-US" dirty="0"/>
              <a:t>Accuracy Rates</a:t>
            </a:r>
          </a:p>
        </p:txBody>
      </p:sp>
      <p:sp>
        <p:nvSpPr>
          <p:cNvPr id="5" name="Content Placeholder 2">
            <a:extLst>
              <a:ext uri="{FF2B5EF4-FFF2-40B4-BE49-F238E27FC236}">
                <a16:creationId xmlns:a16="http://schemas.microsoft.com/office/drawing/2014/main" id="{E172288D-EE98-4D09-9CBE-EF8315951494}"/>
              </a:ext>
            </a:extLst>
          </p:cNvPr>
          <p:cNvSpPr txBox="1">
            <a:spLocks/>
          </p:cNvSpPr>
          <p:nvPr/>
        </p:nvSpPr>
        <p:spPr>
          <a:xfrm>
            <a:off x="1066800"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Pride and Prejudice</a:t>
            </a:r>
          </a:p>
        </p:txBody>
      </p:sp>
      <p:pic>
        <p:nvPicPr>
          <p:cNvPr id="13" name="Picture 12">
            <a:extLst>
              <a:ext uri="{FF2B5EF4-FFF2-40B4-BE49-F238E27FC236}">
                <a16:creationId xmlns:a16="http://schemas.microsoft.com/office/drawing/2014/main" id="{8D7D4CDB-0D40-4203-B878-995A2FB1B921}"/>
              </a:ext>
            </a:extLst>
          </p:cNvPr>
          <p:cNvPicPr>
            <a:picLocks noChangeAspect="1"/>
          </p:cNvPicPr>
          <p:nvPr/>
        </p:nvPicPr>
        <p:blipFill>
          <a:blip r:embed="rId3"/>
          <a:stretch>
            <a:fillRect/>
          </a:stretch>
        </p:blipFill>
        <p:spPr>
          <a:xfrm>
            <a:off x="1066800" y="2503272"/>
            <a:ext cx="3248478" cy="485843"/>
          </a:xfrm>
          <a:prstGeom prst="rect">
            <a:avLst/>
          </a:prstGeom>
        </p:spPr>
      </p:pic>
      <p:sp>
        <p:nvSpPr>
          <p:cNvPr id="16" name="Content Placeholder 2">
            <a:extLst>
              <a:ext uri="{FF2B5EF4-FFF2-40B4-BE49-F238E27FC236}">
                <a16:creationId xmlns:a16="http://schemas.microsoft.com/office/drawing/2014/main" id="{1E18EB4D-CBBB-44E8-95B4-3BEDB9F5F9A1}"/>
              </a:ext>
            </a:extLst>
          </p:cNvPr>
          <p:cNvSpPr txBox="1">
            <a:spLocks/>
          </p:cNvSpPr>
          <p:nvPr/>
        </p:nvSpPr>
        <p:spPr>
          <a:xfrm>
            <a:off x="4471761"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Emma</a:t>
            </a:r>
          </a:p>
        </p:txBody>
      </p:sp>
      <p:sp>
        <p:nvSpPr>
          <p:cNvPr id="17" name="Content Placeholder 2">
            <a:extLst>
              <a:ext uri="{FF2B5EF4-FFF2-40B4-BE49-F238E27FC236}">
                <a16:creationId xmlns:a16="http://schemas.microsoft.com/office/drawing/2014/main" id="{E9E679D0-CEC9-4562-AE99-94259E936B84}"/>
              </a:ext>
            </a:extLst>
          </p:cNvPr>
          <p:cNvSpPr txBox="1">
            <a:spLocks/>
          </p:cNvSpPr>
          <p:nvPr/>
        </p:nvSpPr>
        <p:spPr>
          <a:xfrm>
            <a:off x="7876722"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Persuasion</a:t>
            </a:r>
          </a:p>
        </p:txBody>
      </p:sp>
      <p:pic>
        <p:nvPicPr>
          <p:cNvPr id="19" name="Picture 18">
            <a:extLst>
              <a:ext uri="{FF2B5EF4-FFF2-40B4-BE49-F238E27FC236}">
                <a16:creationId xmlns:a16="http://schemas.microsoft.com/office/drawing/2014/main" id="{AAA85565-E4D0-4776-AA56-A9C24BFFC27E}"/>
              </a:ext>
            </a:extLst>
          </p:cNvPr>
          <p:cNvPicPr>
            <a:picLocks noChangeAspect="1"/>
          </p:cNvPicPr>
          <p:nvPr/>
        </p:nvPicPr>
        <p:blipFill>
          <a:blip r:embed="rId4"/>
          <a:stretch>
            <a:fillRect/>
          </a:stretch>
        </p:blipFill>
        <p:spPr>
          <a:xfrm>
            <a:off x="4471761" y="2503272"/>
            <a:ext cx="3210373" cy="466790"/>
          </a:xfrm>
          <a:prstGeom prst="rect">
            <a:avLst/>
          </a:prstGeom>
        </p:spPr>
      </p:pic>
      <p:pic>
        <p:nvPicPr>
          <p:cNvPr id="21" name="Picture 20">
            <a:extLst>
              <a:ext uri="{FF2B5EF4-FFF2-40B4-BE49-F238E27FC236}">
                <a16:creationId xmlns:a16="http://schemas.microsoft.com/office/drawing/2014/main" id="{401795D5-2754-4486-B9B0-27FBFF24C55B}"/>
              </a:ext>
            </a:extLst>
          </p:cNvPr>
          <p:cNvPicPr>
            <a:picLocks noChangeAspect="1"/>
          </p:cNvPicPr>
          <p:nvPr/>
        </p:nvPicPr>
        <p:blipFill>
          <a:blip r:embed="rId5"/>
          <a:stretch>
            <a:fillRect/>
          </a:stretch>
        </p:blipFill>
        <p:spPr>
          <a:xfrm>
            <a:off x="7910064" y="2493745"/>
            <a:ext cx="3181794" cy="485843"/>
          </a:xfrm>
          <a:prstGeom prst="rect">
            <a:avLst/>
          </a:prstGeom>
        </p:spPr>
      </p:pic>
    </p:spTree>
    <p:extLst>
      <p:ext uri="{BB962C8B-B14F-4D97-AF65-F5344CB8AC3E}">
        <p14:creationId xmlns:p14="http://schemas.microsoft.com/office/powerpoint/2010/main" val="2223241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p:txBody>
          <a:bodyPr/>
          <a:lstStyle/>
          <a:p>
            <a:r>
              <a:rPr lang="en-US" dirty="0"/>
              <a:t>Accuracy Rates</a:t>
            </a:r>
          </a:p>
        </p:txBody>
      </p:sp>
      <p:sp>
        <p:nvSpPr>
          <p:cNvPr id="5" name="Content Placeholder 2">
            <a:extLst>
              <a:ext uri="{FF2B5EF4-FFF2-40B4-BE49-F238E27FC236}">
                <a16:creationId xmlns:a16="http://schemas.microsoft.com/office/drawing/2014/main" id="{E172288D-EE98-4D09-9CBE-EF8315951494}"/>
              </a:ext>
            </a:extLst>
          </p:cNvPr>
          <p:cNvSpPr txBox="1">
            <a:spLocks/>
          </p:cNvSpPr>
          <p:nvPr/>
        </p:nvSpPr>
        <p:spPr>
          <a:xfrm>
            <a:off x="1066800"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Pride and Prejudice</a:t>
            </a:r>
          </a:p>
        </p:txBody>
      </p:sp>
      <p:sp>
        <p:nvSpPr>
          <p:cNvPr id="16" name="Content Placeholder 2">
            <a:extLst>
              <a:ext uri="{FF2B5EF4-FFF2-40B4-BE49-F238E27FC236}">
                <a16:creationId xmlns:a16="http://schemas.microsoft.com/office/drawing/2014/main" id="{1E18EB4D-CBBB-44E8-95B4-3BEDB9F5F9A1}"/>
              </a:ext>
            </a:extLst>
          </p:cNvPr>
          <p:cNvSpPr txBox="1">
            <a:spLocks/>
          </p:cNvSpPr>
          <p:nvPr/>
        </p:nvSpPr>
        <p:spPr>
          <a:xfrm>
            <a:off x="4471761"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Emma</a:t>
            </a:r>
          </a:p>
        </p:txBody>
      </p:sp>
      <p:sp>
        <p:nvSpPr>
          <p:cNvPr id="17" name="Content Placeholder 2">
            <a:extLst>
              <a:ext uri="{FF2B5EF4-FFF2-40B4-BE49-F238E27FC236}">
                <a16:creationId xmlns:a16="http://schemas.microsoft.com/office/drawing/2014/main" id="{E9E679D0-CEC9-4562-AE99-94259E936B84}"/>
              </a:ext>
            </a:extLst>
          </p:cNvPr>
          <p:cNvSpPr txBox="1">
            <a:spLocks/>
          </p:cNvSpPr>
          <p:nvPr/>
        </p:nvSpPr>
        <p:spPr>
          <a:xfrm>
            <a:off x="7876722"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Persuasion</a:t>
            </a:r>
          </a:p>
        </p:txBody>
      </p:sp>
      <p:pic>
        <p:nvPicPr>
          <p:cNvPr id="4" name="Picture 3">
            <a:extLst>
              <a:ext uri="{FF2B5EF4-FFF2-40B4-BE49-F238E27FC236}">
                <a16:creationId xmlns:a16="http://schemas.microsoft.com/office/drawing/2014/main" id="{70F1C2B8-7D9C-4224-92F4-8A08FA8ED733}"/>
              </a:ext>
            </a:extLst>
          </p:cNvPr>
          <p:cNvPicPr>
            <a:picLocks noChangeAspect="1"/>
          </p:cNvPicPr>
          <p:nvPr/>
        </p:nvPicPr>
        <p:blipFill>
          <a:blip r:embed="rId3"/>
          <a:stretch>
            <a:fillRect/>
          </a:stretch>
        </p:blipFill>
        <p:spPr>
          <a:xfrm>
            <a:off x="1057273" y="2503272"/>
            <a:ext cx="3258005" cy="1086002"/>
          </a:xfrm>
          <a:prstGeom prst="rect">
            <a:avLst/>
          </a:prstGeom>
        </p:spPr>
      </p:pic>
      <p:pic>
        <p:nvPicPr>
          <p:cNvPr id="7" name="Picture 6">
            <a:extLst>
              <a:ext uri="{FF2B5EF4-FFF2-40B4-BE49-F238E27FC236}">
                <a16:creationId xmlns:a16="http://schemas.microsoft.com/office/drawing/2014/main" id="{A81EAAE3-FEA6-4CA6-ABAF-A79A3CB77CC9}"/>
              </a:ext>
            </a:extLst>
          </p:cNvPr>
          <p:cNvPicPr>
            <a:picLocks noChangeAspect="1"/>
          </p:cNvPicPr>
          <p:nvPr/>
        </p:nvPicPr>
        <p:blipFill>
          <a:blip r:embed="rId4"/>
          <a:stretch>
            <a:fillRect/>
          </a:stretch>
        </p:blipFill>
        <p:spPr>
          <a:xfrm>
            <a:off x="4500340" y="2503272"/>
            <a:ext cx="3219899" cy="1000265"/>
          </a:xfrm>
          <a:prstGeom prst="rect">
            <a:avLst/>
          </a:prstGeom>
        </p:spPr>
      </p:pic>
      <p:pic>
        <p:nvPicPr>
          <p:cNvPr id="9" name="Picture 8">
            <a:extLst>
              <a:ext uri="{FF2B5EF4-FFF2-40B4-BE49-F238E27FC236}">
                <a16:creationId xmlns:a16="http://schemas.microsoft.com/office/drawing/2014/main" id="{7BDC03AE-B6FA-43B6-BB0F-DE85D094EBB2}"/>
              </a:ext>
            </a:extLst>
          </p:cNvPr>
          <p:cNvPicPr>
            <a:picLocks noChangeAspect="1"/>
          </p:cNvPicPr>
          <p:nvPr/>
        </p:nvPicPr>
        <p:blipFill>
          <a:blip r:embed="rId5"/>
          <a:stretch>
            <a:fillRect/>
          </a:stretch>
        </p:blipFill>
        <p:spPr>
          <a:xfrm>
            <a:off x="7876722" y="2503272"/>
            <a:ext cx="3172268" cy="1047896"/>
          </a:xfrm>
          <a:prstGeom prst="rect">
            <a:avLst/>
          </a:prstGeom>
        </p:spPr>
      </p:pic>
    </p:spTree>
    <p:extLst>
      <p:ext uri="{BB962C8B-B14F-4D97-AF65-F5344CB8AC3E}">
        <p14:creationId xmlns:p14="http://schemas.microsoft.com/office/powerpoint/2010/main" val="312650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p:txBody>
          <a:bodyPr/>
          <a:lstStyle/>
          <a:p>
            <a:r>
              <a:rPr lang="en-US" dirty="0"/>
              <a:t>Accuracy Rates</a:t>
            </a:r>
          </a:p>
        </p:txBody>
      </p:sp>
      <p:sp>
        <p:nvSpPr>
          <p:cNvPr id="5" name="Content Placeholder 2">
            <a:extLst>
              <a:ext uri="{FF2B5EF4-FFF2-40B4-BE49-F238E27FC236}">
                <a16:creationId xmlns:a16="http://schemas.microsoft.com/office/drawing/2014/main" id="{E172288D-EE98-4D09-9CBE-EF8315951494}"/>
              </a:ext>
            </a:extLst>
          </p:cNvPr>
          <p:cNvSpPr txBox="1">
            <a:spLocks/>
          </p:cNvSpPr>
          <p:nvPr/>
        </p:nvSpPr>
        <p:spPr>
          <a:xfrm>
            <a:off x="1066800"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Pride and Prejudice</a:t>
            </a:r>
          </a:p>
        </p:txBody>
      </p:sp>
      <p:sp>
        <p:nvSpPr>
          <p:cNvPr id="16" name="Content Placeholder 2">
            <a:extLst>
              <a:ext uri="{FF2B5EF4-FFF2-40B4-BE49-F238E27FC236}">
                <a16:creationId xmlns:a16="http://schemas.microsoft.com/office/drawing/2014/main" id="{1E18EB4D-CBBB-44E8-95B4-3BEDB9F5F9A1}"/>
              </a:ext>
            </a:extLst>
          </p:cNvPr>
          <p:cNvSpPr txBox="1">
            <a:spLocks/>
          </p:cNvSpPr>
          <p:nvPr/>
        </p:nvSpPr>
        <p:spPr>
          <a:xfrm>
            <a:off x="4471761"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Emma</a:t>
            </a:r>
          </a:p>
        </p:txBody>
      </p:sp>
      <p:sp>
        <p:nvSpPr>
          <p:cNvPr id="17" name="Content Placeholder 2">
            <a:extLst>
              <a:ext uri="{FF2B5EF4-FFF2-40B4-BE49-F238E27FC236}">
                <a16:creationId xmlns:a16="http://schemas.microsoft.com/office/drawing/2014/main" id="{E9E679D0-CEC9-4562-AE99-94259E936B84}"/>
              </a:ext>
            </a:extLst>
          </p:cNvPr>
          <p:cNvSpPr txBox="1">
            <a:spLocks/>
          </p:cNvSpPr>
          <p:nvPr/>
        </p:nvSpPr>
        <p:spPr>
          <a:xfrm>
            <a:off x="7876722"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Persuasion</a:t>
            </a:r>
          </a:p>
        </p:txBody>
      </p:sp>
      <p:pic>
        <p:nvPicPr>
          <p:cNvPr id="6" name="Picture 5">
            <a:extLst>
              <a:ext uri="{FF2B5EF4-FFF2-40B4-BE49-F238E27FC236}">
                <a16:creationId xmlns:a16="http://schemas.microsoft.com/office/drawing/2014/main" id="{5DB2CE48-091E-4593-9EE6-BAFAE92D6879}"/>
              </a:ext>
            </a:extLst>
          </p:cNvPr>
          <p:cNvPicPr>
            <a:picLocks noChangeAspect="1"/>
          </p:cNvPicPr>
          <p:nvPr/>
        </p:nvPicPr>
        <p:blipFill>
          <a:blip r:embed="rId3"/>
          <a:stretch>
            <a:fillRect/>
          </a:stretch>
        </p:blipFill>
        <p:spPr>
          <a:xfrm>
            <a:off x="1062036" y="2503272"/>
            <a:ext cx="3258005" cy="1619476"/>
          </a:xfrm>
          <a:prstGeom prst="rect">
            <a:avLst/>
          </a:prstGeom>
        </p:spPr>
      </p:pic>
      <p:pic>
        <p:nvPicPr>
          <p:cNvPr id="10" name="Picture 9">
            <a:extLst>
              <a:ext uri="{FF2B5EF4-FFF2-40B4-BE49-F238E27FC236}">
                <a16:creationId xmlns:a16="http://schemas.microsoft.com/office/drawing/2014/main" id="{724ADF8E-2918-4D1C-B043-9017F62A8D36}"/>
              </a:ext>
            </a:extLst>
          </p:cNvPr>
          <p:cNvPicPr>
            <a:picLocks noChangeAspect="1"/>
          </p:cNvPicPr>
          <p:nvPr/>
        </p:nvPicPr>
        <p:blipFill>
          <a:blip r:embed="rId4"/>
          <a:stretch>
            <a:fillRect/>
          </a:stretch>
        </p:blipFill>
        <p:spPr>
          <a:xfrm>
            <a:off x="4488432" y="2503272"/>
            <a:ext cx="3219899" cy="1648055"/>
          </a:xfrm>
          <a:prstGeom prst="rect">
            <a:avLst/>
          </a:prstGeom>
        </p:spPr>
      </p:pic>
      <p:pic>
        <p:nvPicPr>
          <p:cNvPr id="12" name="Picture 11">
            <a:extLst>
              <a:ext uri="{FF2B5EF4-FFF2-40B4-BE49-F238E27FC236}">
                <a16:creationId xmlns:a16="http://schemas.microsoft.com/office/drawing/2014/main" id="{D7A4D455-A63A-4837-804E-78A5F84E7ED3}"/>
              </a:ext>
            </a:extLst>
          </p:cNvPr>
          <p:cNvPicPr>
            <a:picLocks noChangeAspect="1"/>
          </p:cNvPicPr>
          <p:nvPr/>
        </p:nvPicPr>
        <p:blipFill>
          <a:blip r:embed="rId5"/>
          <a:stretch>
            <a:fillRect/>
          </a:stretch>
        </p:blipFill>
        <p:spPr>
          <a:xfrm>
            <a:off x="7888630" y="2512798"/>
            <a:ext cx="3172268" cy="1629002"/>
          </a:xfrm>
          <a:prstGeom prst="rect">
            <a:avLst/>
          </a:prstGeom>
        </p:spPr>
      </p:pic>
    </p:spTree>
    <p:extLst>
      <p:ext uri="{BB962C8B-B14F-4D97-AF65-F5344CB8AC3E}">
        <p14:creationId xmlns:p14="http://schemas.microsoft.com/office/powerpoint/2010/main" val="1008252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p:txBody>
          <a:bodyPr/>
          <a:lstStyle/>
          <a:p>
            <a:r>
              <a:rPr lang="en-US" dirty="0"/>
              <a:t>Accuracy Rates</a:t>
            </a:r>
          </a:p>
        </p:txBody>
      </p:sp>
      <p:sp>
        <p:nvSpPr>
          <p:cNvPr id="5" name="Content Placeholder 2">
            <a:extLst>
              <a:ext uri="{FF2B5EF4-FFF2-40B4-BE49-F238E27FC236}">
                <a16:creationId xmlns:a16="http://schemas.microsoft.com/office/drawing/2014/main" id="{E172288D-EE98-4D09-9CBE-EF8315951494}"/>
              </a:ext>
            </a:extLst>
          </p:cNvPr>
          <p:cNvSpPr txBox="1">
            <a:spLocks/>
          </p:cNvSpPr>
          <p:nvPr/>
        </p:nvSpPr>
        <p:spPr>
          <a:xfrm>
            <a:off x="1066800"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Pride and Prejudice</a:t>
            </a:r>
          </a:p>
        </p:txBody>
      </p:sp>
      <p:sp>
        <p:nvSpPr>
          <p:cNvPr id="16" name="Content Placeholder 2">
            <a:extLst>
              <a:ext uri="{FF2B5EF4-FFF2-40B4-BE49-F238E27FC236}">
                <a16:creationId xmlns:a16="http://schemas.microsoft.com/office/drawing/2014/main" id="{1E18EB4D-CBBB-44E8-95B4-3BEDB9F5F9A1}"/>
              </a:ext>
            </a:extLst>
          </p:cNvPr>
          <p:cNvSpPr txBox="1">
            <a:spLocks/>
          </p:cNvSpPr>
          <p:nvPr/>
        </p:nvSpPr>
        <p:spPr>
          <a:xfrm>
            <a:off x="4471761"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Emma</a:t>
            </a:r>
          </a:p>
        </p:txBody>
      </p:sp>
      <p:sp>
        <p:nvSpPr>
          <p:cNvPr id="17" name="Content Placeholder 2">
            <a:extLst>
              <a:ext uri="{FF2B5EF4-FFF2-40B4-BE49-F238E27FC236}">
                <a16:creationId xmlns:a16="http://schemas.microsoft.com/office/drawing/2014/main" id="{E9E679D0-CEC9-4562-AE99-94259E936B84}"/>
              </a:ext>
            </a:extLst>
          </p:cNvPr>
          <p:cNvSpPr txBox="1">
            <a:spLocks/>
          </p:cNvSpPr>
          <p:nvPr/>
        </p:nvSpPr>
        <p:spPr>
          <a:xfrm>
            <a:off x="7876722"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Persuasion</a:t>
            </a:r>
          </a:p>
        </p:txBody>
      </p:sp>
      <p:pic>
        <p:nvPicPr>
          <p:cNvPr id="4" name="Picture 3">
            <a:extLst>
              <a:ext uri="{FF2B5EF4-FFF2-40B4-BE49-F238E27FC236}">
                <a16:creationId xmlns:a16="http://schemas.microsoft.com/office/drawing/2014/main" id="{082AA4A4-DCD0-4837-BAFB-16B1F1771335}"/>
              </a:ext>
            </a:extLst>
          </p:cNvPr>
          <p:cNvPicPr>
            <a:picLocks noChangeAspect="1"/>
          </p:cNvPicPr>
          <p:nvPr/>
        </p:nvPicPr>
        <p:blipFill>
          <a:blip r:embed="rId3"/>
          <a:stretch>
            <a:fillRect/>
          </a:stretch>
        </p:blipFill>
        <p:spPr>
          <a:xfrm>
            <a:off x="1050128" y="2512798"/>
            <a:ext cx="3258005" cy="2314898"/>
          </a:xfrm>
          <a:prstGeom prst="rect">
            <a:avLst/>
          </a:prstGeom>
        </p:spPr>
      </p:pic>
      <p:pic>
        <p:nvPicPr>
          <p:cNvPr id="8" name="Picture 7">
            <a:extLst>
              <a:ext uri="{FF2B5EF4-FFF2-40B4-BE49-F238E27FC236}">
                <a16:creationId xmlns:a16="http://schemas.microsoft.com/office/drawing/2014/main" id="{B7F947D2-D050-464E-8ED9-6828B9DF9BEA}"/>
              </a:ext>
            </a:extLst>
          </p:cNvPr>
          <p:cNvPicPr>
            <a:picLocks noChangeAspect="1"/>
          </p:cNvPicPr>
          <p:nvPr/>
        </p:nvPicPr>
        <p:blipFill>
          <a:blip r:embed="rId4"/>
          <a:stretch>
            <a:fillRect/>
          </a:stretch>
        </p:blipFill>
        <p:spPr>
          <a:xfrm>
            <a:off x="4500340" y="2503272"/>
            <a:ext cx="3219899" cy="2229161"/>
          </a:xfrm>
          <a:prstGeom prst="rect">
            <a:avLst/>
          </a:prstGeom>
        </p:spPr>
      </p:pic>
      <p:pic>
        <p:nvPicPr>
          <p:cNvPr id="11" name="Picture 10">
            <a:extLst>
              <a:ext uri="{FF2B5EF4-FFF2-40B4-BE49-F238E27FC236}">
                <a16:creationId xmlns:a16="http://schemas.microsoft.com/office/drawing/2014/main" id="{4F5F27B6-9D38-40D7-85C4-5B00D1481D24}"/>
              </a:ext>
            </a:extLst>
          </p:cNvPr>
          <p:cNvPicPr>
            <a:picLocks noChangeAspect="1"/>
          </p:cNvPicPr>
          <p:nvPr/>
        </p:nvPicPr>
        <p:blipFill>
          <a:blip r:embed="rId5"/>
          <a:stretch>
            <a:fillRect/>
          </a:stretch>
        </p:blipFill>
        <p:spPr>
          <a:xfrm>
            <a:off x="7914827" y="2493745"/>
            <a:ext cx="3172268" cy="2248214"/>
          </a:xfrm>
          <a:prstGeom prst="rect">
            <a:avLst/>
          </a:prstGeom>
        </p:spPr>
      </p:pic>
    </p:spTree>
    <p:extLst>
      <p:ext uri="{BB962C8B-B14F-4D97-AF65-F5344CB8AC3E}">
        <p14:creationId xmlns:p14="http://schemas.microsoft.com/office/powerpoint/2010/main" val="514211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p:txBody>
          <a:bodyPr/>
          <a:lstStyle/>
          <a:p>
            <a:r>
              <a:rPr lang="en-US" dirty="0"/>
              <a:t>Accuracy Rates</a:t>
            </a:r>
          </a:p>
        </p:txBody>
      </p:sp>
      <p:sp>
        <p:nvSpPr>
          <p:cNvPr id="5" name="Content Placeholder 2">
            <a:extLst>
              <a:ext uri="{FF2B5EF4-FFF2-40B4-BE49-F238E27FC236}">
                <a16:creationId xmlns:a16="http://schemas.microsoft.com/office/drawing/2014/main" id="{E172288D-EE98-4D09-9CBE-EF8315951494}"/>
              </a:ext>
            </a:extLst>
          </p:cNvPr>
          <p:cNvSpPr txBox="1">
            <a:spLocks/>
          </p:cNvSpPr>
          <p:nvPr/>
        </p:nvSpPr>
        <p:spPr>
          <a:xfrm>
            <a:off x="1066800"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Pride and Prejudice</a:t>
            </a:r>
          </a:p>
        </p:txBody>
      </p:sp>
      <p:sp>
        <p:nvSpPr>
          <p:cNvPr id="16" name="Content Placeholder 2">
            <a:extLst>
              <a:ext uri="{FF2B5EF4-FFF2-40B4-BE49-F238E27FC236}">
                <a16:creationId xmlns:a16="http://schemas.microsoft.com/office/drawing/2014/main" id="{1E18EB4D-CBBB-44E8-95B4-3BEDB9F5F9A1}"/>
              </a:ext>
            </a:extLst>
          </p:cNvPr>
          <p:cNvSpPr txBox="1">
            <a:spLocks/>
          </p:cNvSpPr>
          <p:nvPr/>
        </p:nvSpPr>
        <p:spPr>
          <a:xfrm>
            <a:off x="4471761"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Emma</a:t>
            </a:r>
          </a:p>
        </p:txBody>
      </p:sp>
      <p:sp>
        <p:nvSpPr>
          <p:cNvPr id="17" name="Content Placeholder 2">
            <a:extLst>
              <a:ext uri="{FF2B5EF4-FFF2-40B4-BE49-F238E27FC236}">
                <a16:creationId xmlns:a16="http://schemas.microsoft.com/office/drawing/2014/main" id="{E9E679D0-CEC9-4562-AE99-94259E936B84}"/>
              </a:ext>
            </a:extLst>
          </p:cNvPr>
          <p:cNvSpPr txBox="1">
            <a:spLocks/>
          </p:cNvSpPr>
          <p:nvPr/>
        </p:nvSpPr>
        <p:spPr>
          <a:xfrm>
            <a:off x="7876722"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Persuasion</a:t>
            </a:r>
          </a:p>
        </p:txBody>
      </p:sp>
      <p:pic>
        <p:nvPicPr>
          <p:cNvPr id="6" name="Picture 5">
            <a:extLst>
              <a:ext uri="{FF2B5EF4-FFF2-40B4-BE49-F238E27FC236}">
                <a16:creationId xmlns:a16="http://schemas.microsoft.com/office/drawing/2014/main" id="{902E8CFF-FB20-41CC-92F1-B1DC3503E14D}"/>
              </a:ext>
            </a:extLst>
          </p:cNvPr>
          <p:cNvPicPr>
            <a:picLocks noChangeAspect="1"/>
          </p:cNvPicPr>
          <p:nvPr/>
        </p:nvPicPr>
        <p:blipFill>
          <a:blip r:embed="rId3"/>
          <a:stretch>
            <a:fillRect/>
          </a:stretch>
        </p:blipFill>
        <p:spPr>
          <a:xfrm>
            <a:off x="872212" y="2503272"/>
            <a:ext cx="3248478" cy="2838846"/>
          </a:xfrm>
          <a:prstGeom prst="rect">
            <a:avLst/>
          </a:prstGeom>
        </p:spPr>
      </p:pic>
      <p:pic>
        <p:nvPicPr>
          <p:cNvPr id="9" name="Picture 8">
            <a:extLst>
              <a:ext uri="{FF2B5EF4-FFF2-40B4-BE49-F238E27FC236}">
                <a16:creationId xmlns:a16="http://schemas.microsoft.com/office/drawing/2014/main" id="{34C7DA08-AA84-4B9B-937C-A83A67ABA02F}"/>
              </a:ext>
            </a:extLst>
          </p:cNvPr>
          <p:cNvPicPr>
            <a:picLocks noChangeAspect="1"/>
          </p:cNvPicPr>
          <p:nvPr/>
        </p:nvPicPr>
        <p:blipFill>
          <a:blip r:embed="rId4"/>
          <a:stretch>
            <a:fillRect/>
          </a:stretch>
        </p:blipFill>
        <p:spPr>
          <a:xfrm>
            <a:off x="4403045" y="2503272"/>
            <a:ext cx="3229426" cy="2791215"/>
          </a:xfrm>
          <a:prstGeom prst="rect">
            <a:avLst/>
          </a:prstGeom>
        </p:spPr>
      </p:pic>
      <p:pic>
        <p:nvPicPr>
          <p:cNvPr id="12" name="Picture 11">
            <a:extLst>
              <a:ext uri="{FF2B5EF4-FFF2-40B4-BE49-F238E27FC236}">
                <a16:creationId xmlns:a16="http://schemas.microsoft.com/office/drawing/2014/main" id="{530DAF2C-CC78-4AC6-AB62-18698ED09B79}"/>
              </a:ext>
            </a:extLst>
          </p:cNvPr>
          <p:cNvPicPr>
            <a:picLocks noChangeAspect="1"/>
          </p:cNvPicPr>
          <p:nvPr/>
        </p:nvPicPr>
        <p:blipFill>
          <a:blip r:embed="rId5"/>
          <a:stretch>
            <a:fillRect/>
          </a:stretch>
        </p:blipFill>
        <p:spPr>
          <a:xfrm>
            <a:off x="7914826" y="2503272"/>
            <a:ext cx="3181794" cy="2838846"/>
          </a:xfrm>
          <a:prstGeom prst="rect">
            <a:avLst/>
          </a:prstGeom>
        </p:spPr>
      </p:pic>
    </p:spTree>
    <p:extLst>
      <p:ext uri="{BB962C8B-B14F-4D97-AF65-F5344CB8AC3E}">
        <p14:creationId xmlns:p14="http://schemas.microsoft.com/office/powerpoint/2010/main" val="3190358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p:txBody>
          <a:bodyPr/>
          <a:lstStyle/>
          <a:p>
            <a:r>
              <a:rPr lang="en-US" dirty="0"/>
              <a:t>Accuracy Rates</a:t>
            </a:r>
          </a:p>
        </p:txBody>
      </p:sp>
      <p:sp>
        <p:nvSpPr>
          <p:cNvPr id="5" name="Content Placeholder 2">
            <a:extLst>
              <a:ext uri="{FF2B5EF4-FFF2-40B4-BE49-F238E27FC236}">
                <a16:creationId xmlns:a16="http://schemas.microsoft.com/office/drawing/2014/main" id="{E172288D-EE98-4D09-9CBE-EF8315951494}"/>
              </a:ext>
            </a:extLst>
          </p:cNvPr>
          <p:cNvSpPr txBox="1">
            <a:spLocks/>
          </p:cNvSpPr>
          <p:nvPr/>
        </p:nvSpPr>
        <p:spPr>
          <a:xfrm>
            <a:off x="1066800"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Pride and Prejudice</a:t>
            </a:r>
          </a:p>
        </p:txBody>
      </p:sp>
      <p:sp>
        <p:nvSpPr>
          <p:cNvPr id="16" name="Content Placeholder 2">
            <a:extLst>
              <a:ext uri="{FF2B5EF4-FFF2-40B4-BE49-F238E27FC236}">
                <a16:creationId xmlns:a16="http://schemas.microsoft.com/office/drawing/2014/main" id="{1E18EB4D-CBBB-44E8-95B4-3BEDB9F5F9A1}"/>
              </a:ext>
            </a:extLst>
          </p:cNvPr>
          <p:cNvSpPr txBox="1">
            <a:spLocks/>
          </p:cNvSpPr>
          <p:nvPr/>
        </p:nvSpPr>
        <p:spPr>
          <a:xfrm>
            <a:off x="4471761"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Emma</a:t>
            </a:r>
          </a:p>
        </p:txBody>
      </p:sp>
      <p:sp>
        <p:nvSpPr>
          <p:cNvPr id="17" name="Content Placeholder 2">
            <a:extLst>
              <a:ext uri="{FF2B5EF4-FFF2-40B4-BE49-F238E27FC236}">
                <a16:creationId xmlns:a16="http://schemas.microsoft.com/office/drawing/2014/main" id="{E9E679D0-CEC9-4562-AE99-94259E936B84}"/>
              </a:ext>
            </a:extLst>
          </p:cNvPr>
          <p:cNvSpPr txBox="1">
            <a:spLocks/>
          </p:cNvSpPr>
          <p:nvPr/>
        </p:nvSpPr>
        <p:spPr>
          <a:xfrm>
            <a:off x="7876722"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Persuasion</a:t>
            </a:r>
          </a:p>
        </p:txBody>
      </p:sp>
      <p:pic>
        <p:nvPicPr>
          <p:cNvPr id="4" name="Picture 3">
            <a:extLst>
              <a:ext uri="{FF2B5EF4-FFF2-40B4-BE49-F238E27FC236}">
                <a16:creationId xmlns:a16="http://schemas.microsoft.com/office/drawing/2014/main" id="{BF7E8492-AD73-4055-8B75-C2FA26B8173F}"/>
              </a:ext>
            </a:extLst>
          </p:cNvPr>
          <p:cNvPicPr>
            <a:picLocks noChangeAspect="1"/>
          </p:cNvPicPr>
          <p:nvPr/>
        </p:nvPicPr>
        <p:blipFill>
          <a:blip r:embed="rId3"/>
          <a:stretch>
            <a:fillRect/>
          </a:stretch>
        </p:blipFill>
        <p:spPr>
          <a:xfrm>
            <a:off x="919842" y="2503272"/>
            <a:ext cx="3238952" cy="3467584"/>
          </a:xfrm>
          <a:prstGeom prst="rect">
            <a:avLst/>
          </a:prstGeom>
        </p:spPr>
      </p:pic>
      <p:pic>
        <p:nvPicPr>
          <p:cNvPr id="8" name="Picture 7">
            <a:extLst>
              <a:ext uri="{FF2B5EF4-FFF2-40B4-BE49-F238E27FC236}">
                <a16:creationId xmlns:a16="http://schemas.microsoft.com/office/drawing/2014/main" id="{2907FD7F-8C09-4560-9A35-6899078119B8}"/>
              </a:ext>
            </a:extLst>
          </p:cNvPr>
          <p:cNvPicPr>
            <a:picLocks noChangeAspect="1"/>
          </p:cNvPicPr>
          <p:nvPr/>
        </p:nvPicPr>
        <p:blipFill>
          <a:blip r:embed="rId4"/>
          <a:stretch>
            <a:fillRect/>
          </a:stretch>
        </p:blipFill>
        <p:spPr>
          <a:xfrm>
            <a:off x="4422097" y="2503272"/>
            <a:ext cx="3229426" cy="3400900"/>
          </a:xfrm>
          <a:prstGeom prst="rect">
            <a:avLst/>
          </a:prstGeom>
        </p:spPr>
      </p:pic>
      <p:pic>
        <p:nvPicPr>
          <p:cNvPr id="11" name="Picture 10">
            <a:extLst>
              <a:ext uri="{FF2B5EF4-FFF2-40B4-BE49-F238E27FC236}">
                <a16:creationId xmlns:a16="http://schemas.microsoft.com/office/drawing/2014/main" id="{E742C6DA-4CCD-402C-8940-18138F6C2F80}"/>
              </a:ext>
            </a:extLst>
          </p:cNvPr>
          <p:cNvPicPr>
            <a:picLocks noChangeAspect="1"/>
          </p:cNvPicPr>
          <p:nvPr/>
        </p:nvPicPr>
        <p:blipFill>
          <a:blip r:embed="rId5"/>
          <a:stretch>
            <a:fillRect/>
          </a:stretch>
        </p:blipFill>
        <p:spPr>
          <a:xfrm>
            <a:off x="7914827" y="2503272"/>
            <a:ext cx="3172268" cy="3400900"/>
          </a:xfrm>
          <a:prstGeom prst="rect">
            <a:avLst/>
          </a:prstGeom>
        </p:spPr>
      </p:pic>
    </p:spTree>
    <p:extLst>
      <p:ext uri="{BB962C8B-B14F-4D97-AF65-F5344CB8AC3E}">
        <p14:creationId xmlns:p14="http://schemas.microsoft.com/office/powerpoint/2010/main" val="66125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p:txBody>
          <a:bodyPr/>
          <a:lstStyle/>
          <a:p>
            <a:r>
              <a:rPr lang="en-US" dirty="0"/>
              <a:t>Accuracy Rates</a:t>
            </a:r>
          </a:p>
        </p:txBody>
      </p:sp>
      <p:sp>
        <p:nvSpPr>
          <p:cNvPr id="5" name="Content Placeholder 2">
            <a:extLst>
              <a:ext uri="{FF2B5EF4-FFF2-40B4-BE49-F238E27FC236}">
                <a16:creationId xmlns:a16="http://schemas.microsoft.com/office/drawing/2014/main" id="{E172288D-EE98-4D09-9CBE-EF8315951494}"/>
              </a:ext>
            </a:extLst>
          </p:cNvPr>
          <p:cNvSpPr txBox="1">
            <a:spLocks/>
          </p:cNvSpPr>
          <p:nvPr/>
        </p:nvSpPr>
        <p:spPr>
          <a:xfrm>
            <a:off x="1066800"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Pride and Prejudice</a:t>
            </a:r>
          </a:p>
        </p:txBody>
      </p:sp>
      <p:sp>
        <p:nvSpPr>
          <p:cNvPr id="16" name="Content Placeholder 2">
            <a:extLst>
              <a:ext uri="{FF2B5EF4-FFF2-40B4-BE49-F238E27FC236}">
                <a16:creationId xmlns:a16="http://schemas.microsoft.com/office/drawing/2014/main" id="{1E18EB4D-CBBB-44E8-95B4-3BEDB9F5F9A1}"/>
              </a:ext>
            </a:extLst>
          </p:cNvPr>
          <p:cNvSpPr txBox="1">
            <a:spLocks/>
          </p:cNvSpPr>
          <p:nvPr/>
        </p:nvSpPr>
        <p:spPr>
          <a:xfrm>
            <a:off x="4471761"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Emma</a:t>
            </a:r>
          </a:p>
        </p:txBody>
      </p:sp>
      <p:sp>
        <p:nvSpPr>
          <p:cNvPr id="17" name="Content Placeholder 2">
            <a:extLst>
              <a:ext uri="{FF2B5EF4-FFF2-40B4-BE49-F238E27FC236}">
                <a16:creationId xmlns:a16="http://schemas.microsoft.com/office/drawing/2014/main" id="{E9E679D0-CEC9-4562-AE99-94259E936B84}"/>
              </a:ext>
            </a:extLst>
          </p:cNvPr>
          <p:cNvSpPr txBox="1">
            <a:spLocks/>
          </p:cNvSpPr>
          <p:nvPr/>
        </p:nvSpPr>
        <p:spPr>
          <a:xfrm>
            <a:off x="7876722"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Persuasion</a:t>
            </a:r>
          </a:p>
        </p:txBody>
      </p:sp>
      <p:pic>
        <p:nvPicPr>
          <p:cNvPr id="6" name="Picture 5">
            <a:extLst>
              <a:ext uri="{FF2B5EF4-FFF2-40B4-BE49-F238E27FC236}">
                <a16:creationId xmlns:a16="http://schemas.microsoft.com/office/drawing/2014/main" id="{1B27D3E1-017B-43C0-B2A2-FE57A14162F4}"/>
              </a:ext>
            </a:extLst>
          </p:cNvPr>
          <p:cNvPicPr>
            <a:picLocks noChangeAspect="1"/>
          </p:cNvPicPr>
          <p:nvPr/>
        </p:nvPicPr>
        <p:blipFill>
          <a:blip r:embed="rId3"/>
          <a:stretch>
            <a:fillRect/>
          </a:stretch>
        </p:blipFill>
        <p:spPr>
          <a:xfrm>
            <a:off x="910315" y="2503272"/>
            <a:ext cx="3248478" cy="4039164"/>
          </a:xfrm>
          <a:prstGeom prst="rect">
            <a:avLst/>
          </a:prstGeom>
        </p:spPr>
      </p:pic>
      <p:pic>
        <p:nvPicPr>
          <p:cNvPr id="9" name="Picture 8">
            <a:extLst>
              <a:ext uri="{FF2B5EF4-FFF2-40B4-BE49-F238E27FC236}">
                <a16:creationId xmlns:a16="http://schemas.microsoft.com/office/drawing/2014/main" id="{2BFBA51C-3F6F-4435-8C27-806EE3B81D3C}"/>
              </a:ext>
            </a:extLst>
          </p:cNvPr>
          <p:cNvPicPr>
            <a:picLocks noChangeAspect="1"/>
          </p:cNvPicPr>
          <p:nvPr/>
        </p:nvPicPr>
        <p:blipFill>
          <a:blip r:embed="rId4"/>
          <a:stretch>
            <a:fillRect/>
          </a:stretch>
        </p:blipFill>
        <p:spPr>
          <a:xfrm>
            <a:off x="4407808" y="2503272"/>
            <a:ext cx="3219899" cy="4039164"/>
          </a:xfrm>
          <a:prstGeom prst="rect">
            <a:avLst/>
          </a:prstGeom>
        </p:spPr>
      </p:pic>
      <p:pic>
        <p:nvPicPr>
          <p:cNvPr id="12" name="Picture 11">
            <a:extLst>
              <a:ext uri="{FF2B5EF4-FFF2-40B4-BE49-F238E27FC236}">
                <a16:creationId xmlns:a16="http://schemas.microsoft.com/office/drawing/2014/main" id="{C74F9E38-0550-4F9D-8297-2B5F8C2812BC}"/>
              </a:ext>
            </a:extLst>
          </p:cNvPr>
          <p:cNvPicPr>
            <a:picLocks noChangeAspect="1"/>
          </p:cNvPicPr>
          <p:nvPr/>
        </p:nvPicPr>
        <p:blipFill>
          <a:blip r:embed="rId5"/>
          <a:stretch>
            <a:fillRect/>
          </a:stretch>
        </p:blipFill>
        <p:spPr>
          <a:xfrm>
            <a:off x="7910064" y="2503272"/>
            <a:ext cx="3181794" cy="4039164"/>
          </a:xfrm>
          <a:prstGeom prst="rect">
            <a:avLst/>
          </a:prstGeom>
        </p:spPr>
      </p:pic>
    </p:spTree>
    <p:extLst>
      <p:ext uri="{BB962C8B-B14F-4D97-AF65-F5344CB8AC3E}">
        <p14:creationId xmlns:p14="http://schemas.microsoft.com/office/powerpoint/2010/main" val="4274518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p:txBody>
          <a:bodyPr/>
          <a:lstStyle/>
          <a:p>
            <a:r>
              <a:rPr lang="en-US" dirty="0"/>
              <a:t>What is a Markov chain?</a:t>
            </a:r>
          </a:p>
        </p:txBody>
      </p:sp>
      <p:sp>
        <p:nvSpPr>
          <p:cNvPr id="3" name="Content Placeholder 2">
            <a:extLst>
              <a:ext uri="{FF2B5EF4-FFF2-40B4-BE49-F238E27FC236}">
                <a16:creationId xmlns:a16="http://schemas.microsoft.com/office/drawing/2014/main" id="{75CA0A1A-CF71-4844-9A2D-E2FE5E660361}"/>
              </a:ext>
            </a:extLst>
          </p:cNvPr>
          <p:cNvSpPr>
            <a:spLocks noGrp="1"/>
          </p:cNvSpPr>
          <p:nvPr>
            <p:ph idx="1"/>
          </p:nvPr>
        </p:nvSpPr>
        <p:spPr>
          <a:xfrm>
            <a:off x="1066799" y="2103120"/>
            <a:ext cx="4939717" cy="3931920"/>
          </a:xfrm>
        </p:spPr>
        <p:txBody>
          <a:bodyPr/>
          <a:lstStyle/>
          <a:p>
            <a:r>
              <a:rPr lang="en-US" dirty="0"/>
              <a:t>Markov chains satisfy the Markov property – we can predict the next word in a sequence based only on what the current word is.  </a:t>
            </a:r>
          </a:p>
          <a:p>
            <a:r>
              <a:rPr lang="en-US" dirty="0"/>
              <a:t>Used to predict the weather, guess what word a user is typing, and forms the basis for Google’s PageRank system</a:t>
            </a:r>
          </a:p>
          <a:p>
            <a:r>
              <a:rPr lang="en-US" dirty="0"/>
              <a:t>Only cares about the current state, not what has come before</a:t>
            </a:r>
          </a:p>
          <a:p>
            <a:r>
              <a:rPr lang="en-US" dirty="0"/>
              <a:t>If today is sunny, what is the chance that tomorrow is also sunny?</a:t>
            </a:r>
          </a:p>
        </p:txBody>
      </p:sp>
      <p:pic>
        <p:nvPicPr>
          <p:cNvPr id="6" name="Picture 5">
            <a:extLst>
              <a:ext uri="{FF2B5EF4-FFF2-40B4-BE49-F238E27FC236}">
                <a16:creationId xmlns:a16="http://schemas.microsoft.com/office/drawing/2014/main" id="{2EC73B74-5255-48A2-A414-1AD63B5B2E06}"/>
              </a:ext>
            </a:extLst>
          </p:cNvPr>
          <p:cNvPicPr>
            <a:picLocks noChangeAspect="1"/>
          </p:cNvPicPr>
          <p:nvPr/>
        </p:nvPicPr>
        <p:blipFill>
          <a:blip r:embed="rId3"/>
          <a:stretch>
            <a:fillRect/>
          </a:stretch>
        </p:blipFill>
        <p:spPr>
          <a:xfrm>
            <a:off x="6702235" y="2103121"/>
            <a:ext cx="4422965" cy="3636660"/>
          </a:xfrm>
          <a:prstGeom prst="rect">
            <a:avLst/>
          </a:prstGeom>
        </p:spPr>
      </p:pic>
    </p:spTree>
    <p:extLst>
      <p:ext uri="{BB962C8B-B14F-4D97-AF65-F5344CB8AC3E}">
        <p14:creationId xmlns:p14="http://schemas.microsoft.com/office/powerpoint/2010/main" val="2626256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p:txBody>
          <a:bodyPr/>
          <a:lstStyle/>
          <a:p>
            <a:r>
              <a:rPr lang="en-US" dirty="0"/>
              <a:t>Accuracy Rates</a:t>
            </a:r>
          </a:p>
        </p:txBody>
      </p:sp>
      <p:sp>
        <p:nvSpPr>
          <p:cNvPr id="5" name="Content Placeholder 2">
            <a:extLst>
              <a:ext uri="{FF2B5EF4-FFF2-40B4-BE49-F238E27FC236}">
                <a16:creationId xmlns:a16="http://schemas.microsoft.com/office/drawing/2014/main" id="{E172288D-EE98-4D09-9CBE-EF8315951494}"/>
              </a:ext>
            </a:extLst>
          </p:cNvPr>
          <p:cNvSpPr txBox="1">
            <a:spLocks/>
          </p:cNvSpPr>
          <p:nvPr/>
        </p:nvSpPr>
        <p:spPr>
          <a:xfrm>
            <a:off x="1066800"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Pride and Prejudice</a:t>
            </a:r>
          </a:p>
        </p:txBody>
      </p:sp>
      <p:sp>
        <p:nvSpPr>
          <p:cNvPr id="16" name="Content Placeholder 2">
            <a:extLst>
              <a:ext uri="{FF2B5EF4-FFF2-40B4-BE49-F238E27FC236}">
                <a16:creationId xmlns:a16="http://schemas.microsoft.com/office/drawing/2014/main" id="{1E18EB4D-CBBB-44E8-95B4-3BEDB9F5F9A1}"/>
              </a:ext>
            </a:extLst>
          </p:cNvPr>
          <p:cNvSpPr txBox="1">
            <a:spLocks/>
          </p:cNvSpPr>
          <p:nvPr/>
        </p:nvSpPr>
        <p:spPr>
          <a:xfrm>
            <a:off x="4471761"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Emma</a:t>
            </a:r>
          </a:p>
        </p:txBody>
      </p:sp>
      <p:sp>
        <p:nvSpPr>
          <p:cNvPr id="17" name="Content Placeholder 2">
            <a:extLst>
              <a:ext uri="{FF2B5EF4-FFF2-40B4-BE49-F238E27FC236}">
                <a16:creationId xmlns:a16="http://schemas.microsoft.com/office/drawing/2014/main" id="{E9E679D0-CEC9-4562-AE99-94259E936B84}"/>
              </a:ext>
            </a:extLst>
          </p:cNvPr>
          <p:cNvSpPr txBox="1">
            <a:spLocks/>
          </p:cNvSpPr>
          <p:nvPr/>
        </p:nvSpPr>
        <p:spPr>
          <a:xfrm>
            <a:off x="7876722" y="2014194"/>
            <a:ext cx="3248478" cy="4890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Persuasion</a:t>
            </a:r>
          </a:p>
        </p:txBody>
      </p:sp>
      <p:pic>
        <p:nvPicPr>
          <p:cNvPr id="4" name="Picture 3">
            <a:extLst>
              <a:ext uri="{FF2B5EF4-FFF2-40B4-BE49-F238E27FC236}">
                <a16:creationId xmlns:a16="http://schemas.microsoft.com/office/drawing/2014/main" id="{DCB2F6D8-ECC9-4B94-97F2-F8AEE2EC24D2}"/>
              </a:ext>
            </a:extLst>
          </p:cNvPr>
          <p:cNvPicPr>
            <a:picLocks noChangeAspect="1"/>
          </p:cNvPicPr>
          <p:nvPr/>
        </p:nvPicPr>
        <p:blipFill>
          <a:blip r:embed="rId3"/>
          <a:stretch>
            <a:fillRect/>
          </a:stretch>
        </p:blipFill>
        <p:spPr>
          <a:xfrm>
            <a:off x="867446" y="2503272"/>
            <a:ext cx="3258005" cy="3991532"/>
          </a:xfrm>
          <a:prstGeom prst="rect">
            <a:avLst/>
          </a:prstGeom>
        </p:spPr>
      </p:pic>
      <p:pic>
        <p:nvPicPr>
          <p:cNvPr id="8" name="Picture 7">
            <a:extLst>
              <a:ext uri="{FF2B5EF4-FFF2-40B4-BE49-F238E27FC236}">
                <a16:creationId xmlns:a16="http://schemas.microsoft.com/office/drawing/2014/main" id="{AB2240F5-198A-4BB3-992A-189CD4EB9B5F}"/>
              </a:ext>
            </a:extLst>
          </p:cNvPr>
          <p:cNvPicPr>
            <a:picLocks noChangeAspect="1"/>
          </p:cNvPicPr>
          <p:nvPr/>
        </p:nvPicPr>
        <p:blipFill>
          <a:blip r:embed="rId4"/>
          <a:stretch>
            <a:fillRect/>
          </a:stretch>
        </p:blipFill>
        <p:spPr>
          <a:xfrm>
            <a:off x="4403044" y="2503272"/>
            <a:ext cx="3229426" cy="3991532"/>
          </a:xfrm>
          <a:prstGeom prst="rect">
            <a:avLst/>
          </a:prstGeom>
        </p:spPr>
      </p:pic>
      <p:pic>
        <p:nvPicPr>
          <p:cNvPr id="11" name="Picture 10">
            <a:extLst>
              <a:ext uri="{FF2B5EF4-FFF2-40B4-BE49-F238E27FC236}">
                <a16:creationId xmlns:a16="http://schemas.microsoft.com/office/drawing/2014/main" id="{7F1720F2-01F2-4E89-895C-A8AA0AAC3AF1}"/>
              </a:ext>
            </a:extLst>
          </p:cNvPr>
          <p:cNvPicPr>
            <a:picLocks noChangeAspect="1"/>
          </p:cNvPicPr>
          <p:nvPr/>
        </p:nvPicPr>
        <p:blipFill>
          <a:blip r:embed="rId5"/>
          <a:stretch>
            <a:fillRect/>
          </a:stretch>
        </p:blipFill>
        <p:spPr>
          <a:xfrm>
            <a:off x="7910064" y="2503272"/>
            <a:ext cx="3181794" cy="3991532"/>
          </a:xfrm>
          <a:prstGeom prst="rect">
            <a:avLst/>
          </a:prstGeom>
        </p:spPr>
      </p:pic>
    </p:spTree>
    <p:extLst>
      <p:ext uri="{BB962C8B-B14F-4D97-AF65-F5344CB8AC3E}">
        <p14:creationId xmlns:p14="http://schemas.microsoft.com/office/powerpoint/2010/main" val="675225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5CA0A1A-CF71-4844-9A2D-E2FE5E660361}"/>
              </a:ext>
            </a:extLst>
          </p:cNvPr>
          <p:cNvSpPr>
            <a:spLocks noGrp="1"/>
          </p:cNvSpPr>
          <p:nvPr>
            <p:ph idx="1"/>
          </p:nvPr>
        </p:nvSpPr>
        <p:spPr/>
        <p:txBody>
          <a:bodyPr/>
          <a:lstStyle/>
          <a:p>
            <a:r>
              <a:rPr lang="en-US" dirty="0"/>
              <a:t>Using Markov chains, it is possible to predict the content of a piece of text with a high degree of accuracy</a:t>
            </a:r>
          </a:p>
          <a:p>
            <a:r>
              <a:rPr lang="en-US" dirty="0"/>
              <a:t>For the purposes of creating new text in the style of Jane Austen, we seem to get the best results with a fourth order Markov chain.  Third order models lack precision, while fifth order and higher models may skew too closely to the original text</a:t>
            </a:r>
          </a:p>
          <a:p>
            <a:pPr marL="0" indent="0">
              <a:buNone/>
            </a:pPr>
            <a:endParaRPr lang="en-US" dirty="0"/>
          </a:p>
        </p:txBody>
      </p:sp>
    </p:spTree>
    <p:extLst>
      <p:ext uri="{BB962C8B-B14F-4D97-AF65-F5344CB8AC3E}">
        <p14:creationId xmlns:p14="http://schemas.microsoft.com/office/powerpoint/2010/main" val="1331877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696ABEB-43B2-4054-B942-79262882435B}"/>
              </a:ext>
            </a:extLst>
          </p:cNvPr>
          <p:cNvPicPr>
            <a:picLocks noGrp="1" noChangeAspect="1"/>
          </p:cNvPicPr>
          <p:nvPr>
            <p:ph idx="1"/>
          </p:nvPr>
        </p:nvPicPr>
        <p:blipFill>
          <a:blip r:embed="rId3"/>
          <a:stretch>
            <a:fillRect/>
          </a:stretch>
        </p:blipFill>
        <p:spPr>
          <a:xfrm>
            <a:off x="3288484" y="1350658"/>
            <a:ext cx="4837715" cy="4685018"/>
          </a:xfrm>
        </p:spPr>
      </p:pic>
      <p:pic>
        <p:nvPicPr>
          <p:cNvPr id="10" name="Content Placeholder 4">
            <a:extLst>
              <a:ext uri="{FF2B5EF4-FFF2-40B4-BE49-F238E27FC236}">
                <a16:creationId xmlns:a16="http://schemas.microsoft.com/office/drawing/2014/main" id="{DD819D35-6D46-4303-9B4B-000737304146}"/>
              </a:ext>
            </a:extLst>
          </p:cNvPr>
          <p:cNvPicPr>
            <a:picLocks noChangeAspect="1"/>
          </p:cNvPicPr>
          <p:nvPr/>
        </p:nvPicPr>
        <p:blipFill>
          <a:blip r:embed="rId3"/>
          <a:stretch>
            <a:fillRect/>
          </a:stretch>
        </p:blipFill>
        <p:spPr>
          <a:xfrm>
            <a:off x="2533477" y="511831"/>
            <a:ext cx="7533312" cy="5716791"/>
          </a:xfrm>
          <a:prstGeom prst="rect">
            <a:avLst/>
          </a:prstGeom>
        </p:spPr>
      </p:pic>
    </p:spTree>
    <p:extLst>
      <p:ext uri="{BB962C8B-B14F-4D97-AF65-F5344CB8AC3E}">
        <p14:creationId xmlns:p14="http://schemas.microsoft.com/office/powerpoint/2010/main" val="56982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p:txBody>
          <a:bodyPr/>
          <a:lstStyle/>
          <a:p>
            <a:r>
              <a:rPr lang="en-US" dirty="0"/>
              <a:t>Why Jane Austen?</a:t>
            </a:r>
          </a:p>
        </p:txBody>
      </p:sp>
      <p:sp>
        <p:nvSpPr>
          <p:cNvPr id="3" name="Content Placeholder 2">
            <a:extLst>
              <a:ext uri="{FF2B5EF4-FFF2-40B4-BE49-F238E27FC236}">
                <a16:creationId xmlns:a16="http://schemas.microsoft.com/office/drawing/2014/main" id="{75CA0A1A-CF71-4844-9A2D-E2FE5E660361}"/>
              </a:ext>
            </a:extLst>
          </p:cNvPr>
          <p:cNvSpPr>
            <a:spLocks noGrp="1"/>
          </p:cNvSpPr>
          <p:nvPr>
            <p:ph idx="1"/>
          </p:nvPr>
        </p:nvSpPr>
        <p:spPr>
          <a:xfrm>
            <a:off x="1066800" y="2103120"/>
            <a:ext cx="5317222" cy="3931920"/>
          </a:xfrm>
        </p:spPr>
        <p:txBody>
          <a:bodyPr/>
          <a:lstStyle/>
          <a:p>
            <a:r>
              <a:rPr lang="en-US" dirty="0"/>
              <a:t>Austen’s work is popular – many people have read at least some of her works</a:t>
            </a:r>
          </a:p>
          <a:p>
            <a:r>
              <a:rPr lang="en-US" dirty="0"/>
              <a:t>Her combined novels have a token count of 852,342, large enough to be able to generate good predictions</a:t>
            </a:r>
          </a:p>
          <a:p>
            <a:r>
              <a:rPr lang="en-US" dirty="0"/>
              <a:t>Her novels are available for free on Project Gutenberg</a:t>
            </a:r>
          </a:p>
        </p:txBody>
      </p:sp>
      <p:pic>
        <p:nvPicPr>
          <p:cNvPr id="9" name="Picture 8">
            <a:extLst>
              <a:ext uri="{FF2B5EF4-FFF2-40B4-BE49-F238E27FC236}">
                <a16:creationId xmlns:a16="http://schemas.microsoft.com/office/drawing/2014/main" id="{0B6A2D02-317E-4377-8E92-A934238BC9DA}"/>
              </a:ext>
            </a:extLst>
          </p:cNvPr>
          <p:cNvPicPr>
            <a:picLocks noChangeAspect="1"/>
          </p:cNvPicPr>
          <p:nvPr/>
        </p:nvPicPr>
        <p:blipFill>
          <a:blip r:embed="rId3"/>
          <a:stretch>
            <a:fillRect/>
          </a:stretch>
        </p:blipFill>
        <p:spPr>
          <a:xfrm>
            <a:off x="6820928" y="1035201"/>
            <a:ext cx="4899976" cy="4999839"/>
          </a:xfrm>
          <a:prstGeom prst="rect">
            <a:avLst/>
          </a:prstGeom>
        </p:spPr>
      </p:pic>
    </p:spTree>
    <p:extLst>
      <p:ext uri="{BB962C8B-B14F-4D97-AF65-F5344CB8AC3E}">
        <p14:creationId xmlns:p14="http://schemas.microsoft.com/office/powerpoint/2010/main" val="419417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a:xfrm>
            <a:off x="1066800" y="642594"/>
            <a:ext cx="10058400" cy="1236464"/>
          </a:xfrm>
        </p:spPr>
        <p:txBody>
          <a:bodyPr/>
          <a:lstStyle/>
          <a:p>
            <a:r>
              <a:rPr lang="en-US" dirty="0"/>
              <a:t>Processing our corpus</a:t>
            </a:r>
          </a:p>
        </p:txBody>
      </p:sp>
      <p:sp>
        <p:nvSpPr>
          <p:cNvPr id="3" name="Content Placeholder 2">
            <a:extLst>
              <a:ext uri="{FF2B5EF4-FFF2-40B4-BE49-F238E27FC236}">
                <a16:creationId xmlns:a16="http://schemas.microsoft.com/office/drawing/2014/main" id="{75CA0A1A-CF71-4844-9A2D-E2FE5E660361}"/>
              </a:ext>
            </a:extLst>
          </p:cNvPr>
          <p:cNvSpPr>
            <a:spLocks noGrp="1"/>
          </p:cNvSpPr>
          <p:nvPr>
            <p:ph idx="1"/>
          </p:nvPr>
        </p:nvSpPr>
        <p:spPr>
          <a:xfrm>
            <a:off x="6283354" y="1879058"/>
            <a:ext cx="4841846" cy="1993178"/>
          </a:xfrm>
        </p:spPr>
        <p:txBody>
          <a:bodyPr>
            <a:normAutofit lnSpcReduction="10000"/>
          </a:bodyPr>
          <a:lstStyle/>
          <a:p>
            <a:pPr marL="0" indent="0">
              <a:buNone/>
            </a:pPr>
            <a:r>
              <a:rPr lang="en-US" dirty="0"/>
              <a:t>First, we manipulate our corpus into a useable form.</a:t>
            </a:r>
          </a:p>
          <a:p>
            <a:pPr marL="0" indent="0">
              <a:buNone/>
            </a:pPr>
            <a:r>
              <a:rPr lang="en-US" dirty="0"/>
              <a:t>We use two files as input: pride.txt, which contains the text of Pride and Prejudice, is used for testing purposes, while austen.txt, which contains the text of all six of Jane Austen’s novels, is used for the final result</a:t>
            </a:r>
          </a:p>
          <a:p>
            <a:endParaRPr lang="en-US" dirty="0"/>
          </a:p>
        </p:txBody>
      </p:sp>
      <p:pic>
        <p:nvPicPr>
          <p:cNvPr id="6" name="Picture 5">
            <a:extLst>
              <a:ext uri="{FF2B5EF4-FFF2-40B4-BE49-F238E27FC236}">
                <a16:creationId xmlns:a16="http://schemas.microsoft.com/office/drawing/2014/main" id="{A4BF6F90-8D4A-49CA-A7A7-EF1C3C8A5CEF}"/>
              </a:ext>
            </a:extLst>
          </p:cNvPr>
          <p:cNvPicPr>
            <a:picLocks noChangeAspect="1"/>
          </p:cNvPicPr>
          <p:nvPr/>
        </p:nvPicPr>
        <p:blipFill rotWithShape="1">
          <a:blip r:embed="rId3"/>
          <a:srcRect t="-134" r="51752" b="75505"/>
          <a:stretch/>
        </p:blipFill>
        <p:spPr>
          <a:xfrm>
            <a:off x="642390" y="2103120"/>
            <a:ext cx="5380906" cy="1545054"/>
          </a:xfrm>
          <a:prstGeom prst="rect">
            <a:avLst/>
          </a:prstGeom>
        </p:spPr>
      </p:pic>
      <p:pic>
        <p:nvPicPr>
          <p:cNvPr id="9" name="Picture 8">
            <a:extLst>
              <a:ext uri="{FF2B5EF4-FFF2-40B4-BE49-F238E27FC236}">
                <a16:creationId xmlns:a16="http://schemas.microsoft.com/office/drawing/2014/main" id="{D1C4FFE9-E1B5-4615-90FC-7B7716D526DA}"/>
              </a:ext>
            </a:extLst>
          </p:cNvPr>
          <p:cNvPicPr>
            <a:picLocks noChangeAspect="1"/>
          </p:cNvPicPr>
          <p:nvPr/>
        </p:nvPicPr>
        <p:blipFill>
          <a:blip r:embed="rId4"/>
          <a:stretch>
            <a:fillRect/>
          </a:stretch>
        </p:blipFill>
        <p:spPr>
          <a:xfrm>
            <a:off x="5000722" y="4185224"/>
            <a:ext cx="6754168" cy="2172003"/>
          </a:xfrm>
          <a:prstGeom prst="rect">
            <a:avLst/>
          </a:prstGeom>
        </p:spPr>
      </p:pic>
      <p:sp>
        <p:nvSpPr>
          <p:cNvPr id="10" name="TextBox 9">
            <a:extLst>
              <a:ext uri="{FF2B5EF4-FFF2-40B4-BE49-F238E27FC236}">
                <a16:creationId xmlns:a16="http://schemas.microsoft.com/office/drawing/2014/main" id="{D5A6129C-67B6-4F0C-B769-EBE8BE8E7396}"/>
              </a:ext>
            </a:extLst>
          </p:cNvPr>
          <p:cNvSpPr txBox="1"/>
          <p:nvPr/>
        </p:nvSpPr>
        <p:spPr>
          <a:xfrm>
            <a:off x="642390" y="4532561"/>
            <a:ext cx="4231614" cy="1477328"/>
          </a:xfrm>
          <a:prstGeom prst="rect">
            <a:avLst/>
          </a:prstGeom>
          <a:noFill/>
        </p:spPr>
        <p:txBody>
          <a:bodyPr wrap="square" rtlCol="0">
            <a:spAutoFit/>
          </a:bodyPr>
          <a:lstStyle/>
          <a:p>
            <a:r>
              <a:rPr lang="en-US" dirty="0"/>
              <a:t>Then, we use the Natural Language Toolkit to process our text and tag each word with its part of speech.  This helps to reduce ambiguity</a:t>
            </a:r>
          </a:p>
          <a:p>
            <a:endParaRPr lang="en-US" dirty="0"/>
          </a:p>
        </p:txBody>
      </p:sp>
    </p:spTree>
    <p:extLst>
      <p:ext uri="{BB962C8B-B14F-4D97-AF65-F5344CB8AC3E}">
        <p14:creationId xmlns:p14="http://schemas.microsoft.com/office/powerpoint/2010/main" val="50370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p:txBody>
          <a:bodyPr/>
          <a:lstStyle/>
          <a:p>
            <a:r>
              <a:rPr lang="en-US" dirty="0"/>
              <a:t>Creating our dictionary system</a:t>
            </a:r>
          </a:p>
        </p:txBody>
      </p:sp>
      <p:sp>
        <p:nvSpPr>
          <p:cNvPr id="3" name="Content Placeholder 2">
            <a:extLst>
              <a:ext uri="{FF2B5EF4-FFF2-40B4-BE49-F238E27FC236}">
                <a16:creationId xmlns:a16="http://schemas.microsoft.com/office/drawing/2014/main" id="{75CA0A1A-CF71-4844-9A2D-E2FE5E660361}"/>
              </a:ext>
            </a:extLst>
          </p:cNvPr>
          <p:cNvSpPr>
            <a:spLocks noGrp="1"/>
          </p:cNvSpPr>
          <p:nvPr>
            <p:ph idx="1"/>
          </p:nvPr>
        </p:nvSpPr>
        <p:spPr>
          <a:xfrm>
            <a:off x="1066800" y="2103120"/>
            <a:ext cx="4000150" cy="3931920"/>
          </a:xfrm>
        </p:spPr>
        <p:txBody>
          <a:bodyPr/>
          <a:lstStyle/>
          <a:p>
            <a:pPr marL="0" indent="0">
              <a:buNone/>
            </a:pPr>
            <a:r>
              <a:rPr lang="en-US" dirty="0"/>
              <a:t>We use a nested series of dictionaries as our chain.  The outer dictionary has each word in our corpus as its key, while the value is a second dictionary which contains each word that follows it as its key, and the number of times that combination has been seen as its value.  </a:t>
            </a:r>
          </a:p>
        </p:txBody>
      </p:sp>
      <p:pic>
        <p:nvPicPr>
          <p:cNvPr id="5" name="Picture 4">
            <a:extLst>
              <a:ext uri="{FF2B5EF4-FFF2-40B4-BE49-F238E27FC236}">
                <a16:creationId xmlns:a16="http://schemas.microsoft.com/office/drawing/2014/main" id="{8B5738A6-6247-4B89-A505-9FD64771EA00}"/>
              </a:ext>
            </a:extLst>
          </p:cNvPr>
          <p:cNvPicPr>
            <a:picLocks noChangeAspect="1"/>
          </p:cNvPicPr>
          <p:nvPr/>
        </p:nvPicPr>
        <p:blipFill>
          <a:blip r:embed="rId3"/>
          <a:stretch>
            <a:fillRect/>
          </a:stretch>
        </p:blipFill>
        <p:spPr>
          <a:xfrm>
            <a:off x="5975242" y="2014194"/>
            <a:ext cx="5149958" cy="3648375"/>
          </a:xfrm>
          <a:prstGeom prst="rect">
            <a:avLst/>
          </a:prstGeom>
        </p:spPr>
      </p:pic>
    </p:spTree>
    <p:extLst>
      <p:ext uri="{BB962C8B-B14F-4D97-AF65-F5344CB8AC3E}">
        <p14:creationId xmlns:p14="http://schemas.microsoft.com/office/powerpoint/2010/main" val="3327399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p:txBody>
          <a:bodyPr/>
          <a:lstStyle/>
          <a:p>
            <a:r>
              <a:rPr lang="en-US" dirty="0"/>
              <a:t>Populating our dictionaries</a:t>
            </a:r>
          </a:p>
        </p:txBody>
      </p:sp>
      <p:sp>
        <p:nvSpPr>
          <p:cNvPr id="3" name="Content Placeholder 2">
            <a:extLst>
              <a:ext uri="{FF2B5EF4-FFF2-40B4-BE49-F238E27FC236}">
                <a16:creationId xmlns:a16="http://schemas.microsoft.com/office/drawing/2014/main" id="{75CA0A1A-CF71-4844-9A2D-E2FE5E660361}"/>
              </a:ext>
            </a:extLst>
          </p:cNvPr>
          <p:cNvSpPr>
            <a:spLocks noGrp="1"/>
          </p:cNvSpPr>
          <p:nvPr>
            <p:ph idx="1"/>
          </p:nvPr>
        </p:nvSpPr>
        <p:spPr>
          <a:xfrm>
            <a:off x="5896216" y="2010011"/>
            <a:ext cx="5429074" cy="2301100"/>
          </a:xfrm>
        </p:spPr>
        <p:txBody>
          <a:bodyPr/>
          <a:lstStyle/>
          <a:p>
            <a:pPr marL="0" indent="0">
              <a:buNone/>
            </a:pPr>
            <a:r>
              <a:rPr lang="en-US" dirty="0"/>
              <a:t>Populating our dictionaries is simple.  For each word in tagged, we check to see if it already exists in our dictionary.  If it is, then we check to see if the next word in tagged is already listed in its value dictionary.  If it is, we increment the second word’s value, to show that we have seen it again.  If it isn’t, we add it and set its value to 1.</a:t>
            </a:r>
          </a:p>
        </p:txBody>
      </p:sp>
      <p:pic>
        <p:nvPicPr>
          <p:cNvPr id="5" name="Picture 4">
            <a:extLst>
              <a:ext uri="{FF2B5EF4-FFF2-40B4-BE49-F238E27FC236}">
                <a16:creationId xmlns:a16="http://schemas.microsoft.com/office/drawing/2014/main" id="{9B1DF2F3-DECD-47ED-A3F8-A40C1D10BC9C}"/>
              </a:ext>
            </a:extLst>
          </p:cNvPr>
          <p:cNvPicPr>
            <a:picLocks noChangeAspect="1"/>
          </p:cNvPicPr>
          <p:nvPr/>
        </p:nvPicPr>
        <p:blipFill>
          <a:blip r:embed="rId3"/>
          <a:stretch>
            <a:fillRect/>
          </a:stretch>
        </p:blipFill>
        <p:spPr>
          <a:xfrm>
            <a:off x="866710" y="2014194"/>
            <a:ext cx="4829416" cy="2296917"/>
          </a:xfrm>
          <a:prstGeom prst="rect">
            <a:avLst/>
          </a:prstGeom>
        </p:spPr>
      </p:pic>
      <p:sp>
        <p:nvSpPr>
          <p:cNvPr id="6" name="TextBox 5">
            <a:extLst>
              <a:ext uri="{FF2B5EF4-FFF2-40B4-BE49-F238E27FC236}">
                <a16:creationId xmlns:a16="http://schemas.microsoft.com/office/drawing/2014/main" id="{5DBC1565-083C-4B46-942E-A1212759E9D8}"/>
              </a:ext>
            </a:extLst>
          </p:cNvPr>
          <p:cNvSpPr txBox="1"/>
          <p:nvPr/>
        </p:nvSpPr>
        <p:spPr>
          <a:xfrm>
            <a:off x="906011" y="4764947"/>
            <a:ext cx="10326848" cy="923330"/>
          </a:xfrm>
          <a:prstGeom prst="rect">
            <a:avLst/>
          </a:prstGeom>
          <a:noFill/>
        </p:spPr>
        <p:txBody>
          <a:bodyPr wrap="square" rtlCol="0">
            <a:spAutoFit/>
          </a:bodyPr>
          <a:lstStyle/>
          <a:p>
            <a:r>
              <a:rPr lang="en-US" dirty="0"/>
              <a:t>If the first word isn’t in our main dictionary, then we add it, and initialize its value as a new dictionary with the next word as its key and one as its value.  Our main dictionary will be very large, so we keep track of its length as well.  </a:t>
            </a:r>
          </a:p>
        </p:txBody>
      </p:sp>
    </p:spTree>
    <p:extLst>
      <p:ext uri="{BB962C8B-B14F-4D97-AF65-F5344CB8AC3E}">
        <p14:creationId xmlns:p14="http://schemas.microsoft.com/office/powerpoint/2010/main" val="208078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p:txBody>
          <a:bodyPr/>
          <a:lstStyle/>
          <a:p>
            <a:r>
              <a:rPr lang="en-US" dirty="0"/>
              <a:t>Predicting what comes next</a:t>
            </a:r>
          </a:p>
        </p:txBody>
      </p:sp>
      <p:pic>
        <p:nvPicPr>
          <p:cNvPr id="5" name="Content Placeholder 4">
            <a:extLst>
              <a:ext uri="{FF2B5EF4-FFF2-40B4-BE49-F238E27FC236}">
                <a16:creationId xmlns:a16="http://schemas.microsoft.com/office/drawing/2014/main" id="{005C177C-0D4F-4CA5-95D9-604EFA83C6D8}"/>
              </a:ext>
            </a:extLst>
          </p:cNvPr>
          <p:cNvPicPr>
            <a:picLocks noGrp="1" noChangeAspect="1"/>
          </p:cNvPicPr>
          <p:nvPr>
            <p:ph idx="1"/>
          </p:nvPr>
        </p:nvPicPr>
        <p:blipFill>
          <a:blip r:embed="rId3"/>
          <a:stretch>
            <a:fillRect/>
          </a:stretch>
        </p:blipFill>
        <p:spPr>
          <a:xfrm>
            <a:off x="7434043" y="1888837"/>
            <a:ext cx="3245142" cy="3877212"/>
          </a:xfrm>
        </p:spPr>
      </p:pic>
      <p:sp>
        <p:nvSpPr>
          <p:cNvPr id="6" name="TextBox 5">
            <a:extLst>
              <a:ext uri="{FF2B5EF4-FFF2-40B4-BE49-F238E27FC236}">
                <a16:creationId xmlns:a16="http://schemas.microsoft.com/office/drawing/2014/main" id="{D49C3613-5CF7-45BF-ABA1-EBF35796FAD8}"/>
              </a:ext>
            </a:extLst>
          </p:cNvPr>
          <p:cNvSpPr txBox="1"/>
          <p:nvPr/>
        </p:nvSpPr>
        <p:spPr>
          <a:xfrm>
            <a:off x="1066800" y="1888837"/>
            <a:ext cx="5619226" cy="3194891"/>
          </a:xfrm>
          <a:prstGeom prst="rect">
            <a:avLst/>
          </a:prstGeom>
          <a:noFill/>
        </p:spPr>
        <p:txBody>
          <a:bodyPr wrap="square" rtlCol="0">
            <a:spAutoFit/>
          </a:bodyPr>
          <a:lstStyle/>
          <a:p>
            <a:r>
              <a:rPr lang="en-US" dirty="0"/>
              <a:t>We use two functions to generate our predictions.  </a:t>
            </a:r>
            <a:r>
              <a:rPr lang="en-US" b="1" dirty="0" err="1"/>
              <a:t>randomWord</a:t>
            </a:r>
            <a:r>
              <a:rPr lang="en-US" dirty="0"/>
              <a:t> returns a random word from the main dictionary.  This can be used as a starting point for our chain, or we could use a seed word instead.  </a:t>
            </a:r>
            <a:r>
              <a:rPr lang="en-US" b="1" dirty="0" err="1"/>
              <a:t>weightedRandomWord</a:t>
            </a:r>
            <a:r>
              <a:rPr lang="en-US" dirty="0"/>
              <a:t> returns a random word from the inner dictionary, weighted by the number of times that word was seen.  </a:t>
            </a:r>
          </a:p>
          <a:p>
            <a:endParaRPr lang="en-US" dirty="0"/>
          </a:p>
          <a:p>
            <a:r>
              <a:rPr lang="en-US" dirty="0"/>
              <a:t>How do we know our weighted word function is accurate?  We test it with a sample dictionary.  </a:t>
            </a:r>
          </a:p>
        </p:txBody>
      </p:sp>
      <p:pic>
        <p:nvPicPr>
          <p:cNvPr id="8" name="Picture 7">
            <a:extLst>
              <a:ext uri="{FF2B5EF4-FFF2-40B4-BE49-F238E27FC236}">
                <a16:creationId xmlns:a16="http://schemas.microsoft.com/office/drawing/2014/main" id="{7476FE48-586A-4BFB-A797-70A36A444123}"/>
              </a:ext>
            </a:extLst>
          </p:cNvPr>
          <p:cNvPicPr>
            <a:picLocks noChangeAspect="1"/>
          </p:cNvPicPr>
          <p:nvPr/>
        </p:nvPicPr>
        <p:blipFill>
          <a:blip r:embed="rId4"/>
          <a:stretch>
            <a:fillRect/>
          </a:stretch>
        </p:blipFill>
        <p:spPr>
          <a:xfrm>
            <a:off x="1066800" y="5360584"/>
            <a:ext cx="3343742" cy="257211"/>
          </a:xfrm>
          <a:prstGeom prst="rect">
            <a:avLst/>
          </a:prstGeom>
        </p:spPr>
      </p:pic>
      <p:pic>
        <p:nvPicPr>
          <p:cNvPr id="10" name="Picture 9">
            <a:extLst>
              <a:ext uri="{FF2B5EF4-FFF2-40B4-BE49-F238E27FC236}">
                <a16:creationId xmlns:a16="http://schemas.microsoft.com/office/drawing/2014/main" id="{27CCEC8A-1F1F-4B9D-9DD6-1750B8D2D084}"/>
              </a:ext>
            </a:extLst>
          </p:cNvPr>
          <p:cNvPicPr>
            <a:picLocks noChangeAspect="1"/>
          </p:cNvPicPr>
          <p:nvPr/>
        </p:nvPicPr>
        <p:blipFill>
          <a:blip r:embed="rId5"/>
          <a:stretch>
            <a:fillRect/>
          </a:stretch>
        </p:blipFill>
        <p:spPr>
          <a:xfrm>
            <a:off x="4705211" y="5141479"/>
            <a:ext cx="1762371" cy="695422"/>
          </a:xfrm>
          <a:prstGeom prst="rect">
            <a:avLst/>
          </a:prstGeom>
        </p:spPr>
      </p:pic>
    </p:spTree>
    <p:extLst>
      <p:ext uri="{BB962C8B-B14F-4D97-AF65-F5344CB8AC3E}">
        <p14:creationId xmlns:p14="http://schemas.microsoft.com/office/powerpoint/2010/main" val="406846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p:txBody>
          <a:bodyPr/>
          <a:lstStyle/>
          <a:p>
            <a:r>
              <a:rPr lang="en-US" dirty="0"/>
              <a:t>Forming our chain</a:t>
            </a:r>
          </a:p>
        </p:txBody>
      </p:sp>
      <p:sp>
        <p:nvSpPr>
          <p:cNvPr id="3" name="Content Placeholder 2">
            <a:extLst>
              <a:ext uri="{FF2B5EF4-FFF2-40B4-BE49-F238E27FC236}">
                <a16:creationId xmlns:a16="http://schemas.microsoft.com/office/drawing/2014/main" id="{75CA0A1A-CF71-4844-9A2D-E2FE5E660361}"/>
              </a:ext>
            </a:extLst>
          </p:cNvPr>
          <p:cNvSpPr>
            <a:spLocks noGrp="1"/>
          </p:cNvSpPr>
          <p:nvPr>
            <p:ph idx="1"/>
          </p:nvPr>
        </p:nvSpPr>
        <p:spPr>
          <a:xfrm>
            <a:off x="1066800" y="2103120"/>
            <a:ext cx="4981662" cy="3760785"/>
          </a:xfrm>
        </p:spPr>
        <p:txBody>
          <a:bodyPr>
            <a:normAutofit/>
          </a:bodyPr>
          <a:lstStyle/>
          <a:p>
            <a:pPr marL="0" indent="0">
              <a:buNone/>
            </a:pPr>
            <a:r>
              <a:rPr lang="en-US" dirty="0"/>
              <a:t>Now we can form our chain.  We can either use a random word to start our chain, or we can seed it ourselves.  </a:t>
            </a:r>
          </a:p>
          <a:p>
            <a:pPr marL="0" indent="0">
              <a:buNone/>
            </a:pPr>
            <a:r>
              <a:rPr lang="en-US" dirty="0"/>
              <a:t>Using that initial word, we then select our next word from the ones in our inner dictionary, and append it on to our list.  We keep going until we either reach the specified length, or chance upon the end of our input text (which would not be included in our main dictionary.</a:t>
            </a:r>
          </a:p>
          <a:p>
            <a:pPr marL="0" indent="0">
              <a:buNone/>
            </a:pPr>
            <a:r>
              <a:rPr lang="en-US" dirty="0"/>
              <a:t>Once our chain is complete, we clean up the text and print it.  </a:t>
            </a:r>
          </a:p>
        </p:txBody>
      </p:sp>
      <p:pic>
        <p:nvPicPr>
          <p:cNvPr id="5" name="Picture 4">
            <a:extLst>
              <a:ext uri="{FF2B5EF4-FFF2-40B4-BE49-F238E27FC236}">
                <a16:creationId xmlns:a16="http://schemas.microsoft.com/office/drawing/2014/main" id="{254ED312-9354-4B35-8523-3D4D8452F5D4}"/>
              </a:ext>
            </a:extLst>
          </p:cNvPr>
          <p:cNvPicPr>
            <a:picLocks noChangeAspect="1"/>
          </p:cNvPicPr>
          <p:nvPr/>
        </p:nvPicPr>
        <p:blipFill>
          <a:blip r:embed="rId3"/>
          <a:stretch>
            <a:fillRect/>
          </a:stretch>
        </p:blipFill>
        <p:spPr>
          <a:xfrm>
            <a:off x="6743088" y="2802247"/>
            <a:ext cx="4382112" cy="2362530"/>
          </a:xfrm>
          <a:prstGeom prst="rect">
            <a:avLst/>
          </a:prstGeom>
        </p:spPr>
      </p:pic>
    </p:spTree>
    <p:extLst>
      <p:ext uri="{BB962C8B-B14F-4D97-AF65-F5344CB8AC3E}">
        <p14:creationId xmlns:p14="http://schemas.microsoft.com/office/powerpoint/2010/main" val="99425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B7F-F451-4451-9039-53724282EF79}"/>
              </a:ext>
            </a:extLst>
          </p:cNvPr>
          <p:cNvSpPr>
            <a:spLocks noGrp="1"/>
          </p:cNvSpPr>
          <p:nvPr>
            <p:ph type="title"/>
          </p:nvPr>
        </p:nvSpPr>
        <p:spPr/>
        <p:txBody>
          <a:bodyPr/>
          <a:lstStyle/>
          <a:p>
            <a:r>
              <a:rPr lang="en-US" dirty="0"/>
              <a:t>Our results</a:t>
            </a:r>
          </a:p>
        </p:txBody>
      </p:sp>
      <p:pic>
        <p:nvPicPr>
          <p:cNvPr id="5" name="Picture 4">
            <a:extLst>
              <a:ext uri="{FF2B5EF4-FFF2-40B4-BE49-F238E27FC236}">
                <a16:creationId xmlns:a16="http://schemas.microsoft.com/office/drawing/2014/main" id="{695C7A14-2C59-4DAD-BD93-7842FAE80033}"/>
              </a:ext>
            </a:extLst>
          </p:cNvPr>
          <p:cNvPicPr>
            <a:picLocks noChangeAspect="1"/>
          </p:cNvPicPr>
          <p:nvPr/>
        </p:nvPicPr>
        <p:blipFill>
          <a:blip r:embed="rId3"/>
          <a:stretch>
            <a:fillRect/>
          </a:stretch>
        </p:blipFill>
        <p:spPr>
          <a:xfrm>
            <a:off x="638962" y="1808668"/>
            <a:ext cx="4981661" cy="1941210"/>
          </a:xfrm>
          <a:prstGeom prst="rect">
            <a:avLst/>
          </a:prstGeom>
        </p:spPr>
      </p:pic>
      <p:pic>
        <p:nvPicPr>
          <p:cNvPr id="7" name="Picture 6">
            <a:extLst>
              <a:ext uri="{FF2B5EF4-FFF2-40B4-BE49-F238E27FC236}">
                <a16:creationId xmlns:a16="http://schemas.microsoft.com/office/drawing/2014/main" id="{B9D50282-5CEC-49FA-9AA7-D260DB5C0C80}"/>
              </a:ext>
            </a:extLst>
          </p:cNvPr>
          <p:cNvPicPr>
            <a:picLocks noChangeAspect="1"/>
          </p:cNvPicPr>
          <p:nvPr/>
        </p:nvPicPr>
        <p:blipFill>
          <a:blip r:embed="rId4"/>
          <a:stretch>
            <a:fillRect/>
          </a:stretch>
        </p:blipFill>
        <p:spPr>
          <a:xfrm>
            <a:off x="638962" y="4060272"/>
            <a:ext cx="4981661" cy="2306876"/>
          </a:xfrm>
          <a:prstGeom prst="rect">
            <a:avLst/>
          </a:prstGeom>
        </p:spPr>
      </p:pic>
      <p:pic>
        <p:nvPicPr>
          <p:cNvPr id="11" name="Picture 10">
            <a:extLst>
              <a:ext uri="{FF2B5EF4-FFF2-40B4-BE49-F238E27FC236}">
                <a16:creationId xmlns:a16="http://schemas.microsoft.com/office/drawing/2014/main" id="{A89A730A-CC88-44AE-85E8-DD4FEDE62DDB}"/>
              </a:ext>
            </a:extLst>
          </p:cNvPr>
          <p:cNvPicPr>
            <a:picLocks noChangeAspect="1"/>
          </p:cNvPicPr>
          <p:nvPr/>
        </p:nvPicPr>
        <p:blipFill>
          <a:blip r:embed="rId5"/>
          <a:stretch>
            <a:fillRect/>
          </a:stretch>
        </p:blipFill>
        <p:spPr>
          <a:xfrm>
            <a:off x="5916708" y="1808668"/>
            <a:ext cx="5636330" cy="1941211"/>
          </a:xfrm>
          <a:prstGeom prst="rect">
            <a:avLst/>
          </a:prstGeom>
        </p:spPr>
      </p:pic>
      <p:pic>
        <p:nvPicPr>
          <p:cNvPr id="13" name="Picture 12">
            <a:extLst>
              <a:ext uri="{FF2B5EF4-FFF2-40B4-BE49-F238E27FC236}">
                <a16:creationId xmlns:a16="http://schemas.microsoft.com/office/drawing/2014/main" id="{9097B241-F141-4094-9F68-3A321F9A63F7}"/>
              </a:ext>
            </a:extLst>
          </p:cNvPr>
          <p:cNvPicPr>
            <a:picLocks noChangeAspect="1"/>
          </p:cNvPicPr>
          <p:nvPr/>
        </p:nvPicPr>
        <p:blipFill>
          <a:blip r:embed="rId6"/>
          <a:stretch>
            <a:fillRect/>
          </a:stretch>
        </p:blipFill>
        <p:spPr>
          <a:xfrm>
            <a:off x="5916708" y="4060272"/>
            <a:ext cx="5636330" cy="2306876"/>
          </a:xfrm>
          <a:prstGeom prst="rect">
            <a:avLst/>
          </a:prstGeom>
        </p:spPr>
      </p:pic>
    </p:spTree>
    <p:extLst>
      <p:ext uri="{BB962C8B-B14F-4D97-AF65-F5344CB8AC3E}">
        <p14:creationId xmlns:p14="http://schemas.microsoft.com/office/powerpoint/2010/main" val="501435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498</TotalTime>
  <Words>938</Words>
  <Application>Microsoft Office PowerPoint</Application>
  <PresentationFormat>Widescreen</PresentationFormat>
  <Paragraphs>76</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Century Gothic</vt:lpstr>
      <vt:lpstr>Garamond</vt:lpstr>
      <vt:lpstr>Savon</vt:lpstr>
      <vt:lpstr>Predicting austen</vt:lpstr>
      <vt:lpstr>What is a Markov chain?</vt:lpstr>
      <vt:lpstr>Why Jane Austen?</vt:lpstr>
      <vt:lpstr>Processing our corpus</vt:lpstr>
      <vt:lpstr>Creating our dictionary system</vt:lpstr>
      <vt:lpstr>Populating our dictionaries</vt:lpstr>
      <vt:lpstr>Predicting what comes next</vt:lpstr>
      <vt:lpstr>Forming our chain</vt:lpstr>
      <vt:lpstr>Our results</vt:lpstr>
      <vt:lpstr>Higher order Markov chains</vt:lpstr>
      <vt:lpstr>Results</vt:lpstr>
      <vt:lpstr>How can we decide which is best?</vt:lpstr>
      <vt:lpstr>Accuracy Rates</vt:lpstr>
      <vt:lpstr>Accuracy Rates</vt:lpstr>
      <vt:lpstr>Accuracy Rates</vt:lpstr>
      <vt:lpstr>Accuracy Rates</vt:lpstr>
      <vt:lpstr>Accuracy Rates</vt:lpstr>
      <vt:lpstr>Accuracy Rates</vt:lpstr>
      <vt:lpstr>Accuracy Rates</vt:lpstr>
      <vt:lpstr>Accuracy Rates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austen</dc:title>
  <dc:creator>Jennifer Green</dc:creator>
  <cp:lastModifiedBy>Jennifer Green</cp:lastModifiedBy>
  <cp:revision>51</cp:revision>
  <dcterms:created xsi:type="dcterms:W3CDTF">2017-12-13T13:40:26Z</dcterms:created>
  <dcterms:modified xsi:type="dcterms:W3CDTF">2018-07-28T18:31:51Z</dcterms:modified>
</cp:coreProperties>
</file>