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4" r:id="rId5"/>
    <p:sldId id="262" r:id="rId6"/>
    <p:sldId id="263" r:id="rId7"/>
    <p:sldId id="265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58D19B-78E4-413E-BC66-293646D7CD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9C5F0-82EE-47A5-8B10-9CE8E0B7BD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11186-8B14-4681-A637-AA132258072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B4307-B935-42D7-8F93-99E51A1CF5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5BBCE-64A3-4221-B231-485756321F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D8083-8CB9-488A-9B84-59D3B509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2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C0056-C103-4B33-8E11-3CD948A15D15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087E1-DCAC-4735-BF4C-4F97157CD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8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5040-4006-4B81-8E7B-98276F4064AC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7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618A-0BD2-4BB4-99EA-CFB1AAE03AA9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0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5BE7-7F58-4107-8ADC-D927EA1D52A7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4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393E-8AF1-4411-9688-0598DD3997B2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A84D-3866-4936-BBE1-CBE8033237A1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4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40C8-0DE5-4916-914B-DE2D9D0DC05C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0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917D3-0AC6-4233-B19C-676F66E35DF8}" type="datetime1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0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D421-6F06-402A-9506-A9FC723F6691}" type="datetime1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7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33C5-CC45-438A-9A97-49500611ADB4}" type="datetime1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BFFA-D9FC-4C62-8D59-B905B682E156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8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8B3F-697A-499E-B335-ABB5D5A4EFC7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9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30516-2700-45A6-8956-A98456AA1844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37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E277-331D-47A2-8EA1-4BF83C281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243" y="3802331"/>
            <a:ext cx="2713512" cy="929244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(/</a:t>
            </a:r>
            <a:r>
              <a:rPr lang="en-US" b="0" i="0" dirty="0" err="1">
                <a:solidFill>
                  <a:schemeClr val="tx2">
                    <a:lumMod val="25000"/>
                  </a:schemeClr>
                </a:solidFill>
                <a:effectLst/>
                <a:latin typeface="Helvetica" panose="020B0604020202020204" pitchFamily="34" charset="0"/>
              </a:rPr>
              <a:t>ɛʤ</a:t>
            </a:r>
            <a:r>
              <a:rPr lang="en-US" b="0" i="0" dirty="0">
                <a:solidFill>
                  <a:schemeClr val="tx2">
                    <a:lumMod val="25000"/>
                  </a:schemeClr>
                </a:solidFill>
                <a:effectLst/>
                <a:latin typeface="Helvetica" panose="020B0604020202020204" pitchFamily="34" charset="0"/>
              </a:rPr>
              <a:t>/)</a:t>
            </a: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38D51-E1A2-4B23-AFC5-FC39CBEE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pic>
        <p:nvPicPr>
          <p:cNvPr id="1030" name="Picture 6" descr="Gypsy Curse">
            <a:extLst>
              <a:ext uri="{FF2B5EF4-FFF2-40B4-BE49-F238E27FC236}">
                <a16:creationId xmlns:a16="http://schemas.microsoft.com/office/drawing/2014/main" id="{B8F9B0D6-6EDF-434B-B198-FE7ED42FD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091" y="2122550"/>
            <a:ext cx="3461817" cy="136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79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549A-A251-42BB-AA2B-69B6DD7B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D595F-E13D-4ABB-8ECC-5F6E8C87E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F8E9C-951C-4182-A6D4-D3B4901A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214097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CFC8-26A0-4B2E-87F6-0E00BE3F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483" y="690883"/>
            <a:ext cx="1770412" cy="392639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(Team members)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0CF32-9815-4EEB-889D-75232A4B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1E14CB-BF28-4A1A-8DAB-6FDD0BCD224C}"/>
              </a:ext>
            </a:extLst>
          </p:cNvPr>
          <p:cNvGrpSpPr/>
          <p:nvPr/>
        </p:nvGrpSpPr>
        <p:grpSpPr>
          <a:xfrm>
            <a:off x="8635098" y="1241090"/>
            <a:ext cx="2320142" cy="4911081"/>
            <a:chOff x="8278835" y="1241090"/>
            <a:chExt cx="2320142" cy="4911081"/>
          </a:xfrm>
        </p:grpSpPr>
        <p:pic>
          <p:nvPicPr>
            <p:cNvPr id="3074" name="Picture 2" descr="A Double Date With Leatherface – Texas Monthly">
              <a:extLst>
                <a:ext uri="{FF2B5EF4-FFF2-40B4-BE49-F238E27FC236}">
                  <a16:creationId xmlns:a16="http://schemas.microsoft.com/office/drawing/2014/main" id="{22020642-5868-4C46-8AE5-DC542E4125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06" t="8915" r="30653"/>
            <a:stretch/>
          </p:blipFill>
          <p:spPr bwMode="auto">
            <a:xfrm>
              <a:off x="8482943" y="1241090"/>
              <a:ext cx="1911927" cy="3783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08C8B9-A3AB-450B-81C4-A103DD3FC083}"/>
                </a:ext>
              </a:extLst>
            </p:cNvPr>
            <p:cNvSpPr txBox="1"/>
            <p:nvPr/>
          </p:nvSpPr>
          <p:spPr>
            <a:xfrm>
              <a:off x="8278835" y="5290397"/>
              <a:ext cx="2320142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dirty="0"/>
                <a:t>Jonathan Ong </a:t>
              </a:r>
            </a:p>
            <a:p>
              <a:pPr marL="0" indent="0" algn="ctr">
                <a:buNone/>
              </a:pPr>
              <a:r>
                <a:rPr lang="en-US" sz="1600" dirty="0"/>
                <a:t>“Wait there’s two of them?”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F019BA2-3C4B-4F8D-A2EA-AB79D8D7B61B}"/>
              </a:ext>
            </a:extLst>
          </p:cNvPr>
          <p:cNvSpPr txBox="1"/>
          <p:nvPr/>
        </p:nvSpPr>
        <p:spPr>
          <a:xfrm>
            <a:off x="4269179" y="5313013"/>
            <a:ext cx="346165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Jonathan Guzman</a:t>
            </a:r>
          </a:p>
          <a:p>
            <a:pPr marL="0" indent="0" algn="ctr">
              <a:buNone/>
            </a:pPr>
            <a:r>
              <a:rPr lang="en-US" sz="1600" dirty="0">
                <a:latin typeface="Calibri (Body)"/>
              </a:rPr>
              <a:t>“</a:t>
            </a:r>
            <a:r>
              <a:rPr lang="en-US" sz="1600" b="0" i="0" dirty="0">
                <a:effectLst/>
                <a:latin typeface="Calibri (Body)"/>
              </a:rPr>
              <a:t>It's Halloween, everyone's entitled to one good treat</a:t>
            </a:r>
            <a:r>
              <a:rPr lang="en-US" sz="1600" b="1" i="0" dirty="0">
                <a:effectLst/>
                <a:latin typeface="Calibri (Body)"/>
              </a:rPr>
              <a:t> </a:t>
            </a:r>
            <a:r>
              <a:rPr lang="en-US" sz="1600" b="1" i="0" u="sng" dirty="0">
                <a:effectLst/>
                <a:latin typeface="Calibri (Body)"/>
              </a:rPr>
              <a:t>or</a:t>
            </a:r>
            <a:r>
              <a:rPr lang="en-US" sz="1600" b="1" i="0" dirty="0">
                <a:effectLst/>
                <a:latin typeface="Calibri (Body)"/>
              </a:rPr>
              <a:t> </a:t>
            </a:r>
            <a:r>
              <a:rPr lang="en-US" sz="1600" b="0" i="0" dirty="0">
                <a:effectLst/>
                <a:latin typeface="Calibri (Body)"/>
              </a:rPr>
              <a:t>trick”</a:t>
            </a:r>
            <a:r>
              <a:rPr lang="en-US" sz="1600" dirty="0">
                <a:latin typeface="Calibri (Body)"/>
              </a:rPr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6F22DF-7C21-44A7-9753-67A8B3109E90}"/>
              </a:ext>
            </a:extLst>
          </p:cNvPr>
          <p:cNvGrpSpPr/>
          <p:nvPr/>
        </p:nvGrpSpPr>
        <p:grpSpPr>
          <a:xfrm>
            <a:off x="1090299" y="5313013"/>
            <a:ext cx="2320142" cy="615553"/>
            <a:chOff x="1399057" y="5305877"/>
            <a:chExt cx="2320142" cy="61555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18428D-5EA6-4972-8C73-2F7AA4740CBC}"/>
                </a:ext>
              </a:extLst>
            </p:cNvPr>
            <p:cNvSpPr txBox="1"/>
            <p:nvPr/>
          </p:nvSpPr>
          <p:spPr>
            <a:xfrm>
              <a:off x="1399057" y="5305877"/>
              <a:ext cx="2320142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dirty="0"/>
                <a:t>Eileen Chang  </a:t>
              </a:r>
            </a:p>
            <a:p>
              <a:pPr marL="0" indent="0" algn="ctr">
                <a:buNone/>
              </a:pPr>
              <a:r>
                <a:rPr lang="en-US" sz="1600" dirty="0"/>
                <a:t>“Terrible….      ” </a:t>
              </a:r>
            </a:p>
          </p:txBody>
        </p:sp>
        <p:pic>
          <p:nvPicPr>
            <p:cNvPr id="3078" name="Picture 6" descr="Facepalm">
              <a:extLst>
                <a:ext uri="{FF2B5EF4-FFF2-40B4-BE49-F238E27FC236}">
                  <a16:creationId xmlns:a16="http://schemas.microsoft.com/office/drawing/2014/main" id="{A0BE4336-C2F1-4C17-BD8D-CEB23A9FB1FC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935" y="5621613"/>
              <a:ext cx="230302" cy="230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80" name="Picture 8" descr="In his new book, &amp;#39;Cabinet of Curiosities,&amp;#39; director Guillermo del Toro  reveals the inspiration behind his monstrous creations - New York Daily News">
            <a:extLst>
              <a:ext uri="{FF2B5EF4-FFF2-40B4-BE49-F238E27FC236}">
                <a16:creationId xmlns:a16="http://schemas.microsoft.com/office/drawing/2014/main" id="{0D4F2247-B974-4A2A-86D2-A0F7662B0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05" y="2005490"/>
            <a:ext cx="3549081" cy="237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ichael Myers | Villains Wiki | Fandom">
            <a:extLst>
              <a:ext uri="{FF2B5EF4-FFF2-40B4-BE49-F238E27FC236}">
                <a16:creationId xmlns:a16="http://schemas.microsoft.com/office/drawing/2014/main" id="{B503C72F-E6FB-4C72-B77E-F21080370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894" y="1456370"/>
            <a:ext cx="2696226" cy="356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5F475A-5677-4D61-ACA5-D6FF94854F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0531" y="274532"/>
            <a:ext cx="323895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7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7793-C400-4D49-AC42-F6C78A28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accomplished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D20E0-73E2-4C61-AF58-2EC3D1B52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 algorithm for the exercise </a:t>
            </a:r>
          </a:p>
          <a:p>
            <a:r>
              <a:rPr lang="en-US" dirty="0"/>
              <a:t>Web application </a:t>
            </a:r>
          </a:p>
          <a:p>
            <a:pPr lvl="1"/>
            <a:r>
              <a:rPr lang="en-US" dirty="0"/>
              <a:t>“a fresh look” of mission planning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6C6AC-EE9C-4B9F-8926-F8622962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427774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ADCA-8719-4128-8B4D-881B76C1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algorithm summary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12B63-2CE0-48D4-A136-ADE12373C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the 49 lines of restraints and constraints: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11 not met (77.55% met)</a:t>
            </a:r>
          </a:p>
          <a:p>
            <a:r>
              <a:rPr lang="en-US" dirty="0"/>
              <a:t>Key notes:</a:t>
            </a:r>
          </a:p>
          <a:p>
            <a:pPr lvl="1"/>
            <a:r>
              <a:rPr lang="en-US" dirty="0"/>
              <a:t>Every target is killed</a:t>
            </a:r>
          </a:p>
          <a:p>
            <a:pPr lvl="1"/>
            <a:r>
              <a:rPr lang="en-US" dirty="0"/>
              <a:t>Jets and </a:t>
            </a:r>
            <a:r>
              <a:rPr lang="en-US" dirty="0" err="1"/>
              <a:t>helos</a:t>
            </a:r>
            <a:r>
              <a:rPr lang="en-US" dirty="0"/>
              <a:t> have no limit on time, and do not fail after landing</a:t>
            </a:r>
          </a:p>
          <a:p>
            <a:pPr lvl="1"/>
            <a:r>
              <a:rPr lang="en-US" dirty="0"/>
              <a:t>No resources (jets, </a:t>
            </a:r>
            <a:r>
              <a:rPr lang="en-US" dirty="0" err="1"/>
              <a:t>helos</a:t>
            </a:r>
            <a:r>
              <a:rPr lang="en-US" dirty="0"/>
              <a:t>, pilots, or weapons) are transferred between carriers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https://github.com/Jonathan805/RestrictedPlanning/blob/main/Matlab/AutoScheduling.m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782FF-7ED5-4192-A01F-660E4D3E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338401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DF42D-3D90-4D39-8593-9FBBFEB2E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808" y="748145"/>
            <a:ext cx="5390408" cy="5729844"/>
          </a:xfrm>
        </p:spPr>
        <p:txBody>
          <a:bodyPr>
            <a:normAutofit fontScale="55000" lnSpcReduction="20000"/>
          </a:bodyPr>
          <a:lstStyle/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 cannot fly with Pilot 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11 cannot Fly with Pilot 12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20 cannot fly with Pilot 21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3 can only fly with Pilot 4 or Pilot 9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18 can only fly with Pilot 21 or Pilot 19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5 cannot fly Jet 8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17 cannot fly Jet 12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10 and Jet 11 cannot be in the same sortie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15 can only fly twice during the offensive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20 can only fly three times during the offensive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4 cannot fly any missions on Day 5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13 cannot fly any missions on Day 6 and Day 7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Jet 5 will need 48 hours of maintenance after it's first 10 hours of flight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7 is not available after day 5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1 is not available until 1400z on day 3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Jet 4, 8, 9 , and 17 can only carry one missile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has a 30% chance of needing 16 hours of down-time after landing at it's home carrier for that day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Jet has a 20% chance of needing 24 hours of downtime after each landing at it's home carrier for that day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2CB46-3E82-46AE-AE99-4D885792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35B94-B09E-4223-A496-D1AE1FFA9173}"/>
              </a:ext>
            </a:extLst>
          </p:cNvPr>
          <p:cNvSpPr txBox="1"/>
          <p:nvPr/>
        </p:nvSpPr>
        <p:spPr>
          <a:xfrm>
            <a:off x="5599216" y="136525"/>
            <a:ext cx="6299861" cy="6735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 </a:t>
            </a:r>
          </a:p>
          <a:p>
            <a:pPr algn="l" fontAlgn="t"/>
            <a:r>
              <a:rPr lang="en-US" sz="1500" b="0" i="0" dirty="0">
                <a:effectLst/>
                <a:latin typeface="Arial" panose="020B0604020202020204" pitchFamily="34" charset="0"/>
              </a:rPr>
              <a:t>Targets: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1 - Enemy Carrier A, no defenses, Collocated with Destroyer A, and protected by both Cruiser A and B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2 - Enemy Carrier B, no defenses, Collocated with Destroyer B, and protected both Cruiser A and B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3 - Enemy Destroyer A, collocated with Target 1, 25% chance to kill 50% of the aircraft that attack Target 1, and 30% chance to kill 50% of the aircraft that attack Target 3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4 - Enemy Destroyer B, collocated with Target 2, 30% chance to kill 50% of the aircraft that attack it, and 30% chance to kill 50% of the aircraft that attack Target 3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5 - Enemy Cruiser A, Collocated with Target 1, 15% chance to Kill 50% of the aircraft that attack Target 1 or Target 2, and 40% chance to kill 50% of the aircraft that attack Target 5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6- Enemy Cruiser B, Collocated with Target 2, 15% chance to Kill 50% of the aircraft that attack Target 1 or Target 2, and 40% chance to kill 50% of the aircraft that attack Target 6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Each missile launched against an enemy vessel has a 60% Chance of hitting that ship. 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Each hit has an 50% chance of Killing or Disabling that ship. Disabled ships cannot defend themselves or other vessels.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 fontAlgn="t">
              <a:spcBef>
                <a:spcPts val="750"/>
              </a:spcBef>
            </a:pPr>
            <a:endParaRPr lang="en-US" sz="15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25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BDF39-9DE8-4B5D-B2E9-28254D0A8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0" y="379638"/>
            <a:ext cx="5099462" cy="5780521"/>
          </a:xfrm>
        </p:spPr>
        <p:txBody>
          <a:bodyPr>
            <a:normAutofit fontScale="92500" lnSpcReduction="10000"/>
          </a:bodyPr>
          <a:lstStyle/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 1 or 3 must be no less than 2 hours, but may not be more than 4 hours long and can attack one or both of Targets 1 and 3, and are at risk of getting shot by Target 3, 5,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 2 or 4 must be no less than 3 hours, but may not be more than 5 hours long and can attack one or both of Targets 2 and 4, and are at risk of getting shot by Target 4, 5,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Targets 5 or 6 must be no less than 4 hours, but may not more than 6 hours long and can attack one or both of Targets 5 or 6, and are at Risk of being shot by targets 5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Killed friendly Jets causes the loss of that Jet and its pilot.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It takes 24 hours and occupies 1 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crew to shuffle people (up to 2 jet pilots or 1 whole 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crew) between Carriers (two-way trip, the 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returns to it's home carrier and may bring passengers back on the second leg).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It takes six hours occupies 1 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and 1 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crew to reposition that 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between carriers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It takes 12 Hours and occupies 1 Jet and 1 Jet Pilot to move missiles between Carriers (two-way trip, may swap pilots and/or bring missile(s) back on its return leg)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It takes 4 Hours and occupies 1 Jet and 1 Pilot to reposition a jet and that pilot (one way trip, that Jet may bring missile(s))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All Jets are single seat and take 1 pilot to fly.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Jets can carry up to 2 weapons per sortie, unless some restraint says otherwise.</a:t>
            </a:r>
          </a:p>
          <a:p>
            <a:pPr marL="285750" indent="-285750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All sorties must have a minimum of 2 jets and 2 pilots, except reposition flights between carriers.</a:t>
            </a:r>
          </a:p>
          <a:p>
            <a:pPr marL="0" indent="0" algn="l" fontAlgn="t">
              <a:spcBef>
                <a:spcPts val="750"/>
              </a:spcBef>
              <a:buNone/>
            </a:pP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10718-CD20-420D-9B74-298783B4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9922"/>
            <a:ext cx="4114800" cy="365125"/>
          </a:xfrm>
        </p:spPr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CB662-3D24-4DC7-869F-8ACB83720D30}"/>
              </a:ext>
            </a:extLst>
          </p:cNvPr>
          <p:cNvSpPr txBox="1"/>
          <p:nvPr/>
        </p:nvSpPr>
        <p:spPr>
          <a:xfrm>
            <a:off x="5177642" y="355515"/>
            <a:ext cx="6648697" cy="5745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jet requires 1 pilot to fly.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sortie requires a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and crew for that carrier to be airborne during the period 1 hour before to 1 hour after launch and 1 hour before and 1 hour after recovery for man-overboard and rescue requirements (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helos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may cover multiple launches and lands during their period of flight)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Helos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may not be airborne for more than 8 hours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requires 12 hours after land to reset for the next flight, except when doing a hotseat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 requires 12 hours after land 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Crews may hot-seat aircraft (that is, a jet or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can land and a new pilot can take that jet for another sortie)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jet may fly 3 sorties per day, but may not be airborne for more than 16 hours in a day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jet needs 8 hours after it lands at it's home carrier for that day, unless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hotseating</a:t>
            </a:r>
            <a:endParaRPr lang="en-US" sz="1400" b="0" i="0" dirty="0">
              <a:effectLst/>
              <a:latin typeface="Arial" panose="020B0604020202020204" pitchFamily="34" charset="0"/>
            </a:endParaRP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Hot Seat takes 30 minutes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carrier can accommodate 2x hotseats at a time in any combination of jet or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endParaRPr lang="en-US" sz="1400" b="0" i="0" dirty="0">
              <a:effectLst/>
              <a:latin typeface="Arial" panose="020B0604020202020204" pitchFamily="34" charset="0"/>
            </a:endParaRP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jet Pilot requires 16 hours to rest and replan before flying again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Jet Pilot may only fly for 16 hours in a day, but may fly more than one Jet in a day (hotseat time counts against their max duty time for the day)</a:t>
            </a:r>
          </a:p>
        </p:txBody>
      </p:sp>
    </p:spTree>
    <p:extLst>
      <p:ext uri="{BB962C8B-B14F-4D97-AF65-F5344CB8AC3E}">
        <p14:creationId xmlns:p14="http://schemas.microsoft.com/office/powerpoint/2010/main" val="234641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</a:t>
            </a:r>
            <a:r>
              <a:rPr lang="en-US"/>
              <a:t>Planning 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an ATO</a:t>
            </a:r>
          </a:p>
          <a:p>
            <a:pPr lvl="1"/>
            <a:r>
              <a:rPr lang="en-US" dirty="0"/>
              <a:t>With JMPS:</a:t>
            </a:r>
          </a:p>
          <a:p>
            <a:pPr lvl="2"/>
            <a:r>
              <a:rPr lang="en-US" dirty="0"/>
              <a:t>Import ATO and ACO with Task View (7 + clicks)</a:t>
            </a:r>
          </a:p>
          <a:p>
            <a:pPr lvl="2"/>
            <a:r>
              <a:rPr lang="en-US" dirty="0"/>
              <a:t>Port over the targets and </a:t>
            </a:r>
            <a:r>
              <a:rPr lang="en-US" dirty="0" err="1"/>
              <a:t>geozones</a:t>
            </a:r>
            <a:r>
              <a:rPr lang="en-US" dirty="0"/>
              <a:t> from Task View into JMPS</a:t>
            </a:r>
          </a:p>
          <a:p>
            <a:pPr lvl="1"/>
            <a:r>
              <a:rPr lang="en-US" dirty="0"/>
              <a:t>Now:</a:t>
            </a:r>
          </a:p>
          <a:p>
            <a:pPr lvl="2"/>
            <a:r>
              <a:rPr lang="en-US" dirty="0"/>
              <a:t>Drag and drop tasking into page.  Get summary and visualization of targets immediately. (1 click)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38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7FAC7-9A78-418C-B807-48ECCF0B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pic>
        <p:nvPicPr>
          <p:cNvPr id="2050" name="Picture 2" descr="Gypsy Curse">
            <a:extLst>
              <a:ext uri="{FF2B5EF4-FFF2-40B4-BE49-F238E27FC236}">
                <a16:creationId xmlns:a16="http://schemas.microsoft.com/office/drawing/2014/main" id="{7173D12A-5393-4EF8-B04F-3F5606435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30" y="2440380"/>
            <a:ext cx="7901631" cy="183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959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C911-7B2A-4AD3-9AF4-787E5BC2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83182" cy="1325563"/>
          </a:xfrm>
        </p:spPr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9F6C5-7FEB-41EF-90AE-A09F09C14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19" y="1729077"/>
            <a:ext cx="4731327" cy="4351338"/>
          </a:xfrm>
        </p:spPr>
        <p:txBody>
          <a:bodyPr/>
          <a:lstStyle/>
          <a:p>
            <a:r>
              <a:rPr lang="en-US" dirty="0"/>
              <a:t>Learned how to send group texts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3722C-B068-479E-83D9-1EB6A54E8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FCC00C-F20F-424B-92FC-603D1DEB5BCB}"/>
              </a:ext>
            </a:extLst>
          </p:cNvPr>
          <p:cNvSpPr txBox="1">
            <a:spLocks/>
          </p:cNvSpPr>
          <p:nvPr/>
        </p:nvSpPr>
        <p:spPr>
          <a:xfrm>
            <a:off x="7237020" y="339436"/>
            <a:ext cx="39831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Impacts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3E20B2-7401-47EA-AEC9-B05AB0AE1F9F}"/>
              </a:ext>
            </a:extLst>
          </p:cNvPr>
          <p:cNvSpPr txBox="1">
            <a:spLocks/>
          </p:cNvSpPr>
          <p:nvPr/>
        </p:nvSpPr>
        <p:spPr>
          <a:xfrm>
            <a:off x="5955475" y="1729077"/>
            <a:ext cx="56002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Watching </a:t>
            </a:r>
            <a:r>
              <a:rPr lang="en-US" dirty="0" err="1"/>
              <a:t>youtube</a:t>
            </a:r>
            <a:r>
              <a:rPr lang="en-US" dirty="0"/>
              <a:t> videos at 3x speed is the normal now</a:t>
            </a:r>
          </a:p>
        </p:txBody>
      </p:sp>
    </p:spTree>
    <p:extLst>
      <p:ext uri="{BB962C8B-B14F-4D97-AF65-F5344CB8AC3E}">
        <p14:creationId xmlns:p14="http://schemas.microsoft.com/office/powerpoint/2010/main" val="345539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3802</TotalTime>
  <Words>1259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 (Body)</vt:lpstr>
      <vt:lpstr>Arial</vt:lpstr>
      <vt:lpstr>Calibri</vt:lpstr>
      <vt:lpstr>Calibri Light</vt:lpstr>
      <vt:lpstr>Courier New</vt:lpstr>
      <vt:lpstr>Helvetica</vt:lpstr>
      <vt:lpstr>Office Theme</vt:lpstr>
      <vt:lpstr>(/ɛʤ/)</vt:lpstr>
      <vt:lpstr>(Team members)</vt:lpstr>
      <vt:lpstr>What we accomplished</vt:lpstr>
      <vt:lpstr>Optimization algorithm summary </vt:lpstr>
      <vt:lpstr>PowerPoint Presentation</vt:lpstr>
      <vt:lpstr>PowerPoint Presentation</vt:lpstr>
      <vt:lpstr>Mission Planning  </vt:lpstr>
      <vt:lpstr>PowerPoint Presentation</vt:lpstr>
      <vt:lpstr>Lessons Learned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(/ɛʤ/)</dc:title>
  <dc:creator>Jonathan Ong</dc:creator>
  <cp:lastModifiedBy>Jonathan Ong</cp:lastModifiedBy>
  <cp:revision>15</cp:revision>
  <dcterms:created xsi:type="dcterms:W3CDTF">2021-10-21T08:27:52Z</dcterms:created>
  <dcterms:modified xsi:type="dcterms:W3CDTF">2021-10-23T23:49:57Z</dcterms:modified>
</cp:coreProperties>
</file>