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65" r:id="rId9"/>
    <p:sldId id="274" r:id="rId10"/>
    <p:sldId id="285" r:id="rId11"/>
    <p:sldId id="267" r:id="rId12"/>
    <p:sldId id="268" r:id="rId13"/>
    <p:sldId id="275" r:id="rId14"/>
    <p:sldId id="269" r:id="rId15"/>
    <p:sldId id="282" r:id="rId16"/>
    <p:sldId id="283" r:id="rId17"/>
    <p:sldId id="266" r:id="rId18"/>
    <p:sldId id="259" r:id="rId19"/>
    <p:sldId id="284" r:id="rId20"/>
    <p:sldId id="280" r:id="rId21"/>
    <p:sldId id="271" r:id="rId22"/>
    <p:sldId id="270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BBC93F8-9A88-7D43-809A-08817DFA32CD}"/>
              </a:ext>
            </a:extLst>
          </p:cNvPr>
          <p:cNvSpPr/>
          <p:nvPr/>
        </p:nvSpPr>
        <p:spPr>
          <a:xfrm>
            <a:off x="233679" y="1084027"/>
            <a:ext cx="5760721" cy="89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98E8-DF30-424F-9AA4-2CF603E5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43" y="17396"/>
            <a:ext cx="5995464" cy="950565"/>
          </a:xfrm>
        </p:spPr>
        <p:txBody>
          <a:bodyPr>
            <a:normAutofit/>
          </a:bodyPr>
          <a:lstStyle/>
          <a:p>
            <a:r>
              <a:rPr lang="en-US" dirty="0"/>
              <a:t>Frontend/Backend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C8D42-FC61-0C4D-AC08-ACE9191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EF572-7D1A-F140-B419-449B31211CC7}"/>
              </a:ext>
            </a:extLst>
          </p:cNvPr>
          <p:cNvSpPr/>
          <p:nvPr/>
        </p:nvSpPr>
        <p:spPr>
          <a:xfrm>
            <a:off x="2359076" y="2854459"/>
            <a:ext cx="1509925" cy="57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4011A-CB18-EE46-A3D4-0C33E088F611}"/>
              </a:ext>
            </a:extLst>
          </p:cNvPr>
          <p:cNvSpPr/>
          <p:nvPr/>
        </p:nvSpPr>
        <p:spPr>
          <a:xfrm>
            <a:off x="404919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55A7B-07C8-9244-8402-30F8109A0DD2}"/>
              </a:ext>
            </a:extLst>
          </p:cNvPr>
          <p:cNvSpPr/>
          <p:nvPr/>
        </p:nvSpPr>
        <p:spPr>
          <a:xfrm>
            <a:off x="1967637" y="126256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5EF10-EE9A-824B-A36B-92B57FA62FBA}"/>
              </a:ext>
            </a:extLst>
          </p:cNvPr>
          <p:cNvSpPr/>
          <p:nvPr/>
        </p:nvSpPr>
        <p:spPr>
          <a:xfrm>
            <a:off x="3952968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64E28-5AC0-E348-8375-24DCFD11AB51}"/>
              </a:ext>
            </a:extLst>
          </p:cNvPr>
          <p:cNvSpPr txBox="1"/>
          <p:nvPr/>
        </p:nvSpPr>
        <p:spPr>
          <a:xfrm>
            <a:off x="3450685" y="126071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5F70D7-0AC1-AF46-83A4-B57B7DD63472}"/>
              </a:ext>
            </a:extLst>
          </p:cNvPr>
          <p:cNvSpPr/>
          <p:nvPr/>
        </p:nvSpPr>
        <p:spPr>
          <a:xfrm>
            <a:off x="6955349" y="1288481"/>
            <a:ext cx="5046150" cy="38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REACT Frontend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07317-AE96-3E4B-9943-BA76EB4F5366}"/>
              </a:ext>
            </a:extLst>
          </p:cNvPr>
          <p:cNvSpPr/>
          <p:nvPr/>
        </p:nvSpPr>
        <p:spPr>
          <a:xfrm>
            <a:off x="7163048" y="18361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Aircraft Constraints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7845A2-8B7D-5543-97A8-535B0123AA1E}"/>
              </a:ext>
            </a:extLst>
          </p:cNvPr>
          <p:cNvSpPr/>
          <p:nvPr/>
        </p:nvSpPr>
        <p:spPr>
          <a:xfrm>
            <a:off x="8822714" y="18361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Target Constraints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21E6A-9A2D-234E-B4A9-F807793173EB}"/>
              </a:ext>
            </a:extLst>
          </p:cNvPr>
          <p:cNvSpPr/>
          <p:nvPr/>
        </p:nvSpPr>
        <p:spPr>
          <a:xfrm>
            <a:off x="576159" y="466822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5740A-F87C-8747-ADF5-7079F2FEC3CC}"/>
              </a:ext>
            </a:extLst>
          </p:cNvPr>
          <p:cNvSpPr/>
          <p:nvPr/>
        </p:nvSpPr>
        <p:spPr>
          <a:xfrm>
            <a:off x="2189875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27AA96-766F-394B-8FF4-48557EF98795}"/>
              </a:ext>
            </a:extLst>
          </p:cNvPr>
          <p:cNvSpPr/>
          <p:nvPr/>
        </p:nvSpPr>
        <p:spPr>
          <a:xfrm>
            <a:off x="4197246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02B729-F4A0-2C48-B00C-80BD37B6349E}"/>
              </a:ext>
            </a:extLst>
          </p:cNvPr>
          <p:cNvSpPr txBox="1"/>
          <p:nvPr/>
        </p:nvSpPr>
        <p:spPr>
          <a:xfrm>
            <a:off x="3703148" y="4686164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D60052-708E-C34F-84A7-1A882A25505C}"/>
              </a:ext>
            </a:extLst>
          </p:cNvPr>
          <p:cNvSpPr/>
          <p:nvPr/>
        </p:nvSpPr>
        <p:spPr>
          <a:xfrm>
            <a:off x="242966" y="4455080"/>
            <a:ext cx="5760721" cy="89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E23DE534-EFF6-9F45-A704-A98E06E6EA8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3869001" y="3144224"/>
            <a:ext cx="3086348" cy="464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A2FE1D0-C65F-5A45-97E4-C22CB497FDF4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rot="5400000">
            <a:off x="2675125" y="2415544"/>
            <a:ext cx="87783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4C296A8-F58C-0540-956C-C16A4DD25E64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rot="16200000" flipH="1">
            <a:off x="2608137" y="3939890"/>
            <a:ext cx="1021092" cy="928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0F14371-242C-6B45-A05D-F2D4ADCC4B76}"/>
              </a:ext>
            </a:extLst>
          </p:cNvPr>
          <p:cNvSpPr/>
          <p:nvPr/>
        </p:nvSpPr>
        <p:spPr>
          <a:xfrm>
            <a:off x="8822713" y="2820736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Target Modification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2ACF4A-BE94-E544-9A38-718C09CB9074}"/>
              </a:ext>
            </a:extLst>
          </p:cNvPr>
          <p:cNvSpPr/>
          <p:nvPr/>
        </p:nvSpPr>
        <p:spPr>
          <a:xfrm>
            <a:off x="8867959" y="3863351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Push Notifications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79B28-5F12-D149-B662-ABA275AC7830}"/>
              </a:ext>
            </a:extLst>
          </p:cNvPr>
          <p:cNvSpPr/>
          <p:nvPr/>
        </p:nvSpPr>
        <p:spPr>
          <a:xfrm>
            <a:off x="7190314" y="3859159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Algorithms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F975997-9019-BC40-9E43-7EB374795C77}"/>
              </a:ext>
            </a:extLst>
          </p:cNvPr>
          <p:cNvSpPr/>
          <p:nvPr/>
        </p:nvSpPr>
        <p:spPr>
          <a:xfrm>
            <a:off x="10412106" y="18361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Pilot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Constraints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BD3049A-68D9-B14E-9F65-5687DFE485B6}"/>
              </a:ext>
            </a:extLst>
          </p:cNvPr>
          <p:cNvSpPr txBox="1"/>
          <p:nvPr/>
        </p:nvSpPr>
        <p:spPr>
          <a:xfrm>
            <a:off x="566642" y="2472063"/>
            <a:ext cx="1613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Saved in individual user or team DB.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FA50C8-5687-1D4B-886B-50D3BAE6824A}"/>
              </a:ext>
            </a:extLst>
          </p:cNvPr>
          <p:cNvSpPr/>
          <p:nvPr/>
        </p:nvSpPr>
        <p:spPr>
          <a:xfrm>
            <a:off x="7181027" y="28257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Aircraft Modification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E2C2A62-885F-8344-9E4B-C39D579D1132}"/>
              </a:ext>
            </a:extLst>
          </p:cNvPr>
          <p:cNvSpPr/>
          <p:nvPr/>
        </p:nvSpPr>
        <p:spPr>
          <a:xfrm>
            <a:off x="10443015" y="2820736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Pilot Modification</a:t>
            </a:r>
          </a:p>
        </p:txBody>
      </p:sp>
    </p:spTree>
    <p:extLst>
      <p:ext uri="{BB962C8B-B14F-4D97-AF65-F5344CB8AC3E}">
        <p14:creationId xmlns:p14="http://schemas.microsoft.com/office/powerpoint/2010/main" val="48025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  <a:p>
            <a:pPr lvl="2"/>
            <a:r>
              <a:rPr lang="en-US" dirty="0"/>
              <a:t>Sortie time will be colored RED if it’s not valid given the constraints</a:t>
            </a:r>
          </a:p>
          <a:p>
            <a:pPr lvl="2"/>
            <a:r>
              <a:rPr lang="en-US" dirty="0"/>
              <a:t>Chance of success updates automatically with each adjustment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Output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F5839C-26EA-45D4-A43D-5FDEE1086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95"/>
          <a:stretch/>
        </p:blipFill>
        <p:spPr>
          <a:xfrm>
            <a:off x="1797050" y="1331647"/>
            <a:ext cx="8437333" cy="50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Join or create an active mission plan session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>
                <a:solidFill>
                  <a:srgbClr val="00B0F0"/>
                </a:solidFill>
              </a:rPr>
              <a:t>Active mission displayed on the top right</a:t>
            </a:r>
          </a:p>
          <a:p>
            <a:r>
              <a:rPr lang="en-US" dirty="0">
                <a:solidFill>
                  <a:srgbClr val="FFC000"/>
                </a:solidFill>
              </a:rPr>
              <a:t>Available active missions displayed in the drop down</a:t>
            </a:r>
          </a:p>
          <a:p>
            <a:r>
              <a:rPr lang="en-US" dirty="0">
                <a:solidFill>
                  <a:srgbClr val="FF0000"/>
                </a:solidFill>
              </a:rPr>
              <a:t>Button to create a new mission planning session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Mission planners can collaboratively adjust, verify, and plan routes on targets</a:t>
            </a:r>
          </a:p>
          <a:p>
            <a:r>
              <a:rPr lang="en-US" dirty="0"/>
              <a:t>See progress of target planning in real time</a:t>
            </a:r>
          </a:p>
          <a:p>
            <a:pPr lvl="1"/>
            <a:r>
              <a:rPr lang="en-US" dirty="0"/>
              <a:t>The sortie plan</a:t>
            </a:r>
          </a:p>
          <a:p>
            <a:pPr lvl="1"/>
            <a:r>
              <a:rPr lang="en-US" dirty="0"/>
              <a:t>The weapon plan</a:t>
            </a:r>
          </a:p>
          <a:p>
            <a:pPr lvl="1"/>
            <a:r>
              <a:rPr lang="en-US" dirty="0"/>
              <a:t>Any tanker routes</a:t>
            </a:r>
          </a:p>
          <a:p>
            <a:r>
              <a:rPr lang="en-US" dirty="0"/>
              <a:t>Send messages to the ships/</a:t>
            </a:r>
            <a:r>
              <a:rPr lang="en-US" dirty="0" err="1"/>
              <a:t>helos</a:t>
            </a:r>
            <a:r>
              <a:rPr lang="en-US" dirty="0"/>
              <a:t>/pilots when the mission plan is ready</a:t>
            </a:r>
          </a:p>
        </p:txBody>
      </p:sp>
    </p:spTree>
    <p:extLst>
      <p:ext uri="{BB962C8B-B14F-4D97-AF65-F5344CB8AC3E}">
        <p14:creationId xmlns:p14="http://schemas.microsoft.com/office/powerpoint/2010/main" val="360394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0929-2940-4F4E-80B5-CD5F6714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and future updates (The Sequel)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5B16-9519-480B-9444-A9B27FC3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algorithm with the web page</a:t>
            </a:r>
          </a:p>
          <a:p>
            <a:r>
              <a:rPr lang="en-US" dirty="0"/>
              <a:t>Integrate a messaging/notification pub sub service to collaborate with other planners</a:t>
            </a:r>
          </a:p>
          <a:p>
            <a:r>
              <a:rPr lang="en-US" dirty="0"/>
              <a:t>Actually parse an ATO</a:t>
            </a:r>
          </a:p>
          <a:p>
            <a:r>
              <a:rPr lang="en-US" dirty="0"/>
              <a:t>Integrate a map to visualize and edit a auto-generated route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63984-9220-46C8-AC45-7CBD3B72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7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</a:t>
            </a:r>
            <a:r>
              <a:rPr lang="en-US" dirty="0" err="1"/>
              <a:t>jets’s</a:t>
            </a:r>
            <a:r>
              <a:rPr lang="en-US" dirty="0"/>
              <a:t>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 </a:t>
            </a:r>
          </a:p>
          <a:p>
            <a:pPr lvl="2"/>
            <a:r>
              <a:rPr lang="en-US" sz="2400" dirty="0"/>
              <a:t>a “fresh” look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10" y="1825625"/>
            <a:ext cx="853469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EJJ Example Schedule Output</a:t>
            </a:r>
            <a:br>
              <a:rPr lang="en-US" dirty="0"/>
            </a:br>
            <a:r>
              <a:rPr lang="en-US" sz="1400" dirty="0"/>
              <a:t>With 90% probability of disabling/destroying targets</a:t>
            </a:r>
            <a:br>
              <a:rPr lang="en-US" dirty="0"/>
            </a:br>
            <a:r>
              <a:rPr lang="en-US" sz="1200" dirty="0"/>
              <a:t>(Able to Disable Target 2, 3, 4; </a:t>
            </a:r>
            <a:r>
              <a:rPr lang="en-US" sz="1200" dirty="0" err="1"/>
              <a:t>Unharm</a:t>
            </a:r>
            <a:r>
              <a:rPr lang="en-US" sz="1200" dirty="0"/>
              <a:t> Targets 5, 6; Disable and Attempt to Destroy Target 1 – may not have enough missiles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3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9, 10,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4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46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2, 15, 16, 17, 18, 19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5,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12, 13, 7,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7848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5, 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5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75" y="1"/>
            <a:ext cx="10515600" cy="1083050"/>
          </a:xfrm>
        </p:spPr>
        <p:txBody>
          <a:bodyPr/>
          <a:lstStyle/>
          <a:p>
            <a:r>
              <a:rPr lang="en-US" dirty="0"/>
              <a:t>EJJ Web Page – Mission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219437-130A-4B41-967F-F28D427AD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5" y="995369"/>
            <a:ext cx="10352451" cy="52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8503</TotalTime>
  <Words>2915</Words>
  <Application>Microsoft Macintosh PowerPoint</Application>
  <PresentationFormat>Widescreen</PresentationFormat>
  <Paragraphs>267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(Body)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 With 90% probability of disabling/destroying targets (Able to Disable Target 2, 3, 4; Unharm Targets 5, 6; Disable and Attempt to Destroy Target 1 – may not have enough missiles )</vt:lpstr>
      <vt:lpstr>EJJ Mission Planning Flow (1) </vt:lpstr>
      <vt:lpstr>EJJ Web Page – Mission Set-Up</vt:lpstr>
      <vt:lpstr>Frontend/Backend Design</vt:lpstr>
      <vt:lpstr>EJJ Mission Planning Flow (2) </vt:lpstr>
      <vt:lpstr>EJJ Mission Planning Flow (3) </vt:lpstr>
      <vt:lpstr>EJJ Web Page – Output Schedule</vt:lpstr>
      <vt:lpstr>EJJ Mission Execution Flow (1) </vt:lpstr>
      <vt:lpstr>Collaboration During Mission Planning (1)</vt:lpstr>
      <vt:lpstr>Collaboration during Mission Planning (2)</vt:lpstr>
      <vt:lpstr>Improvements to Mission Planning/Mission Execution Processes</vt:lpstr>
      <vt:lpstr>PowerPoint Presentation</vt:lpstr>
      <vt:lpstr>Vision and future updates (The Sequel)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Guzman, Jonathan</cp:lastModifiedBy>
  <cp:revision>67</cp:revision>
  <dcterms:created xsi:type="dcterms:W3CDTF">2021-10-21T08:27:52Z</dcterms:created>
  <dcterms:modified xsi:type="dcterms:W3CDTF">2021-10-30T20:48:04Z</dcterms:modified>
</cp:coreProperties>
</file>