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4" r:id="rId5"/>
    <p:sldId id="262" r:id="rId6"/>
    <p:sldId id="263" r:id="rId7"/>
    <p:sldId id="276" r:id="rId8"/>
    <p:sldId id="265" r:id="rId9"/>
    <p:sldId id="274" r:id="rId10"/>
    <p:sldId id="267" r:id="rId11"/>
    <p:sldId id="268" r:id="rId12"/>
    <p:sldId id="275" r:id="rId13"/>
    <p:sldId id="269" r:id="rId14"/>
    <p:sldId id="282" r:id="rId15"/>
    <p:sldId id="283" r:id="rId16"/>
    <p:sldId id="266" r:id="rId17"/>
    <p:sldId id="259" r:id="rId18"/>
    <p:sldId id="281" r:id="rId19"/>
    <p:sldId id="280" r:id="rId20"/>
    <p:sldId id="271" r:id="rId21"/>
    <p:sldId id="270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>
        <p:scale>
          <a:sx n="150" d="100"/>
          <a:sy n="150" d="100"/>
        </p:scale>
        <p:origin x="54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  <a:p>
            <a:pPr lvl="2"/>
            <a:r>
              <a:rPr lang="en-US" dirty="0"/>
              <a:t>Sortie time will be colored RED if it’s not valid given the constraints</a:t>
            </a:r>
          </a:p>
          <a:p>
            <a:pPr lvl="2"/>
            <a:r>
              <a:rPr lang="en-US" dirty="0"/>
              <a:t>Chance of success updates automatically with each adjustment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– Output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5839C-26EA-45D4-A43D-5FDEE1086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95"/>
          <a:stretch/>
        </p:blipFill>
        <p:spPr>
          <a:xfrm>
            <a:off x="1797050" y="1331647"/>
            <a:ext cx="8437333" cy="50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Join or create an active mission plan session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>
                <a:solidFill>
                  <a:srgbClr val="00B0F0"/>
                </a:solidFill>
              </a:rPr>
              <a:t>Active mission displayed on the top right</a:t>
            </a:r>
          </a:p>
          <a:p>
            <a:r>
              <a:rPr lang="en-US" dirty="0">
                <a:solidFill>
                  <a:srgbClr val="FFC000"/>
                </a:solidFill>
              </a:rPr>
              <a:t>Available active missions displayed in the drop down</a:t>
            </a:r>
          </a:p>
          <a:p>
            <a:r>
              <a:rPr lang="en-US" dirty="0">
                <a:solidFill>
                  <a:srgbClr val="FF0000"/>
                </a:solidFill>
              </a:rPr>
              <a:t>Button to create a new mission planning session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Mission planners can collaboratively adjust, verify, and plan routes on targets</a:t>
            </a:r>
          </a:p>
          <a:p>
            <a:r>
              <a:rPr lang="en-US" dirty="0"/>
              <a:t>See progress of target planning in real time</a:t>
            </a:r>
          </a:p>
          <a:p>
            <a:pPr lvl="1"/>
            <a:r>
              <a:rPr lang="en-US" dirty="0"/>
              <a:t>The sortie plan</a:t>
            </a:r>
          </a:p>
          <a:p>
            <a:pPr lvl="1"/>
            <a:r>
              <a:rPr lang="en-US" dirty="0"/>
              <a:t>The weapon plan</a:t>
            </a:r>
          </a:p>
          <a:p>
            <a:pPr lvl="1"/>
            <a:r>
              <a:rPr lang="en-US" dirty="0"/>
              <a:t>Any tanker routes</a:t>
            </a:r>
          </a:p>
          <a:p>
            <a:r>
              <a:rPr lang="en-US" dirty="0"/>
              <a:t>Send messages to the ships/</a:t>
            </a:r>
            <a:r>
              <a:rPr lang="en-US" dirty="0" err="1"/>
              <a:t>helos</a:t>
            </a:r>
            <a:r>
              <a:rPr lang="en-US" dirty="0"/>
              <a:t>/pilots when </a:t>
            </a:r>
            <a:r>
              <a:rPr lang="en-US"/>
              <a:t>the mission plan </a:t>
            </a:r>
            <a:r>
              <a:rPr lang="en-US" dirty="0"/>
              <a:t>is ready</a:t>
            </a:r>
          </a:p>
        </p:txBody>
      </p:sp>
    </p:spTree>
    <p:extLst>
      <p:ext uri="{BB962C8B-B14F-4D97-AF65-F5344CB8AC3E}">
        <p14:creationId xmlns:p14="http://schemas.microsoft.com/office/powerpoint/2010/main" val="360394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52,927 Evil Stock Photos, Pictures &amp;amp; Royalty-Free Images - iStock">
            <a:extLst>
              <a:ext uri="{FF2B5EF4-FFF2-40B4-BE49-F238E27FC236}">
                <a16:creationId xmlns:a16="http://schemas.microsoft.com/office/drawing/2014/main" id="{5F600820-50C2-44A6-A5E4-7D4D85DC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29" y="136525"/>
            <a:ext cx="8263542" cy="43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090553" y="3580409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To be continued….</a:t>
            </a:r>
          </a:p>
        </p:txBody>
      </p:sp>
    </p:spTree>
    <p:extLst>
      <p:ext uri="{BB962C8B-B14F-4D97-AF65-F5344CB8AC3E}">
        <p14:creationId xmlns:p14="http://schemas.microsoft.com/office/powerpoint/2010/main" val="669830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</a:t>
            </a:r>
            <a:r>
              <a:rPr lang="en-US" dirty="0" err="1"/>
              <a:t>jets’s</a:t>
            </a:r>
            <a:r>
              <a:rPr lang="en-US" dirty="0"/>
              <a:t>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 </a:t>
            </a:r>
          </a:p>
          <a:p>
            <a:pPr lvl="2"/>
            <a:r>
              <a:rPr lang="en-US" sz="2400" dirty="0"/>
              <a:t>a “fresh” look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10" y="1825625"/>
            <a:ext cx="853469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EJJ Example Schedule Output</a:t>
            </a:r>
            <a:br>
              <a:rPr lang="en-US" dirty="0"/>
            </a:br>
            <a:r>
              <a:rPr lang="en-US" sz="1400" dirty="0"/>
              <a:t>With 90% probability of disabling/destroying targets</a:t>
            </a:r>
            <a:br>
              <a:rPr lang="en-US" dirty="0"/>
            </a:br>
            <a:r>
              <a:rPr lang="en-US" sz="1200" dirty="0"/>
              <a:t>(Able to Disable Target 2, 3, 4; </a:t>
            </a:r>
            <a:r>
              <a:rPr lang="en-US" sz="1200" dirty="0" err="1"/>
              <a:t>Unharm</a:t>
            </a:r>
            <a:r>
              <a:rPr lang="en-US" sz="1200" dirty="0"/>
              <a:t> Targets 5, 6; Disable and Attempt to Destroy Target 1 – may not have enough missiles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3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9, 10,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4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46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2, 15, 16, 17, 18, 19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5,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12, 13, 7,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7848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6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5, 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Targets Accounted For: 5</a:t>
            </a: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– Mission Set-Up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9" y="1825625"/>
            <a:ext cx="7506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8295</TotalTime>
  <Words>2827</Words>
  <Application>Microsoft Office PowerPoint</Application>
  <PresentationFormat>Widescreen</PresentationFormat>
  <Paragraphs>242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Example Schedule Output With 90% probability of disabling/destroying targets (Able to Disable Target 2, 3, 4; Unharm Targets 5, 6; Disable and Attempt to Destroy Target 1 – may not have enough missiles )</vt:lpstr>
      <vt:lpstr>EJJ Mission Planning Flow (1) </vt:lpstr>
      <vt:lpstr>EJJ Web Page – Mission Set-Up</vt:lpstr>
      <vt:lpstr>EJJ Mission Planning Flow (2) </vt:lpstr>
      <vt:lpstr>EJJ Mission Planning Flow (3) </vt:lpstr>
      <vt:lpstr>EJJ Web Page – Output Schedule</vt:lpstr>
      <vt:lpstr>EJJ Mission Execution Flow (1) </vt:lpstr>
      <vt:lpstr>Collaboration During Mission Planning (1)</vt:lpstr>
      <vt:lpstr>Collaboration during Mission Planning (2)</vt:lpstr>
      <vt:lpstr>Improvements to Mission Planning/Mission Execution Processes</vt:lpstr>
      <vt:lpstr>PowerPoint Presentation</vt:lpstr>
      <vt:lpstr>PowerPoint Presentation</vt:lpstr>
      <vt:lpstr>PowerPoint Presentation</vt:lpstr>
      <vt:lpstr>EJJ Scheduling Algorithm Details (1)</vt:lpstr>
      <vt:lpstr>EJJ Scheduling Algorithm Details (2)</vt:lpstr>
      <vt:lpstr>EJJ Scheduling Algorithm Details (3)</vt:lpstr>
      <vt:lpstr>EJJ Scheduling Algorithm Details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61</cp:revision>
  <dcterms:created xsi:type="dcterms:W3CDTF">2021-10-21T08:27:52Z</dcterms:created>
  <dcterms:modified xsi:type="dcterms:W3CDTF">2021-10-30T14:18:44Z</dcterms:modified>
</cp:coreProperties>
</file>