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4" r:id="rId5"/>
    <p:sldId id="262" r:id="rId6"/>
    <p:sldId id="263" r:id="rId7"/>
    <p:sldId id="276" r:id="rId8"/>
    <p:sldId id="285" r:id="rId9"/>
    <p:sldId id="265" r:id="rId10"/>
    <p:sldId id="267" r:id="rId11"/>
    <p:sldId id="268" r:id="rId12"/>
    <p:sldId id="274" r:id="rId13"/>
    <p:sldId id="275" r:id="rId14"/>
    <p:sldId id="269" r:id="rId15"/>
    <p:sldId id="282" r:id="rId16"/>
    <p:sldId id="266" r:id="rId17"/>
    <p:sldId id="259" r:id="rId18"/>
    <p:sldId id="284" r:id="rId19"/>
    <p:sldId id="286" r:id="rId20"/>
    <p:sldId id="280" r:id="rId21"/>
    <p:sldId id="271" r:id="rId22"/>
    <p:sldId id="270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3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58D19B-78E4-413E-BC66-293646D7C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9C5F0-82EE-47A5-8B10-9CE8E0B7BD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11186-8B14-4681-A637-AA132258072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B4307-B935-42D7-8F93-99E51A1CF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5BBCE-64A3-4221-B231-485756321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8083-8CB9-488A-9B84-59D3B509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0056-C103-4B33-8E11-3CD948A15D1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087E1-DCAC-4735-BF4C-4F97157C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040-4006-4B81-8E7B-98276F4064AC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18A-0BD2-4BB4-99EA-CFB1AAE03AA9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5BE7-7F58-4107-8ADC-D927EA1D52A7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393E-8AF1-4411-9688-0598DD3997B2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A84D-3866-4936-BBE1-CBE8033237A1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0C8-0DE5-4916-914B-DE2D9D0DC05C}" type="datetime1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17D3-0AC6-4233-B19C-676F66E35DF8}" type="datetime1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421-6F06-402A-9506-A9FC723F6691}" type="datetime1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C5-CC45-438A-9A97-49500611ADB4}" type="datetime1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BFFA-D9FC-4C62-8D59-B905B682E156}" type="datetime1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B3F-697A-499E-B335-ABB5D5A4EFC7}" type="datetime1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0516-2700-45A6-8956-A98456AA1844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E277-331D-47A2-8EA1-4BF83C28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6115" y="3195947"/>
            <a:ext cx="2713512" cy="9292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25000"/>
                  </a:schemeClr>
                </a:solidFill>
              </a:rPr>
              <a:t>(/</a:t>
            </a:r>
            <a:r>
              <a:rPr lang="en-US" sz="36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ɛʤ</a:t>
            </a:r>
            <a:r>
              <a:rPr lang="en-US" sz="3600" b="0" i="0" dirty="0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/)</a:t>
            </a:r>
            <a:endParaRPr lang="en-US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8D51-E1A2-4B23-AFC5-FC39CBEE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1030" name="Picture 6" descr="Gypsy Curse">
            <a:extLst>
              <a:ext uri="{FF2B5EF4-FFF2-40B4-BE49-F238E27FC236}">
                <a16:creationId xmlns:a16="http://schemas.microsoft.com/office/drawing/2014/main" id="{B8F9B0D6-6EDF-434B-B198-FE7ED42F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91" y="2068286"/>
            <a:ext cx="3461817" cy="13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9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(2)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Drag in any constraints/restraints and the information is stored</a:t>
            </a:r>
          </a:p>
          <a:p>
            <a:pPr lvl="1"/>
            <a:r>
              <a:rPr lang="en-US" dirty="0"/>
              <a:t>i.e. max flight times, rest times, reposition times, missile carriage, pilot restrictions with other pilots or aircraft, jet restrictions with other jets, time restrictions, missile probabilities of hit/disabling/destroying, etc.</a:t>
            </a:r>
          </a:p>
          <a:p>
            <a:pPr lvl="1"/>
            <a:r>
              <a:rPr lang="en-US" dirty="0"/>
              <a:t>Does not initially assume any casualties during striking targets and jet/</a:t>
            </a:r>
            <a:r>
              <a:rPr lang="en-US" dirty="0" err="1"/>
              <a:t>helo</a:t>
            </a:r>
            <a:r>
              <a:rPr lang="en-US" dirty="0"/>
              <a:t> downtime chances</a:t>
            </a:r>
          </a:p>
          <a:p>
            <a:r>
              <a:rPr lang="en-US" dirty="0"/>
              <a:t>Make the mission the Active Mission and set mission start/end times</a:t>
            </a:r>
          </a:p>
          <a:p>
            <a:r>
              <a:rPr lang="en-US" dirty="0"/>
              <a:t>An algorithm runs to calculate the maximum number of sorties needed for each target tasking</a:t>
            </a:r>
          </a:p>
          <a:p>
            <a:pPr lvl="1"/>
            <a:r>
              <a:rPr lang="en-US" dirty="0"/>
              <a:t>90% probability to disable and/or destroy based on the target requirements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(3)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algorithm runs to schedule all the sorties within the mission time period, including repositions and rest times</a:t>
            </a:r>
          </a:p>
          <a:p>
            <a:r>
              <a:rPr lang="en-US" dirty="0"/>
              <a:t>The sortie data for the jets, pilots, </a:t>
            </a:r>
            <a:r>
              <a:rPr lang="en-US" dirty="0" err="1"/>
              <a:t>helos</a:t>
            </a:r>
            <a:r>
              <a:rPr lang="en-US" dirty="0"/>
              <a:t>, and missiles, including reposition times and rest times, are displayed on the web page</a:t>
            </a:r>
          </a:p>
          <a:p>
            <a:pPr lvl="1"/>
            <a:r>
              <a:rPr lang="en-US" dirty="0"/>
              <a:t>Also, display the number of successful target strikes achieved</a:t>
            </a:r>
          </a:p>
          <a:p>
            <a:r>
              <a:rPr lang="en-US" dirty="0"/>
              <a:t>If desired, the user can manually drag the bars in the plots to extend/shorten sortie hours, shift sorties, etc.</a:t>
            </a:r>
          </a:p>
          <a:p>
            <a:pPr lvl="1"/>
            <a:r>
              <a:rPr lang="en-US" dirty="0"/>
              <a:t>There are constraints for how much the bars can be dragged and extended/shortened</a:t>
            </a:r>
          </a:p>
          <a:p>
            <a:pPr lvl="2"/>
            <a:r>
              <a:rPr lang="en-US" dirty="0"/>
              <a:t>Sortie time will be colored RED if it’s not valid given the constraints</a:t>
            </a:r>
          </a:p>
          <a:p>
            <a:pPr lvl="2"/>
            <a:r>
              <a:rPr lang="en-US" dirty="0"/>
              <a:t>Chance of success updates automatically with each adjustment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75" y="1"/>
            <a:ext cx="10515600" cy="1083050"/>
          </a:xfrm>
        </p:spPr>
        <p:txBody>
          <a:bodyPr/>
          <a:lstStyle/>
          <a:p>
            <a:r>
              <a:rPr lang="en-US" dirty="0"/>
              <a:t>EJJ Web Page – Mission Set-Up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A5ED8-C30C-4DFA-901F-9CC7956B4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68" y="804232"/>
            <a:ext cx="10744095" cy="560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0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Page – Output Schedule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26C92-7A10-4A79-BF1E-7254198D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829" y="1333420"/>
            <a:ext cx="8086341" cy="491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4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Execution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Mission Plan execution begins</a:t>
            </a:r>
          </a:p>
          <a:p>
            <a:r>
              <a:rPr lang="en-US" dirty="0"/>
              <a:t>Receive information of casualties, jet/</a:t>
            </a:r>
            <a:r>
              <a:rPr lang="en-US" dirty="0" err="1"/>
              <a:t>helo</a:t>
            </a:r>
            <a:r>
              <a:rPr lang="en-US" dirty="0"/>
              <a:t> down times, or successful target strikes</a:t>
            </a:r>
          </a:p>
          <a:p>
            <a:pPr lvl="1"/>
            <a:r>
              <a:rPr lang="en-US" dirty="0"/>
              <a:t>Casualties and jet/</a:t>
            </a:r>
            <a:r>
              <a:rPr lang="en-US" dirty="0" err="1"/>
              <a:t>helo</a:t>
            </a:r>
            <a:r>
              <a:rPr lang="en-US" dirty="0"/>
              <a:t> down times are stored as restraint information</a:t>
            </a:r>
          </a:p>
          <a:p>
            <a:pPr lvl="1"/>
            <a:r>
              <a:rPr lang="en-US" dirty="0"/>
              <a:t>Successful target strikes can reduce the actual number or sorties used</a:t>
            </a:r>
          </a:p>
          <a:p>
            <a:r>
              <a:rPr lang="en-US" dirty="0"/>
              <a:t>If sorties are reduced, a </a:t>
            </a:r>
            <a:r>
              <a:rPr lang="en-US" dirty="0" err="1"/>
              <a:t>replan</a:t>
            </a:r>
            <a:r>
              <a:rPr lang="en-US" dirty="0"/>
              <a:t> is done</a:t>
            </a:r>
          </a:p>
          <a:p>
            <a:pPr lvl="1"/>
            <a:r>
              <a:rPr lang="en-US" dirty="0"/>
              <a:t>The same algorithm as before runs to schedule the rest of the sorties within the mission time period starting from the current time, including repositions and rest/down times</a:t>
            </a:r>
          </a:p>
          <a:p>
            <a:r>
              <a:rPr lang="en-US" dirty="0"/>
              <a:t>The updates are displayed on the web page</a:t>
            </a:r>
          </a:p>
          <a:p>
            <a:r>
              <a:rPr lang="en-US" dirty="0"/>
              <a:t>Mission Plan execution continues, with cycles of </a:t>
            </a:r>
            <a:r>
              <a:rPr lang="en-US" dirty="0" err="1"/>
              <a:t>replans</a:t>
            </a:r>
            <a:r>
              <a:rPr lang="en-US" dirty="0"/>
              <a:t> when necessary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96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234A-F1A3-453E-8A2C-61F082D6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540"/>
          </a:xfrm>
        </p:spPr>
        <p:txBody>
          <a:bodyPr/>
          <a:lstStyle/>
          <a:p>
            <a:r>
              <a:rPr lang="en-US" dirty="0"/>
              <a:t>Collaboration During Mission Planning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FFFA7-9B2C-49FC-AC49-66B5B7B7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7707F0-D0DA-4C8D-B2BA-9A55BACB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21" y="1395351"/>
            <a:ext cx="10515600" cy="4781612"/>
          </a:xfrm>
        </p:spPr>
        <p:txBody>
          <a:bodyPr/>
          <a:lstStyle/>
          <a:p>
            <a:r>
              <a:rPr lang="en-US" dirty="0"/>
              <a:t>Join or create an active mission plan session</a:t>
            </a:r>
          </a:p>
          <a:p>
            <a:r>
              <a:rPr lang="en-US" dirty="0"/>
              <a:t>Multiple planners across multiple platforms can work on the same mission session</a:t>
            </a:r>
          </a:p>
          <a:p>
            <a:r>
              <a:rPr lang="en-US" dirty="0">
                <a:solidFill>
                  <a:srgbClr val="00B0F0"/>
                </a:solidFill>
              </a:rPr>
              <a:t>Active mission displayed on the top right</a:t>
            </a:r>
          </a:p>
          <a:p>
            <a:r>
              <a:rPr lang="en-US" dirty="0">
                <a:solidFill>
                  <a:srgbClr val="FFC000"/>
                </a:solidFill>
              </a:rPr>
              <a:t>Available active missions displayed in the drop down</a:t>
            </a:r>
          </a:p>
          <a:p>
            <a:r>
              <a:rPr lang="en-US" dirty="0">
                <a:solidFill>
                  <a:srgbClr val="FF0000"/>
                </a:solidFill>
              </a:rPr>
              <a:t>Button to create a new mission planning session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2C8AFF-C8FC-4837-8C61-15D24392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8" y="4485429"/>
            <a:ext cx="9751621" cy="16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0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to Mission Planning/Mission Execution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Reduced user clicks by dragging and dropping target tasking onto the web page</a:t>
            </a:r>
          </a:p>
          <a:p>
            <a:pPr lvl="1"/>
            <a:r>
              <a:rPr lang="en-US" dirty="0"/>
              <a:t>1 click vs. 7+ clicks when importing ATO/ACO through Task View and porting over the targets/</a:t>
            </a:r>
            <a:r>
              <a:rPr lang="en-US" dirty="0" err="1"/>
              <a:t>GeoZones</a:t>
            </a:r>
            <a:r>
              <a:rPr lang="en-US" dirty="0"/>
              <a:t> into JMPS</a:t>
            </a:r>
          </a:p>
          <a:p>
            <a:r>
              <a:rPr lang="en-US" dirty="0"/>
              <a:t>Automated task scheduling based on survivability</a:t>
            </a:r>
          </a:p>
          <a:p>
            <a:r>
              <a:rPr lang="en-US" dirty="0"/>
              <a:t>Automated sortie scheduling given constraints/restraints</a:t>
            </a:r>
          </a:p>
          <a:p>
            <a:r>
              <a:rPr lang="en-US" dirty="0"/>
              <a:t>Dynamic sortie </a:t>
            </a:r>
            <a:r>
              <a:rPr lang="en-US" dirty="0" err="1"/>
              <a:t>replan</a:t>
            </a:r>
            <a:r>
              <a:rPr lang="en-US" dirty="0"/>
              <a:t> capability during Mission Execution</a:t>
            </a:r>
          </a:p>
          <a:p>
            <a:r>
              <a:rPr lang="en-US" dirty="0"/>
              <a:t>User-friendly drag and drop capability to create a friendly force laydown</a:t>
            </a:r>
          </a:p>
          <a:p>
            <a:pPr lvl="1"/>
            <a:r>
              <a:rPr lang="en-US" dirty="0"/>
              <a:t>Once created, this can be saved and reloaded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7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2050" name="Picture 2" descr="Gypsy Curse">
            <a:extLst>
              <a:ext uri="{FF2B5EF4-FFF2-40B4-BE49-F238E27FC236}">
                <a16:creationId xmlns:a16="http://schemas.microsoft.com/office/drawing/2014/main" id="{7173D12A-5393-4EF8-B04F-3F560643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30" y="2440380"/>
            <a:ext cx="7901631" cy="18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5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0929-2940-4F4E-80B5-CD5F6714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and future updates (The Sequel)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85B16-9519-480B-9444-A9B27FC3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algorithm with the web page</a:t>
            </a:r>
          </a:p>
          <a:p>
            <a:r>
              <a:rPr lang="en-US" dirty="0"/>
              <a:t>Integrate a messaging/notification pub sub service to collaborate with other planners</a:t>
            </a:r>
          </a:p>
          <a:p>
            <a:r>
              <a:rPr lang="en-US" dirty="0"/>
              <a:t>Actually parse an ATO</a:t>
            </a:r>
          </a:p>
          <a:p>
            <a:r>
              <a:rPr lang="en-US" dirty="0"/>
              <a:t>Integrate a map to visualize and edit a auto-generated route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63984-9220-46C8-AC45-7CBD3B72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79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7F561-60CD-490C-A66A-7874934A3F0A}"/>
              </a:ext>
            </a:extLst>
          </p:cNvPr>
          <p:cNvSpPr txBox="1"/>
          <p:nvPr/>
        </p:nvSpPr>
        <p:spPr>
          <a:xfrm>
            <a:off x="4478951" y="2641634"/>
            <a:ext cx="7858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08051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CFC8-26A0-4B2E-87F6-0E00BE3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483" y="690883"/>
            <a:ext cx="1770412" cy="39263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(Team members)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0CF32-9815-4EEB-889D-75232A4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1E14CB-BF28-4A1A-8DAB-6FDD0BCD224C}"/>
              </a:ext>
            </a:extLst>
          </p:cNvPr>
          <p:cNvGrpSpPr/>
          <p:nvPr/>
        </p:nvGrpSpPr>
        <p:grpSpPr>
          <a:xfrm>
            <a:off x="8635098" y="1241090"/>
            <a:ext cx="2320142" cy="4911081"/>
            <a:chOff x="8278835" y="1241090"/>
            <a:chExt cx="2320142" cy="4911081"/>
          </a:xfrm>
        </p:grpSpPr>
        <p:pic>
          <p:nvPicPr>
            <p:cNvPr id="3074" name="Picture 2" descr="A Double Date With Leatherface – Texas Monthly">
              <a:extLst>
                <a:ext uri="{FF2B5EF4-FFF2-40B4-BE49-F238E27FC236}">
                  <a16:creationId xmlns:a16="http://schemas.microsoft.com/office/drawing/2014/main" id="{22020642-5868-4C46-8AE5-DC542E41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06" t="8915" r="30653"/>
            <a:stretch/>
          </p:blipFill>
          <p:spPr bwMode="auto">
            <a:xfrm>
              <a:off x="8482943" y="1241090"/>
              <a:ext cx="1911927" cy="3783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08C8B9-A3AB-450B-81C4-A103DD3FC083}"/>
                </a:ext>
              </a:extLst>
            </p:cNvPr>
            <p:cNvSpPr txBox="1"/>
            <p:nvPr/>
          </p:nvSpPr>
          <p:spPr>
            <a:xfrm>
              <a:off x="8278835" y="5290397"/>
              <a:ext cx="232014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Jonathan Ong </a:t>
              </a:r>
            </a:p>
            <a:p>
              <a:pPr marL="0" indent="0" algn="ctr">
                <a:buNone/>
              </a:pPr>
              <a:r>
                <a:rPr lang="en-US" sz="1600" dirty="0"/>
                <a:t>“Wait there’s two of them?”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F019BA2-3C4B-4F8D-A2EA-AB79D8D7B61B}"/>
              </a:ext>
            </a:extLst>
          </p:cNvPr>
          <p:cNvSpPr txBox="1"/>
          <p:nvPr/>
        </p:nvSpPr>
        <p:spPr>
          <a:xfrm>
            <a:off x="4269179" y="5313013"/>
            <a:ext cx="34616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Jonathan Guzman</a:t>
            </a:r>
          </a:p>
          <a:p>
            <a:pPr marL="0" indent="0" algn="ctr">
              <a:buNone/>
            </a:pPr>
            <a:r>
              <a:rPr lang="en-US" sz="1600" dirty="0">
                <a:latin typeface="Calibri (Body)"/>
              </a:rPr>
              <a:t>“</a:t>
            </a:r>
            <a:r>
              <a:rPr lang="en-US" sz="1600" b="0" i="0" dirty="0">
                <a:effectLst/>
                <a:latin typeface="Calibri (Body)"/>
              </a:rPr>
              <a:t>It's Halloween, everyone's entitled to one good treat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1" i="0" u="sng" dirty="0">
                <a:effectLst/>
                <a:latin typeface="Calibri (Body)"/>
              </a:rPr>
              <a:t>or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0" i="0" dirty="0">
                <a:effectLst/>
                <a:latin typeface="Calibri (Body)"/>
              </a:rPr>
              <a:t>trick”</a:t>
            </a:r>
            <a:r>
              <a:rPr lang="en-US" sz="1600" dirty="0">
                <a:latin typeface="Calibri (Body)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8428D-5EA6-4972-8C73-2F7AA4740CBC}"/>
              </a:ext>
            </a:extLst>
          </p:cNvPr>
          <p:cNvSpPr txBox="1"/>
          <p:nvPr/>
        </p:nvSpPr>
        <p:spPr>
          <a:xfrm>
            <a:off x="762001" y="5313013"/>
            <a:ext cx="26494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Eileen Chang  </a:t>
            </a:r>
          </a:p>
          <a:p>
            <a:pPr marL="0" indent="0" algn="ctr">
              <a:buNone/>
            </a:pPr>
            <a:r>
              <a:rPr lang="en-US" sz="1600" dirty="0"/>
              <a:t>“When there is a will, there is always a way…to screw it up” </a:t>
            </a:r>
          </a:p>
        </p:txBody>
      </p:sp>
      <p:pic>
        <p:nvPicPr>
          <p:cNvPr id="3080" name="Picture 8" descr="In his new book, &amp;#39;Cabinet of Curiosities,&amp;#39; director Guillermo del Toro  reveals the inspiration behind his monstrous creations - New York Daily News">
            <a:extLst>
              <a:ext uri="{FF2B5EF4-FFF2-40B4-BE49-F238E27FC236}">
                <a16:creationId xmlns:a16="http://schemas.microsoft.com/office/drawing/2014/main" id="{0D4F2247-B974-4A2A-86D2-A0F7662B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2005490"/>
            <a:ext cx="3549081" cy="23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hael Myers | Villains Wiki | Fandom">
            <a:extLst>
              <a:ext uri="{FF2B5EF4-FFF2-40B4-BE49-F238E27FC236}">
                <a16:creationId xmlns:a16="http://schemas.microsoft.com/office/drawing/2014/main" id="{B503C72F-E6FB-4C72-B77E-F2108037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4" y="1456370"/>
            <a:ext cx="2696226" cy="356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5F475A-5677-4D61-ACA5-D6FF94854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531" y="274532"/>
            <a:ext cx="323895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7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7F561-60CD-490C-A66A-7874934A3F0A}"/>
              </a:ext>
            </a:extLst>
          </p:cNvPr>
          <p:cNvSpPr txBox="1"/>
          <p:nvPr/>
        </p:nvSpPr>
        <p:spPr>
          <a:xfrm>
            <a:off x="3642756" y="2689760"/>
            <a:ext cx="7858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Back up slides</a:t>
            </a:r>
          </a:p>
        </p:txBody>
      </p:sp>
    </p:spTree>
    <p:extLst>
      <p:ext uri="{BB962C8B-B14F-4D97-AF65-F5344CB8AC3E}">
        <p14:creationId xmlns:p14="http://schemas.microsoft.com/office/powerpoint/2010/main" val="2167628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Constraints/Restraints, Inventory, Maximum Sortie Length, Earliest Start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Start by finding a carrier with more jets and pilots to be the carrier to start the sortie from</a:t>
            </a:r>
          </a:p>
          <a:p>
            <a:pPr lvl="1"/>
            <a:r>
              <a:rPr lang="en-US" dirty="0"/>
              <a:t>Also try to find a carrier with available </a:t>
            </a:r>
            <a:r>
              <a:rPr lang="en-US" dirty="0" err="1"/>
              <a:t>helos</a:t>
            </a:r>
            <a:endParaRPr lang="en-US" dirty="0"/>
          </a:p>
          <a:p>
            <a:r>
              <a:rPr lang="en-US" dirty="0"/>
              <a:t>The number of jets/pilots needed is determined by the number of missiles needed for 90% probability of success at striking the target depending on the requirement (i.e. disable or destroy)</a:t>
            </a:r>
          </a:p>
          <a:p>
            <a:pPr lvl="1"/>
            <a:r>
              <a:rPr lang="en-US" dirty="0"/>
              <a:t>Also depends on the chosen </a:t>
            </a:r>
            <a:r>
              <a:rPr lang="en-US" dirty="0" err="1"/>
              <a:t>jets’s</a:t>
            </a:r>
            <a:r>
              <a:rPr lang="en-US" dirty="0"/>
              <a:t> missile carriage capacity</a:t>
            </a:r>
          </a:p>
          <a:p>
            <a:pPr lvl="1"/>
            <a:r>
              <a:rPr lang="en-US" dirty="0"/>
              <a:t>Assuming that each jet can carry only 1 missile at first; Will have more jets/pilots to choose the final set from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41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there aren’t enough jets, pilots, and/or </a:t>
            </a:r>
            <a:r>
              <a:rPr lang="en-US" dirty="0" err="1"/>
              <a:t>helos</a:t>
            </a:r>
            <a:r>
              <a:rPr lang="en-US" dirty="0"/>
              <a:t> on that carrier, store possible repositions of the least  amount of jets/pilots/</a:t>
            </a:r>
            <a:r>
              <a:rPr lang="en-US" dirty="0" err="1"/>
              <a:t>helos</a:t>
            </a:r>
            <a:r>
              <a:rPr lang="en-US" dirty="0"/>
              <a:t> to the carrier possible</a:t>
            </a:r>
          </a:p>
          <a:p>
            <a:pPr lvl="1"/>
            <a:r>
              <a:rPr lang="en-US" dirty="0"/>
              <a:t>Use what we can on the carrier already</a:t>
            </a:r>
          </a:p>
          <a:p>
            <a:r>
              <a:rPr lang="en-US" dirty="0"/>
              <a:t>Given the available subset of the jets on a carrier (after possible repositions, if necessary), find the first set of jets that can fly together</a:t>
            </a:r>
          </a:p>
          <a:p>
            <a:pPr lvl="1"/>
            <a:r>
              <a:rPr lang="en-US" dirty="0"/>
              <a:t>The number of jets chosen is based on their missile carriage capacity and the number of missiles needed</a:t>
            </a:r>
          </a:p>
          <a:p>
            <a:r>
              <a:rPr lang="en-US" dirty="0"/>
              <a:t>Once the jets are found, then that determines the number of pilots needed</a:t>
            </a:r>
          </a:p>
          <a:p>
            <a:pPr lvl="1"/>
            <a:r>
              <a:rPr lang="en-US" dirty="0"/>
              <a:t>Find the first set of pilots that can fly with each other, and most importantly has a pilot that can fly with each jet</a:t>
            </a:r>
          </a:p>
          <a:p>
            <a:pPr lvl="1"/>
            <a:r>
              <a:rPr lang="en-US" dirty="0"/>
              <a:t>Map the pilots to the jets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94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Choose a </a:t>
            </a:r>
            <a:r>
              <a:rPr lang="en-US" dirty="0" err="1"/>
              <a:t>helo</a:t>
            </a:r>
            <a:r>
              <a:rPr lang="en-US" dirty="0"/>
              <a:t> for the sortie from the same carrier, if possible, otherwise, need to reposition a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Check the chosen pilots, jets, and </a:t>
            </a:r>
            <a:r>
              <a:rPr lang="en-US" dirty="0" err="1"/>
              <a:t>helos</a:t>
            </a:r>
            <a:r>
              <a:rPr lang="en-US" dirty="0"/>
              <a:t> for any flying time constraints</a:t>
            </a:r>
          </a:p>
          <a:p>
            <a:pPr lvl="1"/>
            <a:r>
              <a:rPr lang="en-US" dirty="0"/>
              <a:t>Max </a:t>
            </a:r>
            <a:r>
              <a:rPr lang="en-US" dirty="0" err="1"/>
              <a:t>helo</a:t>
            </a:r>
            <a:r>
              <a:rPr lang="en-US" dirty="0"/>
              <a:t> consecutive flying time, max jet flying time per day, max sorties per day, max pilot flying time per day, maintenance times after X amount of flight time</a:t>
            </a:r>
          </a:p>
          <a:p>
            <a:r>
              <a:rPr lang="en-US" dirty="0"/>
              <a:t>Choose missiles for the sortie (as many as possible without repositioning)</a:t>
            </a:r>
          </a:p>
          <a:p>
            <a:r>
              <a:rPr lang="en-US" dirty="0"/>
              <a:t>Determine if any missiles need to be repositioned based on the carrier to start the sortie from</a:t>
            </a:r>
          </a:p>
          <a:p>
            <a:pPr lvl="1"/>
            <a:r>
              <a:rPr lang="en-US" dirty="0"/>
              <a:t>No need to add extra repositioning if enough jets are already being repositioned from the same carrier</a:t>
            </a:r>
          </a:p>
          <a:p>
            <a:pPr lvl="1"/>
            <a:r>
              <a:rPr lang="en-US" dirty="0"/>
              <a:t>Repositioning adds extra jets/pilots to the chose jets/pilots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6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any downtime needed for jets after they reach their home carrier</a:t>
            </a:r>
          </a:p>
          <a:p>
            <a:r>
              <a:rPr lang="en-US" dirty="0"/>
              <a:t>Store all the data for the sortie including specific assets for each start/end time section (i.e. repositions, missile repositions, flying for the sortie intervals, rest intervals, down time intervals</a:t>
            </a:r>
          </a:p>
          <a:p>
            <a:r>
              <a:rPr lang="en-US" dirty="0"/>
              <a:t>Display the sortie data on the web page timeline for each jet, pilot, and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If at any time during this algorithm that there are not enough assets/humans to get a set of jets/pilots/</a:t>
            </a:r>
            <a:r>
              <a:rPr lang="en-US" dirty="0" err="1"/>
              <a:t>helos</a:t>
            </a:r>
            <a:r>
              <a:rPr lang="en-US" dirty="0"/>
              <a:t> to accomplish the sortie, then rerun the algorithm but with an incremented new sortie start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4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7793-C400-4D49-AC42-F6C78A28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20E0-73E2-4C61-AF58-2EC3D1B5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EJJ Mission Planning Tool</a:t>
            </a:r>
          </a:p>
          <a:p>
            <a:pPr lvl="1"/>
            <a:r>
              <a:rPr lang="en-US" dirty="0"/>
              <a:t>Optimization algorithm for the scenario</a:t>
            </a:r>
          </a:p>
          <a:p>
            <a:pPr lvl="1"/>
            <a:r>
              <a:rPr lang="en-US" dirty="0"/>
              <a:t>Web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6C6AC-EE9C-4B9F-8926-F8622962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42777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ADCA-8719-4128-8B4D-881B76C1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Auto-Scheduling Constraints/Restraints/Intent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2B63-2CE0-48D4-A136-ADE12373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 the 18 lines of restraints: </a:t>
            </a:r>
            <a:r>
              <a:rPr lang="en-US" dirty="0">
                <a:solidFill>
                  <a:srgbClr val="00B050"/>
                </a:solidFill>
              </a:rPr>
              <a:t>100% met</a:t>
            </a:r>
          </a:p>
          <a:p>
            <a:r>
              <a:rPr lang="en-US" dirty="0"/>
              <a:t>Of the 23 lines of constraints: </a:t>
            </a:r>
            <a:r>
              <a:rPr lang="en-US" dirty="0">
                <a:solidFill>
                  <a:srgbClr val="00B050"/>
                </a:solidFill>
              </a:rPr>
              <a:t>87% met </a:t>
            </a:r>
            <a:r>
              <a:rPr lang="en-US" dirty="0">
                <a:solidFill>
                  <a:srgbClr val="7030A0"/>
                </a:solidFill>
              </a:rPr>
              <a:t>(3 waived)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Algorithm does not take into account hot-seating; jets/pilots always rest</a:t>
            </a:r>
          </a:p>
          <a:p>
            <a:r>
              <a:rPr lang="en-US" dirty="0"/>
              <a:t>Of the other mission details: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r>
              <a:rPr lang="en-US" dirty="0"/>
              <a:t>Of the Commander’s Intent and Desired End State: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https://github.com/Jonathan805/RestrictedPlanning/blob/main/Matlab/AutoScheduling.m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782FF-7ED5-4192-A01F-660E4D3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33840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F42D-3D90-4D39-8593-9FBBFEB2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8" y="257908"/>
            <a:ext cx="5758238" cy="6201507"/>
          </a:xfrm>
        </p:spPr>
        <p:txBody>
          <a:bodyPr>
            <a:normAutofit fontScale="47500" lnSpcReduction="20000"/>
          </a:bodyPr>
          <a:lstStyle/>
          <a:p>
            <a:pPr marL="0" indent="0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Commander’s Intent and Desired End State: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 1 is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2, 3, and 4 are Disabled or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5 and 6 are Disabled or Unharmed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l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Restraints: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 cannot fly with Pilot 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11 cannot Fly with Pilot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cannot fly with Pilot 21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3 can only fly with Pilot 4 or Pilot 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18 can only fly with Pilot 21 or Pilot 19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5 cannot fly Jet 8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17 cannot fly Jet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10 and Jet 11 cannot be in the same sortie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15 can only fly twice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 only fly three times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4 cannot fly any missions on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13 cannot fly any missions on Day 6 and Day 7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5 will need 48 hours of maintenance after it's first 10 hours of flight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7 is not available after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 is not available until 1400z on day 3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4, 8, 9 , and 17 can only carry one missile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b="0" i="0" dirty="0">
                <a:effectLst/>
                <a:latin typeface="Arial" panose="020B0604020202020204" pitchFamily="34" charset="0"/>
              </a:rPr>
              <a:t> has a 30% chance of needing 16 hours of down-time after landing at it's home carrier for that day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Jet has a 20% chance of needing 24 hours of downtime after each landing at it's home carrier for that 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2CB46-3E82-46AE-AE99-4D88579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35B94-B09E-4223-A496-D1AE1FFA9173}"/>
              </a:ext>
            </a:extLst>
          </p:cNvPr>
          <p:cNvSpPr txBox="1"/>
          <p:nvPr/>
        </p:nvSpPr>
        <p:spPr>
          <a:xfrm>
            <a:off x="5967046" y="136525"/>
            <a:ext cx="5932031" cy="673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algn="l" fontAlgn="t"/>
            <a:r>
              <a:rPr lang="en-US" sz="1500" b="0" i="0" dirty="0">
                <a:effectLst/>
                <a:latin typeface="Arial" panose="020B0604020202020204" pitchFamily="34" charset="0"/>
              </a:rPr>
              <a:t>Targets: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1 - Enemy Carrier A, no defenses, Collocated with Destroyer A, and protected by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2 - Enemy Carrier B, no defenses, Collocated with Destroyer B, and protected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3 - Enemy Destroyer A, collocated with Target 1, 25% chance to kill 50% of the aircraft that attack Target 1,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4 - Enemy Destroyer B, collocated with Target 2, 30% chance to kill 50% of the aircraft that attack it,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5 - Enemy Cruiser A, Collocated with Target 1, 15% chance to Kill 50% of the aircraft that attack Target 1 or Target 2, and 40% chance to kill 50% of the aircraft that attack Target 5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6- Enemy Cruiser B, Collocated with Target 2, 15% chance to Kill 50% of the aircraft that attack Target 1 or Target 2, and 40% chance to kill 50% of the aircraft that attack Target 6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missile launched against an enemy vessel has a 60% Chance of hitting that ship. 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hit has an 50% chance of Killing or Disabling that ship. Disabled ships cannot defend themselves or other vessels.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 fontAlgn="t">
              <a:spcBef>
                <a:spcPts val="750"/>
              </a:spcBef>
            </a:pPr>
            <a:endParaRPr lang="en-US" sz="15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DF39-9DE8-4B5D-B2E9-28254D0A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0" y="140678"/>
            <a:ext cx="5099462" cy="6019482"/>
          </a:xfrm>
        </p:spPr>
        <p:txBody>
          <a:bodyPr>
            <a:normAutofit fontScale="92500" lnSpcReduction="10000"/>
          </a:bodyPr>
          <a:lstStyle/>
          <a:p>
            <a:pPr marL="0" indent="0" algn="l" fontAlgn="t">
              <a:spcBef>
                <a:spcPts val="750"/>
              </a:spcBef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Constraints: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1 or 3 must be no less than 2 hours, but may not be more than 4 hours long and can attack one or both of Targets 1 and 3, and are at risk of getting shot by Target 3,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2 or 4 must be no less than 3 hours, but may not be more than 5 hours long and can attack one or both of Targets 2 and 4, and are at risk of getting shot by Target 4,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Targets 5 or 6 must be no less than 4 hours, but may not more than 6 hours long and can attack one or both of Targets 5 or 6, and are at Risk of being shot by targets 5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Killed friendly Jets causes the loss of that Jet and its pilot.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24 hours and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shuffle people (up to 2 jet pilots or 1 whole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crew) between Carriers (two-way trip, the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returns to it's home carrier and may bring passengers back on the second leg).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six hours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reposition that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between carriers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12 Hours and occupies 1 Jet and 1 Jet Pilot to move missiles between Carriers (two-way trip, may swap pilots and/or bring missile(s) back on its return leg)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4 Hours and occupies 1 Jet and 1 Pilot to reposition a jet and that pilot (one way trip, that Jet may bring missile(s))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Jets are single seat and take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Jets can carry up to 2 weapons per sortie, unless some restraint says otherwise.</a:t>
            </a:r>
          </a:p>
          <a:p>
            <a:pPr marL="285750" indent="-285750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sorties must have a minimum of 2 jets and 2 pilots, except reposition flights between carriers.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10718-CD20-420D-9B74-298783B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9922"/>
            <a:ext cx="4114800" cy="365125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CB662-3D24-4DC7-869F-8ACB83720D30}"/>
              </a:ext>
            </a:extLst>
          </p:cNvPr>
          <p:cNvSpPr txBox="1"/>
          <p:nvPr/>
        </p:nvSpPr>
        <p:spPr>
          <a:xfrm>
            <a:off x="5177642" y="355515"/>
            <a:ext cx="6648697" cy="542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requires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sortie requires a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and crew for that carrier to be airborne during the period 1 hour before to 1 hour after launch and 1 hour before and 1 hour after recovery for man-overboard and rescue requirements (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cover multiple launches and lands during their period of flight)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not be airborne for more than 8 hours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requires 12 hours after land to reset for the next flight, except when doing a hotseat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crew requires 12 hours after land 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Crews may hot-seat aircraft (that is, a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can land and a new pilot can take that jet for another sortie)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may fly 3 sorties per day, but may not be airborne for more than 16 hours in a day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needs 8 hours after it lands at it's home carrier for that day, unless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hotseating</a:t>
            </a:r>
            <a:endParaRPr lang="en-US" sz="13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Hot Seat takes 30 minutes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carrier can accommodate 2x hotseats at a time in any combination of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endParaRPr lang="en-US" sz="13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requires 16 hours to rest and replan before flying again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may only fly for 16 hours in a day, but may fly more than one Jet in a day (hotseat time counts against their max duty time for the day)</a:t>
            </a:r>
          </a:p>
        </p:txBody>
      </p:sp>
    </p:spTree>
    <p:extLst>
      <p:ext uri="{BB962C8B-B14F-4D97-AF65-F5344CB8AC3E}">
        <p14:creationId xmlns:p14="http://schemas.microsoft.com/office/powerpoint/2010/main" val="234641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10" y="1825625"/>
            <a:ext cx="8534691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EJJ Example Schedule Output</a:t>
            </a:r>
            <a:br>
              <a:rPr lang="en-US" dirty="0"/>
            </a:br>
            <a:r>
              <a:rPr lang="en-US" sz="1400" dirty="0"/>
              <a:t>With 90% probability of disabling/destroying targets</a:t>
            </a:r>
            <a:br>
              <a:rPr lang="en-US" dirty="0"/>
            </a:br>
            <a:r>
              <a:rPr lang="en-US" sz="1200" dirty="0"/>
              <a:t>(Able to Disable Target 2, 3, 4; </a:t>
            </a:r>
            <a:r>
              <a:rPr lang="en-US" sz="1200" dirty="0" err="1"/>
              <a:t>Unharm</a:t>
            </a:r>
            <a:r>
              <a:rPr lang="en-US" sz="1200" dirty="0"/>
              <a:t> Targets 5, 6; Disable and Attempt to Destroy Target 1 – may not have enough missiles 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5062130"/>
            <a:ext cx="1571625" cy="857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312685" y="1782800"/>
            <a:ext cx="1622683" cy="280076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3 for Target: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11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12, 13, 14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15, 16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9, 10, 11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4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4 for Target: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46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14, 2, 15, 16, 17, 18, 19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17, 5, 6, 7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12, 13, 7, 8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7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27726" y="767358"/>
            <a:ext cx="3207642" cy="78483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Target Strike Order: 3  4  2  1  5  6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Disabling Target: 3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Destroying Target: 7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each Target: 3  3  3  7  0 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27726" y="1782800"/>
            <a:ext cx="1584959" cy="280076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1 for Target: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2, 3, 4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1, 2,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10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2 for Target: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4, 5, 6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2,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4, 5,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24847" y="2204273"/>
            <a:ext cx="3262824" cy="33855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Number of Targets Accounted For: 5</a:t>
            </a:r>
          </a:p>
        </p:txBody>
      </p:sp>
    </p:spTree>
    <p:extLst>
      <p:ext uri="{BB962C8B-B14F-4D97-AF65-F5344CB8AC3E}">
        <p14:creationId xmlns:p14="http://schemas.microsoft.com/office/powerpoint/2010/main" val="352187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BBC93F8-9A88-7D43-809A-08817DFA32CD}"/>
              </a:ext>
            </a:extLst>
          </p:cNvPr>
          <p:cNvSpPr/>
          <p:nvPr/>
        </p:nvSpPr>
        <p:spPr>
          <a:xfrm>
            <a:off x="317902" y="1084027"/>
            <a:ext cx="5760721" cy="892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B98E8-DF30-424F-9AA4-2CF603E5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043" y="17396"/>
            <a:ext cx="5995464" cy="950565"/>
          </a:xfrm>
        </p:spPr>
        <p:txBody>
          <a:bodyPr>
            <a:normAutofit/>
          </a:bodyPr>
          <a:lstStyle/>
          <a:p>
            <a:r>
              <a:rPr lang="en-US" dirty="0"/>
              <a:t>Frontend/Backend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C8D42-FC61-0C4D-AC08-ACE91912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8EF572-7D1A-F140-B419-449B31211CC7}"/>
              </a:ext>
            </a:extLst>
          </p:cNvPr>
          <p:cNvSpPr/>
          <p:nvPr/>
        </p:nvSpPr>
        <p:spPr>
          <a:xfrm>
            <a:off x="2446480" y="2900939"/>
            <a:ext cx="1509925" cy="57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D4011A-CB18-EE46-A3D4-0C33E088F611}"/>
              </a:ext>
            </a:extLst>
          </p:cNvPr>
          <p:cNvSpPr/>
          <p:nvPr/>
        </p:nvSpPr>
        <p:spPr>
          <a:xfrm>
            <a:off x="489142" y="1268035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55A7B-07C8-9244-8402-30F8109A0DD2}"/>
              </a:ext>
            </a:extLst>
          </p:cNvPr>
          <p:cNvSpPr/>
          <p:nvPr/>
        </p:nvSpPr>
        <p:spPr>
          <a:xfrm>
            <a:off x="2051860" y="1262566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5EF10-EE9A-824B-A36B-92B57FA62FBA}"/>
              </a:ext>
            </a:extLst>
          </p:cNvPr>
          <p:cNvSpPr/>
          <p:nvPr/>
        </p:nvSpPr>
        <p:spPr>
          <a:xfrm>
            <a:off x="4037191" y="1268035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64E28-5AC0-E348-8375-24DCFD11AB51}"/>
              </a:ext>
            </a:extLst>
          </p:cNvPr>
          <p:cNvSpPr txBox="1"/>
          <p:nvPr/>
        </p:nvSpPr>
        <p:spPr>
          <a:xfrm>
            <a:off x="3534908" y="1260717"/>
            <a:ext cx="121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5F70D7-0AC1-AF46-83A4-B57B7DD63472}"/>
              </a:ext>
            </a:extLst>
          </p:cNvPr>
          <p:cNvSpPr/>
          <p:nvPr/>
        </p:nvSpPr>
        <p:spPr>
          <a:xfrm>
            <a:off x="6955349" y="1282465"/>
            <a:ext cx="5046150" cy="380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REACT Frontend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107317-AE96-3E4B-9943-BA76EB4F5366}"/>
              </a:ext>
            </a:extLst>
          </p:cNvPr>
          <p:cNvSpPr/>
          <p:nvPr/>
        </p:nvSpPr>
        <p:spPr>
          <a:xfrm>
            <a:off x="7163048" y="1836132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Aircraft Constraints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7845A2-8B7D-5543-97A8-535B0123AA1E}"/>
              </a:ext>
            </a:extLst>
          </p:cNvPr>
          <p:cNvSpPr/>
          <p:nvPr/>
        </p:nvSpPr>
        <p:spPr>
          <a:xfrm>
            <a:off x="8822714" y="1836132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Target Constraints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21E6A-9A2D-234E-B4A9-F807793173EB}"/>
              </a:ext>
            </a:extLst>
          </p:cNvPr>
          <p:cNvSpPr/>
          <p:nvPr/>
        </p:nvSpPr>
        <p:spPr>
          <a:xfrm>
            <a:off x="654366" y="4668226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Vehicle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95740A-F87C-8747-ADF5-7079F2FEC3CC}"/>
              </a:ext>
            </a:extLst>
          </p:cNvPr>
          <p:cNvSpPr/>
          <p:nvPr/>
        </p:nvSpPr>
        <p:spPr>
          <a:xfrm>
            <a:off x="2268082" y="4674741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Vehicle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27AA96-766F-394B-8FF4-48557EF98795}"/>
              </a:ext>
            </a:extLst>
          </p:cNvPr>
          <p:cNvSpPr/>
          <p:nvPr/>
        </p:nvSpPr>
        <p:spPr>
          <a:xfrm>
            <a:off x="4275453" y="4674741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Vehicle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02B729-F4A0-2C48-B00C-80BD37B6349E}"/>
              </a:ext>
            </a:extLst>
          </p:cNvPr>
          <p:cNvSpPr txBox="1"/>
          <p:nvPr/>
        </p:nvSpPr>
        <p:spPr>
          <a:xfrm>
            <a:off x="3781355" y="4686164"/>
            <a:ext cx="121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8D60052-708E-C34F-84A7-1A882A25505C}"/>
              </a:ext>
            </a:extLst>
          </p:cNvPr>
          <p:cNvSpPr/>
          <p:nvPr/>
        </p:nvSpPr>
        <p:spPr>
          <a:xfrm>
            <a:off x="321173" y="4455080"/>
            <a:ext cx="5760721" cy="892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E23DE534-EFF6-9F45-A704-A98E06E6EA85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3956405" y="3184688"/>
            <a:ext cx="2998944" cy="601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A2FE1D0-C65F-5A45-97E4-C22CB497FDF4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rot="16200000" flipH="1">
            <a:off x="2737698" y="2437194"/>
            <a:ext cx="924310" cy="318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34C296A8-F58C-0540-956C-C16A4DD25E64}"/>
              </a:ext>
            </a:extLst>
          </p:cNvPr>
          <p:cNvCxnSpPr>
            <a:cxnSpLocks/>
            <a:stCxn id="5" idx="2"/>
            <a:endCxn id="61" idx="0"/>
          </p:cNvCxnSpPr>
          <p:nvPr/>
        </p:nvCxnSpPr>
        <p:spPr>
          <a:xfrm rot="16200000" flipH="1">
            <a:off x="2714182" y="3967728"/>
            <a:ext cx="974612" cy="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0F14371-242C-6B45-A05D-F2D4ADCC4B76}"/>
              </a:ext>
            </a:extLst>
          </p:cNvPr>
          <p:cNvSpPr/>
          <p:nvPr/>
        </p:nvSpPr>
        <p:spPr>
          <a:xfrm>
            <a:off x="8822713" y="2820736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Target Modification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52ACF4A-BE94-E544-9A38-718C09CB9074}"/>
              </a:ext>
            </a:extLst>
          </p:cNvPr>
          <p:cNvSpPr/>
          <p:nvPr/>
        </p:nvSpPr>
        <p:spPr>
          <a:xfrm>
            <a:off x="8867959" y="3863351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Push Notifications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E79B28-5F12-D149-B662-ABA275AC7830}"/>
              </a:ext>
            </a:extLst>
          </p:cNvPr>
          <p:cNvSpPr/>
          <p:nvPr/>
        </p:nvSpPr>
        <p:spPr>
          <a:xfrm>
            <a:off x="7190314" y="3859159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Algorithms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F975997-9019-BC40-9E43-7EB374795C77}"/>
              </a:ext>
            </a:extLst>
          </p:cNvPr>
          <p:cNvSpPr/>
          <p:nvPr/>
        </p:nvSpPr>
        <p:spPr>
          <a:xfrm>
            <a:off x="10412106" y="1836132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Pilot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Constraints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FA50C8-5687-1D4B-886B-50D3BAE6824A}"/>
              </a:ext>
            </a:extLst>
          </p:cNvPr>
          <p:cNvSpPr/>
          <p:nvPr/>
        </p:nvSpPr>
        <p:spPr>
          <a:xfrm>
            <a:off x="7181027" y="2825732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Aircraft Modification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E2C2A62-885F-8344-9E4B-C39D579D1132}"/>
              </a:ext>
            </a:extLst>
          </p:cNvPr>
          <p:cNvSpPr/>
          <p:nvPr/>
        </p:nvSpPr>
        <p:spPr>
          <a:xfrm>
            <a:off x="10443015" y="2820736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Pilot Modification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BEDD0129-00FD-4D25-9E2F-6C2055EB2242}"/>
              </a:ext>
            </a:extLst>
          </p:cNvPr>
          <p:cNvSpPr/>
          <p:nvPr/>
        </p:nvSpPr>
        <p:spPr>
          <a:xfrm>
            <a:off x="410934" y="2947738"/>
            <a:ext cx="1401141" cy="4993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06A756-8C84-43AE-A1ED-06AC41BAA32E}"/>
              </a:ext>
            </a:extLst>
          </p:cNvPr>
          <p:cNvCxnSpPr>
            <a:stCxn id="14" idx="4"/>
            <a:endCxn id="5" idx="1"/>
          </p:cNvCxnSpPr>
          <p:nvPr/>
        </p:nvCxnSpPr>
        <p:spPr>
          <a:xfrm flipV="1">
            <a:off x="1812075" y="3190704"/>
            <a:ext cx="634405" cy="6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0E3D0F9-7B4A-406C-ACDE-31C63D8C5AE9}"/>
              </a:ext>
            </a:extLst>
          </p:cNvPr>
          <p:cNvSpPr/>
          <p:nvPr/>
        </p:nvSpPr>
        <p:spPr>
          <a:xfrm>
            <a:off x="10451551" y="3859159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Live Chat/Voice</a:t>
            </a:r>
          </a:p>
        </p:txBody>
      </p:sp>
    </p:spTree>
    <p:extLst>
      <p:ext uri="{BB962C8B-B14F-4D97-AF65-F5344CB8AC3E}">
        <p14:creationId xmlns:p14="http://schemas.microsoft.com/office/powerpoint/2010/main" val="48025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1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Open up the EJJ web page</a:t>
            </a:r>
          </a:p>
          <a:p>
            <a:r>
              <a:rPr lang="en-US" dirty="0"/>
              <a:t>Drag in the target information (ATO) and view target tasking details and target imagery immediately</a:t>
            </a:r>
          </a:p>
          <a:p>
            <a:pPr lvl="1"/>
            <a:r>
              <a:rPr lang="en-US" dirty="0"/>
              <a:t>Contains the probabilities of casualties while striking certain targets</a:t>
            </a:r>
          </a:p>
          <a:p>
            <a:pPr lvl="1"/>
            <a:r>
              <a:rPr lang="en-US" dirty="0"/>
              <a:t>Contains minimum/maximum sortie times against each target tasking</a:t>
            </a:r>
          </a:p>
          <a:p>
            <a:r>
              <a:rPr lang="en-US" dirty="0"/>
              <a:t>An algorithm runs to determines the target striking order and displays it to the user</a:t>
            </a:r>
          </a:p>
          <a:p>
            <a:pPr lvl="1"/>
            <a:r>
              <a:rPr lang="en-US" dirty="0"/>
              <a:t>Minimizes the chance of casualties when striking all the targets in the tasking details</a:t>
            </a:r>
          </a:p>
          <a:p>
            <a:r>
              <a:rPr lang="en-US" dirty="0"/>
              <a:t>The available aircraft are displayed in the Inventory</a:t>
            </a:r>
          </a:p>
          <a:p>
            <a:r>
              <a:rPr lang="en-US" dirty="0"/>
              <a:t>Determine the number of each aircraft needed for the friendly force laydown and drag the aircraft to carriers in the Mission</a:t>
            </a:r>
          </a:p>
          <a:p>
            <a:r>
              <a:rPr lang="en-US" dirty="0"/>
              <a:t>Do the same for pilots, </a:t>
            </a:r>
            <a:r>
              <a:rPr lang="en-US" dirty="0" err="1"/>
              <a:t>helos</a:t>
            </a:r>
            <a:r>
              <a:rPr lang="en-US" dirty="0"/>
              <a:t>, and missiles</a:t>
            </a:r>
          </a:p>
          <a:p>
            <a:pPr lvl="1"/>
            <a:r>
              <a:rPr lang="en-US" dirty="0"/>
              <a:t>The laydown can be saved and reloaded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8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8531</TotalTime>
  <Words>2853</Words>
  <Application>Microsoft Office PowerPoint</Application>
  <PresentationFormat>Widescreen</PresentationFormat>
  <Paragraphs>261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 (Body)</vt:lpstr>
      <vt:lpstr>Arial</vt:lpstr>
      <vt:lpstr>Calibri</vt:lpstr>
      <vt:lpstr>Calibri Light</vt:lpstr>
      <vt:lpstr>Courier New</vt:lpstr>
      <vt:lpstr>Helvetica</vt:lpstr>
      <vt:lpstr>Office Theme</vt:lpstr>
      <vt:lpstr>(/ɛʤ/)</vt:lpstr>
      <vt:lpstr>(Team members)</vt:lpstr>
      <vt:lpstr>What We Accomplished</vt:lpstr>
      <vt:lpstr>EJJ Auto-Scheduling Constraints/Restraints/Intent Summary </vt:lpstr>
      <vt:lpstr>PowerPoint Presentation</vt:lpstr>
      <vt:lpstr>PowerPoint Presentation</vt:lpstr>
      <vt:lpstr>EJJ Example Schedule Output With 90% probability of disabling/destroying targets (Able to Disable Target 2, 3, 4; Unharm Targets 5, 6; Disable and Attempt to Destroy Target 1 – may not have enough missiles )</vt:lpstr>
      <vt:lpstr>Frontend/Backend Design</vt:lpstr>
      <vt:lpstr>EJJ Mission Planning Flow (1) </vt:lpstr>
      <vt:lpstr>EJJ Mission Planning Flow (2) </vt:lpstr>
      <vt:lpstr>EJJ Mission Planning Flow (3) </vt:lpstr>
      <vt:lpstr>EJJ Web Page – Mission Set-Up</vt:lpstr>
      <vt:lpstr>EJJ Web Page – Output Schedule</vt:lpstr>
      <vt:lpstr>EJJ Mission Execution Flow (1) </vt:lpstr>
      <vt:lpstr>Collaboration During Mission Planning (1)</vt:lpstr>
      <vt:lpstr>Improvements to Mission Planning/Mission Execution Processes</vt:lpstr>
      <vt:lpstr>PowerPoint Presentation</vt:lpstr>
      <vt:lpstr>Vision and future updates (The Sequel)</vt:lpstr>
      <vt:lpstr>PowerPoint Presentation</vt:lpstr>
      <vt:lpstr>PowerPoint Presentation</vt:lpstr>
      <vt:lpstr>EJJ Scheduling Algorithm Details (1)</vt:lpstr>
      <vt:lpstr>EJJ Scheduling Algorithm Details (2)</vt:lpstr>
      <vt:lpstr>EJJ Scheduling Algorithm Details (3)</vt:lpstr>
      <vt:lpstr>EJJ Scheduling Algorithm Details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(/ɛʤ/)</dc:title>
  <dc:creator>Jonathan Ong</dc:creator>
  <cp:lastModifiedBy>Jonathan Ong</cp:lastModifiedBy>
  <cp:revision>68</cp:revision>
  <dcterms:created xsi:type="dcterms:W3CDTF">2021-10-21T08:27:52Z</dcterms:created>
  <dcterms:modified xsi:type="dcterms:W3CDTF">2021-10-30T21:18:30Z</dcterms:modified>
</cp:coreProperties>
</file>