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67" r:id="rId9"/>
    <p:sldId id="268" r:id="rId10"/>
    <p:sldId id="269" r:id="rId11"/>
    <p:sldId id="274" r:id="rId12"/>
    <p:sldId id="275" r:id="rId13"/>
    <p:sldId id="276" r:id="rId14"/>
    <p:sldId id="271" r:id="rId15"/>
    <p:sldId id="270" r:id="rId16"/>
    <p:sldId id="272" r:id="rId17"/>
    <p:sldId id="273" r:id="rId18"/>
    <p:sldId id="266" r:id="rId19"/>
    <p:sldId id="259" r:id="rId20"/>
    <p:sldId id="26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xmlns="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Execution Flow (1)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Mission Plan execution begins</a:t>
            </a:r>
          </a:p>
          <a:p>
            <a:r>
              <a:rPr lang="en-US" dirty="0" smtClean="0"/>
              <a:t>Receive information of casualties, jet/</a:t>
            </a:r>
            <a:r>
              <a:rPr lang="en-US" dirty="0" err="1" smtClean="0"/>
              <a:t>helo</a:t>
            </a:r>
            <a:r>
              <a:rPr lang="en-US" dirty="0" smtClean="0"/>
              <a:t> down times, or successful target strikes</a:t>
            </a:r>
          </a:p>
          <a:p>
            <a:pPr lvl="1"/>
            <a:r>
              <a:rPr lang="en-US" dirty="0" smtClean="0"/>
              <a:t>Casualties and jet/</a:t>
            </a:r>
            <a:r>
              <a:rPr lang="en-US" dirty="0" err="1" smtClean="0"/>
              <a:t>helo</a:t>
            </a:r>
            <a:r>
              <a:rPr lang="en-US" dirty="0" smtClean="0"/>
              <a:t> down times are stored as restraint information</a:t>
            </a:r>
          </a:p>
          <a:p>
            <a:pPr lvl="1"/>
            <a:r>
              <a:rPr lang="en-US" dirty="0" smtClean="0"/>
              <a:t>Successful target strikes can reduce the actual number or sorties used</a:t>
            </a:r>
          </a:p>
          <a:p>
            <a:r>
              <a:rPr lang="en-US" dirty="0" smtClean="0"/>
              <a:t>If sorties are reduced, a </a:t>
            </a:r>
            <a:r>
              <a:rPr lang="en-US" dirty="0" err="1" smtClean="0"/>
              <a:t>replan</a:t>
            </a:r>
            <a:r>
              <a:rPr lang="en-US" dirty="0" smtClean="0"/>
              <a:t> is done</a:t>
            </a:r>
          </a:p>
          <a:p>
            <a:pPr lvl="1"/>
            <a:r>
              <a:rPr lang="en-US" dirty="0" smtClean="0"/>
              <a:t>The same algorithm as before runs </a:t>
            </a:r>
            <a:r>
              <a:rPr lang="en-US" dirty="0"/>
              <a:t>to schedule </a:t>
            </a:r>
            <a:r>
              <a:rPr lang="en-US" dirty="0" smtClean="0"/>
              <a:t>the rest of the sorties within </a:t>
            </a:r>
            <a:r>
              <a:rPr lang="en-US" dirty="0"/>
              <a:t>the mission time </a:t>
            </a:r>
            <a:r>
              <a:rPr lang="en-US" dirty="0" smtClean="0"/>
              <a:t>period starting from the current time, </a:t>
            </a:r>
            <a:r>
              <a:rPr lang="en-US" dirty="0"/>
              <a:t>including repositions and </a:t>
            </a:r>
            <a:r>
              <a:rPr lang="en-US" dirty="0" smtClean="0"/>
              <a:t>rest/down times</a:t>
            </a:r>
          </a:p>
          <a:p>
            <a:r>
              <a:rPr lang="en-US" dirty="0" smtClean="0"/>
              <a:t>The updates are displayed on the web page</a:t>
            </a:r>
          </a:p>
          <a:p>
            <a:r>
              <a:rPr lang="en-US" dirty="0" smtClean="0"/>
              <a:t>Mission Plan execution continues, with cycles of </a:t>
            </a:r>
            <a:r>
              <a:rPr lang="en-US" dirty="0" err="1" smtClean="0"/>
              <a:t>replans</a:t>
            </a:r>
            <a:r>
              <a:rPr lang="en-US" dirty="0" smtClean="0"/>
              <a:t> when necessary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9" y="1825625"/>
            <a:ext cx="7506262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7169" y="3470031"/>
            <a:ext cx="3423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After drag target list in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368" y="1825625"/>
            <a:ext cx="8487263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1261" y="3339574"/>
            <a:ext cx="342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Need legend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Scheduling Algorithm Details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Constraints/Restraints, Inventory, Maximum </a:t>
            </a:r>
            <a:r>
              <a:rPr lang="en-US" dirty="0"/>
              <a:t>S</a:t>
            </a:r>
            <a:r>
              <a:rPr lang="en-US" dirty="0" smtClean="0"/>
              <a:t>ortie </a:t>
            </a:r>
            <a:r>
              <a:rPr lang="en-US" dirty="0"/>
              <a:t>L</a:t>
            </a:r>
            <a:r>
              <a:rPr lang="en-US" dirty="0" smtClean="0"/>
              <a:t>ength, Earliest </a:t>
            </a:r>
            <a:r>
              <a:rPr lang="en-US" dirty="0"/>
              <a:t>S</a:t>
            </a:r>
            <a:r>
              <a:rPr lang="en-US" dirty="0" smtClean="0"/>
              <a:t>tart Time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Start by finding a carrier with more jets and pilots to be the carrier to start the sortie from</a:t>
            </a:r>
          </a:p>
          <a:p>
            <a:pPr lvl="1"/>
            <a:r>
              <a:rPr lang="en-US" dirty="0" smtClean="0"/>
              <a:t>Also try to find a carrier with available </a:t>
            </a:r>
            <a:r>
              <a:rPr lang="en-US" dirty="0" err="1" smtClean="0"/>
              <a:t>helos</a:t>
            </a:r>
            <a:endParaRPr lang="en-US" dirty="0" smtClean="0"/>
          </a:p>
          <a:p>
            <a:r>
              <a:rPr lang="en-US" dirty="0" smtClean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 smtClean="0"/>
              <a:t>Also depends on the chosen </a:t>
            </a:r>
            <a:r>
              <a:rPr lang="en-US" dirty="0" err="1" smtClean="0"/>
              <a:t>jets’s</a:t>
            </a:r>
            <a:r>
              <a:rPr lang="en-US" dirty="0" smtClean="0"/>
              <a:t> missile carriage capacity</a:t>
            </a:r>
          </a:p>
          <a:p>
            <a:pPr lvl="1"/>
            <a:r>
              <a:rPr lang="en-US" dirty="0" smtClean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Scheduling Algorithm Details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</a:t>
            </a:r>
            <a:r>
              <a:rPr lang="en-US" dirty="0" smtClean="0"/>
              <a:t>store possible repositions of the least  amount </a:t>
            </a:r>
            <a:r>
              <a:rPr lang="en-US" dirty="0"/>
              <a:t>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 smtClean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 smtClean="0"/>
              <a:t>The number of jets chosen is based on their missile carriage capacity and the number of missiles needed</a:t>
            </a:r>
          </a:p>
          <a:p>
            <a:r>
              <a:rPr lang="en-US" dirty="0" smtClean="0"/>
              <a:t>Once the jets are found, then that determines the number of pilots needed</a:t>
            </a:r>
          </a:p>
          <a:p>
            <a:pPr lvl="1"/>
            <a:r>
              <a:rPr lang="en-US" dirty="0" smtClean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 smtClean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Scheduling Algorithm Details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Choose a </a:t>
            </a:r>
            <a:r>
              <a:rPr lang="en-US" dirty="0" err="1" smtClean="0"/>
              <a:t>helo</a:t>
            </a:r>
            <a:r>
              <a:rPr lang="en-US" dirty="0" smtClean="0"/>
              <a:t> for the sortie from the same carrier, if possible, otherwise, need to reposition a </a:t>
            </a:r>
            <a:r>
              <a:rPr lang="en-US" dirty="0" err="1" smtClean="0"/>
              <a:t>helo</a:t>
            </a:r>
            <a:endParaRPr lang="en-US" dirty="0" smtClean="0"/>
          </a:p>
          <a:p>
            <a:r>
              <a:rPr lang="en-US" dirty="0" smtClean="0"/>
              <a:t>Check the chosen pilots, jets, and </a:t>
            </a:r>
            <a:r>
              <a:rPr lang="en-US" dirty="0" err="1" smtClean="0"/>
              <a:t>helos</a:t>
            </a:r>
            <a:r>
              <a:rPr lang="en-US" dirty="0" smtClean="0"/>
              <a:t> for any flying time constraints</a:t>
            </a:r>
          </a:p>
          <a:p>
            <a:pPr lvl="1"/>
            <a:r>
              <a:rPr lang="en-US" dirty="0" smtClean="0"/>
              <a:t>Max </a:t>
            </a:r>
            <a:r>
              <a:rPr lang="en-US" dirty="0" err="1" smtClean="0"/>
              <a:t>helo</a:t>
            </a:r>
            <a:r>
              <a:rPr lang="en-US" dirty="0" smtClean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</a:t>
            </a:r>
            <a:r>
              <a:rPr lang="en-US" dirty="0" smtClean="0"/>
              <a:t>sortie (as many as possible without repositioning)</a:t>
            </a:r>
            <a:endParaRPr lang="en-US" dirty="0"/>
          </a:p>
          <a:p>
            <a:r>
              <a:rPr lang="en-US" dirty="0" smtClean="0"/>
              <a:t>Determine if any missiles need to be repositioned based on the carrier to start the sortie from</a:t>
            </a:r>
          </a:p>
          <a:p>
            <a:pPr lvl="1"/>
            <a:r>
              <a:rPr lang="en-US" dirty="0" smtClean="0"/>
              <a:t>No need to add extra repositioning if enough jets are already being repositioned from the same carrier</a:t>
            </a:r>
          </a:p>
          <a:p>
            <a:pPr lvl="1"/>
            <a:r>
              <a:rPr lang="en-US" dirty="0" smtClean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 smtClean="0"/>
              <a:t>Scheduling Algorithm Details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any downtime needed for jets after they reach their home carrier</a:t>
            </a:r>
          </a:p>
          <a:p>
            <a:r>
              <a:rPr lang="en-US" dirty="0" smtClean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 smtClean="0"/>
              <a:t>Display the sortie data on the web page timeline for each jet, pilot, and </a:t>
            </a:r>
            <a:r>
              <a:rPr lang="en-US" dirty="0" err="1" smtClean="0"/>
              <a:t>helo</a:t>
            </a:r>
            <a:endParaRPr lang="en-US" dirty="0" smtClean="0"/>
          </a:p>
          <a:p>
            <a:r>
              <a:rPr lang="en-US" dirty="0" smtClean="0"/>
              <a:t>If at any time during this algorithm that there are not enough assets/humans to get a set of jets/pilots/</a:t>
            </a:r>
            <a:r>
              <a:rPr lang="en-US" dirty="0" err="1" smtClean="0"/>
              <a:t>helos</a:t>
            </a:r>
            <a:r>
              <a:rPr lang="en-US" dirty="0" smtClean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Mission Planning/Mission Execution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Reduced user clicks by dragging and dropping target tasking onto the web page</a:t>
            </a:r>
            <a:endParaRPr lang="en-US" dirty="0"/>
          </a:p>
          <a:p>
            <a:pPr lvl="1"/>
            <a:r>
              <a:rPr lang="en-US" dirty="0" smtClean="0"/>
              <a:t>1 click vs. 7+ clicks when importing ATO/ACO through Task View and porting over the targets/</a:t>
            </a:r>
            <a:r>
              <a:rPr lang="en-US" dirty="0" err="1" smtClean="0"/>
              <a:t>GeoZones</a:t>
            </a:r>
            <a:r>
              <a:rPr lang="en-US" dirty="0" smtClean="0"/>
              <a:t> into JMPS</a:t>
            </a:r>
          </a:p>
          <a:p>
            <a:r>
              <a:rPr lang="en-US" dirty="0" smtClean="0"/>
              <a:t>Automated task scheduling based on survivability</a:t>
            </a:r>
          </a:p>
          <a:p>
            <a:r>
              <a:rPr lang="en-US" dirty="0" smtClean="0"/>
              <a:t>Automated sortie scheduling given constraints/restraints</a:t>
            </a:r>
          </a:p>
          <a:p>
            <a:r>
              <a:rPr lang="en-US" dirty="0" smtClean="0"/>
              <a:t>Dynamic sortie </a:t>
            </a:r>
            <a:r>
              <a:rPr lang="en-US" dirty="0" err="1" smtClean="0"/>
              <a:t>replan</a:t>
            </a:r>
            <a:r>
              <a:rPr lang="en-US" dirty="0" smtClean="0"/>
              <a:t> capability during Mission Execution</a:t>
            </a:r>
          </a:p>
          <a:p>
            <a:r>
              <a:rPr lang="en-US" dirty="0" smtClean="0"/>
              <a:t>User-friendly drag and drop </a:t>
            </a:r>
            <a:r>
              <a:rPr lang="en-US" dirty="0" smtClean="0"/>
              <a:t>capability to create a </a:t>
            </a:r>
            <a:r>
              <a:rPr lang="en-US" dirty="0" smtClean="0"/>
              <a:t>friendly force laydown</a:t>
            </a:r>
          </a:p>
          <a:p>
            <a:pPr lvl="1"/>
            <a:r>
              <a:rPr lang="en-US" dirty="0" smtClean="0"/>
              <a:t>Once created, this can be saved and reloaded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xmlns="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xmlns="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 smtClean="0"/>
              <a:t>“When there is a will, there is always a way…to screw it up” </a:t>
            </a:r>
            <a:endParaRPr lang="en-US" sz="1600" dirty="0"/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xmlns="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xmlns="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smtClean="0"/>
              <a:t>Y</a:t>
            </a:r>
            <a:r>
              <a:rPr lang="en-US" dirty="0" smtClean="0"/>
              <a:t>ouTube </a:t>
            </a:r>
            <a:r>
              <a:rPr lang="en-US" dirty="0"/>
              <a:t>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/>
              <a:t>W</a:t>
            </a:r>
            <a:r>
              <a:rPr lang="en-US" dirty="0" smtClean="0"/>
              <a:t>e Accomplished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</a:t>
            </a:r>
            <a:r>
              <a:rPr lang="en-US" dirty="0" smtClean="0"/>
              <a:t>scenario</a:t>
            </a:r>
            <a:endParaRPr lang="en-US" dirty="0"/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</a:t>
            </a:r>
            <a:r>
              <a:rPr lang="en-US" dirty="0" smtClean="0"/>
              <a:t>Algorithm </a:t>
            </a:r>
            <a:r>
              <a:rPr lang="en-US" dirty="0"/>
              <a:t>S</a:t>
            </a:r>
            <a:r>
              <a:rPr lang="en-US" dirty="0" smtClean="0"/>
              <a:t>ummary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</a:t>
            </a:r>
            <a:r>
              <a:rPr lang="en-US" dirty="0" smtClean="0"/>
              <a:t>18 lines </a:t>
            </a:r>
            <a:r>
              <a:rPr lang="en-US" dirty="0"/>
              <a:t>of </a:t>
            </a:r>
            <a:r>
              <a:rPr lang="en-US" dirty="0" smtClean="0"/>
              <a:t>restraints: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</a:t>
            </a:r>
            <a:r>
              <a:rPr lang="en-US" dirty="0" smtClean="0"/>
              <a:t>23 lines </a:t>
            </a:r>
            <a:r>
              <a:rPr lang="en-US" dirty="0"/>
              <a:t>of </a:t>
            </a:r>
            <a:r>
              <a:rPr lang="en-US" dirty="0" smtClean="0"/>
              <a:t>constraints</a:t>
            </a:r>
            <a:r>
              <a:rPr lang="en-US" dirty="0"/>
              <a:t>: </a:t>
            </a:r>
            <a:r>
              <a:rPr lang="en-US" dirty="0" smtClean="0">
                <a:solidFill>
                  <a:srgbClr val="00B050"/>
                </a:solidFill>
              </a:rPr>
              <a:t>87% met </a:t>
            </a:r>
            <a:r>
              <a:rPr lang="en-US" dirty="0" smtClean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 smtClean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</a:t>
            </a:r>
            <a:r>
              <a:rPr lang="en-US" dirty="0" smtClean="0">
                <a:solidFill>
                  <a:srgbClr val="00B050"/>
                </a:solidFill>
              </a:rPr>
              <a:t>covered</a:t>
            </a:r>
            <a:endParaRPr lang="en-US" dirty="0" smtClean="0"/>
          </a:p>
          <a:p>
            <a:r>
              <a:rPr lang="en-US" dirty="0" smtClean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</a:t>
            </a:r>
            <a:r>
              <a:rPr lang="en-US" dirty="0" smtClean="0">
                <a:solidFill>
                  <a:srgbClr val="00B050"/>
                </a:solidFill>
              </a:rPr>
              <a:t>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 smtClean="0">
                <a:latin typeface="Arial" panose="020B0604020202020204" pitchFamily="34" charset="0"/>
              </a:rPr>
              <a:t>Commander’s </a:t>
            </a:r>
            <a:r>
              <a:rPr lang="en-US" dirty="0">
                <a:latin typeface="Arial" panose="020B0604020202020204" pitchFamily="34" charset="0"/>
              </a:rPr>
              <a:t>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 smtClean="0">
                <a:latin typeface="Arial" panose="020B0604020202020204" pitchFamily="34" charset="0"/>
              </a:rPr>
              <a:t>Restraints:</a:t>
            </a:r>
            <a:endParaRPr lang="en-US" dirty="0">
              <a:latin typeface="Arial" panose="020B0604020202020204" pitchFamily="34" charset="0"/>
            </a:endParaRPr>
          </a:p>
          <a:p>
            <a:pPr algn="l" fontAlgn="t">
              <a:spcBef>
                <a:spcPts val="750"/>
              </a:spcBef>
            </a:pPr>
            <a:r>
              <a:rPr lang="en-US" b="0" i="0" dirty="0" smtClean="0">
                <a:effectLst/>
                <a:latin typeface="Arial" panose="020B0604020202020204" pitchFamily="34" charset="0"/>
              </a:rPr>
              <a:t>Pilot </a:t>
            </a:r>
            <a:r>
              <a:rPr lang="en-US" b="0" i="0" dirty="0">
                <a:effectLst/>
                <a:latin typeface="Arial" panose="020B0604020202020204" pitchFamily="34" charset="0"/>
              </a:rPr>
              <a:t>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 smtClean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 smtClean="0">
                <a:effectLst/>
                <a:latin typeface="Arial" panose="020B0604020202020204" pitchFamily="34" charset="0"/>
              </a:rPr>
              <a:t>Sorties 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Planning Flow (1)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up the EJJ web page</a:t>
            </a:r>
          </a:p>
          <a:p>
            <a:r>
              <a:rPr lang="en-US" dirty="0" smtClean="0"/>
              <a:t>Drag in the target information and view target tasking details and target imagery immediately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the probabilities of casualties while striking certain targets</a:t>
            </a:r>
          </a:p>
          <a:p>
            <a:pPr lvl="1"/>
            <a:r>
              <a:rPr lang="en-US" dirty="0" smtClean="0"/>
              <a:t>Contains minimum/maximum sortie times against each target tasking</a:t>
            </a:r>
          </a:p>
          <a:p>
            <a:r>
              <a:rPr lang="en-US" dirty="0" smtClean="0"/>
              <a:t>An algorithm runs to determines the target striking order and displays it to the user</a:t>
            </a:r>
          </a:p>
          <a:p>
            <a:pPr lvl="1"/>
            <a:r>
              <a:rPr lang="en-US" dirty="0" smtClean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</a:t>
            </a:r>
            <a:r>
              <a:rPr lang="en-US" dirty="0" smtClean="0"/>
              <a:t>Inventory</a:t>
            </a:r>
          </a:p>
          <a:p>
            <a:r>
              <a:rPr lang="en-US" dirty="0" smtClean="0"/>
              <a:t>Determine the number of each aircraft needed for the friendly force laydown and drag the aircraft to carriers in the Mission</a:t>
            </a:r>
          </a:p>
          <a:p>
            <a:r>
              <a:rPr lang="en-US" dirty="0" smtClean="0"/>
              <a:t>Do the same for pilots, </a:t>
            </a:r>
            <a:r>
              <a:rPr lang="en-US" dirty="0" err="1" smtClean="0"/>
              <a:t>helos</a:t>
            </a:r>
            <a:r>
              <a:rPr lang="en-US" dirty="0" smtClean="0"/>
              <a:t>, and missiles</a:t>
            </a:r>
          </a:p>
          <a:p>
            <a:pPr lvl="1"/>
            <a:r>
              <a:rPr lang="en-US" dirty="0" smtClean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Planning Flow (2)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Drag in any constraints/restraints and the information is stored</a:t>
            </a:r>
          </a:p>
          <a:p>
            <a:pPr lvl="1"/>
            <a:r>
              <a:rPr lang="en-US" dirty="0" smtClean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 smtClean="0"/>
              <a:t>Does not initially assume any casualties during striking targets and jet/</a:t>
            </a:r>
            <a:r>
              <a:rPr lang="en-US" dirty="0" err="1" smtClean="0"/>
              <a:t>helo</a:t>
            </a:r>
            <a:r>
              <a:rPr lang="en-US" dirty="0" smtClean="0"/>
              <a:t> downtime chances</a:t>
            </a:r>
          </a:p>
          <a:p>
            <a:r>
              <a:rPr lang="en-US" dirty="0" smtClean="0"/>
              <a:t>Make the mission the Active Mission and set mission start/end times</a:t>
            </a:r>
          </a:p>
          <a:p>
            <a:r>
              <a:rPr lang="en-US" dirty="0" smtClean="0"/>
              <a:t>An algorithm runs to calculate the maximum number of sorties needed for each target tasking</a:t>
            </a:r>
          </a:p>
          <a:p>
            <a:pPr lvl="1"/>
            <a:r>
              <a:rPr lang="en-US" dirty="0" smtClean="0"/>
              <a:t>90% probability to disable and/or destroy based on the target requirements</a:t>
            </a:r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</a:t>
            </a:r>
            <a:r>
              <a:rPr lang="en-US" dirty="0" smtClean="0"/>
              <a:t>Planning Flow (3)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algorithm runs to schedule all the sorties within the mission time period, including repositions and rest times</a:t>
            </a:r>
          </a:p>
          <a:p>
            <a:r>
              <a:rPr lang="en-US" dirty="0" smtClean="0"/>
              <a:t>The sortie data for the jets, pilots, </a:t>
            </a:r>
            <a:r>
              <a:rPr lang="en-US" dirty="0" err="1" smtClean="0"/>
              <a:t>helos</a:t>
            </a:r>
            <a:r>
              <a:rPr lang="en-US" dirty="0" smtClean="0"/>
              <a:t>, and missiles, including reposition times and rest times, are displayed on the web page</a:t>
            </a:r>
          </a:p>
          <a:p>
            <a:r>
              <a:rPr lang="en-US" dirty="0" smtClean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 smtClean="0"/>
              <a:t>There are constraints for how much the bars can be dragged and extended/shortened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7024</TotalTime>
  <Words>1839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Mission Planning Flow (1) </vt:lpstr>
      <vt:lpstr>Mission Planning Flow (2) </vt:lpstr>
      <vt:lpstr>Mission Planning Flow (3) </vt:lpstr>
      <vt:lpstr>Mission Execution Flow (1) </vt:lpstr>
      <vt:lpstr>Web Page (1)</vt:lpstr>
      <vt:lpstr>Web Page (2)</vt:lpstr>
      <vt:lpstr>Example Timeline</vt:lpstr>
      <vt:lpstr>Scheduling Algorithm Details (1)</vt:lpstr>
      <vt:lpstr>Scheduling Algorithm Details (2)</vt:lpstr>
      <vt:lpstr>Scheduling Algorithm Details (3)</vt:lpstr>
      <vt:lpstr>Scheduling Algorithm Details (4)</vt:lpstr>
      <vt:lpstr>Improvements to Mission Planning/Mission Execution Processes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Eileen Chang</cp:lastModifiedBy>
  <cp:revision>36</cp:revision>
  <dcterms:created xsi:type="dcterms:W3CDTF">2021-10-21T08:27:52Z</dcterms:created>
  <dcterms:modified xsi:type="dcterms:W3CDTF">2021-10-27T08:20:20Z</dcterms:modified>
</cp:coreProperties>
</file>