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4" r:id="rId5"/>
    <p:sldId id="262" r:id="rId6"/>
    <p:sldId id="263" r:id="rId7"/>
    <p:sldId id="276" r:id="rId8"/>
    <p:sldId id="265" r:id="rId9"/>
    <p:sldId id="274" r:id="rId10"/>
    <p:sldId id="279" r:id="rId11"/>
    <p:sldId id="267" r:id="rId12"/>
    <p:sldId id="268" r:id="rId13"/>
    <p:sldId id="269" r:id="rId14"/>
    <p:sldId id="275" r:id="rId15"/>
    <p:sldId id="277" r:id="rId16"/>
    <p:sldId id="278" r:id="rId17"/>
    <p:sldId id="266" r:id="rId18"/>
    <p:sldId id="259" r:id="rId19"/>
    <p:sldId id="271" r:id="rId20"/>
    <p:sldId id="270" r:id="rId21"/>
    <p:sldId id="272" r:id="rId22"/>
    <p:sldId id="273" r:id="rId23"/>
    <p:sldId id="260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52,927 Evil Stock Photos, Pictures &amp;amp; Royalty-Free Images - iStock">
            <a:extLst>
              <a:ext uri="{FF2B5EF4-FFF2-40B4-BE49-F238E27FC236}">
                <a16:creationId xmlns:a16="http://schemas.microsoft.com/office/drawing/2014/main" id="{5D417371-616F-4673-B7BC-34EBBA52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948" y="1362785"/>
            <a:ext cx="8263542" cy="43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8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in any constraints/restraints and the information is stored</a:t>
            </a:r>
          </a:p>
          <a:p>
            <a:pPr lvl="1"/>
            <a:r>
              <a:rPr lang="en-US" dirty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/>
              <a:t>Does not initially assume any casualties during striking targets and jet/</a:t>
            </a:r>
            <a:r>
              <a:rPr lang="en-US" dirty="0" err="1"/>
              <a:t>helo</a:t>
            </a:r>
            <a:r>
              <a:rPr lang="en-US" dirty="0"/>
              <a:t> downtime chances</a:t>
            </a:r>
          </a:p>
          <a:p>
            <a:r>
              <a:rPr lang="en-US" dirty="0"/>
              <a:t>Make the mission the Active Mission and set mission start/end times</a:t>
            </a:r>
          </a:p>
          <a:p>
            <a:r>
              <a:rPr lang="en-US" dirty="0"/>
              <a:t>An algorithm runs to calculate the maximum number of sorties needed for each target tasking</a:t>
            </a:r>
          </a:p>
          <a:p>
            <a:pPr lvl="1"/>
            <a:r>
              <a:rPr lang="en-US" dirty="0"/>
              <a:t>90% probability to disable and/or destroy based on the target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algorithm runs to schedule all the sorties within the mission time period, including repositions and rest times</a:t>
            </a:r>
          </a:p>
          <a:p>
            <a:r>
              <a:rPr lang="en-US" dirty="0"/>
              <a:t>The sortie data for the jets, pilots, </a:t>
            </a:r>
            <a:r>
              <a:rPr lang="en-US" dirty="0" err="1"/>
              <a:t>helos</a:t>
            </a:r>
            <a:r>
              <a:rPr lang="en-US" dirty="0"/>
              <a:t>, and missiles, including reposition times and rest times, are displayed on the web page</a:t>
            </a:r>
          </a:p>
          <a:p>
            <a:pPr lvl="1"/>
            <a:r>
              <a:rPr lang="en-US" dirty="0"/>
              <a:t>Also, display the number of successful target strikes achieved</a:t>
            </a:r>
          </a:p>
          <a:p>
            <a:r>
              <a:rPr lang="en-US" dirty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/>
              <a:t>There are constraints for how much the bars can be dragged and extended/shortened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Execution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Plan execution begins</a:t>
            </a:r>
          </a:p>
          <a:p>
            <a:r>
              <a:rPr lang="en-US" dirty="0"/>
              <a:t>Receive information of casualties, jet/</a:t>
            </a:r>
            <a:r>
              <a:rPr lang="en-US" dirty="0" err="1"/>
              <a:t>helo</a:t>
            </a:r>
            <a:r>
              <a:rPr lang="en-US" dirty="0"/>
              <a:t> down times, or successful target strikes</a:t>
            </a:r>
          </a:p>
          <a:p>
            <a:pPr lvl="1"/>
            <a:r>
              <a:rPr lang="en-US" dirty="0"/>
              <a:t>Casualties and jet/</a:t>
            </a:r>
            <a:r>
              <a:rPr lang="en-US" dirty="0" err="1"/>
              <a:t>helo</a:t>
            </a:r>
            <a:r>
              <a:rPr lang="en-US" dirty="0"/>
              <a:t> down times are stored as restraint information</a:t>
            </a:r>
          </a:p>
          <a:p>
            <a:pPr lvl="1"/>
            <a:r>
              <a:rPr lang="en-US" dirty="0"/>
              <a:t>Successful target strikes can reduce the actual number or sorties used</a:t>
            </a:r>
          </a:p>
          <a:p>
            <a:r>
              <a:rPr lang="en-US" dirty="0"/>
              <a:t>If sorties are reduced, a </a:t>
            </a:r>
            <a:r>
              <a:rPr lang="en-US" dirty="0" err="1"/>
              <a:t>replan</a:t>
            </a:r>
            <a:r>
              <a:rPr lang="en-US" dirty="0"/>
              <a:t> is done</a:t>
            </a:r>
          </a:p>
          <a:p>
            <a:pPr lvl="1"/>
            <a:r>
              <a:rPr lang="en-US" dirty="0"/>
              <a:t>The same algorithm as before runs to schedule the rest of the sorties within the mission time period starting from the current time, including repositions and rest/down times</a:t>
            </a:r>
          </a:p>
          <a:p>
            <a:r>
              <a:rPr lang="en-US" dirty="0"/>
              <a:t>The updates are displayed on the web page</a:t>
            </a:r>
          </a:p>
          <a:p>
            <a:r>
              <a:rPr lang="en-US" dirty="0"/>
              <a:t>Mission Plan execution continues, with cycles of </a:t>
            </a:r>
            <a:r>
              <a:rPr lang="en-US" dirty="0" err="1"/>
              <a:t>replans</a:t>
            </a:r>
            <a:r>
              <a:rPr lang="en-US" dirty="0"/>
              <a:t> when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6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F5839C-26EA-45D4-A43D-5FDEE108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20" y="1347131"/>
            <a:ext cx="7248067" cy="48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(3) - Timeline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9ED1B-AADE-4E57-93AE-BBA3D88E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5" y="1379013"/>
            <a:ext cx="11307922" cy="2582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070AC-AE43-48DC-BDCB-577F4AABD8B1}"/>
              </a:ext>
            </a:extLst>
          </p:cNvPr>
          <p:cNvSpPr txBox="1"/>
          <p:nvPr/>
        </p:nvSpPr>
        <p:spPr>
          <a:xfrm>
            <a:off x="689759" y="4104472"/>
            <a:ext cx="10306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Situational Awareness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See the sortie timeline for each of the players for this target</a:t>
            </a:r>
          </a:p>
          <a:p>
            <a:r>
              <a:rPr lang="en-US" dirty="0">
                <a:solidFill>
                  <a:srgbClr val="7030A0"/>
                </a:solidFill>
              </a:rPr>
              <a:t>Ease of planning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Drag any part of the colored section to plan earlier or later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Drag the edges to extend or shorten the duration of the sortie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Rest displayed as well</a:t>
            </a:r>
          </a:p>
          <a:p>
            <a:r>
              <a:rPr lang="en-US" dirty="0">
                <a:solidFill>
                  <a:srgbClr val="FF0000"/>
                </a:solidFill>
              </a:rPr>
              <a:t>Analysis (not implemented)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Quickly see the effects of survivability and success in real time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FC2D7F-4AD5-4B53-A18A-1E6F60559076}"/>
              </a:ext>
            </a:extLst>
          </p:cNvPr>
          <p:cNvSpPr/>
          <p:nvPr/>
        </p:nvSpPr>
        <p:spPr>
          <a:xfrm>
            <a:off x="546443" y="1799113"/>
            <a:ext cx="8158170" cy="198911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BD097-76C6-4176-A414-B0E0751655CC}"/>
              </a:ext>
            </a:extLst>
          </p:cNvPr>
          <p:cNvSpPr/>
          <p:nvPr/>
        </p:nvSpPr>
        <p:spPr>
          <a:xfrm>
            <a:off x="8829303" y="3429000"/>
            <a:ext cx="938151" cy="467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1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5561" cy="1325563"/>
          </a:xfrm>
        </p:spPr>
        <p:txBody>
          <a:bodyPr/>
          <a:lstStyle/>
          <a:p>
            <a:r>
              <a:rPr lang="en-US" dirty="0"/>
              <a:t>EJJ Web Page (4) – Other Target Info &amp; Options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1BCBC-0B78-4854-A6D4-E89A21E3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3" y="1601901"/>
            <a:ext cx="7154273" cy="3096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AA007-58FD-4C65-A417-13DA1B87CF7E}"/>
              </a:ext>
            </a:extLst>
          </p:cNvPr>
          <p:cNvSpPr txBox="1"/>
          <p:nvPr/>
        </p:nvSpPr>
        <p:spPr>
          <a:xfrm>
            <a:off x="7992473" y="1601901"/>
            <a:ext cx="3271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Quickly see important target info: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Latitude, Longitude, Elevation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Image of </a:t>
            </a:r>
          </a:p>
        </p:txBody>
      </p:sp>
    </p:spTree>
    <p:extLst>
      <p:ext uri="{BB962C8B-B14F-4D97-AF65-F5344CB8AC3E}">
        <p14:creationId xmlns:p14="http://schemas.microsoft.com/office/powerpoint/2010/main" val="370489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Mission Planning/Mission Execution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Reduced user clicks by dragging and dropping target tasking onto the web page</a:t>
            </a:r>
          </a:p>
          <a:p>
            <a:pPr lvl="1"/>
            <a:r>
              <a:rPr lang="en-US" dirty="0"/>
              <a:t>1 click vs. 7+ clicks when importing ATO/ACO through Task View and porting over the targets/</a:t>
            </a:r>
            <a:r>
              <a:rPr lang="en-US" dirty="0" err="1"/>
              <a:t>GeoZones</a:t>
            </a:r>
            <a:r>
              <a:rPr lang="en-US" dirty="0"/>
              <a:t> into JMPS</a:t>
            </a:r>
          </a:p>
          <a:p>
            <a:r>
              <a:rPr lang="en-US" dirty="0"/>
              <a:t>Automated task scheduling based on survivability</a:t>
            </a:r>
          </a:p>
          <a:p>
            <a:r>
              <a:rPr lang="en-US" dirty="0"/>
              <a:t>Automated sortie scheduling given constraints/restraints</a:t>
            </a:r>
          </a:p>
          <a:p>
            <a:r>
              <a:rPr lang="en-US" dirty="0"/>
              <a:t>Dynamic sortie </a:t>
            </a:r>
            <a:r>
              <a:rPr lang="en-US" dirty="0" err="1"/>
              <a:t>replan</a:t>
            </a:r>
            <a:r>
              <a:rPr lang="en-US" dirty="0"/>
              <a:t> capability during Mission Execution</a:t>
            </a:r>
          </a:p>
          <a:p>
            <a:r>
              <a:rPr lang="en-US" dirty="0"/>
              <a:t>User-friendly drag and drop capability to create a friendly force laydown</a:t>
            </a:r>
          </a:p>
          <a:p>
            <a:pPr lvl="1"/>
            <a:r>
              <a:rPr lang="en-US" dirty="0"/>
              <a:t>Once created, this can be saved and reloaded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Constraints/Restraints, Inventory, Maximum Sortie Length, Earliest Start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by finding a carrier with more jets and pilots to be the carrier to start the sortie from</a:t>
            </a:r>
          </a:p>
          <a:p>
            <a:pPr lvl="1"/>
            <a:r>
              <a:rPr lang="en-US" dirty="0"/>
              <a:t>Also try to find a carrier with available </a:t>
            </a:r>
            <a:r>
              <a:rPr lang="en-US" dirty="0" err="1"/>
              <a:t>helos</a:t>
            </a:r>
            <a:endParaRPr lang="en-US" dirty="0"/>
          </a:p>
          <a:p>
            <a:r>
              <a:rPr lang="en-US" dirty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/>
              <a:t>Also depends on the chosen </a:t>
            </a:r>
            <a:r>
              <a:rPr lang="en-US" dirty="0" err="1"/>
              <a:t>jets’s</a:t>
            </a:r>
            <a:r>
              <a:rPr lang="en-US" dirty="0"/>
              <a:t> missile carriage capacity</a:t>
            </a:r>
          </a:p>
          <a:p>
            <a:pPr lvl="1"/>
            <a:r>
              <a:rPr lang="en-US" dirty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store possible repositions of the least  amount 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/>
              <a:t>The number of jets chosen is based on their missile carriage capacity and the number of missiles needed</a:t>
            </a:r>
          </a:p>
          <a:p>
            <a:r>
              <a:rPr lang="en-US" dirty="0"/>
              <a:t>Once the jets are found, then that determines the number of pilots needed</a:t>
            </a:r>
          </a:p>
          <a:p>
            <a:pPr lvl="1"/>
            <a:r>
              <a:rPr lang="en-US" dirty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Choose a </a:t>
            </a:r>
            <a:r>
              <a:rPr lang="en-US" dirty="0" err="1"/>
              <a:t>helo</a:t>
            </a:r>
            <a:r>
              <a:rPr lang="en-US" dirty="0"/>
              <a:t> for the sortie from the same carrier, if possible, otherwise, need to reposition a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Check the chosen pilots, jets, and </a:t>
            </a:r>
            <a:r>
              <a:rPr lang="en-US" dirty="0" err="1"/>
              <a:t>helos</a:t>
            </a:r>
            <a:r>
              <a:rPr lang="en-US" dirty="0"/>
              <a:t> for any flying time constraints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helo</a:t>
            </a:r>
            <a:r>
              <a:rPr lang="en-US" dirty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sortie (as many as possible without repositioning)</a:t>
            </a:r>
          </a:p>
          <a:p>
            <a:r>
              <a:rPr lang="en-US" dirty="0"/>
              <a:t>Determine if any missiles need to be repositioned based on the carrier to start the sortie from</a:t>
            </a:r>
          </a:p>
          <a:p>
            <a:pPr lvl="1"/>
            <a:r>
              <a:rPr lang="en-US" dirty="0"/>
              <a:t>No need to add extra repositioning if enough jets are already being repositioned from the same carrier</a:t>
            </a:r>
          </a:p>
          <a:p>
            <a:pPr lvl="1"/>
            <a:r>
              <a:rPr lang="en-US" dirty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any downtime needed for jets after they reach their home carrier</a:t>
            </a:r>
          </a:p>
          <a:p>
            <a:r>
              <a:rPr lang="en-US" dirty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/>
              <a:t>Display the sortie data on the web page timeline for each jet, pilot, and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If at any time during this algorithm that there are not enough assets/humans to get a set of jets/pilots/</a:t>
            </a:r>
            <a:r>
              <a:rPr lang="en-US" dirty="0" err="1"/>
              <a:t>helos</a:t>
            </a:r>
            <a:r>
              <a:rPr lang="en-US" dirty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C911-7B2A-4AD3-9AF4-787E5BC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3182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6C5-7FEB-41EF-90AE-A09F09C1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9" y="1729077"/>
            <a:ext cx="4731327" cy="4351338"/>
          </a:xfrm>
        </p:spPr>
        <p:txBody>
          <a:bodyPr/>
          <a:lstStyle/>
          <a:p>
            <a:r>
              <a:rPr lang="en-US" dirty="0"/>
              <a:t>Learned how to send group texts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3722C-B068-479E-83D9-1EB6A54E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FCC00C-F20F-424B-92FC-603D1DEB5BCB}"/>
              </a:ext>
            </a:extLst>
          </p:cNvPr>
          <p:cNvSpPr txBox="1">
            <a:spLocks/>
          </p:cNvSpPr>
          <p:nvPr/>
        </p:nvSpPr>
        <p:spPr>
          <a:xfrm>
            <a:off x="7237020" y="339436"/>
            <a:ext cx="3983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20B2-7401-47EA-AEC9-B05AB0AE1F9F}"/>
              </a:ext>
            </a:extLst>
          </p:cNvPr>
          <p:cNvSpPr txBox="1">
            <a:spLocks/>
          </p:cNvSpPr>
          <p:nvPr/>
        </p:nvSpPr>
        <p:spPr>
          <a:xfrm>
            <a:off x="5955475" y="1729077"/>
            <a:ext cx="56002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Watching YouTube videos at 3x speed is the normal now</a:t>
            </a:r>
          </a:p>
        </p:txBody>
      </p:sp>
    </p:spTree>
    <p:extLst>
      <p:ext uri="{BB962C8B-B14F-4D97-AF65-F5344CB8AC3E}">
        <p14:creationId xmlns:p14="http://schemas.microsoft.com/office/powerpoint/2010/main" val="345539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549A-A251-42BB-AA2B-69B6DD7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595F-E13D-4ABB-8ECC-5F6E8C87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8E9C-951C-4182-A6D4-D3B4901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214097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EJJ Mission Planning Tool</a:t>
            </a:r>
          </a:p>
          <a:p>
            <a:pPr lvl="1"/>
            <a:r>
              <a:rPr lang="en-US" dirty="0"/>
              <a:t>Optimization algorithm for the scenario</a:t>
            </a:r>
          </a:p>
          <a:p>
            <a:pPr lvl="1"/>
            <a:r>
              <a:rPr lang="en-US" dirty="0"/>
              <a:t>Web application </a:t>
            </a:r>
          </a:p>
          <a:p>
            <a:pPr lvl="2"/>
            <a:r>
              <a:rPr lang="en-US" sz="2400" dirty="0"/>
              <a:t>a “fresh” look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Auto-Scheduling Constraints/Restraints/Intent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18 lines of restraints: </a:t>
            </a:r>
            <a:r>
              <a:rPr lang="en-US" dirty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23 lines of constraints: </a:t>
            </a:r>
            <a:r>
              <a:rPr lang="en-US" dirty="0">
                <a:solidFill>
                  <a:srgbClr val="00B050"/>
                </a:solidFill>
              </a:rPr>
              <a:t>87% met </a:t>
            </a:r>
            <a:r>
              <a:rPr lang="en-US" dirty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r>
              <a:rPr lang="en-US" dirty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Commander’s 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Restraints: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90" y="1709556"/>
            <a:ext cx="8284780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Example Schedule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42780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4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19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15, 16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18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10, 11, 12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 14 is killed!!!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 17 is killed!!!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5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6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51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19, 20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13,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5  6  4  3  1  2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3  7 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Actually Used for each Target: 2  1  1  3  2 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42780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11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3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14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Casualties: 1</a:t>
            </a:r>
          </a:p>
          <a:p>
            <a:r>
              <a:rPr lang="en-US" sz="1600" dirty="0">
                <a:solidFill>
                  <a:srgbClr val="7030A0"/>
                </a:solidFill>
              </a:rPr>
              <a:t>Number of Targets Accounted For: 6</a:t>
            </a:r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1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9" y="1825625"/>
            <a:ext cx="7506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7386</TotalTime>
  <Words>3009</Words>
  <Application>Microsoft Office PowerPoint</Application>
  <PresentationFormat>Widescreen</PresentationFormat>
  <Paragraphs>281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 (Body)</vt:lpstr>
      <vt:lpstr>Arial</vt:lpstr>
      <vt:lpstr>Calibri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Example Schedule Output</vt:lpstr>
      <vt:lpstr>EJJ Mission Planning Flow (1) </vt:lpstr>
      <vt:lpstr>EJJ Web Page</vt:lpstr>
      <vt:lpstr>EJJ Mission Planning Flow (1) </vt:lpstr>
      <vt:lpstr>EJJ Mission Planning Flow (2) </vt:lpstr>
      <vt:lpstr>EJJ Mission Planning Flow (3) </vt:lpstr>
      <vt:lpstr>EJJ Mission Execution Flow (1) </vt:lpstr>
      <vt:lpstr>EJJ Web Page (2)</vt:lpstr>
      <vt:lpstr>EJJ Web Page (3) - Timeline</vt:lpstr>
      <vt:lpstr>EJJ Web Page (4) – Other Target Info &amp; Options</vt:lpstr>
      <vt:lpstr>Improvements to Mission Planning/Mission Execution Processes</vt:lpstr>
      <vt:lpstr>PowerPoint Presentation</vt:lpstr>
      <vt:lpstr>EJJ Scheduling Algorithm Details (1)</vt:lpstr>
      <vt:lpstr>EJJ Scheduling Algorithm Details (2)</vt:lpstr>
      <vt:lpstr>EJJ Scheduling Algorithm Details (3)</vt:lpstr>
      <vt:lpstr>EJJ Scheduling Algorithm Details (4)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Jonathan Ong</cp:lastModifiedBy>
  <cp:revision>48</cp:revision>
  <dcterms:created xsi:type="dcterms:W3CDTF">2021-10-21T08:27:52Z</dcterms:created>
  <dcterms:modified xsi:type="dcterms:W3CDTF">2021-10-28T04:38:11Z</dcterms:modified>
</cp:coreProperties>
</file>