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5" r:id="rId8"/>
    <p:sldId id="263" r:id="rId9"/>
    <p:sldId id="267" r:id="rId10"/>
    <p:sldId id="273" r:id="rId11"/>
    <p:sldId id="274" r:id="rId12"/>
    <p:sldId id="275" r:id="rId13"/>
    <p:sldId id="271" r:id="rId14"/>
    <p:sldId id="277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E0D9E7"/>
    <a:srgbClr val="C0B1CF"/>
    <a:srgbClr val="ECDFF5"/>
    <a:srgbClr val="F4F4F6"/>
    <a:srgbClr val="EDEDEF"/>
    <a:srgbClr val="FAFAFA"/>
    <a:srgbClr val="35038F"/>
    <a:srgbClr val="CBADCA"/>
    <a:srgbClr val="823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6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3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8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9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34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59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9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3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14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4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39F62-6D77-47D9-8BCF-A2FB957B0FDE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9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ejdPcCBYKQ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ejdPcCBYKQ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PT6H191Z8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r5VLF3VY3Dg" TargetMode="External"/><Relationship Id="rId4" Type="http://schemas.openxmlformats.org/officeDocument/2006/relationships/hyperlink" Target="https://www.youtube.com/watch?v=jhsuwJSzvp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5.164.225.180:8081/Photostagra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bwgKEtKQT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954147" y="0"/>
            <a:ext cx="7211438" cy="6858000"/>
          </a:xfrm>
          <a:prstGeom prst="rec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09"/>
            <a:ext cx="4705350" cy="6515100"/>
          </a:xfrm>
          <a:prstGeom prst="rect">
            <a:avLst/>
          </a:prstGeom>
          <a:solidFill>
            <a:srgbClr val="FAFAFA"/>
          </a:solidFill>
        </p:spPr>
      </p:pic>
      <p:sp>
        <p:nvSpPr>
          <p:cNvPr id="7" name="TextBox 6"/>
          <p:cNvSpPr txBox="1"/>
          <p:nvPr/>
        </p:nvSpPr>
        <p:spPr>
          <a:xfrm>
            <a:off x="10283803" y="4481460"/>
            <a:ext cx="19081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C53FFB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팀장</a:t>
            </a:r>
            <a:r>
              <a:rPr lang="en-US" altLang="ko-KR" sz="2400" b="1" dirty="0">
                <a:solidFill>
                  <a:schemeClr val="accent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박가영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팀원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김진우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팀원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이왕근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팀원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조광호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팀원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조주영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49064"/>
            <a:chOff x="448542" y="212841"/>
            <a:chExt cx="11301939" cy="116627"/>
          </a:xfrm>
        </p:grpSpPr>
        <p:sp>
          <p:nvSpPr>
            <p:cNvPr id="19" name="직사각형 18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0" y="6803056"/>
            <a:ext cx="12192000" cy="49064"/>
            <a:chOff x="448542" y="212841"/>
            <a:chExt cx="11301939" cy="116627"/>
          </a:xfrm>
        </p:grpSpPr>
        <p:sp>
          <p:nvSpPr>
            <p:cNvPr id="25" name="직사각형 24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 flipV="1">
            <a:off x="-3277339" y="3521950"/>
            <a:ext cx="6607508" cy="52830"/>
            <a:chOff x="448542" y="212841"/>
            <a:chExt cx="11301939" cy="116627"/>
          </a:xfrm>
        </p:grpSpPr>
        <p:sp>
          <p:nvSpPr>
            <p:cNvPr id="29" name="직사각형 28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 rot="5400000" flipV="1">
            <a:off x="8793433" y="3384344"/>
            <a:ext cx="6744304" cy="52830"/>
            <a:chOff x="448542" y="212841"/>
            <a:chExt cx="11301939" cy="116627"/>
          </a:xfrm>
        </p:grpSpPr>
        <p:sp>
          <p:nvSpPr>
            <p:cNvPr id="32" name="직사각형 31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713468" y="2876238"/>
            <a:ext cx="5463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Project </a:t>
            </a:r>
            <a:r>
              <a:rPr lang="ko-KR" altLang="en-US" sz="4400" b="1" dirty="0"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발표 보고서</a:t>
            </a:r>
          </a:p>
        </p:txBody>
      </p:sp>
      <p:grpSp>
        <p:nvGrpSpPr>
          <p:cNvPr id="13" name="그룹 12"/>
          <p:cNvGrpSpPr/>
          <p:nvPr/>
        </p:nvGrpSpPr>
        <p:grpSpPr>
          <a:xfrm rot="21044936">
            <a:off x="5265424" y="2324074"/>
            <a:ext cx="2093258" cy="631085"/>
            <a:chOff x="9232696" y="2640261"/>
            <a:chExt cx="2093258" cy="631085"/>
          </a:xfrm>
        </p:grpSpPr>
        <p:sp>
          <p:nvSpPr>
            <p:cNvPr id="2" name="직사각형 1"/>
            <p:cNvSpPr/>
            <p:nvPr/>
          </p:nvSpPr>
          <p:spPr>
            <a:xfrm rot="320890">
              <a:off x="9241653" y="2640261"/>
              <a:ext cx="2084301" cy="6151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1923">
              <a:off x="9232696" y="2746916"/>
              <a:ext cx="2041930" cy="52443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545686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기능 소개 </a:t>
            </a:r>
            <a:r>
              <a:rPr lang="en-US" altLang="ko-KR" sz="2400" b="1" dirty="0"/>
              <a:t>(</a:t>
            </a:r>
            <a:r>
              <a:rPr lang="ko-KR" altLang="en-US" sz="2400" b="1" dirty="0" err="1"/>
              <a:t>메인페이지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E44EBF-E512-E579-E3C2-0C849CB1344B}"/>
              </a:ext>
            </a:extLst>
          </p:cNvPr>
          <p:cNvSpPr txBox="1"/>
          <p:nvPr/>
        </p:nvSpPr>
        <p:spPr>
          <a:xfrm>
            <a:off x="354214" y="1350800"/>
            <a:ext cx="693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https://www.youtube.com/watch?v=6ejdPcCBYKQ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BFCF7-C510-5581-ED51-300D7EFAF667}"/>
              </a:ext>
            </a:extLst>
          </p:cNvPr>
          <p:cNvSpPr txBox="1"/>
          <p:nvPr/>
        </p:nvSpPr>
        <p:spPr>
          <a:xfrm>
            <a:off x="354214" y="981468"/>
            <a:ext cx="520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게시글</a:t>
            </a:r>
            <a:r>
              <a:rPr lang="en-US" altLang="ko-KR" dirty="0"/>
              <a:t>/</a:t>
            </a:r>
            <a:r>
              <a:rPr lang="ko-KR" altLang="en-US" dirty="0"/>
              <a:t>댓글 좋아요 등 부가적인 기능</a:t>
            </a:r>
          </a:p>
        </p:txBody>
      </p:sp>
    </p:spTree>
    <p:extLst>
      <p:ext uri="{BB962C8B-B14F-4D97-AF65-F5344CB8AC3E}">
        <p14:creationId xmlns:p14="http://schemas.microsoft.com/office/powerpoint/2010/main" val="121867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기능 소개 </a:t>
            </a:r>
            <a:r>
              <a:rPr lang="en-US" altLang="ko-KR" sz="2400" b="1" dirty="0"/>
              <a:t>(</a:t>
            </a:r>
            <a:r>
              <a:rPr lang="ko-KR" altLang="en-US" sz="2400" b="1" dirty="0" err="1"/>
              <a:t>파일업로드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채팅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E44EBF-E512-E579-E3C2-0C849CB1344B}"/>
              </a:ext>
            </a:extLst>
          </p:cNvPr>
          <p:cNvSpPr txBox="1"/>
          <p:nvPr/>
        </p:nvSpPr>
        <p:spPr>
          <a:xfrm>
            <a:off x="354214" y="1350800"/>
            <a:ext cx="693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https://www.youtube.com/watch?v=6ejdPcCBYKQ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BFCF7-C510-5581-ED51-300D7EFAF667}"/>
              </a:ext>
            </a:extLst>
          </p:cNvPr>
          <p:cNvSpPr txBox="1"/>
          <p:nvPr/>
        </p:nvSpPr>
        <p:spPr>
          <a:xfrm>
            <a:off x="354214" y="981468"/>
            <a:ext cx="520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이미지</a:t>
            </a:r>
            <a:r>
              <a:rPr lang="en-US" altLang="ko-KR" dirty="0"/>
              <a:t>/</a:t>
            </a:r>
            <a:r>
              <a:rPr lang="ko-KR" altLang="en-US" dirty="0"/>
              <a:t>영상 업로드</a:t>
            </a:r>
            <a:r>
              <a:rPr lang="en-US" altLang="ko-KR" dirty="0"/>
              <a:t>, </a:t>
            </a:r>
            <a:r>
              <a:rPr lang="ko-KR" altLang="en-US" dirty="0"/>
              <a:t>채팅 기능</a:t>
            </a:r>
          </a:p>
        </p:txBody>
      </p:sp>
    </p:spTree>
    <p:extLst>
      <p:ext uri="{BB962C8B-B14F-4D97-AF65-F5344CB8AC3E}">
        <p14:creationId xmlns:p14="http://schemas.microsoft.com/office/powerpoint/2010/main" val="20239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기능 소개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프로필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E44EBF-E512-E579-E3C2-0C849CB1344B}"/>
              </a:ext>
            </a:extLst>
          </p:cNvPr>
          <p:cNvSpPr txBox="1"/>
          <p:nvPr/>
        </p:nvSpPr>
        <p:spPr>
          <a:xfrm>
            <a:off x="354214" y="1350800"/>
            <a:ext cx="693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https://www.youtube.com/watch?v=lPT6H191Z8k</a:t>
            </a:r>
            <a:r>
              <a:rPr lang="en-US" altLang="ko-K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BFCF7-C510-5581-ED51-300D7EFAF667}"/>
              </a:ext>
            </a:extLst>
          </p:cNvPr>
          <p:cNvSpPr txBox="1"/>
          <p:nvPr/>
        </p:nvSpPr>
        <p:spPr>
          <a:xfrm>
            <a:off x="354214" y="981468"/>
            <a:ext cx="520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팔로잉</a:t>
            </a:r>
            <a:r>
              <a:rPr lang="ko-KR" altLang="en-US" dirty="0"/>
              <a:t> 기능 </a:t>
            </a:r>
            <a:r>
              <a:rPr lang="en-US" altLang="ko-KR" dirty="0"/>
              <a:t>(0:28~1:17)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5A19F-D592-6A5D-94E5-C112A082E392}"/>
              </a:ext>
            </a:extLst>
          </p:cNvPr>
          <p:cNvSpPr txBox="1"/>
          <p:nvPr/>
        </p:nvSpPr>
        <p:spPr>
          <a:xfrm>
            <a:off x="354214" y="2526024"/>
            <a:ext cx="693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https://www.youtube.com/watch?v=jhsuwJSzvpA</a:t>
            </a:r>
            <a:r>
              <a:rPr lang="en-US" altLang="ko-KR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756D9-6EDC-3BFC-F4F5-4054ED78221C}"/>
              </a:ext>
            </a:extLst>
          </p:cNvPr>
          <p:cNvSpPr txBox="1"/>
          <p:nvPr/>
        </p:nvSpPr>
        <p:spPr>
          <a:xfrm>
            <a:off x="354214" y="2156692"/>
            <a:ext cx="520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마이페이지 정보 수정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EEB0-4ED2-4B0A-49F6-678A1B1B9438}"/>
              </a:ext>
            </a:extLst>
          </p:cNvPr>
          <p:cNvSpPr txBox="1"/>
          <p:nvPr/>
        </p:nvSpPr>
        <p:spPr>
          <a:xfrm>
            <a:off x="354214" y="3707334"/>
            <a:ext cx="693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https://www.youtube.com/watch?v=r5VLF3VY3Dg</a:t>
            </a:r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02FCA1-BCA3-BA4B-0336-7EE9D8F9B1F3}"/>
              </a:ext>
            </a:extLst>
          </p:cNvPr>
          <p:cNvSpPr txBox="1"/>
          <p:nvPr/>
        </p:nvSpPr>
        <p:spPr>
          <a:xfrm>
            <a:off x="354214" y="3338002"/>
            <a:ext cx="520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146518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소감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191999-AB64-D95D-C2DA-258384E45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00" y="835434"/>
            <a:ext cx="5968800" cy="577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1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52831" y="0"/>
            <a:ext cx="12112754" cy="6858000"/>
          </a:xfrm>
          <a:prstGeom prst="rec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49064"/>
            <a:chOff x="448542" y="212841"/>
            <a:chExt cx="11301939" cy="116627"/>
          </a:xfrm>
        </p:grpSpPr>
        <p:sp>
          <p:nvSpPr>
            <p:cNvPr id="19" name="직사각형 18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0" y="6803056"/>
            <a:ext cx="12192000" cy="49064"/>
            <a:chOff x="448542" y="212841"/>
            <a:chExt cx="11301939" cy="116627"/>
          </a:xfrm>
        </p:grpSpPr>
        <p:sp>
          <p:nvSpPr>
            <p:cNvPr id="25" name="직사각형 24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 flipV="1">
            <a:off x="-3277339" y="3521950"/>
            <a:ext cx="6607508" cy="52830"/>
            <a:chOff x="448542" y="212841"/>
            <a:chExt cx="11301939" cy="116627"/>
          </a:xfrm>
        </p:grpSpPr>
        <p:sp>
          <p:nvSpPr>
            <p:cNvPr id="29" name="직사각형 28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 rot="5400000" flipV="1">
            <a:off x="8793433" y="3384344"/>
            <a:ext cx="6744304" cy="52830"/>
            <a:chOff x="448542" y="212841"/>
            <a:chExt cx="11301939" cy="116627"/>
          </a:xfrm>
        </p:grpSpPr>
        <p:sp>
          <p:nvSpPr>
            <p:cNvPr id="32" name="직사각형 31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82866" y="3560559"/>
            <a:ext cx="5463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QnA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2FA2F9-3B29-BF0F-E77E-CAEDABFAB9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86799" y="190023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5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Thank you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7539" y="2848565"/>
            <a:ext cx="6337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감사합니다</a:t>
            </a:r>
            <a:r>
              <a:rPr lang="en-US" altLang="ko-KR" sz="9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ko-KR" altLang="en-US" sz="9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11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CONTENTS</a:t>
            </a:r>
            <a:endParaRPr lang="ko-KR" altLang="en-US" sz="2400" b="1" dirty="0"/>
          </a:p>
        </p:txBody>
      </p:sp>
      <p:grpSp>
        <p:nvGrpSpPr>
          <p:cNvPr id="21" name="그룹 20"/>
          <p:cNvGrpSpPr/>
          <p:nvPr/>
        </p:nvGrpSpPr>
        <p:grpSpPr>
          <a:xfrm flipV="1">
            <a:off x="558800" y="1656394"/>
            <a:ext cx="8210145" cy="45719"/>
            <a:chOff x="448542" y="212841"/>
            <a:chExt cx="11301939" cy="116627"/>
          </a:xfrm>
        </p:grpSpPr>
        <p:sp>
          <p:nvSpPr>
            <p:cNvPr id="22" name="직사각형 21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01243" y="1107451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    </a:t>
            </a:r>
            <a:r>
              <a:rPr lang="ko-KR" altLang="en-US" sz="2400" b="1" dirty="0"/>
              <a:t>프로젝트 개요</a:t>
            </a:r>
          </a:p>
        </p:txBody>
      </p:sp>
      <p:grpSp>
        <p:nvGrpSpPr>
          <p:cNvPr id="10" name="그룹 9"/>
          <p:cNvGrpSpPr/>
          <p:nvPr/>
        </p:nvGrpSpPr>
        <p:grpSpPr>
          <a:xfrm flipV="1">
            <a:off x="558800" y="2493768"/>
            <a:ext cx="8210145" cy="45719"/>
            <a:chOff x="448542" y="212841"/>
            <a:chExt cx="11301939" cy="116627"/>
          </a:xfrm>
        </p:grpSpPr>
        <p:sp>
          <p:nvSpPr>
            <p:cNvPr id="13" name="직사각형 12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1243" y="1944825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    </a:t>
            </a:r>
            <a:r>
              <a:rPr lang="ko-KR" altLang="en-US" sz="2400" b="1" dirty="0"/>
              <a:t>팀 구성</a:t>
            </a:r>
          </a:p>
        </p:txBody>
      </p:sp>
      <p:grpSp>
        <p:nvGrpSpPr>
          <p:cNvPr id="16" name="그룹 15"/>
          <p:cNvGrpSpPr/>
          <p:nvPr/>
        </p:nvGrpSpPr>
        <p:grpSpPr>
          <a:xfrm flipV="1">
            <a:off x="558800" y="3329393"/>
            <a:ext cx="8210145" cy="45719"/>
            <a:chOff x="448542" y="212841"/>
            <a:chExt cx="11301939" cy="116627"/>
          </a:xfrm>
        </p:grpSpPr>
        <p:sp>
          <p:nvSpPr>
            <p:cNvPr id="17" name="직사각형 16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01243" y="2780450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    </a:t>
            </a:r>
            <a:r>
              <a:rPr lang="ko-KR" altLang="en-US" sz="2400" b="1" dirty="0"/>
              <a:t>개발 환경 및 </a:t>
            </a:r>
            <a:r>
              <a:rPr lang="ko-KR" altLang="en-US" sz="2400" b="1" dirty="0" err="1"/>
              <a:t>아키텍쳐</a:t>
            </a:r>
            <a:endParaRPr lang="ko-KR" altLang="en-US" sz="2400" b="1" dirty="0"/>
          </a:p>
        </p:txBody>
      </p:sp>
      <p:grpSp>
        <p:nvGrpSpPr>
          <p:cNvPr id="20" name="그룹 19"/>
          <p:cNvGrpSpPr/>
          <p:nvPr/>
        </p:nvGrpSpPr>
        <p:grpSpPr>
          <a:xfrm flipV="1">
            <a:off x="558800" y="4252296"/>
            <a:ext cx="8210145" cy="45719"/>
            <a:chOff x="448542" y="212841"/>
            <a:chExt cx="11301939" cy="116627"/>
          </a:xfrm>
        </p:grpSpPr>
        <p:sp>
          <p:nvSpPr>
            <p:cNvPr id="24" name="직사각형 23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01243" y="3703353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    Information View</a:t>
            </a:r>
            <a:endParaRPr lang="ko-KR" altLang="en-US" sz="2400" b="1" dirty="0"/>
          </a:p>
        </p:txBody>
      </p:sp>
      <p:grpSp>
        <p:nvGrpSpPr>
          <p:cNvPr id="27" name="그룹 26"/>
          <p:cNvGrpSpPr/>
          <p:nvPr/>
        </p:nvGrpSpPr>
        <p:grpSpPr>
          <a:xfrm flipV="1">
            <a:off x="558800" y="5175199"/>
            <a:ext cx="8210145" cy="45719"/>
            <a:chOff x="448542" y="212841"/>
            <a:chExt cx="11301939" cy="116627"/>
          </a:xfrm>
        </p:grpSpPr>
        <p:sp>
          <p:nvSpPr>
            <p:cNvPr id="28" name="직사각형 27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01243" y="4626256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    ERD &amp; Table</a:t>
            </a:r>
            <a:endParaRPr lang="ko-KR" altLang="en-US" sz="2400" b="1" dirty="0"/>
          </a:p>
        </p:txBody>
      </p:sp>
      <p:grpSp>
        <p:nvGrpSpPr>
          <p:cNvPr id="31" name="그룹 30"/>
          <p:cNvGrpSpPr/>
          <p:nvPr/>
        </p:nvGrpSpPr>
        <p:grpSpPr>
          <a:xfrm flipV="1">
            <a:off x="558800" y="6185380"/>
            <a:ext cx="8210145" cy="45719"/>
            <a:chOff x="448542" y="212841"/>
            <a:chExt cx="11301939" cy="116627"/>
          </a:xfrm>
        </p:grpSpPr>
        <p:sp>
          <p:nvSpPr>
            <p:cNvPr id="32" name="직사각형 31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01243" y="5636437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6    </a:t>
            </a:r>
            <a:r>
              <a:rPr lang="ko-KR" altLang="en-US" sz="2400" b="1" dirty="0"/>
              <a:t>기능 소개</a:t>
            </a:r>
          </a:p>
        </p:txBody>
      </p:sp>
    </p:spTree>
    <p:extLst>
      <p:ext uri="{BB962C8B-B14F-4D97-AF65-F5344CB8AC3E}">
        <p14:creationId xmlns:p14="http://schemas.microsoft.com/office/powerpoint/2010/main" val="356630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개요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35568"/>
              </p:ext>
            </p:extLst>
          </p:nvPr>
        </p:nvGraphicFramePr>
        <p:xfrm>
          <a:off x="633615" y="1408451"/>
          <a:ext cx="9495180" cy="173615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747590">
                  <a:extLst>
                    <a:ext uri="{9D8B030D-6E8A-4147-A177-3AD203B41FA5}">
                      <a16:colId xmlns:a16="http://schemas.microsoft.com/office/drawing/2014/main" val="1361013333"/>
                    </a:ext>
                  </a:extLst>
                </a:gridCol>
                <a:gridCol w="4747590">
                  <a:extLst>
                    <a:ext uri="{9D8B030D-6E8A-4147-A177-3AD203B41FA5}">
                      <a16:colId xmlns:a16="http://schemas.microsoft.com/office/drawing/2014/main" val="1658020660"/>
                    </a:ext>
                  </a:extLst>
                </a:gridCol>
              </a:tblGrid>
              <a:tr h="434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프로젝트 구분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소셜 네트워크 서비스 </a:t>
                      </a:r>
                      <a:r>
                        <a:rPr lang="en-US" altLang="ko-KR" sz="16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(SNS)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116884"/>
                  </a:ext>
                </a:extLst>
              </a:tr>
              <a:tr h="434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프로젝트 이름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Photostagram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330577"/>
                  </a:ext>
                </a:extLst>
              </a:tr>
              <a:tr h="434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배포 주소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hlinkClick r:id="rId3"/>
                        </a:rPr>
                        <a:t>http://15.164.225.180:8081/Photostagram</a:t>
                      </a:r>
                      <a:r>
                        <a:rPr lang="en-US" altLang="ko-KR" sz="1600" baseline="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</a:t>
                      </a:r>
                      <a:endParaRPr lang="en-US" altLang="ko-KR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95505"/>
                  </a:ext>
                </a:extLst>
              </a:tr>
              <a:tr h="434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개발 기간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2023. 02. 28 ~ 2023. 03. 24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03894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4215" y="861823"/>
            <a:ext cx="21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1) </a:t>
            </a:r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요약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215" y="3423370"/>
            <a:ext cx="21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2) </a:t>
            </a:r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배경 및 목적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214" y="4905930"/>
            <a:ext cx="21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3) </a:t>
            </a:r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기대 효과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430" y="3903887"/>
            <a:ext cx="9495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다양한 사람들과 사진과 동영상으로 일상을 공유하고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</a:p>
          <a:p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채팅을 통한 소셜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미디어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플랫폼을 제작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615" y="5438289"/>
            <a:ext cx="9495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사용자들이 서로를 팔로우하고 소통하며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</a:p>
          <a:p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</a:p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콘텐츠를 공유하는 플랫폼으로서 소셜 네트워크를 형성할 수 있다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214" y="1055486"/>
            <a:ext cx="21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4) </a:t>
            </a:r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주요 기능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214" y="2604505"/>
            <a:ext cx="2114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5) </a:t>
            </a:r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서비스 채널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213" y="4087065"/>
            <a:ext cx="21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6) </a:t>
            </a:r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 방식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429" y="3085022"/>
            <a:ext cx="949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PC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614" y="4619424"/>
            <a:ext cx="9138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사용자의 요구사항이 빈번하게 변경됨에 따라 요구사항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설계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시험의 단계를 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반복적으로 수행하여 개발을 진행하는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Agile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 방법론 채택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614" y="1617645"/>
            <a:ext cx="9495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회원가입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로그인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콘텐츠 보기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사진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동영상 업로드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실시간 채팅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프로필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마이페이지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관리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4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팀 구성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842584" y="653491"/>
            <a:ext cx="3821373" cy="2485176"/>
            <a:chOff x="4185313" y="694752"/>
            <a:chExt cx="3821373" cy="2485176"/>
          </a:xfrm>
        </p:grpSpPr>
        <p:sp>
          <p:nvSpPr>
            <p:cNvPr id="6" name="직사각형 5"/>
            <p:cNvSpPr/>
            <p:nvPr/>
          </p:nvSpPr>
          <p:spPr>
            <a:xfrm>
              <a:off x="4185313" y="1002529"/>
              <a:ext cx="3821373" cy="543638"/>
            </a:xfrm>
            <a:prstGeom prst="rect">
              <a:avLst/>
            </a:prstGeom>
            <a:solidFill>
              <a:srgbClr val="E0D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185313" y="1002529"/>
              <a:ext cx="3821373" cy="2177399"/>
            </a:xfrm>
            <a:prstGeom prst="rect">
              <a:avLst/>
            </a:prstGeom>
            <a:noFill/>
            <a:ln>
              <a:solidFill>
                <a:srgbClr val="350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68117" y="694752"/>
              <a:ext cx="1655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35038F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PM, </a:t>
              </a:r>
              <a:r>
                <a:rPr lang="ko-KR" altLang="en-US" sz="1400" b="1" dirty="0">
                  <a:solidFill>
                    <a:srgbClr val="35038F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책임 개발자</a:t>
              </a:r>
              <a:endParaRPr lang="en-US" altLang="ko-KR" sz="1400" b="1" dirty="0">
                <a:solidFill>
                  <a:srgbClr val="35038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85313" y="1089682"/>
              <a:ext cx="878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박가영</a:t>
              </a:r>
              <a:endParaRPr lang="en-US" altLang="ko-KR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85313" y="1546167"/>
              <a:ext cx="3507474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 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데이터베이스 설계</a:t>
              </a:r>
              <a:endPara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pPr algn="ctr"/>
              <a:r>
                <a:rPr lang="en-US" altLang="ko-KR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파일 업로드</a:t>
              </a:r>
              <a:r>
                <a:rPr lang="en-US" altLang="ko-KR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/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해시태그 기능 구현</a:t>
              </a:r>
              <a:endPara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pPr algn="ctr"/>
              <a:r>
                <a:rPr lang="en-US" altLang="ko-KR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검색</a:t>
              </a:r>
              <a:r>
                <a:rPr lang="en-US" altLang="ko-KR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기능 구현</a:t>
              </a:r>
              <a:endPara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pPr algn="ctr"/>
              <a:r>
                <a:rPr lang="en-US" altLang="ko-KR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채팅 기능 구현</a:t>
              </a:r>
              <a:endPara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pPr algn="ctr"/>
              <a:r>
                <a:rPr lang="en-US" altLang="ko-KR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통합 및 형상관리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49631" y="3917898"/>
            <a:ext cx="2818013" cy="2485176"/>
            <a:chOff x="4185313" y="694752"/>
            <a:chExt cx="3821373" cy="2485176"/>
          </a:xfrm>
        </p:grpSpPr>
        <p:sp>
          <p:nvSpPr>
            <p:cNvPr id="14" name="직사각형 13"/>
            <p:cNvSpPr/>
            <p:nvPr/>
          </p:nvSpPr>
          <p:spPr>
            <a:xfrm>
              <a:off x="4185313" y="1002529"/>
              <a:ext cx="3821373" cy="543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185313" y="1002529"/>
              <a:ext cx="3821373" cy="217739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05645" y="694752"/>
              <a:ext cx="839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팀원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85313" y="1089682"/>
              <a:ext cx="1289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김진우</a:t>
              </a:r>
              <a:endParaRPr lang="en-US" altLang="ko-KR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85313" y="1653524"/>
              <a:ext cx="3821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- </a:t>
              </a:r>
              <a:r>
                <a:rPr lang="ko-KR" altLang="en-US" sz="1600" dirty="0">
                  <a:latin typeface="+mn-ea"/>
                </a:rPr>
                <a:t>로그인</a:t>
              </a:r>
              <a:r>
                <a:rPr lang="en-US" altLang="ko-KR" sz="1600" dirty="0">
                  <a:latin typeface="+mn-ea"/>
                </a:rPr>
                <a:t>/</a:t>
              </a:r>
              <a:r>
                <a:rPr lang="ko-KR" altLang="en-US" sz="1600" dirty="0">
                  <a:latin typeface="+mn-ea"/>
                </a:rPr>
                <a:t>회원가입 구현</a:t>
              </a:r>
              <a:endParaRPr lang="en-US" altLang="ko-KR" sz="1600" dirty="0">
                <a:latin typeface="+mn-ea"/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>
                <a:latin typeface="+mn-ea"/>
              </a:endParaRPr>
            </a:p>
            <a:p>
              <a:r>
                <a:rPr lang="en-US" altLang="ko-KR" sz="1600" dirty="0">
                  <a:latin typeface="+mn-ea"/>
                </a:rPr>
                <a:t>- chat(websocket) </a:t>
              </a:r>
              <a:r>
                <a:rPr lang="ko-KR" altLang="en-US" sz="1600" dirty="0">
                  <a:latin typeface="+mn-ea"/>
                </a:rPr>
                <a:t>기능 구현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967644" y="3917898"/>
            <a:ext cx="2818013" cy="2485176"/>
            <a:chOff x="4185313" y="694752"/>
            <a:chExt cx="3821373" cy="2485176"/>
          </a:xfrm>
        </p:grpSpPr>
        <p:sp>
          <p:nvSpPr>
            <p:cNvPr id="38" name="직사각형 37"/>
            <p:cNvSpPr/>
            <p:nvPr/>
          </p:nvSpPr>
          <p:spPr>
            <a:xfrm>
              <a:off x="4185313" y="1002529"/>
              <a:ext cx="3821373" cy="543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85313" y="1002529"/>
              <a:ext cx="3821373" cy="217739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05645" y="694752"/>
              <a:ext cx="839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팀원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5313" y="1089682"/>
              <a:ext cx="1289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이왕근</a:t>
              </a:r>
              <a:endParaRPr lang="en-US" altLang="ko-KR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85313" y="1653524"/>
              <a:ext cx="35074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- chat</a:t>
              </a:r>
              <a:r>
                <a:rPr lang="ko-KR" altLang="en-US" sz="1600" dirty="0">
                  <a:latin typeface="+mn-ea"/>
                </a:rPr>
                <a:t> 화면 구현</a:t>
              </a:r>
              <a:endParaRPr lang="en-US" altLang="ko-KR" sz="1600" dirty="0">
                <a:latin typeface="+mn-ea"/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>
                <a:latin typeface="+mn-ea"/>
              </a:endParaRPr>
            </a:p>
            <a:p>
              <a:r>
                <a:rPr lang="en-US" altLang="ko-KR" sz="1600" dirty="0">
                  <a:latin typeface="+mn-ea"/>
                </a:rPr>
                <a:t>- post </a:t>
              </a:r>
              <a:r>
                <a:rPr lang="ko-KR" altLang="en-US" sz="1600" dirty="0">
                  <a:latin typeface="+mn-ea"/>
                </a:rPr>
                <a:t>기능 구현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785657" y="3917898"/>
            <a:ext cx="2818013" cy="2485176"/>
            <a:chOff x="4185313" y="694752"/>
            <a:chExt cx="3821373" cy="2485176"/>
          </a:xfrm>
        </p:grpSpPr>
        <p:sp>
          <p:nvSpPr>
            <p:cNvPr id="44" name="직사각형 43"/>
            <p:cNvSpPr/>
            <p:nvPr/>
          </p:nvSpPr>
          <p:spPr>
            <a:xfrm>
              <a:off x="4185313" y="1002529"/>
              <a:ext cx="3821373" cy="543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185313" y="1002529"/>
              <a:ext cx="3821373" cy="217739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05645" y="694752"/>
              <a:ext cx="839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팀원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85313" y="1089682"/>
              <a:ext cx="1289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조광호</a:t>
              </a:r>
              <a:endParaRPr lang="en-US" altLang="ko-KR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85313" y="1653524"/>
              <a:ext cx="350747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- </a:t>
              </a:r>
              <a:r>
                <a:rPr lang="ko-KR" altLang="en-US" sz="1600" dirty="0">
                  <a:latin typeface="+mn-ea"/>
                </a:rPr>
                <a:t>메인 페이지 기능 구현</a:t>
              </a:r>
              <a:endParaRPr lang="en-US" altLang="ko-KR" sz="1600" dirty="0">
                <a:latin typeface="+mn-ea"/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>
                <a:latin typeface="+mn-ea"/>
              </a:endParaRPr>
            </a:p>
            <a:p>
              <a:r>
                <a:rPr lang="en-US" altLang="ko-KR" sz="1600" dirty="0">
                  <a:latin typeface="+mn-ea"/>
                </a:rPr>
                <a:t>- </a:t>
              </a:r>
              <a:r>
                <a:rPr lang="ko-KR" altLang="en-US" sz="1600" dirty="0">
                  <a:latin typeface="+mn-ea"/>
                </a:rPr>
                <a:t>유저 추천 기능 구현</a:t>
              </a:r>
              <a:endParaRPr lang="en-US" altLang="ko-KR" sz="1600" dirty="0">
                <a:latin typeface="+mn-ea"/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>
                <a:latin typeface="+mn-ea"/>
              </a:endParaRPr>
            </a:p>
            <a:p>
              <a:r>
                <a:rPr lang="en-US" altLang="ko-KR" sz="1600" dirty="0">
                  <a:latin typeface="+mn-ea"/>
                </a:rPr>
                <a:t>- </a:t>
              </a:r>
              <a:r>
                <a:rPr lang="ko-KR" altLang="en-US" sz="1600" dirty="0">
                  <a:latin typeface="+mn-ea"/>
                </a:rPr>
                <a:t>통합 및 형상관리</a:t>
              </a:r>
              <a:endParaRPr lang="en-US" altLang="ko-KR" sz="1600" dirty="0">
                <a:latin typeface="+mn-ea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8603670" y="3917898"/>
            <a:ext cx="2818013" cy="2485176"/>
            <a:chOff x="4185313" y="694752"/>
            <a:chExt cx="3821373" cy="2485176"/>
          </a:xfrm>
        </p:grpSpPr>
        <p:sp>
          <p:nvSpPr>
            <p:cNvPr id="50" name="직사각형 49"/>
            <p:cNvSpPr/>
            <p:nvPr/>
          </p:nvSpPr>
          <p:spPr>
            <a:xfrm>
              <a:off x="4185313" y="1002529"/>
              <a:ext cx="3821373" cy="543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85313" y="1002529"/>
              <a:ext cx="3821373" cy="217739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05645" y="694752"/>
              <a:ext cx="839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팀원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85313" y="1089682"/>
              <a:ext cx="1289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조주영</a:t>
              </a:r>
              <a:endParaRPr lang="en-US" altLang="ko-KR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85313" y="1653524"/>
              <a:ext cx="382137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- </a:t>
              </a:r>
              <a:r>
                <a:rPr lang="ko-KR" altLang="en-US" sz="1600" dirty="0">
                  <a:latin typeface="+mn-ea"/>
                </a:rPr>
                <a:t>프로필 화면 </a:t>
              </a:r>
              <a:r>
                <a:rPr lang="en-US" altLang="ko-KR" sz="1600" dirty="0">
                  <a:latin typeface="+mn-ea"/>
                </a:rPr>
                <a:t>/ </a:t>
              </a:r>
              <a:r>
                <a:rPr lang="ko-KR" altLang="en-US" sz="1600" dirty="0">
                  <a:latin typeface="+mn-ea"/>
                </a:rPr>
                <a:t>기능 구현</a:t>
              </a:r>
              <a:endParaRPr lang="en-US" altLang="ko-KR" sz="1600" dirty="0">
                <a:latin typeface="+mn-ea"/>
              </a:endParaRPr>
            </a:p>
            <a:p>
              <a:endParaRPr lang="en-US" altLang="ko-KR" sz="1600" dirty="0">
                <a:latin typeface="+mn-ea"/>
              </a:endParaRPr>
            </a:p>
            <a:p>
              <a:r>
                <a:rPr lang="en-US" altLang="ko-KR" sz="1600" dirty="0">
                  <a:latin typeface="+mn-ea"/>
                </a:rPr>
                <a:t>- </a:t>
              </a:r>
              <a:r>
                <a:rPr lang="ko-KR" altLang="en-US" sz="1600" dirty="0" err="1">
                  <a:latin typeface="+mn-ea"/>
                </a:rPr>
                <a:t>게시글</a:t>
              </a:r>
              <a:r>
                <a:rPr lang="ko-KR" altLang="en-US" sz="1600" dirty="0">
                  <a:latin typeface="+mn-ea"/>
                </a:rPr>
                <a:t> 상세보기</a:t>
              </a:r>
              <a:r>
                <a:rPr lang="en-US" altLang="ko-KR" sz="1600" dirty="0">
                  <a:latin typeface="+mn-ea"/>
                </a:rPr>
                <a:t> </a:t>
              </a:r>
              <a:r>
                <a:rPr lang="ko-KR" altLang="en-US" sz="1600" dirty="0">
                  <a:latin typeface="+mn-ea"/>
                </a:rPr>
                <a:t>화면 구현</a:t>
              </a:r>
              <a:endParaRPr lang="en-US" altLang="ko-KR" sz="1600" dirty="0">
                <a:latin typeface="+mn-ea"/>
              </a:endParaRPr>
            </a:p>
            <a:p>
              <a:endParaRPr lang="en-US" altLang="ko-KR" sz="1600" dirty="0">
                <a:latin typeface="+mn-ea"/>
              </a:endParaRPr>
            </a:p>
            <a:p>
              <a:r>
                <a:rPr lang="en-US" altLang="ko-KR" sz="1600" dirty="0">
                  <a:latin typeface="+mn-ea"/>
                </a:rPr>
                <a:t>- search follow </a:t>
              </a:r>
              <a:r>
                <a:rPr lang="ko-KR" altLang="en-US" sz="1600" dirty="0">
                  <a:latin typeface="+mn-ea"/>
                </a:rPr>
                <a:t>기능 구현</a:t>
              </a:r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 flipH="1">
            <a:off x="1700428" y="2321844"/>
            <a:ext cx="1722222" cy="1434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8221360" y="2374612"/>
            <a:ext cx="1804502" cy="13812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732913" y="3302758"/>
            <a:ext cx="0" cy="769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6736735" y="3302758"/>
            <a:ext cx="0" cy="769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 flipV="1">
            <a:off x="2756014" y="4846545"/>
            <a:ext cx="397921" cy="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5586696" y="4842790"/>
            <a:ext cx="397921" cy="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 flipV="1">
            <a:off x="8425478" y="4841218"/>
            <a:ext cx="397921" cy="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87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 환경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31262"/>
              </p:ext>
            </p:extLst>
          </p:nvPr>
        </p:nvGraphicFramePr>
        <p:xfrm>
          <a:off x="4601183" y="1"/>
          <a:ext cx="7590814" cy="6810553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678867">
                  <a:extLst>
                    <a:ext uri="{9D8B030D-6E8A-4147-A177-3AD203B41FA5}">
                      <a16:colId xmlns:a16="http://schemas.microsoft.com/office/drawing/2014/main" val="2805894095"/>
                    </a:ext>
                  </a:extLst>
                </a:gridCol>
                <a:gridCol w="1231748">
                  <a:extLst>
                    <a:ext uri="{9D8B030D-6E8A-4147-A177-3AD203B41FA5}">
                      <a16:colId xmlns:a16="http://schemas.microsoft.com/office/drawing/2014/main" val="2142628285"/>
                    </a:ext>
                  </a:extLst>
                </a:gridCol>
                <a:gridCol w="1331266">
                  <a:extLst>
                    <a:ext uri="{9D8B030D-6E8A-4147-A177-3AD203B41FA5}">
                      <a16:colId xmlns:a16="http://schemas.microsoft.com/office/drawing/2014/main" val="1839578127"/>
                    </a:ext>
                  </a:extLst>
                </a:gridCol>
                <a:gridCol w="1331266">
                  <a:extLst>
                    <a:ext uri="{9D8B030D-6E8A-4147-A177-3AD203B41FA5}">
                      <a16:colId xmlns:a16="http://schemas.microsoft.com/office/drawing/2014/main" val="2367983306"/>
                    </a:ext>
                  </a:extLst>
                </a:gridCol>
                <a:gridCol w="3017667">
                  <a:extLst>
                    <a:ext uri="{9D8B030D-6E8A-4147-A177-3AD203B41FA5}">
                      <a16:colId xmlns:a16="http://schemas.microsoft.com/office/drawing/2014/main" val="2311106137"/>
                    </a:ext>
                  </a:extLst>
                </a:gridCol>
              </a:tblGrid>
              <a:tr h="456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유형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개발 환경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서비스 환경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650054"/>
                  </a:ext>
                </a:extLst>
              </a:tr>
              <a:tr h="270687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SW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OS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Window10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AWS EC2 Kernel 5.10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187890"/>
                  </a:ext>
                </a:extLst>
              </a:tr>
              <a:tr h="2706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Browser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Chrome 108.0.5359.125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N/A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014277"/>
                  </a:ext>
                </a:extLst>
              </a:tr>
              <a:tr h="4087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WAS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Spring Boot Tomcat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Spring Boot 2.7.10-SNAPSHOT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880812"/>
                  </a:ext>
                </a:extLst>
              </a:tr>
              <a:tr h="7453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Language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Server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Java11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Spring Boot Tomcat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개발 환경과 동일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374407"/>
                  </a:ext>
                </a:extLst>
              </a:tr>
              <a:tr h="9137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Client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HTML5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CSS3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JavaScript(ES6)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jQuery 3.1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172160"/>
                  </a:ext>
                </a:extLst>
              </a:tr>
              <a:tr h="17552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Library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Spring Web / Spring Boot DevTools / Lombok /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MySQL Driver / Spring Data JPA /</a:t>
                      </a:r>
                      <a:r>
                        <a:rPr lang="en-US" altLang="ko-KR" sz="1400" baseline="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Spring Security / </a:t>
                      </a:r>
                      <a:r>
                        <a:rPr lang="en-US" altLang="ko-KR" sz="1400" dirty="0" err="1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Thymeleaf</a:t>
                      </a:r>
                      <a:r>
                        <a:rPr lang="en-US" altLang="ko-KR" sz="1400" baseline="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/</a:t>
                      </a:r>
                      <a:r>
                        <a:rPr lang="en-US" altLang="ko-KR" sz="1400" baseline="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Java Mail Sender / Validation / Web Socket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개발 환경과 동일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452966"/>
                  </a:ext>
                </a:extLst>
              </a:tr>
              <a:tr h="2706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DBMS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MySQL 8.0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Maria DB 5.5.68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208971"/>
                  </a:ext>
                </a:extLst>
              </a:tr>
              <a:tr h="12503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Tool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IntelliJ IDEA Community Edition 2022.3.1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MySQL Workbench 8.0.30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HeidiSQL 12.1.0.6537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Git 2.37.2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GitHub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N/A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7889507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778"/>
            <a:ext cx="4539600" cy="292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Information View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946073" y="840865"/>
            <a:ext cx="1579419" cy="2695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Photostagram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4215" y="1399127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메인 </a:t>
            </a:r>
            <a:r>
              <a:rPr lang="en-US" altLang="ko-KR" sz="1300" dirty="0">
                <a:solidFill>
                  <a:schemeClr val="tx1"/>
                </a:solidFill>
              </a:rPr>
              <a:t>(index)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26044" y="1399127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회원 </a:t>
            </a:r>
            <a:r>
              <a:rPr lang="en-US" altLang="ko-KR" sz="1300" dirty="0">
                <a:solidFill>
                  <a:schemeClr val="tx1"/>
                </a:solidFill>
              </a:rPr>
              <a:t>(member)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98236" y="1399127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프로필 </a:t>
            </a:r>
            <a:r>
              <a:rPr lang="en-US" altLang="ko-KR" sz="1300" dirty="0">
                <a:solidFill>
                  <a:schemeClr val="tx1"/>
                </a:solidFill>
              </a:rPr>
              <a:t>(profile)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2634" y="1391491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채팅 </a:t>
            </a:r>
            <a:r>
              <a:rPr lang="en-US" altLang="ko-KR" sz="1300" dirty="0">
                <a:solidFill>
                  <a:schemeClr val="tx1"/>
                </a:solidFill>
              </a:rPr>
              <a:t>(chat)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91066" y="1396979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게시물 </a:t>
            </a:r>
            <a:r>
              <a:rPr lang="en-US" altLang="ko-KR" sz="1300" dirty="0">
                <a:solidFill>
                  <a:schemeClr val="tx1"/>
                </a:solidFill>
              </a:rPr>
              <a:t>(board)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841168" y="1388264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검색 </a:t>
            </a:r>
            <a:r>
              <a:rPr lang="en-US" altLang="ko-KR" sz="1300" dirty="0">
                <a:solidFill>
                  <a:schemeClr val="tx1"/>
                </a:solidFill>
              </a:rPr>
              <a:t>(search)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26043" y="1927363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26043" y="2320824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가입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26043" y="2714285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약관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226042" y="3125152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생일 입력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226042" y="3546075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메일 인증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26042" y="3962336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아이디 찾기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226042" y="4378597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비밀번호 찾기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226042" y="4794858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아이디 찾기 결과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26042" y="5211119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비밀번호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098236" y="1943364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메인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098236" y="2336825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수정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098235" y="2730286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비밀번호 변경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098235" y="3141153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탈퇴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726467" y="1927363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726467" y="2320824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채팅방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90088" y="1927363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보기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834615" y="1943363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메인</a:t>
            </a:r>
          </a:p>
        </p:txBody>
      </p:sp>
      <p:cxnSp>
        <p:nvCxnSpPr>
          <p:cNvPr id="7" name="직선 연결선 6"/>
          <p:cNvCxnSpPr>
            <a:stCxn id="4" idx="2"/>
          </p:cNvCxnSpPr>
          <p:nvPr/>
        </p:nvCxnSpPr>
        <p:spPr>
          <a:xfrm flipH="1">
            <a:off x="5735782" y="1110414"/>
            <a:ext cx="1" cy="12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143924" y="1232694"/>
            <a:ext cx="946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8" idx="0"/>
          </p:cNvCxnSpPr>
          <p:nvPr/>
        </p:nvCxnSpPr>
        <p:spPr>
          <a:xfrm>
            <a:off x="1143924" y="1232694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946072" y="1237344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015390" y="1245252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817537" y="1237383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8634112" y="1232694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0607040" y="1237284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9" idx="2"/>
            <a:endCxn id="16" idx="0"/>
          </p:cNvCxnSpPr>
          <p:nvPr/>
        </p:nvCxnSpPr>
        <p:spPr>
          <a:xfrm flipH="1">
            <a:off x="3015753" y="1668676"/>
            <a:ext cx="1" cy="25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4880692" y="1672527"/>
            <a:ext cx="1" cy="25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6809896" y="1668675"/>
            <a:ext cx="1" cy="25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8616058" y="1671922"/>
            <a:ext cx="1" cy="25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10541113" y="1658198"/>
            <a:ext cx="1" cy="25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97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780414" y="939338"/>
            <a:ext cx="1781695" cy="5751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ERD &amp; TABLE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5434"/>
            <a:ext cx="6708370" cy="59963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80414" y="835434"/>
            <a:ext cx="5336772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user 		</a:t>
            </a:r>
            <a:r>
              <a:rPr lang="ko-KR" altLang="en-US" dirty="0"/>
              <a:t>회원 </a:t>
            </a:r>
            <a:r>
              <a:rPr lang="en-US" altLang="ko-KR" dirty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searchList 	</a:t>
            </a:r>
            <a:r>
              <a:rPr lang="ko-KR" altLang="en-US" dirty="0"/>
              <a:t>검색 </a:t>
            </a:r>
            <a:r>
              <a:rPr lang="en-US" altLang="ko-KR" dirty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follow		</a:t>
            </a:r>
            <a:r>
              <a:rPr lang="ko-KR" altLang="en-US" dirty="0"/>
              <a:t>팔로우 </a:t>
            </a:r>
            <a:r>
              <a:rPr lang="en-US" altLang="ko-KR" dirty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hashtag		</a:t>
            </a:r>
            <a:r>
              <a:rPr lang="ko-KR" altLang="en-US" dirty="0"/>
              <a:t>해시태그 </a:t>
            </a:r>
            <a:r>
              <a:rPr lang="en-US" altLang="ko-KR" dirty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follow_hashtag	</a:t>
            </a:r>
            <a:r>
              <a:rPr lang="ko-KR" altLang="en-US" dirty="0"/>
              <a:t>해시태그 팔로우 </a:t>
            </a:r>
            <a:r>
              <a:rPr lang="en-US" altLang="ko-KR" dirty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post		</a:t>
            </a:r>
            <a:r>
              <a:rPr lang="ko-KR" altLang="en-US" dirty="0"/>
              <a:t>게시글 </a:t>
            </a:r>
            <a:r>
              <a:rPr lang="en-US" altLang="ko-KR" dirty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post_hashtag	</a:t>
            </a:r>
            <a:r>
              <a:rPr lang="ko-KR" altLang="en-US" dirty="0"/>
              <a:t>게시글 해시태그 </a:t>
            </a:r>
            <a:r>
              <a:rPr lang="en-US" altLang="ko-KR" dirty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post_like		</a:t>
            </a:r>
            <a:r>
              <a:rPr lang="ko-KR" altLang="en-US" dirty="0"/>
              <a:t>게시글 좋아요 </a:t>
            </a:r>
            <a:r>
              <a:rPr lang="en-US" altLang="ko-KR" dirty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image		</a:t>
            </a:r>
            <a:r>
              <a:rPr lang="ko-KR" altLang="en-US" dirty="0"/>
              <a:t>게시글 이미지 </a:t>
            </a:r>
            <a:r>
              <a:rPr lang="en-US" altLang="ko-KR" dirty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comment	</a:t>
            </a:r>
            <a:r>
              <a:rPr lang="ko-KR" altLang="en-US" dirty="0"/>
              <a:t>댓글 </a:t>
            </a:r>
            <a:r>
              <a:rPr lang="en-US" altLang="ko-KR" dirty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comment_like	</a:t>
            </a:r>
            <a:r>
              <a:rPr lang="ko-KR" altLang="en-US" dirty="0"/>
              <a:t>댓글 좋아요 </a:t>
            </a:r>
            <a:r>
              <a:rPr lang="en-US" altLang="ko-KR" dirty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room		</a:t>
            </a:r>
            <a:r>
              <a:rPr lang="ko-KR" altLang="en-US" dirty="0"/>
              <a:t>채팅룸 </a:t>
            </a:r>
            <a:r>
              <a:rPr lang="en-US" altLang="ko-KR" dirty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room_member	</a:t>
            </a:r>
            <a:r>
              <a:rPr lang="ko-KR" altLang="en-US" dirty="0"/>
              <a:t>채팅룸 참여 멤버 </a:t>
            </a:r>
            <a:r>
              <a:rPr lang="en-US" altLang="ko-KR" dirty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chatting		</a:t>
            </a:r>
            <a:r>
              <a:rPr lang="ko-KR" altLang="en-US" dirty="0"/>
              <a:t>채팅 기록 </a:t>
            </a:r>
            <a:r>
              <a:rPr lang="en-US" altLang="ko-KR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71600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기능 소개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로그인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회원가입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E44EBF-E512-E579-E3C2-0C849CB1344B}"/>
              </a:ext>
            </a:extLst>
          </p:cNvPr>
          <p:cNvSpPr txBox="1"/>
          <p:nvPr/>
        </p:nvSpPr>
        <p:spPr>
          <a:xfrm>
            <a:off x="354214" y="1350800"/>
            <a:ext cx="693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https://www.youtube.com/watch?v=4bwgKEtKQTU</a:t>
            </a:r>
            <a:r>
              <a:rPr lang="ko-KR" altLang="en-US" dirty="0" smtClean="0">
                <a:hlinkClick r:id="rId3"/>
              </a:rPr>
              <a:t>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BFCF7-C510-5581-ED51-300D7EFAF667}"/>
              </a:ext>
            </a:extLst>
          </p:cNvPr>
          <p:cNvSpPr txBox="1"/>
          <p:nvPr/>
        </p:nvSpPr>
        <p:spPr>
          <a:xfrm>
            <a:off x="354214" y="981468"/>
            <a:ext cx="520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유효성 검사</a:t>
            </a:r>
            <a:r>
              <a:rPr lang="en-US" altLang="ko-KR" dirty="0"/>
              <a:t>, </a:t>
            </a:r>
            <a:r>
              <a:rPr lang="ko-KR" altLang="en-US" dirty="0"/>
              <a:t>이메일 인증</a:t>
            </a:r>
          </a:p>
        </p:txBody>
      </p:sp>
    </p:spTree>
    <p:extLst>
      <p:ext uri="{BB962C8B-B14F-4D97-AF65-F5344CB8AC3E}">
        <p14:creationId xmlns:p14="http://schemas.microsoft.com/office/powerpoint/2010/main" val="13276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478</Words>
  <Application>Microsoft Office PowerPoint</Application>
  <PresentationFormat>와이드스크린</PresentationFormat>
  <Paragraphs>175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한컴 고딕</vt:lpstr>
      <vt:lpstr>한컴산뜻돋움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java2</dc:creator>
  <cp:lastModifiedBy>java2</cp:lastModifiedBy>
  <cp:revision>29</cp:revision>
  <dcterms:created xsi:type="dcterms:W3CDTF">2023-03-29T08:53:21Z</dcterms:created>
  <dcterms:modified xsi:type="dcterms:W3CDTF">2023-05-09T07:00:33Z</dcterms:modified>
</cp:coreProperties>
</file>