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8" r:id="rId2"/>
    <p:sldId id="290" r:id="rId3"/>
    <p:sldId id="292" r:id="rId4"/>
    <p:sldId id="271" r:id="rId5"/>
    <p:sldId id="294" r:id="rId6"/>
    <p:sldId id="480" r:id="rId7"/>
    <p:sldId id="269" r:id="rId8"/>
    <p:sldId id="268" r:id="rId9"/>
    <p:sldId id="274" r:id="rId10"/>
    <p:sldId id="275" r:id="rId11"/>
    <p:sldId id="280" r:id="rId12"/>
    <p:sldId id="289" r:id="rId13"/>
    <p:sldId id="281" r:id="rId14"/>
    <p:sldId id="295" r:id="rId15"/>
    <p:sldId id="279" r:id="rId16"/>
    <p:sldId id="266" r:id="rId17"/>
    <p:sldId id="267" r:id="rId18"/>
    <p:sldId id="285" r:id="rId19"/>
    <p:sldId id="286" r:id="rId20"/>
    <p:sldId id="48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19" autoAdjust="0"/>
    <p:restoredTop sz="94993" autoAdjust="0"/>
  </p:normalViewPr>
  <p:slideViewPr>
    <p:cSldViewPr snapToGrid="0">
      <p:cViewPr>
        <p:scale>
          <a:sx n="75" d="100"/>
          <a:sy n="75" d="100"/>
        </p:scale>
        <p:origin x="67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9665A3-2443-42CD-9D29-B062B9514F85}" type="datetimeFigureOut">
              <a:rPr lang="zh-CN" altLang="en-US" smtClean="0"/>
              <a:t>2024/6/22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90B98A-DB22-45E6-BE2F-806D6838E7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604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Hello everyone. This morning, we presented the theory behind the HL-HGAT model. In this session, we will show how to implement the proposed model using </a:t>
            </a:r>
            <a:r>
              <a:rPr lang="en-US" altLang="zh-CN" dirty="0" err="1"/>
              <a:t>PyTorch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AE4708-2B94-4895-AD16-9FAAF78F8BF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67425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dirty="0">
                    <a:solidFill>
                      <a:schemeClr val="tx1"/>
                    </a:solidFill>
                  </a:rPr>
                  <a:t>In each processing block, we initiate the workflow by applying HL-filters to signals from the </a:t>
                </a:r>
                <a:r>
                  <a:rPr lang="en-US" altLang="zh-CN" sz="1200" i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𝑘_1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- and </a:t>
                </a:r>
                <a:r>
                  <a:rPr lang="en-US" altLang="zh-CN" sz="1200" i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𝑘_2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-simplices from the preceding block. Subsequently, an MSI layer is employed to capture signal interactions between the </a:t>
                </a:r>
                <a:r>
                  <a:rPr lang="en-US" altLang="zh-CN" sz="1200" i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𝑘_1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- and </a:t>
                </a:r>
                <a:r>
                  <a:rPr lang="en-US" altLang="zh-CN" sz="1200" i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𝑘_2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-simplices. Following this, we implement an SAP layer, which involves updating the boundary operator and feature consolidation based on simplex attention. Finally, an output layer is designed for prediction.</a:t>
                </a:r>
                <a:endParaRPr lang="en-US" altLang="zh-CN" sz="1000" dirty="0">
                  <a:solidFill>
                    <a:schemeClr val="tx1"/>
                  </a:solidFill>
                </a:endParaRP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E4708-2B94-4895-AD16-9FAAF78F8BF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4517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dirty="0">
                    <a:solidFill>
                      <a:schemeClr val="tx1"/>
                    </a:solidFill>
                  </a:rPr>
                  <a:t>In each processing block, we initiate the workflow by applying HL-filters to signals from the </a:t>
                </a:r>
                <a:r>
                  <a:rPr lang="en-US" altLang="zh-CN" sz="1200" i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𝑘_1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- and </a:t>
                </a:r>
                <a:r>
                  <a:rPr lang="en-US" altLang="zh-CN" sz="1200" i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𝑘_2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-simplices from the preceding block. Subsequently, an MSI layer is employed to capture signal interactions between the </a:t>
                </a:r>
                <a:r>
                  <a:rPr lang="en-US" altLang="zh-CN" sz="1200" i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𝑘_1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- and </a:t>
                </a:r>
                <a:r>
                  <a:rPr lang="en-US" altLang="zh-CN" sz="1200" i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𝑘_2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-simplices. Following this, we implement an SAP layer, which involves updating the boundary operator and feature consolidation based on simplex attention. Finally, an output layer is designed for prediction.</a:t>
                </a:r>
                <a:endParaRPr lang="en-US" altLang="zh-CN" sz="1000" dirty="0">
                  <a:solidFill>
                    <a:schemeClr val="tx1"/>
                  </a:solidFill>
                </a:endParaRP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E4708-2B94-4895-AD16-9FAAF78F8BF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168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dirty="0">
                    <a:solidFill>
                      <a:schemeClr val="tx1"/>
                    </a:solidFill>
                  </a:rPr>
                  <a:t>In each processing block, we initiate the workflow by applying HL-filters to signals from the </a:t>
                </a:r>
                <a:r>
                  <a:rPr lang="en-US" altLang="zh-CN" sz="1200" i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𝑘_1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- and </a:t>
                </a:r>
                <a:r>
                  <a:rPr lang="en-US" altLang="zh-CN" sz="1200" i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𝑘_2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-simplices from the preceding block. Subsequently, an MSI layer is employed to capture signal interactions between the </a:t>
                </a:r>
                <a:r>
                  <a:rPr lang="en-US" altLang="zh-CN" sz="1200" i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𝑘_1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- and </a:t>
                </a:r>
                <a:r>
                  <a:rPr lang="en-US" altLang="zh-CN" sz="1200" i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𝑘_2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-simplices. Following this, we implement an SAP layer, which involves updating the boundary operator and feature consolidation based on simplex attention. Finally, an output layer is designed for prediction.</a:t>
                </a:r>
                <a:endParaRPr lang="en-US" altLang="zh-CN" sz="1000" dirty="0">
                  <a:solidFill>
                    <a:schemeClr val="tx1"/>
                  </a:solidFill>
                </a:endParaRP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E4708-2B94-4895-AD16-9FAAF78F8BF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855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As introduced this morning, we model the brain network with a heterogeneous graph instead of a traditional graph because we have diverse features defined on both nodes and edges. For example, ...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0B98A-DB22-45E6-BE2F-806D6838E7C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428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As introduced this morning, we model the brain network with a heterogeneous graph instead of a traditional graph because we have diverse features defined on both nodes and edges. For example, ...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0B98A-DB22-45E6-BE2F-806D6838E7C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565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0B98A-DB22-45E6-BE2F-806D6838E7C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025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E4708-2B94-4895-AD16-9FAAF78F8BF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661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E4708-2B94-4895-AD16-9FAAF78F8BF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964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E4708-2B94-4895-AD16-9FAAF78F8BF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933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0B98A-DB22-45E6-BE2F-806D6838E7C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802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200" dirty="0">
                    <a:solidFill>
                      <a:schemeClr val="tx1"/>
                    </a:solidFill>
                  </a:rPr>
                  <a:t>For example, to construct an HL-HGAT with two blocks — where the first block has one convolutional layer and the second block has three — we simply set </a:t>
                </a:r>
                <a:r>
                  <a:rPr lang="en-US" altLang="zh-CN" sz="1200" i="1" dirty="0" err="1">
                    <a:solidFill>
                      <a:schemeClr val="tx1"/>
                    </a:solidFill>
                  </a:rPr>
                  <a:t>num_layers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 = [1,3]. Similarly, the code shown in the right figure constructs an HL-HGAT with three blocks, each containing two convolutional layers.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dirty="0">
                    <a:solidFill>
                      <a:schemeClr val="tx1"/>
                    </a:solidFill>
                  </a:rPr>
                  <a:t>In each processing block, we initiate the workflow by applying HL-filters to signals from the </a:t>
                </a:r>
                <a:r>
                  <a:rPr lang="en-US" altLang="zh-CN" sz="1200" i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𝑘_1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- and </a:t>
                </a:r>
                <a:r>
                  <a:rPr lang="en-US" altLang="zh-CN" sz="1200" i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𝑘_2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-simplices from the preceding block. Subsequently, an MSI layer is employed to capture signal interactions between the </a:t>
                </a:r>
                <a:r>
                  <a:rPr lang="en-US" altLang="zh-CN" sz="1200" i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𝑘_1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- and </a:t>
                </a:r>
                <a:r>
                  <a:rPr lang="en-US" altLang="zh-CN" sz="1200" i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𝑘_2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-simplices. Following this, we implement an SAP layer, which involves updating the boundary operator and feature consolidation based on simplex attention. Finally, an output layer is designed for prediction.</a:t>
                </a:r>
                <a:endParaRPr lang="en-US" altLang="zh-CN" sz="1000" dirty="0">
                  <a:solidFill>
                    <a:schemeClr val="tx1"/>
                  </a:solidFill>
                </a:endParaRP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E4708-2B94-4895-AD16-9FAAF78F8BF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98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662" y="1796912"/>
            <a:ext cx="10482139" cy="2130321"/>
          </a:xfrm>
        </p:spPr>
        <p:txBody>
          <a:bodyPr anchor="t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1662" y="4184511"/>
            <a:ext cx="10482139" cy="107329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399" indent="0" algn="ctr">
              <a:buNone/>
              <a:defRPr sz="1801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1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Box 20"/>
          <p:cNvSpPr txBox="1">
            <a:spLocks noChangeArrowheads="1"/>
          </p:cNvSpPr>
          <p:nvPr userDrawn="1"/>
        </p:nvSpPr>
        <p:spPr bwMode="auto">
          <a:xfrm>
            <a:off x="766156" y="6427461"/>
            <a:ext cx="2852063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Copyright National University of Singapore. All Rights Reserved. 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1855177"/>
            <a:ext cx="682752" cy="682752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662" y="312202"/>
            <a:ext cx="1773600" cy="81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022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86531"/>
            <a:ext cx="682752" cy="682752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/>
          </a:p>
        </p:txBody>
      </p:sp>
    </p:spTree>
    <p:extLst>
      <p:ext uri="{BB962C8B-B14F-4D97-AF65-F5344CB8AC3E}">
        <p14:creationId xmlns:p14="http://schemas.microsoft.com/office/powerpoint/2010/main" val="3142911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8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8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9839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86531"/>
            <a:ext cx="682752" cy="682752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/>
          </a:p>
        </p:txBody>
      </p:sp>
    </p:spTree>
    <p:extLst>
      <p:ext uri="{BB962C8B-B14F-4D97-AF65-F5344CB8AC3E}">
        <p14:creationId xmlns:p14="http://schemas.microsoft.com/office/powerpoint/2010/main" val="201854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9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3757976"/>
            <a:ext cx="682752" cy="682752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/>
          </a:p>
        </p:txBody>
      </p:sp>
    </p:spTree>
    <p:extLst>
      <p:ext uri="{BB962C8B-B14F-4D97-AF65-F5344CB8AC3E}">
        <p14:creationId xmlns:p14="http://schemas.microsoft.com/office/powerpoint/2010/main" val="693968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86531"/>
            <a:ext cx="682752" cy="682752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/>
          </a:p>
        </p:txBody>
      </p:sp>
    </p:spTree>
    <p:extLst>
      <p:ext uri="{BB962C8B-B14F-4D97-AF65-F5344CB8AC3E}">
        <p14:creationId xmlns:p14="http://schemas.microsoft.com/office/powerpoint/2010/main" val="3370897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399" indent="0">
              <a:buNone/>
              <a:defRPr sz="1801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1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399" indent="0">
              <a:buNone/>
              <a:defRPr sz="1801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1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86531"/>
            <a:ext cx="682752" cy="682752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/>
          </a:p>
        </p:txBody>
      </p:sp>
    </p:spTree>
    <p:extLst>
      <p:ext uri="{BB962C8B-B14F-4D97-AF65-F5344CB8AC3E}">
        <p14:creationId xmlns:p14="http://schemas.microsoft.com/office/powerpoint/2010/main" val="324832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5907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4470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1"/>
            </a:lvl2pPr>
            <a:lvl3pPr marL="914399" indent="0">
              <a:buNone/>
              <a:defRPr sz="1200"/>
            </a:lvl3pPr>
            <a:lvl4pPr marL="1371600" indent="0">
              <a:buNone/>
              <a:defRPr sz="1001"/>
            </a:lvl4pPr>
            <a:lvl5pPr marL="1828800" indent="0">
              <a:buNone/>
              <a:defRPr sz="1001"/>
            </a:lvl5pPr>
            <a:lvl6pPr marL="2286001" indent="0">
              <a:buNone/>
              <a:defRPr sz="1001"/>
            </a:lvl6pPr>
            <a:lvl7pPr marL="2743200" indent="0">
              <a:buNone/>
              <a:defRPr sz="1001"/>
            </a:lvl7pPr>
            <a:lvl8pPr marL="3200400" indent="0">
              <a:buNone/>
              <a:defRPr sz="1001"/>
            </a:lvl8pPr>
            <a:lvl9pPr marL="3657600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177927"/>
            <a:ext cx="682752" cy="682752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/>
          </a:p>
        </p:txBody>
      </p:sp>
    </p:spTree>
    <p:extLst>
      <p:ext uri="{BB962C8B-B14F-4D97-AF65-F5344CB8AC3E}">
        <p14:creationId xmlns:p14="http://schemas.microsoft.com/office/powerpoint/2010/main" val="1529568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399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1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1"/>
            </a:lvl2pPr>
            <a:lvl3pPr marL="914399" indent="0">
              <a:buNone/>
              <a:defRPr sz="1200"/>
            </a:lvl3pPr>
            <a:lvl4pPr marL="1371600" indent="0">
              <a:buNone/>
              <a:defRPr sz="1001"/>
            </a:lvl4pPr>
            <a:lvl5pPr marL="1828800" indent="0">
              <a:buNone/>
              <a:defRPr sz="1001"/>
            </a:lvl5pPr>
            <a:lvl6pPr marL="2286001" indent="0">
              <a:buNone/>
              <a:defRPr sz="1001"/>
            </a:lvl6pPr>
            <a:lvl7pPr marL="2743200" indent="0">
              <a:buNone/>
              <a:defRPr sz="1001"/>
            </a:lvl7pPr>
            <a:lvl8pPr marL="3200400" indent="0">
              <a:buNone/>
              <a:defRPr sz="1001"/>
            </a:lvl8pPr>
            <a:lvl9pPr marL="3657600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177927"/>
            <a:ext cx="682752" cy="682752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/>
          </a:p>
        </p:txBody>
      </p:sp>
    </p:spTree>
    <p:extLst>
      <p:ext uri="{BB962C8B-B14F-4D97-AF65-F5344CB8AC3E}">
        <p14:creationId xmlns:p14="http://schemas.microsoft.com/office/powerpoint/2010/main" val="70632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6356353"/>
            <a:ext cx="990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Box 20"/>
          <p:cNvSpPr txBox="1">
            <a:spLocks noChangeArrowheads="1"/>
          </p:cNvSpPr>
          <p:nvPr userDrawn="1"/>
        </p:nvSpPr>
        <p:spPr bwMode="auto">
          <a:xfrm>
            <a:off x="733362" y="6427461"/>
            <a:ext cx="2852063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defRPr/>
            </a:pPr>
            <a:r>
              <a:rPr lang="en-US" altLang="en-US" sz="700" dirty="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rPr>
              <a:t>© Copyright National University of Singapore.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079780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9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399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1pPr>
      <a:lvl2pPr marL="685801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rgbClr val="004282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rgbClr val="004282"/>
          </a:solidFill>
          <a:latin typeface="Arial" charset="0"/>
          <a:ea typeface="Arial" charset="0"/>
          <a:cs typeface="Arial" charset="0"/>
        </a:defRPr>
      </a:lvl5pPr>
      <a:lvl6pPr marL="2514599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1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9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399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99" algn="l" defTabSz="914399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399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399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1" algn="l" defTabSz="914399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399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399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399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4SYI5de5xODUhDajUERKumEdqyJe_Mog?usp=shar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662" y="1796915"/>
            <a:ext cx="10482139" cy="1870738"/>
          </a:xfrm>
        </p:spPr>
        <p:txBody>
          <a:bodyPr anchor="t">
            <a:noAutofit/>
          </a:bodyPr>
          <a:lstStyle/>
          <a:p>
            <a:r>
              <a:rPr lang="en-US" altLang="zh-CN" sz="4800" dirty="0"/>
              <a:t>HL-HGAT Demo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9587" y="3820825"/>
            <a:ext cx="10244213" cy="176647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Jinghan Huang</a:t>
            </a:r>
          </a:p>
          <a:p>
            <a:r>
              <a:rPr lang="en-US" altLang="zh-CN" sz="2000" dirty="0"/>
              <a:t>National University of Singapore</a:t>
            </a:r>
          </a:p>
          <a:p>
            <a:r>
              <a:rPr lang="en-US" altLang="zh-CN" sz="2000" dirty="0">
                <a:hlinkClick r:id="rId3"/>
              </a:rPr>
              <a:t>Google </a:t>
            </a:r>
            <a:r>
              <a:rPr lang="en-US" altLang="zh-CN" sz="2000" dirty="0" err="1">
                <a:hlinkClick r:id="rId3"/>
              </a:rPr>
              <a:t>colab</a:t>
            </a:r>
            <a:endParaRPr lang="en-US" altLang="zh-CN" sz="2000" dirty="0"/>
          </a:p>
        </p:txBody>
      </p:sp>
      <p:sp>
        <p:nvSpPr>
          <p:cNvPr id="4" name="Rectangle 3"/>
          <p:cNvSpPr/>
          <p:nvPr/>
        </p:nvSpPr>
        <p:spPr>
          <a:xfrm>
            <a:off x="1002324" y="3894997"/>
            <a:ext cx="45721" cy="1116623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1">
              <a:defRPr/>
            </a:pPr>
            <a:endParaRPr lang="en-GB" sz="1801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图片 50" descr="QR 代码&#10;&#10;描述已自动生成">
            <a:extLst>
              <a:ext uri="{FF2B5EF4-FFF2-40B4-BE49-F238E27FC236}">
                <a16:creationId xmlns:a16="http://schemas.microsoft.com/office/drawing/2014/main" id="{44F367D4-3B99-01F3-AF24-C24AE32CCB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03" t="10841" r="25598" b="29414"/>
          <a:stretch/>
        </p:blipFill>
        <p:spPr>
          <a:xfrm>
            <a:off x="1926443" y="158739"/>
            <a:ext cx="1461242" cy="1447869"/>
          </a:xfrm>
          <a:prstGeom prst="rect">
            <a:avLst/>
          </a:prstGeom>
        </p:spPr>
      </p:pic>
      <p:sp>
        <p:nvSpPr>
          <p:cNvPr id="62" name="文本框 61">
            <a:extLst>
              <a:ext uri="{FF2B5EF4-FFF2-40B4-BE49-F238E27FC236}">
                <a16:creationId xmlns:a16="http://schemas.microsoft.com/office/drawing/2014/main" id="{319FCE73-A2EB-7411-4D72-C5240C3011B0}"/>
              </a:ext>
            </a:extLst>
          </p:cNvPr>
          <p:cNvSpPr txBox="1"/>
          <p:nvPr/>
        </p:nvSpPr>
        <p:spPr>
          <a:xfrm>
            <a:off x="1505012" y="1651619"/>
            <a:ext cx="21835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CN" sz="1600" b="1" dirty="0"/>
              <a:t>Binary mask computed by thresholding</a:t>
            </a:r>
            <a:endParaRPr lang="zh-CN" altLang="en-US" sz="1600" b="1" dirty="0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852D6948-8260-8919-1168-A37D043071E3}"/>
              </a:ext>
            </a:extLst>
          </p:cNvPr>
          <p:cNvSpPr/>
          <p:nvPr/>
        </p:nvSpPr>
        <p:spPr>
          <a:xfrm>
            <a:off x="7702613" y="687799"/>
            <a:ext cx="3001894" cy="4855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Hodge-Laplacian operators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3C6127-F5A2-2FD3-193B-E549F1CE22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5019" y="295399"/>
            <a:ext cx="2109992" cy="1216403"/>
          </a:xfrm>
          <a:prstGeom prst="rect">
            <a:avLst/>
          </a:prstGeom>
        </p:spPr>
      </p:pic>
      <p:sp>
        <p:nvSpPr>
          <p:cNvPr id="6" name="箭头: 下 5">
            <a:extLst>
              <a:ext uri="{FF2B5EF4-FFF2-40B4-BE49-F238E27FC236}">
                <a16:creationId xmlns:a16="http://schemas.microsoft.com/office/drawing/2014/main" id="{A7343249-A6B7-33B3-C5DA-45F7EC765284}"/>
              </a:ext>
            </a:extLst>
          </p:cNvPr>
          <p:cNvSpPr/>
          <p:nvPr/>
        </p:nvSpPr>
        <p:spPr>
          <a:xfrm rot="16200000">
            <a:off x="3844377" y="720167"/>
            <a:ext cx="323682" cy="42078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2D84B7C-230A-BEC7-0067-BE7B7E6EFE62}"/>
              </a:ext>
            </a:extLst>
          </p:cNvPr>
          <p:cNvSpPr txBox="1"/>
          <p:nvPr/>
        </p:nvSpPr>
        <p:spPr>
          <a:xfrm>
            <a:off x="4578475" y="1716993"/>
            <a:ext cx="21730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CN" sz="1600" b="1" dirty="0"/>
              <a:t>Boundary operator</a:t>
            </a:r>
            <a:endParaRPr lang="zh-CN" altLang="en-US" sz="1600" b="1" dirty="0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EC378353-6690-93E5-41A2-4936039720C7}"/>
              </a:ext>
            </a:extLst>
          </p:cNvPr>
          <p:cNvSpPr/>
          <p:nvPr/>
        </p:nvSpPr>
        <p:spPr>
          <a:xfrm rot="16200000">
            <a:off x="7011971" y="720167"/>
            <a:ext cx="323682" cy="42078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77A4387-2AD1-8268-3696-1C007F6AF2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8743" y="2270469"/>
            <a:ext cx="8109703" cy="4456891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59E355C4-7906-544B-056F-0EA33241FBFF}"/>
              </a:ext>
            </a:extLst>
          </p:cNvPr>
          <p:cNvSpPr/>
          <p:nvPr/>
        </p:nvSpPr>
        <p:spPr>
          <a:xfrm>
            <a:off x="3688560" y="4848995"/>
            <a:ext cx="3632320" cy="26125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B5B8D71-C6C9-8951-AE3C-5B491C4F12A9}"/>
              </a:ext>
            </a:extLst>
          </p:cNvPr>
          <p:cNvSpPr txBox="1"/>
          <p:nvPr/>
        </p:nvSpPr>
        <p:spPr>
          <a:xfrm>
            <a:off x="8170396" y="4498914"/>
            <a:ext cx="343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1-st Hodge-Laplacian operator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1CA8AAB-9A00-AA04-1430-53F5FCB778A4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7479906" y="4683580"/>
            <a:ext cx="690490" cy="17239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92BCC7D2-63E8-B6AF-714A-EBE3A4D67DC6}"/>
              </a:ext>
            </a:extLst>
          </p:cNvPr>
          <p:cNvSpPr/>
          <p:nvPr/>
        </p:nvSpPr>
        <p:spPr>
          <a:xfrm>
            <a:off x="3795824" y="5108551"/>
            <a:ext cx="6092621" cy="2994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4D2C291-94EF-9660-7680-7A42BED07B7E}"/>
              </a:ext>
            </a:extLst>
          </p:cNvPr>
          <p:cNvSpPr txBox="1"/>
          <p:nvPr/>
        </p:nvSpPr>
        <p:spPr>
          <a:xfrm>
            <a:off x="1032584" y="5206381"/>
            <a:ext cx="236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Edge and node feature</a:t>
            </a:r>
            <a:endParaRPr lang="zh-CN" altLang="en-US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8D0DC8EB-A025-DA1C-242D-8DE0525A2B66}"/>
              </a:ext>
            </a:extLst>
          </p:cNvPr>
          <p:cNvCxnSpPr>
            <a:cxnSpLocks/>
          </p:cNvCxnSpPr>
          <p:nvPr/>
        </p:nvCxnSpPr>
        <p:spPr>
          <a:xfrm flipH="1">
            <a:off x="3312681" y="5322848"/>
            <a:ext cx="393934" cy="817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DF557874-24B9-D10D-199E-CDD4B5339A6A}"/>
              </a:ext>
            </a:extLst>
          </p:cNvPr>
          <p:cNvSpPr/>
          <p:nvPr/>
        </p:nvSpPr>
        <p:spPr>
          <a:xfrm>
            <a:off x="3795825" y="5410593"/>
            <a:ext cx="3632320" cy="26125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1C550BA-83CB-21E5-D3EC-0F612412A9A7}"/>
              </a:ext>
            </a:extLst>
          </p:cNvPr>
          <p:cNvSpPr txBox="1"/>
          <p:nvPr/>
        </p:nvSpPr>
        <p:spPr>
          <a:xfrm>
            <a:off x="8259296" y="5375214"/>
            <a:ext cx="343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0-th Hodge-Laplacian operator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3B13993-633E-5F09-7456-64542F36CBF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7543800" y="5559880"/>
            <a:ext cx="71549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2E675E93-A5DE-0D08-4BF7-4D387D6B5FF8}"/>
              </a:ext>
            </a:extLst>
          </p:cNvPr>
          <p:cNvSpPr/>
          <p:nvPr/>
        </p:nvSpPr>
        <p:spPr>
          <a:xfrm>
            <a:off x="3795825" y="5673111"/>
            <a:ext cx="3167594" cy="2875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3489497-33FA-652C-D4A1-3053233F16A1}"/>
              </a:ext>
            </a:extLst>
          </p:cNvPr>
          <p:cNvSpPr txBox="1"/>
          <p:nvPr/>
        </p:nvSpPr>
        <p:spPr>
          <a:xfrm>
            <a:off x="7543800" y="5861648"/>
            <a:ext cx="343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Boundary operator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815AD84-A7E1-4C47-BDC9-BA7347143679}"/>
              </a:ext>
            </a:extLst>
          </p:cNvPr>
          <p:cNvCxnSpPr>
            <a:cxnSpLocks/>
          </p:cNvCxnSpPr>
          <p:nvPr/>
        </p:nvCxnSpPr>
        <p:spPr>
          <a:xfrm>
            <a:off x="7060806" y="5812811"/>
            <a:ext cx="482994" cy="2162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332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A17D36-FC9F-1449-3298-4BB2D746D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/>
              <a:t>HL-HGAT modules</a:t>
            </a:r>
            <a:endParaRPr lang="zh-CN" altLang="en-US" sz="32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3226B85-2E1C-9B69-B4FC-9D301C4130B1}"/>
              </a:ext>
            </a:extLst>
          </p:cNvPr>
          <p:cNvSpPr txBox="1"/>
          <p:nvPr/>
        </p:nvSpPr>
        <p:spPr>
          <a:xfrm>
            <a:off x="710572" y="2351612"/>
            <a:ext cx="390354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b="1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HL-filters: </a:t>
            </a:r>
            <a:r>
              <a:rPr lang="en-US" altLang="zh-CN" sz="20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Convolutional layer on node and edge signals</a:t>
            </a:r>
          </a:p>
        </p:txBody>
      </p:sp>
      <p:pic>
        <p:nvPicPr>
          <p:cNvPr id="5" name="内容占位符 404">
            <a:extLst>
              <a:ext uri="{FF2B5EF4-FFF2-40B4-BE49-F238E27FC236}">
                <a16:creationId xmlns:a16="http://schemas.microsoft.com/office/drawing/2014/main" id="{2FC68EAC-F7A8-82DD-D6E3-CA6C3FB41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240" y="0"/>
            <a:ext cx="6649759" cy="381080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E8036B3-AAB1-D215-E5A2-13983B67B544}"/>
              </a:ext>
            </a:extLst>
          </p:cNvPr>
          <p:cNvSpPr/>
          <p:nvPr/>
        </p:nvSpPr>
        <p:spPr>
          <a:xfrm>
            <a:off x="6449661" y="350518"/>
            <a:ext cx="2024244" cy="33699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D2CBFC8-9964-3A58-0CAA-C43073DE1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177" y="3925673"/>
            <a:ext cx="8725645" cy="279970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F053C54-B8DF-3ECF-B937-136EEBF67484}"/>
              </a:ext>
            </a:extLst>
          </p:cNvPr>
          <p:cNvSpPr/>
          <p:nvPr/>
        </p:nvSpPr>
        <p:spPr>
          <a:xfrm>
            <a:off x="3328988" y="4471723"/>
            <a:ext cx="2491949" cy="39913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736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677048-D690-9091-3C9E-C610FAB94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4150111" cy="1325563"/>
          </a:xfrm>
        </p:spPr>
        <p:txBody>
          <a:bodyPr/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4282"/>
                </a:solidFill>
                <a:effectLst/>
                <a:uLnTx/>
                <a:uFillTx/>
                <a:latin typeface="Arial" charset="0"/>
                <a:cs typeface="Arial" charset="0"/>
              </a:rPr>
              <a:t>HL-HGAT modules</a:t>
            </a:r>
            <a:endParaRPr lang="zh-CN" altLang="en-US" dirty="0"/>
          </a:p>
        </p:txBody>
      </p:sp>
      <p:pic>
        <p:nvPicPr>
          <p:cNvPr id="66" name="内容占位符 65">
            <a:extLst>
              <a:ext uri="{FF2B5EF4-FFF2-40B4-BE49-F238E27FC236}">
                <a16:creationId xmlns:a16="http://schemas.microsoft.com/office/drawing/2014/main" id="{8BF5546D-0F29-4136-9C7B-86138E2994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5876" y="504727"/>
            <a:ext cx="7256893" cy="3014004"/>
          </a:xfrm>
        </p:spPr>
      </p:pic>
      <p:sp>
        <p:nvSpPr>
          <p:cNvPr id="67" name="文本框 66">
            <a:extLst>
              <a:ext uri="{FF2B5EF4-FFF2-40B4-BE49-F238E27FC236}">
                <a16:creationId xmlns:a16="http://schemas.microsoft.com/office/drawing/2014/main" id="{F8858F2D-AFFE-4FD5-6ECF-4D90569D43DB}"/>
              </a:ext>
            </a:extLst>
          </p:cNvPr>
          <p:cNvSpPr txBox="1"/>
          <p:nvPr/>
        </p:nvSpPr>
        <p:spPr>
          <a:xfrm>
            <a:off x="710572" y="2351612"/>
            <a:ext cx="390354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b="1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HL-filters: </a:t>
            </a:r>
            <a:r>
              <a:rPr lang="en-US" altLang="zh-CN" sz="20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Convolutional layer on node and edge feature</a:t>
            </a:r>
            <a:endParaRPr lang="en-US" altLang="zh-CN" sz="2000" b="0" i="0" dirty="0">
              <a:solidFill>
                <a:srgbClr val="FF0000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</p:txBody>
      </p:sp>
      <p:pic>
        <p:nvPicPr>
          <p:cNvPr id="68" name="图片 67">
            <a:extLst>
              <a:ext uri="{FF2B5EF4-FFF2-40B4-BE49-F238E27FC236}">
                <a16:creationId xmlns:a16="http://schemas.microsoft.com/office/drawing/2014/main" id="{ABD35380-FAB2-A5CD-2F98-0C77BA958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177" y="3772112"/>
            <a:ext cx="8725645" cy="2799704"/>
          </a:xfrm>
          <a:prstGeom prst="rect">
            <a:avLst/>
          </a:prstGeom>
        </p:spPr>
      </p:pic>
      <p:sp>
        <p:nvSpPr>
          <p:cNvPr id="69" name="矩形 68">
            <a:extLst>
              <a:ext uri="{FF2B5EF4-FFF2-40B4-BE49-F238E27FC236}">
                <a16:creationId xmlns:a16="http://schemas.microsoft.com/office/drawing/2014/main" id="{18F8CB90-7C6C-EA6D-1555-73CB75F0CFD3}"/>
              </a:ext>
            </a:extLst>
          </p:cNvPr>
          <p:cNvSpPr/>
          <p:nvPr/>
        </p:nvSpPr>
        <p:spPr>
          <a:xfrm>
            <a:off x="5414075" y="4396420"/>
            <a:ext cx="406862" cy="3208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38A65F27-9905-5DFC-FD43-CA8024EDD2C3}"/>
              </a:ext>
            </a:extLst>
          </p:cNvPr>
          <p:cNvSpPr txBox="1"/>
          <p:nvPr/>
        </p:nvSpPr>
        <p:spPr>
          <a:xfrm>
            <a:off x="5525955" y="3717475"/>
            <a:ext cx="2917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 = K - 1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6980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A17D36-FC9F-1449-3298-4BB2D746D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/>
              <a:t>HL-HGAT modules</a:t>
            </a:r>
            <a:endParaRPr lang="zh-CN" altLang="en-US" sz="32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3226B85-2E1C-9B69-B4FC-9D301C4130B1}"/>
              </a:ext>
            </a:extLst>
          </p:cNvPr>
          <p:cNvSpPr txBox="1"/>
          <p:nvPr/>
        </p:nvSpPr>
        <p:spPr>
          <a:xfrm>
            <a:off x="453709" y="2638784"/>
            <a:ext cx="277526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b="1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MSI: </a:t>
            </a:r>
            <a:r>
              <a:rPr lang="en-US" altLang="zh-CN" sz="20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multi-simplicial interaction layer. (Enable modeling feature interactions between node and edge)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97713AB-0E03-FFF5-34E6-3465F1FF8CFC}"/>
              </a:ext>
            </a:extLst>
          </p:cNvPr>
          <p:cNvGrpSpPr/>
          <p:nvPr/>
        </p:nvGrpSpPr>
        <p:grpSpPr>
          <a:xfrm>
            <a:off x="3228975" y="1294169"/>
            <a:ext cx="8963025" cy="5105570"/>
            <a:chOff x="5542241" y="-215197"/>
            <a:chExt cx="6649759" cy="3810801"/>
          </a:xfrm>
        </p:grpSpPr>
        <p:pic>
          <p:nvPicPr>
            <p:cNvPr id="5" name="内容占位符 404">
              <a:extLst>
                <a:ext uri="{FF2B5EF4-FFF2-40B4-BE49-F238E27FC236}">
                  <a16:creationId xmlns:a16="http://schemas.microsoft.com/office/drawing/2014/main" id="{2FC68EAC-F7A8-82DD-D6E3-CA6C3FB419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2241" y="-215197"/>
              <a:ext cx="6649759" cy="3810801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E8036B3-AAB1-D215-E5A2-13983B67B544}"/>
                </a:ext>
              </a:extLst>
            </p:cNvPr>
            <p:cNvSpPr/>
            <p:nvPr/>
          </p:nvSpPr>
          <p:spPr>
            <a:xfrm>
              <a:off x="8485770" y="521536"/>
              <a:ext cx="1807860" cy="28285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5127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A17D36-FC9F-1449-3298-4BB2D746D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/>
              <a:t>HL-HGAT modules</a:t>
            </a:r>
            <a:endParaRPr lang="zh-CN" altLang="en-US" sz="32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3226B85-2E1C-9B69-B4FC-9D301C4130B1}"/>
              </a:ext>
            </a:extLst>
          </p:cNvPr>
          <p:cNvSpPr txBox="1"/>
          <p:nvPr/>
        </p:nvSpPr>
        <p:spPr>
          <a:xfrm>
            <a:off x="383909" y="1690204"/>
            <a:ext cx="464878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b="1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MSI: </a:t>
            </a:r>
            <a:r>
              <a:rPr lang="en-US" altLang="zh-CN" sz="20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multi-simplicial interaction layer. (Enable modeling feature interactions between node and edge)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12127A8-C0B5-69BA-9F80-47AE5A9B4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966" y="4550221"/>
            <a:ext cx="8122067" cy="2019404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C8031E8-7539-2AB6-90D6-62E63B211EAA}"/>
              </a:ext>
            </a:extLst>
          </p:cNvPr>
          <p:cNvGrpSpPr/>
          <p:nvPr/>
        </p:nvGrpSpPr>
        <p:grpSpPr>
          <a:xfrm>
            <a:off x="4918450" y="173337"/>
            <a:ext cx="7185180" cy="4376884"/>
            <a:chOff x="328108" y="3241891"/>
            <a:chExt cx="3686903" cy="2127500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10956AB8-7DDD-848F-9143-5BA9096CA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8108" y="3342634"/>
              <a:ext cx="1316140" cy="995083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025C3072-47FC-F9F5-8158-38D36CDB1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77232" y="3375909"/>
              <a:ext cx="1314732" cy="994019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E94AA1E2-DA64-A287-72DD-7F28AA5EAD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8108" y="4361807"/>
              <a:ext cx="1314732" cy="994019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05381537-7AE2-C5F9-BE79-CAECF3224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77232" y="4369927"/>
              <a:ext cx="1321934" cy="999464"/>
            </a:xfrm>
            <a:prstGeom prst="rect">
              <a:avLst/>
            </a:prstGeom>
          </p:spPr>
        </p:pic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635FF2C-269E-96C9-16CF-CCC6BFFA6ACE}"/>
                </a:ext>
              </a:extLst>
            </p:cNvPr>
            <p:cNvSpPr txBox="1"/>
            <p:nvPr/>
          </p:nvSpPr>
          <p:spPr>
            <a:xfrm>
              <a:off x="481361" y="3241891"/>
              <a:ext cx="1005577" cy="133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node signal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B3E8246-2E40-BD56-D5D6-65258949068A}"/>
                </a:ext>
              </a:extLst>
            </p:cNvPr>
            <p:cNvSpPr txBox="1"/>
            <p:nvPr/>
          </p:nvSpPr>
          <p:spPr>
            <a:xfrm>
              <a:off x="2298663" y="3247445"/>
              <a:ext cx="1397598" cy="133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node-to-edge signal</a:t>
              </a:r>
              <a:endPara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C9C3DD1-F2DA-6CAF-9E1C-E949293A4DC0}"/>
                </a:ext>
              </a:extLst>
            </p:cNvPr>
            <p:cNvSpPr txBox="1"/>
            <p:nvPr/>
          </p:nvSpPr>
          <p:spPr>
            <a:xfrm>
              <a:off x="481361" y="4295086"/>
              <a:ext cx="1005577" cy="133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edge signal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2BADF1A-ECFD-FF94-1D7B-832834B4D353}"/>
                </a:ext>
              </a:extLst>
            </p:cNvPr>
            <p:cNvSpPr txBox="1"/>
            <p:nvPr/>
          </p:nvSpPr>
          <p:spPr>
            <a:xfrm>
              <a:off x="2236653" y="4295086"/>
              <a:ext cx="1395889" cy="133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edge-to-node signal</a:t>
              </a:r>
              <a:endPara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55B39F08-1BC1-D795-BF24-7C84606C7D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76684" b="5524"/>
            <a:stretch/>
          </p:blipFill>
          <p:spPr>
            <a:xfrm>
              <a:off x="3673121" y="3840176"/>
              <a:ext cx="341890" cy="1055592"/>
            </a:xfrm>
            <a:prstGeom prst="rect">
              <a:avLst/>
            </a:prstGeom>
          </p:spPr>
        </p:pic>
      </p:grp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E09ED70-7B14-3D5F-651D-C043CA8D0C92}"/>
              </a:ext>
            </a:extLst>
          </p:cNvPr>
          <p:cNvCxnSpPr>
            <a:cxnSpLocks/>
          </p:cNvCxnSpPr>
          <p:nvPr/>
        </p:nvCxnSpPr>
        <p:spPr>
          <a:xfrm>
            <a:off x="7876094" y="2490012"/>
            <a:ext cx="4443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406F9290-4046-F8E6-4980-711FA186E3F6}"/>
              </a:ext>
            </a:extLst>
          </p:cNvPr>
          <p:cNvSpPr txBox="1"/>
          <p:nvPr/>
        </p:nvSpPr>
        <p:spPr>
          <a:xfrm>
            <a:off x="7275440" y="2112790"/>
            <a:ext cx="162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MSI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081935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A4FB857-BE4A-4363-DA25-57C5351381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4056" y="3119544"/>
            <a:ext cx="10816176" cy="3502625"/>
          </a:xfr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CE42F78-E9BA-CAF4-663C-F1D433FBD451}"/>
              </a:ext>
            </a:extLst>
          </p:cNvPr>
          <p:cNvSpPr/>
          <p:nvPr/>
        </p:nvSpPr>
        <p:spPr>
          <a:xfrm>
            <a:off x="225108" y="3697749"/>
            <a:ext cx="1516412" cy="27506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8B19D5E-11A3-4E9D-CBA1-6E58BE699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Simplex </a:t>
            </a:r>
            <a:r>
              <a:rPr lang="en-US" altLang="zh-CN" sz="3200" b="1" dirty="0" err="1"/>
              <a:t>downsampling</a:t>
            </a:r>
            <a:endParaRPr lang="zh-CN" altLang="en-US" sz="32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0F857DF-4EDE-D9FD-8D0E-ABBB6D6D01B7}"/>
              </a:ext>
            </a:extLst>
          </p:cNvPr>
          <p:cNvSpPr txBox="1"/>
          <p:nvPr/>
        </p:nvSpPr>
        <p:spPr>
          <a:xfrm>
            <a:off x="1464528" y="1758683"/>
            <a:ext cx="3679902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Number of nodes roughly divided by 2 after one pooling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Number of edges roughly divided by 4 after one pooling layer</a:t>
            </a:r>
            <a:endParaRPr lang="zh-CN" altLang="en-US" dirty="0"/>
          </a:p>
        </p:txBody>
      </p:sp>
      <p:pic>
        <p:nvPicPr>
          <p:cNvPr id="4" name="内容占位符 404">
            <a:extLst>
              <a:ext uri="{FF2B5EF4-FFF2-40B4-BE49-F238E27FC236}">
                <a16:creationId xmlns:a16="http://schemas.microsoft.com/office/drawing/2014/main" id="{E24CFE57-C178-9837-1D28-CA0CDA5023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2240" y="0"/>
            <a:ext cx="6649759" cy="381080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E49F32C-7D0E-0F38-0BB8-356C511D3487}"/>
              </a:ext>
            </a:extLst>
          </p:cNvPr>
          <p:cNvSpPr/>
          <p:nvPr/>
        </p:nvSpPr>
        <p:spPr>
          <a:xfrm>
            <a:off x="10273361" y="365127"/>
            <a:ext cx="1145488" cy="33699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274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C454B9-EA58-1E72-0D98-B2ECB3190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764" y="227181"/>
            <a:ext cx="2997424" cy="1601676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Construct </a:t>
            </a:r>
            <a:br>
              <a:rPr lang="en-US" altLang="zh-CN" sz="4000" b="1" dirty="0"/>
            </a:br>
            <a:r>
              <a:rPr lang="en-US" altLang="zh-CN" sz="4000" b="1" dirty="0"/>
              <a:t>HL-HGAT</a:t>
            </a:r>
            <a:endParaRPr lang="zh-CN" altLang="en-US" sz="4000" b="1" dirty="0"/>
          </a:p>
        </p:txBody>
      </p:sp>
      <p:sp>
        <p:nvSpPr>
          <p:cNvPr id="57" name="内容占位符 2">
            <a:extLst>
              <a:ext uri="{FF2B5EF4-FFF2-40B4-BE49-F238E27FC236}">
                <a16:creationId xmlns:a16="http://schemas.microsoft.com/office/drawing/2014/main" id="{272F3CD8-A0F8-208E-1564-DF09663C3125}"/>
              </a:ext>
            </a:extLst>
          </p:cNvPr>
          <p:cNvSpPr txBox="1">
            <a:spLocks/>
          </p:cNvSpPr>
          <p:nvPr/>
        </p:nvSpPr>
        <p:spPr>
          <a:xfrm>
            <a:off x="301725" y="2099325"/>
            <a:ext cx="4069501" cy="2200059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HL-HGAT model consists of multiple blocks. The number of these blocks is determined by the </a:t>
            </a:r>
            <a:r>
              <a:rPr lang="en-US" altLang="zh-CN" sz="2000" i="1" dirty="0" err="1">
                <a:solidFill>
                  <a:schemeClr val="tx1"/>
                </a:solidFill>
              </a:rPr>
              <a:t>num_layers</a:t>
            </a:r>
            <a:r>
              <a:rPr lang="en-US" altLang="zh-CN" sz="2000" i="1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variable. </a:t>
            </a:r>
          </a:p>
        </p:txBody>
      </p:sp>
      <p:pic>
        <p:nvPicPr>
          <p:cNvPr id="405" name="内容占位符 404">
            <a:extLst>
              <a:ext uri="{FF2B5EF4-FFF2-40B4-BE49-F238E27FC236}">
                <a16:creationId xmlns:a16="http://schemas.microsoft.com/office/drawing/2014/main" id="{2AD01561-24A4-7C10-0AC7-02BFC5C53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78" y="649100"/>
            <a:ext cx="7590211" cy="434974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0BA8E42-1209-AAF9-8B12-A39C5D0D96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7102"/>
          <a:stretch/>
        </p:blipFill>
        <p:spPr>
          <a:xfrm>
            <a:off x="4804338" y="5361287"/>
            <a:ext cx="7125693" cy="84761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6B3F3E0-DB06-1CA6-6F9F-11DB4458C789}"/>
              </a:ext>
            </a:extLst>
          </p:cNvPr>
          <p:cNvSpPr txBox="1"/>
          <p:nvPr/>
        </p:nvSpPr>
        <p:spPr>
          <a:xfrm>
            <a:off x="301725" y="5361287"/>
            <a:ext cx="3781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HL-HGAT with three blocks. Each block contains two convolutional layers</a:t>
            </a:r>
            <a:endParaRPr lang="zh-CN" altLang="en-US" i="1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D6F20303-7F70-E2D4-6386-A990EFE683B3}"/>
              </a:ext>
            </a:extLst>
          </p:cNvPr>
          <p:cNvCxnSpPr>
            <a:cxnSpLocks/>
          </p:cNvCxnSpPr>
          <p:nvPr/>
        </p:nvCxnSpPr>
        <p:spPr>
          <a:xfrm>
            <a:off x="4206590" y="5787420"/>
            <a:ext cx="32927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725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C454B9-EA58-1E72-0D98-B2ECB3190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19400" cy="1325563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Visualization</a:t>
            </a:r>
            <a:endParaRPr lang="zh-CN" altLang="en-US" sz="32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0BA8E42-1209-AAF9-8B12-A39C5D0D96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781" r="21324" b="555"/>
          <a:stretch/>
        </p:blipFill>
        <p:spPr>
          <a:xfrm>
            <a:off x="4456212" y="934909"/>
            <a:ext cx="7483692" cy="29568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FDC50CF-3825-DCA1-A108-CC073CF721CB}"/>
              </a:ext>
            </a:extLst>
          </p:cNvPr>
          <p:cNvSpPr txBox="1"/>
          <p:nvPr/>
        </p:nvSpPr>
        <p:spPr>
          <a:xfrm>
            <a:off x="1152494" y="1885419"/>
            <a:ext cx="260567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b="1" dirty="0">
                <a:solidFill>
                  <a:schemeClr val="tx1"/>
                </a:solidFill>
              </a:rPr>
              <a:t>Prediction Result: </a:t>
            </a:r>
            <a:r>
              <a:rPr lang="en-US" altLang="zh-CN" sz="2000" dirty="0">
                <a:solidFill>
                  <a:schemeClr val="tx1"/>
                </a:solidFill>
              </a:rPr>
              <a:t>Used for both training and testing phases.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403DC5C-FB58-09EF-E89C-24FB722B99C8}"/>
              </a:ext>
            </a:extLst>
          </p:cNvPr>
          <p:cNvCxnSpPr>
            <a:cxnSpLocks/>
          </p:cNvCxnSpPr>
          <p:nvPr/>
        </p:nvCxnSpPr>
        <p:spPr>
          <a:xfrm flipH="1">
            <a:off x="3657600" y="1343680"/>
            <a:ext cx="1076768" cy="6526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5CEDF552-D00A-122D-B06D-CA413F13C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526" y="2763800"/>
            <a:ext cx="4081493" cy="37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7BA9226-7001-1DA6-E3E4-3E065E68C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920" y="2763800"/>
            <a:ext cx="4467984" cy="37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149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C454B9-EA58-1E72-0D98-B2ECB3190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19400" cy="1325563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Visualization</a:t>
            </a:r>
            <a:endParaRPr lang="zh-CN" altLang="en-US" sz="32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0BA8E42-1209-AAF9-8B12-A39C5D0D96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781" r="21324" b="555"/>
          <a:stretch/>
        </p:blipFill>
        <p:spPr>
          <a:xfrm>
            <a:off x="4456212" y="934909"/>
            <a:ext cx="7483692" cy="29568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FDC50CF-3825-DCA1-A108-CC073CF721CB}"/>
              </a:ext>
            </a:extLst>
          </p:cNvPr>
          <p:cNvSpPr txBox="1"/>
          <p:nvPr/>
        </p:nvSpPr>
        <p:spPr>
          <a:xfrm>
            <a:off x="337033" y="1489066"/>
            <a:ext cx="465576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b="1" dirty="0">
                <a:solidFill>
                  <a:schemeClr val="tx1"/>
                </a:solidFill>
              </a:rPr>
              <a:t>Latent Representation: </a:t>
            </a:r>
            <a:r>
              <a:rPr lang="en-US" altLang="zh-CN" sz="2000" dirty="0">
                <a:solidFill>
                  <a:schemeClr val="tx1"/>
                </a:solidFill>
              </a:rPr>
              <a:t>A low-dimensional representation from the final layer, suitable for t-SNE visualization, as depicted in the figure.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403DC5C-FB58-09EF-E89C-24FB722B99C8}"/>
              </a:ext>
            </a:extLst>
          </p:cNvPr>
          <p:cNvCxnSpPr>
            <a:cxnSpLocks/>
          </p:cNvCxnSpPr>
          <p:nvPr/>
        </p:nvCxnSpPr>
        <p:spPr>
          <a:xfrm flipH="1">
            <a:off x="4992795" y="1364366"/>
            <a:ext cx="411667" cy="3888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>
            <a:extLst>
              <a:ext uri="{FF2B5EF4-FFF2-40B4-BE49-F238E27FC236}">
                <a16:creationId xmlns:a16="http://schemas.microsoft.com/office/drawing/2014/main" id="{50975299-48A2-1787-8642-6C3D57EFB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818" y="2609850"/>
            <a:ext cx="4776788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075C2E-C66E-E998-36AE-0A5FE216E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316" y="2609850"/>
            <a:ext cx="4700588" cy="4132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065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C454B9-EA58-1E72-0D98-B2ECB3190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19400" cy="1325563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Visualization</a:t>
            </a:r>
            <a:endParaRPr lang="zh-CN" altLang="en-US" sz="32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0BA8E42-1209-AAF9-8B12-A39C5D0D96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781" r="21324" b="555"/>
          <a:stretch/>
        </p:blipFill>
        <p:spPr>
          <a:xfrm>
            <a:off x="4456212" y="934909"/>
            <a:ext cx="7483692" cy="29568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FDC50CF-3825-DCA1-A108-CC073CF721CB}"/>
              </a:ext>
            </a:extLst>
          </p:cNvPr>
          <p:cNvSpPr txBox="1"/>
          <p:nvPr/>
        </p:nvSpPr>
        <p:spPr>
          <a:xfrm>
            <a:off x="418809" y="2109414"/>
            <a:ext cx="465576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altLang="zh-CN" sz="2000" b="1" dirty="0">
                <a:solidFill>
                  <a:schemeClr val="tx1"/>
                </a:solidFill>
              </a:rPr>
              <a:t>Attention Visualizations: </a:t>
            </a:r>
            <a:r>
              <a:rPr lang="en-US" altLang="zh-CN" sz="2000" dirty="0">
                <a:solidFill>
                  <a:schemeClr val="tx1"/>
                </a:solidFill>
              </a:rPr>
              <a:t>node and edge attention computed from the simplicial attention pooling layer (SAP)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E29030C-CB0A-D122-F41B-C6BDFCA321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79176"/>
            <a:ext cx="4960506" cy="5123815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403DC5C-FB58-09EF-E89C-24FB722B99C8}"/>
              </a:ext>
            </a:extLst>
          </p:cNvPr>
          <p:cNvCxnSpPr>
            <a:cxnSpLocks/>
          </p:cNvCxnSpPr>
          <p:nvPr/>
        </p:nvCxnSpPr>
        <p:spPr>
          <a:xfrm flipH="1">
            <a:off x="4327694" y="1347169"/>
            <a:ext cx="2568697" cy="6698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493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5C960C-9947-B92A-3F93-0A935B11E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Demonstrate HL-HGAT to predict sex</a:t>
            </a:r>
          </a:p>
        </p:txBody>
      </p:sp>
      <p:pic>
        <p:nvPicPr>
          <p:cNvPr id="4" name="内容占位符 404">
            <a:extLst>
              <a:ext uri="{FF2B5EF4-FFF2-40B4-BE49-F238E27FC236}">
                <a16:creationId xmlns:a16="http://schemas.microsoft.com/office/drawing/2014/main" id="{7D3A425A-C5E7-BA31-AB33-2C0446390F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4912"/>
          <a:stretch/>
        </p:blipFill>
        <p:spPr>
          <a:xfrm>
            <a:off x="1466850" y="1012913"/>
            <a:ext cx="9886950" cy="566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978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67A94-B9C8-71E2-35C7-409537F43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altLang="zh-CN" dirty="0"/>
              <a:t>ode in Google </a:t>
            </a:r>
            <a:r>
              <a:rPr lang="en-US" altLang="zh-CN" dirty="0" err="1"/>
              <a:t>Colab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7FCCB-BF18-24D1-47A8-A2AA0656C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998778"/>
            <a:ext cx="4528929" cy="3178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https://colab.research.google.com/drive/14SYI5de5xODUhDajUERKumEdqyJe_Mog?usp=sharing</a:t>
            </a:r>
          </a:p>
        </p:txBody>
      </p:sp>
      <p:pic>
        <p:nvPicPr>
          <p:cNvPr id="5" name="图片 4" descr="QR 代码&#10;&#10;描述已自动生成">
            <a:extLst>
              <a:ext uri="{FF2B5EF4-FFF2-40B4-BE49-F238E27FC236}">
                <a16:creationId xmlns:a16="http://schemas.microsoft.com/office/drawing/2014/main" id="{1657B51B-C7A1-198A-2479-968FFE149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422" y="1409021"/>
            <a:ext cx="4767943" cy="476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06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67A94-B9C8-71E2-35C7-409537F43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altLang="zh-CN" dirty="0"/>
              <a:t>ode in Google </a:t>
            </a:r>
            <a:r>
              <a:rPr lang="en-US" altLang="zh-CN" dirty="0" err="1"/>
              <a:t>Colab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7FCCB-BF18-24D1-47A8-A2AA0656C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998778"/>
            <a:ext cx="4528929" cy="3178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https://colab.research.google.com/drive/14SYI5de5xODUhDajUERKumEdqyJe_Mog?usp=sharing</a:t>
            </a:r>
          </a:p>
        </p:txBody>
      </p:sp>
      <p:pic>
        <p:nvPicPr>
          <p:cNvPr id="5" name="图片 4" descr="QR 代码&#10;&#10;描述已自动生成">
            <a:extLst>
              <a:ext uri="{FF2B5EF4-FFF2-40B4-BE49-F238E27FC236}">
                <a16:creationId xmlns:a16="http://schemas.microsoft.com/office/drawing/2014/main" id="{1657B51B-C7A1-198A-2479-968FFE149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422" y="1409021"/>
            <a:ext cx="4767943" cy="476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378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A17D36-FC9F-1449-3298-4BB2D746D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Input data</a:t>
            </a:r>
            <a:endParaRPr lang="zh-CN" altLang="en-US" dirty="0"/>
          </a:p>
        </p:txBody>
      </p:sp>
      <p:pic>
        <p:nvPicPr>
          <p:cNvPr id="3074" name="Picture 2" descr="hi">
            <a:extLst>
              <a:ext uri="{FF2B5EF4-FFF2-40B4-BE49-F238E27FC236}">
                <a16:creationId xmlns:a16="http://schemas.microsoft.com/office/drawing/2014/main" id="{B144EAED-E6CB-FC14-2E8A-1E9B9D29D2A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269" b="63910"/>
          <a:stretch/>
        </p:blipFill>
        <p:spPr bwMode="auto">
          <a:xfrm>
            <a:off x="6674626" y="1027908"/>
            <a:ext cx="4676934" cy="181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3226B85-2E1C-9B69-B4FC-9D301C4130B1}"/>
              </a:ext>
            </a:extLst>
          </p:cNvPr>
          <p:cNvSpPr txBox="1"/>
          <p:nvPr/>
        </p:nvSpPr>
        <p:spPr>
          <a:xfrm>
            <a:off x="959056" y="1690690"/>
            <a:ext cx="390354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Node Features: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Functional time series (fMRI)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Cortical morphometry (T1)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Node degree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30B885F-2A4B-02AD-2644-83B69C4D041C}"/>
              </a:ext>
            </a:extLst>
          </p:cNvPr>
          <p:cNvSpPr txBox="1"/>
          <p:nvPr/>
        </p:nvSpPr>
        <p:spPr>
          <a:xfrm>
            <a:off x="947986" y="3307551"/>
            <a:ext cx="429716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Edge Features: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Functional connectivity (fMRI)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Structural connectivity (DTI)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Anatomical distance (T1) </a:t>
            </a:r>
          </a:p>
        </p:txBody>
      </p:sp>
      <p:pic>
        <p:nvPicPr>
          <p:cNvPr id="7" name="Picture 2" descr="hi">
            <a:extLst>
              <a:ext uri="{FF2B5EF4-FFF2-40B4-BE49-F238E27FC236}">
                <a16:creationId xmlns:a16="http://schemas.microsoft.com/office/drawing/2014/main" id="{CD1197E9-DB3D-4F54-0C19-662EE7F0AB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9" b="63910"/>
          <a:stretch/>
        </p:blipFill>
        <p:spPr bwMode="auto">
          <a:xfrm>
            <a:off x="5324163" y="3429000"/>
            <a:ext cx="5096330" cy="197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790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A17D36-FC9F-1449-3298-4BB2D746D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Input data</a:t>
            </a:r>
            <a:endParaRPr lang="zh-CN" altLang="en-US" dirty="0"/>
          </a:p>
        </p:txBody>
      </p:sp>
      <p:pic>
        <p:nvPicPr>
          <p:cNvPr id="3074" name="Picture 2" descr="hi">
            <a:extLst>
              <a:ext uri="{FF2B5EF4-FFF2-40B4-BE49-F238E27FC236}">
                <a16:creationId xmlns:a16="http://schemas.microsoft.com/office/drawing/2014/main" id="{B144EAED-E6CB-FC14-2E8A-1E9B9D29D2A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269" b="63910"/>
          <a:stretch/>
        </p:blipFill>
        <p:spPr bwMode="auto">
          <a:xfrm>
            <a:off x="6674626" y="1027908"/>
            <a:ext cx="4676934" cy="181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3226B85-2E1C-9B69-B4FC-9D301C4130B1}"/>
              </a:ext>
            </a:extLst>
          </p:cNvPr>
          <p:cNvSpPr txBox="1"/>
          <p:nvPr/>
        </p:nvSpPr>
        <p:spPr>
          <a:xfrm>
            <a:off x="959056" y="1690690"/>
            <a:ext cx="390354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Node Features: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 time series (fMRI)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Cortical morphometry (T1)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Node degree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30B885F-2A4B-02AD-2644-83B69C4D041C}"/>
              </a:ext>
            </a:extLst>
          </p:cNvPr>
          <p:cNvSpPr txBox="1"/>
          <p:nvPr/>
        </p:nvSpPr>
        <p:spPr>
          <a:xfrm>
            <a:off x="947986" y="3307551"/>
            <a:ext cx="429716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Edge Features: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 connectivity (fMRI)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Structural connectivity (DTI)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Anatomical distance (T1) </a:t>
            </a:r>
          </a:p>
        </p:txBody>
      </p:sp>
      <p:pic>
        <p:nvPicPr>
          <p:cNvPr id="7" name="Picture 2" descr="hi">
            <a:extLst>
              <a:ext uri="{FF2B5EF4-FFF2-40B4-BE49-F238E27FC236}">
                <a16:creationId xmlns:a16="http://schemas.microsoft.com/office/drawing/2014/main" id="{CD1197E9-DB3D-4F54-0C19-662EE7F0AB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9" b="63910"/>
          <a:stretch/>
        </p:blipFill>
        <p:spPr bwMode="auto">
          <a:xfrm>
            <a:off x="5324163" y="3429000"/>
            <a:ext cx="5096330" cy="197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61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A9FA81-8CF1-14BB-77B3-3E51F7834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/>
              <a:t>Dataset: Adolescent Brain Cognitive Development (ABCD) study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2287C4-595F-6ED9-E288-1328DEDD3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133" dirty="0">
                <a:solidFill>
                  <a:schemeClr val="tx1"/>
                </a:solidFill>
              </a:rPr>
              <a:t>Number of samples: 7693</a:t>
            </a:r>
          </a:p>
          <a:p>
            <a:r>
              <a:rPr lang="en-US" altLang="zh-CN" sz="2133" dirty="0">
                <a:solidFill>
                  <a:schemeClr val="tx1"/>
                </a:solidFill>
              </a:rPr>
              <a:t>Task: sex classification</a:t>
            </a: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4A250BC4-0A0D-A6AC-DDD7-98AFD8FDF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42" y="2716865"/>
            <a:ext cx="10727916" cy="346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613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104C513-3362-4055-14CA-F253300446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562"/>
          <a:stretch/>
        </p:blipFill>
        <p:spPr>
          <a:xfrm>
            <a:off x="60210" y="2655837"/>
            <a:ext cx="6154011" cy="290585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33947FE-E67C-EBE6-2250-835B6BB39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/>
              <a:t>Data Structure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0CF4011-2921-D477-CC52-4FE091A582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65221" y="365127"/>
                <a:ext cx="4279031" cy="57363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×4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MATLAB cell matrix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0CF4011-2921-D477-CC52-4FE091A582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65221" y="365127"/>
                <a:ext cx="4279031" cy="573630"/>
              </a:xfrm>
              <a:blipFill>
                <a:blip r:embed="rId4"/>
                <a:stretch>
                  <a:fillRect t="-19149" r="-2137" b="-1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6C1FD036-8AC9-6436-2CBB-1136DDBDF2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5234" y="1043732"/>
            <a:ext cx="5279006" cy="253599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4D9BDFB-9B91-0EBE-AD67-6AA99B073B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3812" y="4829915"/>
            <a:ext cx="1514489" cy="140429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FDF61A9-70E8-7E6D-DED8-F050DCA730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9878" y="4792149"/>
            <a:ext cx="1521028" cy="140429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74722A0-0306-01D6-209A-58ECDF940608}"/>
              </a:ext>
            </a:extLst>
          </p:cNvPr>
          <p:cNvSpPr txBox="1"/>
          <p:nvPr/>
        </p:nvSpPr>
        <p:spPr>
          <a:xfrm>
            <a:off x="5891006" y="6196439"/>
            <a:ext cx="20200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CN" sz="1600" b="1" dirty="0"/>
              <a:t>fMRI time series</a:t>
            </a:r>
            <a:endParaRPr lang="zh-CN" altLang="en-US" sz="16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0594E12-25E5-436B-4289-5EF79D5AEB32}"/>
              </a:ext>
            </a:extLst>
          </p:cNvPr>
          <p:cNvSpPr txBox="1"/>
          <p:nvPr/>
        </p:nvSpPr>
        <p:spPr>
          <a:xfrm>
            <a:off x="7811033" y="6196439"/>
            <a:ext cx="22387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/>
              <a:t>Functional connectivity</a:t>
            </a:r>
            <a:endParaRPr lang="zh-CN" altLang="en-US" sz="1600" b="1" dirty="0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EBEDF18B-6BB3-8327-975C-F5F09FD4CDEB}"/>
              </a:ext>
            </a:extLst>
          </p:cNvPr>
          <p:cNvSpPr/>
          <p:nvPr/>
        </p:nvSpPr>
        <p:spPr>
          <a:xfrm>
            <a:off x="9761168" y="3681244"/>
            <a:ext cx="202200" cy="51036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EEE1F92-C624-CFB3-1D23-823CD82F91EF}"/>
              </a:ext>
            </a:extLst>
          </p:cNvPr>
          <p:cNvSpPr txBox="1"/>
          <p:nvPr/>
        </p:nvSpPr>
        <p:spPr>
          <a:xfrm>
            <a:off x="9148823" y="4349160"/>
            <a:ext cx="31167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/>
              <a:t>[age, sex, general intelligence, …]</a:t>
            </a:r>
          </a:p>
          <a:p>
            <a:pPr algn="ctr"/>
            <a:r>
              <a:rPr lang="en-US" altLang="zh-CN" sz="1600" b="1" dirty="0"/>
              <a:t>Subject Information</a:t>
            </a:r>
            <a:endParaRPr lang="zh-CN" altLang="en-US" sz="1600" b="1" dirty="0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586751E9-0C29-A4DE-157B-6BF83C0F3D38}"/>
              </a:ext>
            </a:extLst>
          </p:cNvPr>
          <p:cNvSpPr/>
          <p:nvPr/>
        </p:nvSpPr>
        <p:spPr>
          <a:xfrm>
            <a:off x="10962319" y="3681244"/>
            <a:ext cx="202200" cy="25486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9BF0F50-F845-1F0B-5868-1D10F0AC9EA7}"/>
              </a:ext>
            </a:extLst>
          </p:cNvPr>
          <p:cNvSpPr txBox="1"/>
          <p:nvPr/>
        </p:nvSpPr>
        <p:spPr>
          <a:xfrm>
            <a:off x="10295624" y="3955882"/>
            <a:ext cx="15355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/>
              <a:t>Subject ID</a:t>
            </a:r>
            <a:endParaRPr lang="zh-CN" altLang="en-US" sz="1600" b="1" dirty="0"/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A65210B4-DD72-D004-B39D-3A084502830B}"/>
              </a:ext>
            </a:extLst>
          </p:cNvPr>
          <p:cNvSpPr/>
          <p:nvPr/>
        </p:nvSpPr>
        <p:spPr>
          <a:xfrm>
            <a:off x="7133338" y="3681244"/>
            <a:ext cx="202200" cy="9606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6B62567F-9504-5E8F-32CE-C3C12D3B197B}"/>
              </a:ext>
            </a:extLst>
          </p:cNvPr>
          <p:cNvSpPr/>
          <p:nvPr/>
        </p:nvSpPr>
        <p:spPr>
          <a:xfrm>
            <a:off x="8560017" y="3675567"/>
            <a:ext cx="202200" cy="96632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8A6E0B9-DE99-4EF2-F4A4-D3A4A6E4D6BC}"/>
              </a:ext>
            </a:extLst>
          </p:cNvPr>
          <p:cNvCxnSpPr>
            <a:cxnSpLocks/>
          </p:cNvCxnSpPr>
          <p:nvPr/>
        </p:nvCxnSpPr>
        <p:spPr>
          <a:xfrm flipV="1">
            <a:off x="3092605" y="1811327"/>
            <a:ext cx="3141824" cy="150929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EBD55ACF-8109-9F25-B754-00AE8CE7E289}"/>
              </a:ext>
            </a:extLst>
          </p:cNvPr>
          <p:cNvSpPr txBox="1"/>
          <p:nvPr/>
        </p:nvSpPr>
        <p:spPr>
          <a:xfrm>
            <a:off x="-20110" y="2321800"/>
            <a:ext cx="6133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Build heterogeneous graph with brain fMRI</a:t>
            </a:r>
          </a:p>
        </p:txBody>
      </p:sp>
    </p:spTree>
    <p:extLst>
      <p:ext uri="{BB962C8B-B14F-4D97-AF65-F5344CB8AC3E}">
        <p14:creationId xmlns:p14="http://schemas.microsoft.com/office/powerpoint/2010/main" val="150763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4A91A3-9668-42C9-2F5E-A973AFA00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4568152" cy="1325563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Build filters for node and edge features</a:t>
            </a:r>
            <a:endParaRPr lang="zh-CN" altLang="en-US" sz="3200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27BCA27-A746-498A-5DAC-F16A33497E28}"/>
              </a:ext>
            </a:extLst>
          </p:cNvPr>
          <p:cNvSpPr txBox="1"/>
          <p:nvPr/>
        </p:nvSpPr>
        <p:spPr>
          <a:xfrm>
            <a:off x="47363" y="3825262"/>
            <a:ext cx="30870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CN" sz="1600" b="1" dirty="0"/>
              <a:t>fMRI time series on ROIs</a:t>
            </a:r>
            <a:endParaRPr lang="zh-CN" altLang="en-US" sz="1600" b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E4551C5-09E9-148D-D9DA-573F8A93577A}"/>
              </a:ext>
            </a:extLst>
          </p:cNvPr>
          <p:cNvSpPr txBox="1"/>
          <p:nvPr/>
        </p:nvSpPr>
        <p:spPr>
          <a:xfrm>
            <a:off x="3134404" y="3704730"/>
            <a:ext cx="30870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CN" sz="1600" b="1" dirty="0"/>
              <a:t>Functional connectivity computed by Pearson correlation</a:t>
            </a:r>
            <a:endParaRPr lang="zh-CN" altLang="en-US" sz="1600" b="1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B4C74854-DBC1-8931-05A1-62D50D119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125" y="2182717"/>
            <a:ext cx="1630558" cy="1511913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BD6692A3-B550-2984-3E52-453994108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5795" y="2241779"/>
            <a:ext cx="1630558" cy="1445742"/>
          </a:xfrm>
          <a:prstGeom prst="rect">
            <a:avLst/>
          </a:prstGeom>
        </p:spPr>
      </p:pic>
      <p:sp>
        <p:nvSpPr>
          <p:cNvPr id="40" name="箭头: 下 39">
            <a:extLst>
              <a:ext uri="{FF2B5EF4-FFF2-40B4-BE49-F238E27FC236}">
                <a16:creationId xmlns:a16="http://schemas.microsoft.com/office/drawing/2014/main" id="{4FD8E393-5852-6179-DB30-57D83B47FD54}"/>
              </a:ext>
            </a:extLst>
          </p:cNvPr>
          <p:cNvSpPr/>
          <p:nvPr/>
        </p:nvSpPr>
        <p:spPr>
          <a:xfrm rot="16200000">
            <a:off x="2972563" y="2776049"/>
            <a:ext cx="323682" cy="42078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" name="图片 50" descr="QR 代码&#10;&#10;描述已自动生成">
            <a:extLst>
              <a:ext uri="{FF2B5EF4-FFF2-40B4-BE49-F238E27FC236}">
                <a16:creationId xmlns:a16="http://schemas.microsoft.com/office/drawing/2014/main" id="{44F367D4-3B99-01F3-AF24-C24AE32CCBA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03" t="10841" r="25598" b="29414"/>
          <a:stretch/>
        </p:blipFill>
        <p:spPr>
          <a:xfrm>
            <a:off x="6799465" y="2214738"/>
            <a:ext cx="1461242" cy="1447869"/>
          </a:xfrm>
          <a:prstGeom prst="rect">
            <a:avLst/>
          </a:prstGeom>
        </p:spPr>
      </p:pic>
      <p:sp>
        <p:nvSpPr>
          <p:cNvPr id="62" name="文本框 61">
            <a:extLst>
              <a:ext uri="{FF2B5EF4-FFF2-40B4-BE49-F238E27FC236}">
                <a16:creationId xmlns:a16="http://schemas.microsoft.com/office/drawing/2014/main" id="{319FCE73-A2EB-7411-4D72-C5240C3011B0}"/>
              </a:ext>
            </a:extLst>
          </p:cNvPr>
          <p:cNvSpPr txBox="1"/>
          <p:nvPr/>
        </p:nvSpPr>
        <p:spPr>
          <a:xfrm>
            <a:off x="6378034" y="3707618"/>
            <a:ext cx="21835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CN" sz="1600" b="1" dirty="0"/>
              <a:t>Binary mask</a:t>
            </a:r>
            <a:endParaRPr lang="zh-CN" altLang="en-US" sz="1600" b="1" dirty="0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852D6948-8260-8919-1168-A37D043071E3}"/>
              </a:ext>
            </a:extLst>
          </p:cNvPr>
          <p:cNvSpPr/>
          <p:nvPr/>
        </p:nvSpPr>
        <p:spPr>
          <a:xfrm>
            <a:off x="8962090" y="5074691"/>
            <a:ext cx="3001894" cy="4855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Hodge-Laplacian operators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D23B9392-9340-D2F2-E3B2-5A2055897B8A}"/>
              </a:ext>
            </a:extLst>
          </p:cNvPr>
          <p:cNvSpPr/>
          <p:nvPr/>
        </p:nvSpPr>
        <p:spPr>
          <a:xfrm>
            <a:off x="689679" y="5074691"/>
            <a:ext cx="1755450" cy="4855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Node Feature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6E27EA24-E6D4-3948-96EC-F197707E5460}"/>
              </a:ext>
            </a:extLst>
          </p:cNvPr>
          <p:cNvSpPr/>
          <p:nvPr/>
        </p:nvSpPr>
        <p:spPr>
          <a:xfrm>
            <a:off x="3713349" y="5074691"/>
            <a:ext cx="1755450" cy="4855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Edge Feature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箭头: 下 2">
            <a:extLst>
              <a:ext uri="{FF2B5EF4-FFF2-40B4-BE49-F238E27FC236}">
                <a16:creationId xmlns:a16="http://schemas.microsoft.com/office/drawing/2014/main" id="{D3C6FBF0-C1D2-D61B-E9AA-4F0A0EDB274B}"/>
              </a:ext>
            </a:extLst>
          </p:cNvPr>
          <p:cNvSpPr/>
          <p:nvPr/>
        </p:nvSpPr>
        <p:spPr>
          <a:xfrm rot="16200000">
            <a:off x="5941068" y="2776048"/>
            <a:ext cx="323682" cy="42078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3C6127-F5A2-2FD3-193B-E549F1CE22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08041" y="2351398"/>
            <a:ext cx="2109992" cy="1216403"/>
          </a:xfrm>
          <a:prstGeom prst="rect">
            <a:avLst/>
          </a:prstGeom>
        </p:spPr>
      </p:pic>
      <p:sp>
        <p:nvSpPr>
          <p:cNvPr id="6" name="箭头: 下 5">
            <a:extLst>
              <a:ext uri="{FF2B5EF4-FFF2-40B4-BE49-F238E27FC236}">
                <a16:creationId xmlns:a16="http://schemas.microsoft.com/office/drawing/2014/main" id="{A7343249-A6B7-33B3-C5DA-45F7EC765284}"/>
              </a:ext>
            </a:extLst>
          </p:cNvPr>
          <p:cNvSpPr/>
          <p:nvPr/>
        </p:nvSpPr>
        <p:spPr>
          <a:xfrm rot="16200000">
            <a:off x="8717399" y="2776166"/>
            <a:ext cx="323682" cy="42078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2D84B7C-230A-BEC7-0067-BE7B7E6EFE62}"/>
              </a:ext>
            </a:extLst>
          </p:cNvPr>
          <p:cNvSpPr txBox="1"/>
          <p:nvPr/>
        </p:nvSpPr>
        <p:spPr>
          <a:xfrm>
            <a:off x="9451497" y="3772992"/>
            <a:ext cx="21730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CN" sz="1600" b="1" dirty="0"/>
              <a:t>Boundary operator</a:t>
            </a:r>
            <a:endParaRPr lang="zh-CN" altLang="en-US" sz="1600" b="1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7249B6D-3AA1-5674-65F3-D26E9E6E7E9A}"/>
              </a:ext>
            </a:extLst>
          </p:cNvPr>
          <p:cNvCxnSpPr/>
          <p:nvPr/>
        </p:nvCxnSpPr>
        <p:spPr>
          <a:xfrm>
            <a:off x="1544686" y="4339147"/>
            <a:ext cx="0" cy="3862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C383E9E-B02E-90AD-BAB4-2EB2A7EFFFF0}"/>
              </a:ext>
            </a:extLst>
          </p:cNvPr>
          <p:cNvCxnSpPr/>
          <p:nvPr/>
        </p:nvCxnSpPr>
        <p:spPr>
          <a:xfrm>
            <a:off x="4601348" y="4372277"/>
            <a:ext cx="0" cy="3862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0C41954-B2A0-F4D1-153D-F22397AF4BB4}"/>
              </a:ext>
            </a:extLst>
          </p:cNvPr>
          <p:cNvCxnSpPr/>
          <p:nvPr/>
        </p:nvCxnSpPr>
        <p:spPr>
          <a:xfrm>
            <a:off x="10538032" y="4372277"/>
            <a:ext cx="0" cy="3862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箭头: 上弧形 13">
            <a:extLst>
              <a:ext uri="{FF2B5EF4-FFF2-40B4-BE49-F238E27FC236}">
                <a16:creationId xmlns:a16="http://schemas.microsoft.com/office/drawing/2014/main" id="{F55C902B-CBE6-A0AE-00F2-78BF6AB72C25}"/>
              </a:ext>
            </a:extLst>
          </p:cNvPr>
          <p:cNvSpPr/>
          <p:nvPr/>
        </p:nvSpPr>
        <p:spPr>
          <a:xfrm rot="10800000">
            <a:off x="1338145" y="5701560"/>
            <a:ext cx="9318831" cy="661639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箭头: 上弧形 14">
            <a:extLst>
              <a:ext uri="{FF2B5EF4-FFF2-40B4-BE49-F238E27FC236}">
                <a16:creationId xmlns:a16="http://schemas.microsoft.com/office/drawing/2014/main" id="{49208AB5-C25C-9ACF-0DE3-47EAF8686D12}"/>
              </a:ext>
            </a:extLst>
          </p:cNvPr>
          <p:cNvSpPr/>
          <p:nvPr/>
        </p:nvSpPr>
        <p:spPr>
          <a:xfrm rot="10800000">
            <a:off x="4430214" y="5676644"/>
            <a:ext cx="5330817" cy="444316"/>
          </a:xfrm>
          <a:prstGeom prst="curvedDownArrow">
            <a:avLst>
              <a:gd name="adj1" fmla="val 25000"/>
              <a:gd name="adj2" fmla="val 83195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CFEF60B-2E51-EB15-80B4-3B8F3F871DA2}"/>
              </a:ext>
            </a:extLst>
          </p:cNvPr>
          <p:cNvSpPr txBox="1"/>
          <p:nvPr/>
        </p:nvSpPr>
        <p:spPr>
          <a:xfrm>
            <a:off x="7616330" y="6323596"/>
            <a:ext cx="30870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CN" sz="1600" b="1" dirty="0"/>
              <a:t>Filters for node and edge features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653743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B27BCA27-A746-498A-5DAC-F16A33497E28}"/>
              </a:ext>
            </a:extLst>
          </p:cNvPr>
          <p:cNvSpPr txBox="1"/>
          <p:nvPr/>
        </p:nvSpPr>
        <p:spPr>
          <a:xfrm>
            <a:off x="1711463" y="1905571"/>
            <a:ext cx="30870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CN" sz="1600" b="1" dirty="0"/>
              <a:t>fMRI time series on ROIs</a:t>
            </a:r>
            <a:endParaRPr lang="zh-CN" altLang="en-US" sz="1600" b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E4551C5-09E9-148D-D9DA-573F8A93577A}"/>
              </a:ext>
            </a:extLst>
          </p:cNvPr>
          <p:cNvSpPr txBox="1"/>
          <p:nvPr/>
        </p:nvSpPr>
        <p:spPr>
          <a:xfrm>
            <a:off x="4798504" y="1785039"/>
            <a:ext cx="30870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CN" sz="1600" b="1" dirty="0"/>
              <a:t>Functional connectivity computed by Pearson correlation</a:t>
            </a:r>
            <a:endParaRPr lang="zh-CN" altLang="en-US" sz="1600" b="1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B4C74854-DBC1-8931-05A1-62D50D119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225" y="263026"/>
            <a:ext cx="1630558" cy="1511913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BD6692A3-B550-2984-3E52-453994108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9895" y="322088"/>
            <a:ext cx="1630558" cy="1445742"/>
          </a:xfrm>
          <a:prstGeom prst="rect">
            <a:avLst/>
          </a:prstGeom>
        </p:spPr>
      </p:pic>
      <p:sp>
        <p:nvSpPr>
          <p:cNvPr id="40" name="箭头: 下 39">
            <a:extLst>
              <a:ext uri="{FF2B5EF4-FFF2-40B4-BE49-F238E27FC236}">
                <a16:creationId xmlns:a16="http://schemas.microsoft.com/office/drawing/2014/main" id="{4FD8E393-5852-6179-DB30-57D83B47FD54}"/>
              </a:ext>
            </a:extLst>
          </p:cNvPr>
          <p:cNvSpPr/>
          <p:nvPr/>
        </p:nvSpPr>
        <p:spPr>
          <a:xfrm rot="16200000">
            <a:off x="4636663" y="856358"/>
            <a:ext cx="323682" cy="42078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" name="图片 50" descr="QR 代码&#10;&#10;描述已自动生成">
            <a:extLst>
              <a:ext uri="{FF2B5EF4-FFF2-40B4-BE49-F238E27FC236}">
                <a16:creationId xmlns:a16="http://schemas.microsoft.com/office/drawing/2014/main" id="{44F367D4-3B99-01F3-AF24-C24AE32CCBA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03" t="10841" r="25598" b="29414"/>
          <a:stretch/>
        </p:blipFill>
        <p:spPr>
          <a:xfrm>
            <a:off x="8463565" y="295047"/>
            <a:ext cx="1461242" cy="1447869"/>
          </a:xfrm>
          <a:prstGeom prst="rect">
            <a:avLst/>
          </a:prstGeom>
        </p:spPr>
      </p:pic>
      <p:sp>
        <p:nvSpPr>
          <p:cNvPr id="62" name="文本框 61">
            <a:extLst>
              <a:ext uri="{FF2B5EF4-FFF2-40B4-BE49-F238E27FC236}">
                <a16:creationId xmlns:a16="http://schemas.microsoft.com/office/drawing/2014/main" id="{319FCE73-A2EB-7411-4D72-C5240C3011B0}"/>
              </a:ext>
            </a:extLst>
          </p:cNvPr>
          <p:cNvSpPr txBox="1"/>
          <p:nvPr/>
        </p:nvSpPr>
        <p:spPr>
          <a:xfrm>
            <a:off x="8042134" y="1787927"/>
            <a:ext cx="21835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CN" sz="1600" b="1" dirty="0"/>
              <a:t>Binary mask computed by thresholding</a:t>
            </a:r>
            <a:endParaRPr lang="zh-CN" altLang="en-US" sz="1600" b="1" dirty="0"/>
          </a:p>
        </p:txBody>
      </p:sp>
      <p:sp>
        <p:nvSpPr>
          <p:cNvPr id="3" name="箭头: 下 2">
            <a:extLst>
              <a:ext uri="{FF2B5EF4-FFF2-40B4-BE49-F238E27FC236}">
                <a16:creationId xmlns:a16="http://schemas.microsoft.com/office/drawing/2014/main" id="{D3C6FBF0-C1D2-D61B-E9AA-4F0A0EDB274B}"/>
              </a:ext>
            </a:extLst>
          </p:cNvPr>
          <p:cNvSpPr/>
          <p:nvPr/>
        </p:nvSpPr>
        <p:spPr>
          <a:xfrm rot="16200000">
            <a:off x="7605168" y="856357"/>
            <a:ext cx="323682" cy="42078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B35F503-D35A-79F1-6745-C3F7A3F867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3714" y="2414825"/>
            <a:ext cx="9378214" cy="4351606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780FF8B-590F-1A08-B773-12A4235165EA}"/>
              </a:ext>
            </a:extLst>
          </p:cNvPr>
          <p:cNvSpPr/>
          <p:nvPr/>
        </p:nvSpPr>
        <p:spPr>
          <a:xfrm>
            <a:off x="1503714" y="3046793"/>
            <a:ext cx="2257964" cy="3208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510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9057</TotalTime>
  <Words>610</Words>
  <Application>Microsoft Office PowerPoint</Application>
  <PresentationFormat>宽屏</PresentationFormat>
  <Paragraphs>99</Paragraphs>
  <Slides>20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等线</vt:lpstr>
      <vt:lpstr>Arial</vt:lpstr>
      <vt:lpstr>Calibri</vt:lpstr>
      <vt:lpstr>Cambria Math</vt:lpstr>
      <vt:lpstr>Roboto</vt:lpstr>
      <vt:lpstr>Office Theme</vt:lpstr>
      <vt:lpstr>HL-HGAT Demo</vt:lpstr>
      <vt:lpstr>Demonstrate HL-HGAT to predict sex</vt:lpstr>
      <vt:lpstr>Code in Google Colab</vt:lpstr>
      <vt:lpstr>Input data</vt:lpstr>
      <vt:lpstr>Input data</vt:lpstr>
      <vt:lpstr>Dataset: Adolescent Brain Cognitive Development (ABCD) study</vt:lpstr>
      <vt:lpstr>Data Structure</vt:lpstr>
      <vt:lpstr>Build filters for node and edge features</vt:lpstr>
      <vt:lpstr>PowerPoint 演示文稿</vt:lpstr>
      <vt:lpstr>PowerPoint 演示文稿</vt:lpstr>
      <vt:lpstr>HL-HGAT modules</vt:lpstr>
      <vt:lpstr>HL-HGAT modules</vt:lpstr>
      <vt:lpstr>HL-HGAT modules</vt:lpstr>
      <vt:lpstr>HL-HGAT modules</vt:lpstr>
      <vt:lpstr>Simplex downsampling</vt:lpstr>
      <vt:lpstr>Construct  HL-HGAT</vt:lpstr>
      <vt:lpstr>Visualization</vt:lpstr>
      <vt:lpstr>Visualization</vt:lpstr>
      <vt:lpstr>Visualization</vt:lpstr>
      <vt:lpstr>Code in Google Colab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Huang Jinghan</dc:creator>
  <cp:lastModifiedBy>靖涵 黄</cp:lastModifiedBy>
  <cp:revision>127</cp:revision>
  <dcterms:created xsi:type="dcterms:W3CDTF">2023-07-23T11:49:38Z</dcterms:created>
  <dcterms:modified xsi:type="dcterms:W3CDTF">2024-06-22T02:22:09Z</dcterms:modified>
</cp:coreProperties>
</file>