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65" r:id="rId10"/>
    <p:sldId id="266" r:id="rId11"/>
    <p:sldId id="271" r:id="rId12"/>
    <p:sldId id="264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5F163-A11D-4771-8D81-B69EE5D1B424}" v="12" dt="2022-01-24T03:47:42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106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BDCB-4B8C-439A-9DAE-1112AF62E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2082-2CF9-4DC7-92BF-9295CA9C1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C1E0-E152-452E-A3FF-7BA11823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260A-BCF2-41F0-8F0B-EFDB3E36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DF09-6FBC-41E8-902F-18B80051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5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ED13-2366-4FD0-8B60-36ACEB0B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967FD-F84D-48E7-9D37-035B6CC7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CE61-CA14-494A-B502-63EF3EA0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D9DC-D7BC-464B-9611-99A36F07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68F3-F92E-4FBC-B941-DA498C6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14992-9145-4CDC-93D1-96C5EE9EB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4EFE-B0E8-4641-B552-BEE58E68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CA0C-DCD4-4244-9538-34962E6E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55F4-9030-4278-9558-A559A0A9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2B8F-F5DB-4C27-B6B7-2A0AFAB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5591-0655-4C68-B626-4F5DEC62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185D-39B7-4F7A-AF6A-E6A6A796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2A54-B4B5-4989-9C9B-75A7AD9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6BAC-BDA5-42FB-80AC-380FFF32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EF15-60F9-42A2-A850-FA4DC256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D958-B527-4AA7-A727-514FB1C0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8137-E4B1-474A-937A-F8AB5A06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8A22-B123-4AA8-9000-1305598B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58C57-3D79-48A7-B7F7-FF94E01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5F59-5A80-4CBC-ABC0-84D3D45C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9149-EBA4-4932-A306-EC74B088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EDBF-04AC-42D5-8A39-30768A366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336C1-77FE-435F-9899-919E0F5F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7224B-8949-40D8-879D-29DC84D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5C755-28E0-4FB2-BD93-69D024DB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CEB9-933A-495A-B5EB-5A3DF67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4C4-705F-4824-B112-6DE70D0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1E9D-1B3B-4197-ACDF-B5B006EC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8E244-9565-48A8-8286-3875B93A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9B391-C148-4E17-A82A-B354CF0DD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C3CB3-1435-4B24-9903-18DB6C1DC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27727-EA69-4E67-B9A2-5D5E9EF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A79C4-BA59-490E-A65D-09718276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4889D-E74E-430A-AB7F-5522C63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BD08-5072-4599-A6A4-6FE221A8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B8106-6A32-44A7-BB5E-3C92E565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F0B6B-0833-4B8D-BBC0-59ACC05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4B6CA-BD37-45E4-A7B2-3DE36707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323AA-2D63-4ECB-9992-68FC585C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66A4E-D1CF-4992-8899-426C07ED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1F1E-9BE9-4870-A4F5-BCBEBB2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90C8-0EF7-449E-923F-E334C01C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3DD7-0B4F-4144-BEED-8D4222D5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11FA-6081-437E-85C2-0542095C2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A876-758B-4961-9AA5-7EC627AF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68607-064E-43D6-AB96-20A9BDDB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752F4-382E-45AF-A385-223067AA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7FE0-42B7-4BC6-813D-D97CDD0F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D44FC-358B-4F67-9A00-8D8914DB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AA85E-E043-4DF2-BFD4-523D1196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BA61-2A26-4EE4-AFD5-736E3A10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6A38-FD1D-426F-BE83-CA87372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684B2-D1A5-41E7-AB71-EEFC5A2C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D7547-A5B1-442C-A347-A5819461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35901-9A40-41E1-B0B7-7D1576AD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D28D-6832-4A5C-89BC-727B0C1C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0800-7E87-4F1E-B585-ACEB775396D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A1B5-F543-4416-AD28-B9B5E343D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BDAC-CCEE-4222-BC18-BEC57E97C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16265"/>
              </p:ext>
            </p:extLst>
          </p:nvPr>
        </p:nvGraphicFramePr>
        <p:xfrm>
          <a:off x="1" y="141402"/>
          <a:ext cx="8128000" cy="1092333"/>
        </p:xfrm>
        <a:graphic>
          <a:graphicData uri="http://schemas.openxmlformats.org/drawingml/2006/table">
            <a:tbl>
              <a:tblPr firstRow="1" bandRow="1"/>
              <a:tblGrid>
                <a:gridCol w="1214088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97076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499552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532805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04805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421736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94547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3763391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59352"/>
              </p:ext>
            </p:extLst>
          </p:nvPr>
        </p:nvGraphicFramePr>
        <p:xfrm>
          <a:off x="0" y="1233735"/>
          <a:ext cx="8128000" cy="505968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1 : j=2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0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2: </a:t>
                      </a:r>
                      <a:r>
                        <a:rPr lang="en-US" sz="3200" dirty="0"/>
                        <a:t>key</a:t>
                      </a:r>
                      <a:r>
                        <a:rPr lang="en-US" sz="2800" dirty="0"/>
                        <a:t> = A[j] , key = A[2] , key=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4: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 j-1,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 2-1,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Line 5: while (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&gt;0 and A[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] &gt;key)</a:t>
                      </a:r>
                    </a:p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             while ( 1&gt;0 and 8&gt;2) – true – line 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1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Line 6: A[i+1] = A[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], A[2]=A[1], A[2]=8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2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highlight>
                            <a:srgbClr val="FF00FF"/>
                          </a:highlight>
                        </a:rPr>
                        <a:t>Line 7: </a:t>
                      </a:r>
                      <a:r>
                        <a:rPr lang="en-US" sz="2800" dirty="0" err="1">
                          <a:highlight>
                            <a:srgbClr val="FF00FF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00FF"/>
                          </a:highlight>
                        </a:rPr>
                        <a:t>=i-1 , </a:t>
                      </a:r>
                      <a:r>
                        <a:rPr lang="en-US" sz="2800" dirty="0" err="1">
                          <a:highlight>
                            <a:srgbClr val="FF00FF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00FF"/>
                          </a:highlight>
                        </a:rPr>
                        <a:t>= 1-1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Line 5: 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while (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&gt;0 and A[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] &gt;key)</a:t>
                      </a:r>
                    </a:p>
                    <a:p>
                      <a:r>
                        <a:rPr lang="en-US" sz="2800" dirty="0"/>
                        <a:t>             while ( 0&gt;0 and A[0] &gt;key) (false) 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 line 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8 : A[i+1]= key, A[0+1]=key, A[1]=2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</a:tbl>
          </a:graphicData>
        </a:graphic>
      </p:graphicFrame>
      <p:pic>
        <p:nvPicPr>
          <p:cNvPr id="4" name="Picture 2" descr="PPT - Insertion Sort and Its Analysis PowerPoint Presentation, free  download - ID:820470">
            <a:extLst>
              <a:ext uri="{FF2B5EF4-FFF2-40B4-BE49-F238E27FC236}">
                <a16:creationId xmlns:a16="http://schemas.microsoft.com/office/drawing/2014/main" id="{3E8546AC-1646-4A6C-9FA3-1D7877E78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0671" r="4167" b="17778"/>
          <a:stretch/>
        </p:blipFill>
        <p:spPr bwMode="auto">
          <a:xfrm>
            <a:off x="6657118" y="1865009"/>
            <a:ext cx="8408959" cy="351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98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626099"/>
              </p:ext>
            </p:extLst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A5DEEE-51F7-4D57-B3C3-EC006BCD797F}"/>
              </a:ext>
            </a:extLst>
          </p:cNvPr>
          <p:cNvSpPr txBox="1"/>
          <p:nvPr/>
        </p:nvSpPr>
        <p:spPr>
          <a:xfrm>
            <a:off x="791851" y="5657671"/>
            <a:ext cx="502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(n-1)(</a:t>
            </a:r>
            <a:r>
              <a:rPr lang="en-US" sz="3600" dirty="0">
                <a:highlight>
                  <a:srgbClr val="FFFF00"/>
                </a:highlight>
              </a:rPr>
              <a:t>C1 + </a:t>
            </a:r>
            <a:r>
              <a:rPr lang="en-US" sz="3600" dirty="0">
                <a:highlight>
                  <a:srgbClr val="00FFFF"/>
                </a:highlight>
              </a:rPr>
              <a:t>(n-1)c2</a:t>
            </a:r>
            <a:r>
              <a:rPr lang="en-US" sz="3600" dirty="0"/>
              <a:t> ) + </a:t>
            </a:r>
            <a:r>
              <a:rPr lang="en-US" sz="3600" dirty="0">
                <a:highlight>
                  <a:srgbClr val="00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02343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A5DEEE-51F7-4D57-B3C3-EC006BCD797F}"/>
              </a:ext>
            </a:extLst>
          </p:cNvPr>
          <p:cNvSpPr txBox="1"/>
          <p:nvPr/>
        </p:nvSpPr>
        <p:spPr>
          <a:xfrm>
            <a:off x="103695" y="5344055"/>
            <a:ext cx="8845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Loop= c1 + (n-1)*c2</a:t>
            </a:r>
          </a:p>
          <a:p>
            <a:r>
              <a:rPr lang="en-US" sz="3200" dirty="0"/>
              <a:t>(n-1) </a:t>
            </a:r>
            <a:r>
              <a:rPr lang="en-US" sz="3200" dirty="0" err="1"/>
              <a:t>th</a:t>
            </a:r>
            <a:r>
              <a:rPr lang="en-US" sz="3200" dirty="0"/>
              <a:t> for loop = (n-1)* c1 + (n-1)*c2</a:t>
            </a:r>
          </a:p>
          <a:p>
            <a:r>
              <a:rPr lang="en-US" sz="3200" dirty="0"/>
              <a:t>Total= (n-1)*{ </a:t>
            </a:r>
            <a:r>
              <a:rPr lang="en-US" sz="3200" dirty="0">
                <a:highlight>
                  <a:srgbClr val="FFFF00"/>
                </a:highlight>
              </a:rPr>
              <a:t>c1</a:t>
            </a:r>
            <a:r>
              <a:rPr lang="en-US" sz="3200" dirty="0"/>
              <a:t> + (n-1)*</a:t>
            </a:r>
            <a:r>
              <a:rPr lang="en-US" sz="3200" dirty="0">
                <a:highlight>
                  <a:srgbClr val="00FFFF"/>
                </a:highlight>
              </a:rPr>
              <a:t>c2</a:t>
            </a:r>
            <a:r>
              <a:rPr lang="en-US" sz="3200" dirty="0"/>
              <a:t> }+ </a:t>
            </a:r>
            <a:r>
              <a:rPr lang="en-US" sz="3200" dirty="0">
                <a:highlight>
                  <a:srgbClr val="00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122883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/>
              <p:nvPr/>
            </p:nvSpPr>
            <p:spPr>
              <a:xfrm>
                <a:off x="395925" y="454075"/>
                <a:ext cx="8314442" cy="562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i="1" dirty="0">
                    <a:latin typeface="Cambria Math" panose="02040503050406030204" pitchFamily="18" charset="0"/>
                  </a:rPr>
                  <a:t>Worst Case</a:t>
                </a: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1 + 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2 ) +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1 + </m:t>
                      </m:r>
                      <m:sSup>
                        <m:s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6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6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  <a:p>
                <a:endParaRPr lang="en-US" sz="36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endParaRPr lang="en-US" sz="3600" b="1" i="0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endParaRPr lang="el-GR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5" y="454075"/>
                <a:ext cx="8314442" cy="5628592"/>
              </a:xfrm>
              <a:prstGeom prst="rect">
                <a:avLst/>
              </a:prstGeom>
              <a:blipFill>
                <a:blip r:embed="rId2"/>
                <a:stretch>
                  <a:fillRect l="-2273" t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53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E3B9CA-2346-481D-A50C-28EE840C158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2438" y="519113"/>
                <a:ext cx="10901362" cy="3095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3600" i="1" dirty="0">
                    <a:latin typeface="Cambria Math" panose="02040503050406030204" pitchFamily="18" charset="0"/>
                  </a:rPr>
                  <a:t>Best Case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1) +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1 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3600" b="1"/>
                        <m:t>Ω</m:t>
                      </m:r>
                      <m:d>
                        <m:dPr>
                          <m:ctrlPr>
                            <a:rPr lang="en-US" sz="44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4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44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44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4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400" b="1" i="1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3600" b="1"/>
                        <m:t>Ω</m:t>
                      </m:r>
                      <m:d>
                        <m:dPr>
                          <m:ctrlPr>
                            <a:rPr lang="en-US" sz="44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l-GR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E3B9CA-2346-481D-A50C-28EE840C158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438" y="519113"/>
                <a:ext cx="10901362" cy="3095527"/>
              </a:xfrm>
              <a:prstGeom prst="rect">
                <a:avLst/>
              </a:prstGeom>
              <a:blipFill>
                <a:blip r:embed="rId2"/>
                <a:stretch>
                  <a:fillRect l="-1677" t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21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/>
              <p:nvPr/>
            </p:nvSpPr>
            <p:spPr>
              <a:xfrm>
                <a:off x="339364" y="388086"/>
                <a:ext cx="11852636" cy="602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𝐴𝑣𝑒𝑟𝑎𝑔𝑒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𝐶𝑎𝑠𝑒</m:t>
                      </m:r>
                    </m:oMath>
                  </m:oMathPara>
                </a14:m>
                <a:endParaRPr lang="en-US" sz="3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𝑊h𝑖𝑙𝑒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𝑙𝑜𝑜𝑝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3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3600" dirty="0">
                    <a:latin typeface="Cambria Math" panose="02040503050406030204" pitchFamily="18" charset="0"/>
                  </a:rPr>
                  <a:t>Average of {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1, 2, 3,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……., (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−1)}</m:t>
                    </m:r>
                  </m:oMath>
                </a14:m>
                <a:endParaRPr lang="en-US" sz="3600" dirty="0">
                  <a:latin typeface="Cambria Math" panose="02040503050406030204" pitchFamily="18" charset="0"/>
                </a:endParaRPr>
              </a:p>
              <a:p>
                <a:r>
                  <a:rPr lang="en-US" sz="3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1+ 2+ 3+ …….+(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32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36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3600" b="0" dirty="0">
                  <a:latin typeface="Cambria Math" panose="02040503050406030204" pitchFamily="18" charset="0"/>
                </a:endParaRPr>
              </a:p>
              <a:p>
                <a:r>
                  <a:rPr lang="en-US" sz="36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600" dirty="0"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4" y="388086"/>
                <a:ext cx="11852636" cy="6024213"/>
              </a:xfrm>
              <a:prstGeom prst="rect">
                <a:avLst/>
              </a:prstGeom>
              <a:blipFill>
                <a:blip r:embed="rId2"/>
                <a:stretch>
                  <a:fillRect l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82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/>
              <p:nvPr/>
            </p:nvSpPr>
            <p:spPr>
              <a:xfrm>
                <a:off x="339364" y="388086"/>
                <a:ext cx="11852636" cy="4243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1 +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2 ) +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1 + </m:t>
                      </m:r>
                      <m:sSup>
                        <m:s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6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36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6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36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l-GR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4" y="388086"/>
                <a:ext cx="11852636" cy="4243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2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08566"/>
              </p:ext>
            </p:extLst>
          </p:nvPr>
        </p:nvGraphicFramePr>
        <p:xfrm>
          <a:off x="1" y="141402"/>
          <a:ext cx="8128000" cy="1092333"/>
        </p:xfrm>
        <a:graphic>
          <a:graphicData uri="http://schemas.openxmlformats.org/drawingml/2006/table">
            <a:tbl>
              <a:tblPr firstRow="1" bandRow="1"/>
              <a:tblGrid>
                <a:gridCol w="1214088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454144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500469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674820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04805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421736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3688649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11827"/>
              </p:ext>
            </p:extLst>
          </p:nvPr>
        </p:nvGraphicFramePr>
        <p:xfrm>
          <a:off x="0" y="1233735"/>
          <a:ext cx="8128000" cy="542544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1: j=3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0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2: key=A[j], key=A[3], key=4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4: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=j-1 ,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=3-1=2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Line 5: while (2&gt;0 and A[2] &gt; key)</a:t>
                      </a:r>
                    </a:p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             while (2&gt;0 and 8&gt;4) true – line 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1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6: A[i+1]=A[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], A[3]=A[2], A[3]=8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2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7: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=i-1,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=2-1=1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5: 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while (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&gt;0 and A[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] &gt; key)</a:t>
                      </a:r>
                    </a:p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             while (1&gt;0 and A[1]&gt;key)</a:t>
                      </a:r>
                    </a:p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             while (1&gt;0 and 2&gt;4) false , line 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8: A[i+1]=key, A[1+1]=key, </a:t>
                      </a:r>
                      <a:r>
                        <a:rPr lang="en-US" sz="2800" dirty="0">
                          <a:highlight>
                            <a:srgbClr val="FF00FF"/>
                          </a:highlight>
                        </a:rPr>
                        <a:t>A[2]=4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</a:tbl>
          </a:graphicData>
        </a:graphic>
      </p:graphicFrame>
      <p:pic>
        <p:nvPicPr>
          <p:cNvPr id="4" name="Picture 2" descr="PPT - Insertion Sort and Its Analysis PowerPoint Presentation, free  download - ID:820470">
            <a:extLst>
              <a:ext uri="{FF2B5EF4-FFF2-40B4-BE49-F238E27FC236}">
                <a16:creationId xmlns:a16="http://schemas.microsoft.com/office/drawing/2014/main" id="{3E8546AC-1646-4A6C-9FA3-1D7877E78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0671" r="4167" b="17778"/>
          <a:stretch/>
        </p:blipFill>
        <p:spPr bwMode="auto">
          <a:xfrm>
            <a:off x="6657118" y="1865009"/>
            <a:ext cx="8408959" cy="351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PPT - Insertion Sort and Its Analysis PowerPoint Presentation, free  download - ID:820470">
            <a:extLst>
              <a:ext uri="{FF2B5EF4-FFF2-40B4-BE49-F238E27FC236}">
                <a16:creationId xmlns:a16="http://schemas.microsoft.com/office/drawing/2014/main" id="{ACE5D857-0CFB-42C2-BF93-B111F41FC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0671" r="4167" b="17778"/>
          <a:stretch/>
        </p:blipFill>
        <p:spPr bwMode="auto">
          <a:xfrm>
            <a:off x="643467" y="1108117"/>
            <a:ext cx="10905066" cy="464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B1C4D-07B7-418D-BDB0-314229DA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Insertion Sort Complexity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79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09403"/>
              </p:ext>
            </p:extLst>
          </p:nvPr>
        </p:nvGraphicFramePr>
        <p:xfrm>
          <a:off x="103695" y="131975"/>
          <a:ext cx="10891888" cy="5083839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30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557412"/>
              </p:ext>
            </p:extLst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07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627774"/>
              </p:ext>
            </p:extLst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1D9725-9AA6-45C4-88D5-2F83F6F5BAD3}"/>
              </a:ext>
            </a:extLst>
          </p:cNvPr>
          <p:cNvSpPr txBox="1"/>
          <p:nvPr/>
        </p:nvSpPr>
        <p:spPr>
          <a:xfrm>
            <a:off x="999241" y="5674935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9402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987378"/>
              </p:ext>
            </p:extLst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1D9725-9AA6-45C4-88D5-2F83F6F5BAD3}"/>
              </a:ext>
            </a:extLst>
          </p:cNvPr>
          <p:cNvSpPr txBox="1"/>
          <p:nvPr/>
        </p:nvSpPr>
        <p:spPr>
          <a:xfrm>
            <a:off x="2300140" y="5637228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4B5E3-E693-427F-94FD-C9DDBA0F5CEB}"/>
              </a:ext>
            </a:extLst>
          </p:cNvPr>
          <p:cNvSpPr txBox="1"/>
          <p:nvPr/>
        </p:nvSpPr>
        <p:spPr>
          <a:xfrm>
            <a:off x="999241" y="5674935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232725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033682"/>
              </p:ext>
            </p:extLst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1D9725-9AA6-45C4-88D5-2F83F6F5BAD3}"/>
              </a:ext>
            </a:extLst>
          </p:cNvPr>
          <p:cNvSpPr txBox="1"/>
          <p:nvPr/>
        </p:nvSpPr>
        <p:spPr>
          <a:xfrm>
            <a:off x="3770722" y="5627802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c3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5DEEE-51F7-4D57-B3C3-EC006BCD797F}"/>
              </a:ext>
            </a:extLst>
          </p:cNvPr>
          <p:cNvSpPr txBox="1"/>
          <p:nvPr/>
        </p:nvSpPr>
        <p:spPr>
          <a:xfrm>
            <a:off x="2300140" y="5637228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A375F-27F6-481C-B1C0-21AD9D63DABD}"/>
              </a:ext>
            </a:extLst>
          </p:cNvPr>
          <p:cNvSpPr txBox="1"/>
          <p:nvPr/>
        </p:nvSpPr>
        <p:spPr>
          <a:xfrm>
            <a:off x="999241" y="5674935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44286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286BF4-4C5A-434C-9E8C-D5F2B14FC091}"/>
</file>

<file path=customXml/itemProps2.xml><?xml version="1.0" encoding="utf-8"?>
<ds:datastoreItem xmlns:ds="http://schemas.openxmlformats.org/officeDocument/2006/customXml" ds:itemID="{86EC67EE-C222-406A-954F-8BB879DE25BE}"/>
</file>

<file path=customXml/itemProps3.xml><?xml version="1.0" encoding="utf-8"?>
<ds:datastoreItem xmlns:ds="http://schemas.openxmlformats.org/officeDocument/2006/customXml" ds:itemID="{B2D91AEA-44D6-4185-9B9B-CA6E24350162}"/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1285</Words>
  <Application>Microsoft Office PowerPoint</Application>
  <PresentationFormat>Widescreen</PresentationFormat>
  <Paragraphs>220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Cambria Math</vt:lpstr>
      <vt:lpstr>Consolas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Insertion Sort Complexity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Israt Jahan Mouri</dc:creator>
  <cp:lastModifiedBy>Israt Jahan Mouri</cp:lastModifiedBy>
  <cp:revision>11</cp:revision>
  <dcterms:created xsi:type="dcterms:W3CDTF">2022-01-23T03:25:50Z</dcterms:created>
  <dcterms:modified xsi:type="dcterms:W3CDTF">2022-01-30T15:30:17Z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