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80"/>
  </p:notesMasterIdLst>
  <p:handoutMasterIdLst>
    <p:handoutMasterId r:id="rId81"/>
  </p:handoutMasterIdLst>
  <p:sldIdLst>
    <p:sldId id="256" r:id="rId3"/>
    <p:sldId id="257" r:id="rId4"/>
    <p:sldId id="414" r:id="rId5"/>
    <p:sldId id="415" r:id="rId6"/>
    <p:sldId id="416" r:id="rId7"/>
    <p:sldId id="417" r:id="rId8"/>
    <p:sldId id="418" r:id="rId9"/>
    <p:sldId id="437" r:id="rId10"/>
    <p:sldId id="420" r:id="rId11"/>
    <p:sldId id="421" r:id="rId12"/>
    <p:sldId id="422" r:id="rId13"/>
    <p:sldId id="436" r:id="rId14"/>
    <p:sldId id="423" r:id="rId15"/>
    <p:sldId id="450" r:id="rId16"/>
    <p:sldId id="424" r:id="rId17"/>
    <p:sldId id="425" r:id="rId18"/>
    <p:sldId id="426" r:id="rId19"/>
    <p:sldId id="427" r:id="rId20"/>
    <p:sldId id="428" r:id="rId21"/>
    <p:sldId id="429" r:id="rId22"/>
    <p:sldId id="430" r:id="rId23"/>
    <p:sldId id="431" r:id="rId24"/>
    <p:sldId id="432" r:id="rId25"/>
    <p:sldId id="434" r:id="rId26"/>
    <p:sldId id="435" r:id="rId27"/>
    <p:sldId id="375" r:id="rId28"/>
    <p:sldId id="259" r:id="rId29"/>
    <p:sldId id="260" r:id="rId30"/>
    <p:sldId id="376" r:id="rId31"/>
    <p:sldId id="373" r:id="rId32"/>
    <p:sldId id="385" r:id="rId33"/>
    <p:sldId id="386" r:id="rId34"/>
    <p:sldId id="266" r:id="rId35"/>
    <p:sldId id="388" r:id="rId36"/>
    <p:sldId id="268" r:id="rId37"/>
    <p:sldId id="264" r:id="rId38"/>
    <p:sldId id="269" r:id="rId39"/>
    <p:sldId id="384" r:id="rId40"/>
    <p:sldId id="451" r:id="rId41"/>
    <p:sldId id="379" r:id="rId42"/>
    <p:sldId id="271" r:id="rId43"/>
    <p:sldId id="443" r:id="rId44"/>
    <p:sldId id="272" r:id="rId45"/>
    <p:sldId id="447" r:id="rId46"/>
    <p:sldId id="448" r:id="rId47"/>
    <p:sldId id="444" r:id="rId48"/>
    <p:sldId id="445" r:id="rId49"/>
    <p:sldId id="278" r:id="rId50"/>
    <p:sldId id="273" r:id="rId51"/>
    <p:sldId id="274" r:id="rId52"/>
    <p:sldId id="275" r:id="rId53"/>
    <p:sldId id="276" r:id="rId54"/>
    <p:sldId id="277" r:id="rId55"/>
    <p:sldId id="279" r:id="rId56"/>
    <p:sldId id="280" r:id="rId57"/>
    <p:sldId id="335" r:id="rId58"/>
    <p:sldId id="441" r:id="rId59"/>
    <p:sldId id="442" r:id="rId60"/>
    <p:sldId id="336" r:id="rId61"/>
    <p:sldId id="338" r:id="rId62"/>
    <p:sldId id="334" r:id="rId63"/>
    <p:sldId id="337" r:id="rId64"/>
    <p:sldId id="449" r:id="rId65"/>
    <p:sldId id="285" r:id="rId66"/>
    <p:sldId id="286" r:id="rId67"/>
    <p:sldId id="287" r:id="rId68"/>
    <p:sldId id="288" r:id="rId69"/>
    <p:sldId id="289" r:id="rId70"/>
    <p:sldId id="290" r:id="rId71"/>
    <p:sldId id="291" r:id="rId72"/>
    <p:sldId id="292" r:id="rId73"/>
    <p:sldId id="440" r:id="rId74"/>
    <p:sldId id="381" r:id="rId75"/>
    <p:sldId id="382" r:id="rId76"/>
    <p:sldId id="377" r:id="rId77"/>
    <p:sldId id="378" r:id="rId78"/>
    <p:sldId id="387" r:id="rId79"/>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85" autoAdjust="0"/>
  </p:normalViewPr>
  <p:slideViewPr>
    <p:cSldViewPr>
      <p:cViewPr varScale="1">
        <p:scale>
          <a:sx n="67" d="100"/>
          <a:sy n="67" d="100"/>
        </p:scale>
        <p:origin x="834" y="48"/>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86"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customXml" Target="../customXml/item2.xml"/><Relationship Id="rId61" Type="http://schemas.openxmlformats.org/officeDocument/2006/relationships/slide" Target="slides/slide59.xml"/><Relationship Id="rId8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53.xml"/><Relationship Id="rId13" Type="http://schemas.openxmlformats.org/officeDocument/2006/relationships/slide" Target="slides/slide60.xml"/><Relationship Id="rId18" Type="http://schemas.openxmlformats.org/officeDocument/2006/relationships/slide" Target="slides/slide73.xml"/><Relationship Id="rId3" Type="http://schemas.openxmlformats.org/officeDocument/2006/relationships/slide" Target="slides/slide33.xml"/><Relationship Id="rId7" Type="http://schemas.openxmlformats.org/officeDocument/2006/relationships/slide" Target="slides/slide49.xml"/><Relationship Id="rId12" Type="http://schemas.openxmlformats.org/officeDocument/2006/relationships/slide" Target="slides/slide59.xml"/><Relationship Id="rId17" Type="http://schemas.openxmlformats.org/officeDocument/2006/relationships/slide" Target="slides/slide69.xml"/><Relationship Id="rId2" Type="http://schemas.openxmlformats.org/officeDocument/2006/relationships/slide" Target="slides/slide27.xml"/><Relationship Id="rId16" Type="http://schemas.openxmlformats.org/officeDocument/2006/relationships/slide" Target="slides/slide67.xml"/><Relationship Id="rId1" Type="http://schemas.openxmlformats.org/officeDocument/2006/relationships/slide" Target="slides/slide8.xml"/><Relationship Id="rId6" Type="http://schemas.openxmlformats.org/officeDocument/2006/relationships/slide" Target="slides/slide37.xml"/><Relationship Id="rId11" Type="http://schemas.openxmlformats.org/officeDocument/2006/relationships/slide" Target="slides/slide58.xml"/><Relationship Id="rId5" Type="http://schemas.openxmlformats.org/officeDocument/2006/relationships/slide" Target="slides/slide36.xml"/><Relationship Id="rId15" Type="http://schemas.openxmlformats.org/officeDocument/2006/relationships/slide" Target="slides/slide65.xml"/><Relationship Id="rId10" Type="http://schemas.openxmlformats.org/officeDocument/2006/relationships/slide" Target="slides/slide57.xml"/><Relationship Id="rId19" Type="http://schemas.openxmlformats.org/officeDocument/2006/relationships/slide" Target="slides/slide74.xml"/><Relationship Id="rId4" Type="http://schemas.openxmlformats.org/officeDocument/2006/relationships/slide" Target="slides/slide35.xml"/><Relationship Id="rId9" Type="http://schemas.openxmlformats.org/officeDocument/2006/relationships/slide" Target="slides/slide56.xml"/><Relationship Id="rId14"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36</a:t>
            </a:fld>
            <a:endParaRPr lang="en-US"/>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37</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38</a:t>
            </a:fld>
            <a:endParaRPr lang="en-US"/>
          </a:p>
        </p:txBody>
      </p:sp>
    </p:spTree>
    <p:extLst>
      <p:ext uri="{BB962C8B-B14F-4D97-AF65-F5344CB8AC3E}">
        <p14:creationId xmlns:p14="http://schemas.microsoft.com/office/powerpoint/2010/main" val="383823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39</a:t>
            </a:fld>
            <a:endParaRPr lang="en-US"/>
          </a:p>
        </p:txBody>
      </p:sp>
    </p:spTree>
    <p:extLst>
      <p:ext uri="{BB962C8B-B14F-4D97-AF65-F5344CB8AC3E}">
        <p14:creationId xmlns:p14="http://schemas.microsoft.com/office/powerpoint/2010/main" val="1847440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4D72621-6F05-4455-9E13-27BD94F5DFF4}" type="slidenum">
              <a:rPr lang="en-US" smtClean="0"/>
              <a:pPr/>
              <a:t>42</a:t>
            </a:fld>
            <a:endParaRPr 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dirty="0"/>
              <a:t>Basically, any basic operation that takes a small, fixed amount of time we assume to take just one step.</a:t>
            </a:r>
          </a:p>
          <a:p>
            <a:endParaRPr lang="en-US" dirty="0"/>
          </a:p>
          <a:p>
            <a:r>
              <a:rPr lang="en-US" dirty="0"/>
              <a:t>We measure the run time of an algorithm by counting the number of steps it takes.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89EB1B-D85E-4450-858D-5D9D892AACA5}" type="slidenum">
              <a:rPr lang="en-US" smtClean="0"/>
              <a:pPr/>
              <a:t>46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4214504-9DB0-45E0-9859-2F3A1E074F12}" type="slidenum">
              <a:rPr lang="en-US" smtClean="0"/>
              <a:pPr/>
              <a:t>47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48</a:t>
            </a:r>
          </a:p>
          <a:p>
            <a:endParaRPr lang="en-US" dirty="0"/>
          </a:p>
          <a:p>
            <a:r>
              <a:rPr lang="en-US" dirty="0"/>
              <a:t>Worst case sum till j-1</a:t>
            </a:r>
          </a:p>
          <a:p>
            <a:r>
              <a:rPr lang="en-US" dirty="0"/>
              <a:t>Average case sum till j divided by 2</a:t>
            </a:r>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53</a:t>
            </a:fld>
            <a:endParaRPr lang="en-US"/>
          </a:p>
        </p:txBody>
      </p:sp>
    </p:spTree>
    <p:extLst>
      <p:ext uri="{BB962C8B-B14F-4D97-AF65-F5344CB8AC3E}">
        <p14:creationId xmlns:p14="http://schemas.microsoft.com/office/powerpoint/2010/main" val="323665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
            </a:r>
            <a:r>
              <a:rPr lang="en-US" dirty="0"/>
              <a:t> means subject to</a:t>
            </a:r>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57</a:t>
            </a:fld>
            <a:endParaRPr lang="en-US"/>
          </a:p>
        </p:txBody>
      </p:sp>
    </p:spTree>
    <p:extLst>
      <p:ext uri="{BB962C8B-B14F-4D97-AF65-F5344CB8AC3E}">
        <p14:creationId xmlns:p14="http://schemas.microsoft.com/office/powerpoint/2010/main" val="1817574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en-US"/>
              <a:t>CSC2105</a:t>
            </a:r>
          </a:p>
        </p:txBody>
      </p:sp>
      <p:sp>
        <p:nvSpPr>
          <p:cNvPr id="92163" name="Rectangle 6"/>
          <p:cNvSpPr>
            <a:spLocks noGrp="1" noChangeArrowheads="1"/>
          </p:cNvSpPr>
          <p:nvPr>
            <p:ph type="ftr" sz="quarter" idx="4"/>
          </p:nvPr>
        </p:nvSpPr>
        <p:spPr>
          <a:noFill/>
        </p:spPr>
        <p:txBody>
          <a:bodyPr/>
          <a:lstStyle/>
          <a:p>
            <a:r>
              <a:rPr lang="en-US"/>
              <a:t>Sajib Hasan</a:t>
            </a:r>
          </a:p>
        </p:txBody>
      </p:sp>
      <p:sp>
        <p:nvSpPr>
          <p:cNvPr id="92164" name="Rectangle 7"/>
          <p:cNvSpPr>
            <a:spLocks noGrp="1" noChangeArrowheads="1"/>
          </p:cNvSpPr>
          <p:nvPr>
            <p:ph type="sldNum" sz="quarter" idx="5"/>
          </p:nvPr>
        </p:nvSpPr>
        <p:spPr>
          <a:noFill/>
        </p:spPr>
        <p:txBody>
          <a:bodyPr/>
          <a:lstStyle/>
          <a:p>
            <a:fld id="{9535745F-5E50-483E-A569-1A90C20CB9A9}" type="slidenum">
              <a:rPr lang="en-US" smtClean="0"/>
              <a:pPr/>
              <a:t>75</a:t>
            </a:fld>
            <a:endParaRPr lang="en-US"/>
          </a:p>
        </p:txBody>
      </p:sp>
      <p:sp>
        <p:nvSpPr>
          <p:cNvPr id="92165" name="Rectangle 2"/>
          <p:cNvSpPr>
            <a:spLocks noGrp="1" noRot="1" noChangeAspect="1" noChangeArrowheads="1" noTextEdit="1"/>
          </p:cNvSpPr>
          <p:nvPr>
            <p:ph type="sldImg"/>
          </p:nvPr>
        </p:nvSpPr>
        <p:spPr>
          <a:xfrm>
            <a:off x="395288" y="692150"/>
            <a:ext cx="6069012" cy="3416300"/>
          </a:xfrm>
          <a:ln/>
        </p:spPr>
      </p:sp>
      <p:sp>
        <p:nvSpPr>
          <p:cNvPr id="9216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8</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en-US"/>
              <a:t>CSC2105</a:t>
            </a:r>
          </a:p>
        </p:txBody>
      </p:sp>
      <p:sp>
        <p:nvSpPr>
          <p:cNvPr id="93187" name="Rectangle 6"/>
          <p:cNvSpPr>
            <a:spLocks noGrp="1" noChangeArrowheads="1"/>
          </p:cNvSpPr>
          <p:nvPr>
            <p:ph type="ftr" sz="quarter" idx="4"/>
          </p:nvPr>
        </p:nvSpPr>
        <p:spPr>
          <a:noFill/>
        </p:spPr>
        <p:txBody>
          <a:bodyPr/>
          <a:lstStyle/>
          <a:p>
            <a:r>
              <a:rPr lang="en-US"/>
              <a:t>Sajib Hasan</a:t>
            </a:r>
          </a:p>
        </p:txBody>
      </p:sp>
      <p:sp>
        <p:nvSpPr>
          <p:cNvPr id="93188" name="Rectangle 7"/>
          <p:cNvSpPr>
            <a:spLocks noGrp="1" noChangeArrowheads="1"/>
          </p:cNvSpPr>
          <p:nvPr>
            <p:ph type="sldNum" sz="quarter" idx="5"/>
          </p:nvPr>
        </p:nvSpPr>
        <p:spPr>
          <a:noFill/>
        </p:spPr>
        <p:txBody>
          <a:bodyPr/>
          <a:lstStyle/>
          <a:p>
            <a:fld id="{ED760451-7C5D-49A5-8584-00A87C28DFFB}" type="slidenum">
              <a:rPr lang="en-US" smtClean="0"/>
              <a:pPr/>
              <a:t>76</a:t>
            </a:fld>
            <a:endParaRPr lang="en-US"/>
          </a:p>
        </p:txBody>
      </p:sp>
      <p:sp>
        <p:nvSpPr>
          <p:cNvPr id="93189" name="Rectangle 2"/>
          <p:cNvSpPr>
            <a:spLocks noGrp="1" noRot="1" noChangeAspect="1" noChangeArrowheads="1" noTextEdit="1"/>
          </p:cNvSpPr>
          <p:nvPr>
            <p:ph type="sldImg"/>
          </p:nvPr>
        </p:nvSpPr>
        <p:spPr>
          <a:xfrm>
            <a:off x="395288" y="692150"/>
            <a:ext cx="6069012" cy="3416300"/>
          </a:xfrm>
          <a:ln/>
        </p:spPr>
      </p:sp>
      <p:sp>
        <p:nvSpPr>
          <p:cNvPr id="9319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13</a:t>
            </a:fld>
            <a:endParaRPr lang="en-US"/>
          </a:p>
        </p:txBody>
      </p:sp>
    </p:spTree>
    <p:extLst>
      <p:ext uri="{BB962C8B-B14F-4D97-AF65-F5344CB8AC3E}">
        <p14:creationId xmlns:p14="http://schemas.microsoft.com/office/powerpoint/2010/main" val="289484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14</a:t>
            </a:fld>
            <a:endParaRPr lang="en-US"/>
          </a:p>
        </p:txBody>
      </p:sp>
    </p:spTree>
    <p:extLst>
      <p:ext uri="{BB962C8B-B14F-4D97-AF65-F5344CB8AC3E}">
        <p14:creationId xmlns:p14="http://schemas.microsoft.com/office/powerpoint/2010/main" val="265394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27</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28</a:t>
            </a:fld>
            <a:endParaRPr lang="en-US"/>
          </a:p>
        </p:txBody>
      </p:sp>
      <p:sp>
        <p:nvSpPr>
          <p:cNvPr id="82949" name="Rectangle 2"/>
          <p:cNvSpPr>
            <a:spLocks noGrp="1" noRot="1" noChangeAspect="1" noChangeArrowheads="1" noTextEdit="1"/>
          </p:cNvSpPr>
          <p:nvPr>
            <p:ph type="sldImg"/>
          </p:nvPr>
        </p:nvSpPr>
        <p:spPr>
          <a:xfrm>
            <a:off x="395288" y="692150"/>
            <a:ext cx="6069012"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31</a:t>
            </a:fld>
            <a:endParaRPr lang="en-US"/>
          </a:p>
        </p:txBody>
      </p:sp>
    </p:spTree>
    <p:extLst>
      <p:ext uri="{BB962C8B-B14F-4D97-AF65-F5344CB8AC3E}">
        <p14:creationId xmlns:p14="http://schemas.microsoft.com/office/powerpoint/2010/main" val="414800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33</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35</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algn="l" fontAlgn="base">
              <a:buFont typeface="Arial" panose="020B0604020202020204" pitchFamily="34" charset="0"/>
              <a:buChar char="•"/>
            </a:pPr>
            <a:r>
              <a:rPr lang="en-US" b="0" i="0" dirty="0">
                <a:solidFill>
                  <a:srgbClr val="222222"/>
                </a:solidFill>
                <a:effectLst/>
                <a:latin typeface="inherit"/>
              </a:rPr>
              <a:t>Precision – the steps are precisely stated(defined).</a:t>
            </a:r>
          </a:p>
          <a:p>
            <a:pPr algn="l" fontAlgn="base">
              <a:buFont typeface="Arial" panose="020B0604020202020204" pitchFamily="34" charset="0"/>
              <a:buChar char="•"/>
            </a:pPr>
            <a:r>
              <a:rPr lang="en-US" b="0" i="0" dirty="0">
                <a:solidFill>
                  <a:srgbClr val="222222"/>
                </a:solidFill>
                <a:effectLst/>
                <a:latin typeface="inherit"/>
              </a:rPr>
              <a:t>Uniqueness – results of each step are uniquely defined and only depend on the input and the result of the preceding steps.</a:t>
            </a:r>
          </a:p>
          <a:p>
            <a:pPr algn="l" fontAlgn="base">
              <a:buFont typeface="Arial" panose="020B0604020202020204" pitchFamily="34" charset="0"/>
              <a:buChar char="•"/>
            </a:pPr>
            <a:r>
              <a:rPr lang="en-US" b="0" i="0" dirty="0">
                <a:solidFill>
                  <a:srgbClr val="222222"/>
                </a:solidFill>
                <a:effectLst/>
                <a:latin typeface="inherit"/>
              </a:rPr>
              <a:t>Finiteness – the algorithm stops after a finite number of instructions are executed.</a:t>
            </a:r>
          </a:p>
          <a:p>
            <a:pPr algn="l" fontAlgn="base">
              <a:buFont typeface="Arial" panose="020B0604020202020204" pitchFamily="34" charset="0"/>
              <a:buChar char="•"/>
            </a:pPr>
            <a:r>
              <a:rPr lang="en-US" b="0" i="0" dirty="0">
                <a:solidFill>
                  <a:srgbClr val="222222"/>
                </a:solidFill>
                <a:effectLst/>
                <a:latin typeface="inherit"/>
              </a:rPr>
              <a:t>Input – the algorithm receives input.</a:t>
            </a:r>
          </a:p>
          <a:p>
            <a:pPr algn="l" fontAlgn="base">
              <a:buFont typeface="Arial" panose="020B0604020202020204" pitchFamily="34" charset="0"/>
              <a:buChar char="•"/>
            </a:pPr>
            <a:r>
              <a:rPr lang="en-US" b="0" i="0" dirty="0">
                <a:solidFill>
                  <a:srgbClr val="222222"/>
                </a:solidFill>
                <a:effectLst/>
                <a:latin typeface="inherit"/>
              </a:rPr>
              <a:t>Output – the algorithm produces output.</a:t>
            </a:r>
          </a:p>
          <a:p>
            <a:pPr algn="l" fontAlgn="base">
              <a:buFont typeface="Arial" panose="020B0604020202020204" pitchFamily="34" charset="0"/>
              <a:buChar char="•"/>
            </a:pPr>
            <a:r>
              <a:rPr lang="en-US" b="0" i="0" dirty="0">
                <a:solidFill>
                  <a:srgbClr val="222222"/>
                </a:solidFill>
                <a:effectLst/>
                <a:latin typeface="inherit"/>
              </a:rPr>
              <a:t>Generality – the algorithm applies to a set of inputs.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5/23/2021</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8.bin"/><Relationship Id="rId4" Type="http://schemas.openxmlformats.org/officeDocument/2006/relationships/image" Target="../media/image17.emf"/></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4.emf"/><Relationship Id="rId7" Type="http://schemas.openxmlformats.org/officeDocument/2006/relationships/image" Target="../media/image25.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 Id="rId9" Type="http://schemas.openxmlformats.org/officeDocument/2006/relationships/image" Target="../media/image26.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18.bin"/></Relationships>
</file>

<file path=ppt/slides/_rels/slide7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641" y="588264"/>
            <a:ext cx="10409257" cy="1088136"/>
          </a:xfrm>
        </p:spPr>
        <p:txBody>
          <a:bodyPr>
            <a:noAutofit/>
          </a:bodyPr>
          <a:lstStyle/>
          <a:p>
            <a:r>
              <a:rPr lang="en-US" sz="3600" dirty="0"/>
              <a:t>Lecture Title: Introduction &amp; Preliminary </a:t>
            </a:r>
            <a:br>
              <a:rPr lang="en-US" sz="3600" dirty="0"/>
            </a:br>
            <a:r>
              <a:rPr lang="en-US" sz="3600" dirty="0"/>
              <a:t>Discussions on Algorithms</a:t>
            </a:r>
          </a:p>
        </p:txBody>
      </p:sp>
      <p:sp>
        <p:nvSpPr>
          <p:cNvPr id="3" name="Subtitle 2"/>
          <p:cNvSpPr>
            <a:spLocks noGrp="1"/>
          </p:cNvSpPr>
          <p:nvPr>
            <p:ph type="subTitle" idx="1"/>
          </p:nvPr>
        </p:nvSpPr>
        <p:spPr>
          <a:xfrm>
            <a:off x="1998618" y="1532427"/>
            <a:ext cx="2789509" cy="484632"/>
          </a:xfrm>
        </p:spPr>
        <p:txBody>
          <a:bodyPr/>
          <a:lstStyle/>
          <a:p>
            <a:r>
              <a:rPr lang="en-US" dirty="0"/>
              <a:t>Course Code: CSC 2211</a:t>
            </a:r>
          </a:p>
        </p:txBody>
      </p:sp>
      <p:sp>
        <p:nvSpPr>
          <p:cNvPr id="4" name="TextBox 3"/>
          <p:cNvSpPr txBox="1"/>
          <p:nvPr/>
        </p:nvSpPr>
        <p:spPr>
          <a:xfrm>
            <a:off x="1582105" y="2644466"/>
            <a:ext cx="9024614" cy="954107"/>
          </a:xfrm>
          <a:prstGeom prst="rect">
            <a:avLst/>
          </a:prstGeom>
          <a:noFill/>
        </p:spPr>
        <p:txBody>
          <a:bodyPr wrap="square" rtlCol="0">
            <a:spAutoFit/>
          </a:bodyPr>
          <a:lstStyle/>
          <a:p>
            <a:pPr algn="ctr" eaLnBrk="1" fontAlgn="auto" hangingPunct="1">
              <a:spcBef>
                <a:spcPts val="0"/>
              </a:spcBef>
              <a:spcAft>
                <a:spcPts val="0"/>
              </a:spcAft>
            </a:pPr>
            <a:r>
              <a:rPr lang="en-US" sz="2800" b="1" dirty="0">
                <a:solidFill>
                  <a:srgbClr val="0070C0"/>
                </a:solidFill>
                <a:latin typeface="Arial" panose="020B0604020202020204" pitchFamily="34" charset="0"/>
                <a:cs typeface="Arial" panose="020B0604020202020204" pitchFamily="34" charset="0"/>
              </a:rPr>
              <a:t>Dept. of Computer Science</a:t>
            </a:r>
          </a:p>
          <a:p>
            <a:pPr algn="ctr" eaLnBrk="1" fontAlgn="auto" hangingPunct="1">
              <a:spcBef>
                <a:spcPts val="0"/>
              </a:spcBef>
              <a:spcAft>
                <a:spcPts val="0"/>
              </a:spcAft>
            </a:pPr>
            <a:r>
              <a:rPr lang="en-US" sz="2800" b="1" dirty="0">
                <a:solidFill>
                  <a:srgbClr val="0070C0"/>
                </a:solidFill>
                <a:latin typeface="Arial" panose="020B0604020202020204" pitchFamily="34" charset="0"/>
                <a:cs typeface="Arial" panose="020B0604020202020204" pitchFamily="34" charset="0"/>
              </a:rPr>
              <a:t>Faculty of Science and Technology</a:t>
            </a:r>
            <a:endParaRPr lang="en-US" sz="32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00522506"/>
              </p:ext>
            </p:extLst>
          </p:nvPr>
        </p:nvGraphicFramePr>
        <p:xfrm>
          <a:off x="1998618" y="5105400"/>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Mahmud, rifath.mahmud@aiub.edu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842991"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auto">
              <a:spcAft>
                <a:spcPts val="0"/>
              </a:spcAft>
              <a:buClr>
                <a:prstClr val="white">
                  <a:lumMod val="65000"/>
                </a:prstClr>
              </a:buClr>
            </a:pPr>
            <a:r>
              <a:rPr lang="en-US" dirty="0">
                <a:solidFill>
                  <a:prstClr val="white"/>
                </a:solidFill>
                <a:latin typeface="Calibri"/>
              </a:rPr>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Course Contents</a:t>
            </a:r>
            <a:endParaRPr lang="en-US" dirty="0"/>
          </a:p>
        </p:txBody>
      </p:sp>
      <p:sp>
        <p:nvSpPr>
          <p:cNvPr id="3" name="Content Placeholder 2"/>
          <p:cNvSpPr>
            <a:spLocks noGrp="1"/>
          </p:cNvSpPr>
          <p:nvPr>
            <p:ph idx="1"/>
          </p:nvPr>
        </p:nvSpPr>
        <p:spPr/>
        <p:txBody>
          <a:bodyPr>
            <a:normAutofit/>
          </a:bodyPr>
          <a:lstStyle/>
          <a:p>
            <a:pPr>
              <a:defRPr/>
            </a:pPr>
            <a:r>
              <a:rPr lang="en-US" dirty="0"/>
              <a:t>RAM model, Basic notation</a:t>
            </a:r>
          </a:p>
          <a:p>
            <a:pPr>
              <a:defRPr/>
            </a:pPr>
            <a:r>
              <a:rPr lang="en-US" dirty="0"/>
              <a:t>Recurrences  &amp;  Master Method </a:t>
            </a:r>
          </a:p>
          <a:p>
            <a:pPr>
              <a:defRPr/>
            </a:pPr>
            <a:r>
              <a:rPr lang="en-US" dirty="0"/>
              <a:t>Dynamic Programming</a:t>
            </a:r>
          </a:p>
          <a:p>
            <a:pPr>
              <a:defRPr/>
            </a:pPr>
            <a:r>
              <a:rPr lang="en-US" dirty="0"/>
              <a:t>Greedy strategy </a:t>
            </a:r>
          </a:p>
          <a:p>
            <a:pPr>
              <a:defRPr/>
            </a:pPr>
            <a:r>
              <a:rPr lang="en-US" dirty="0"/>
              <a:t>Graphs Algorithms</a:t>
            </a:r>
          </a:p>
          <a:p>
            <a:pPr>
              <a:defRPr/>
            </a:pPr>
            <a:r>
              <a:rPr lang="en-US" dirty="0"/>
              <a:t>Greedy Graph Algorithm </a:t>
            </a:r>
          </a:p>
          <a:p>
            <a:pPr>
              <a:defRPr/>
            </a:pPr>
            <a:r>
              <a:rPr lang="en-US" dirty="0"/>
              <a:t>Shortest Path Algorithms</a:t>
            </a:r>
          </a:p>
          <a:p>
            <a:pPr>
              <a:defRPr/>
            </a:pPr>
            <a:r>
              <a:rPr lang="en-US" dirty="0"/>
              <a:t>Basic idea of NP – Completeness</a:t>
            </a:r>
          </a:p>
          <a:p>
            <a:pPr>
              <a:defRPr/>
            </a:pPr>
            <a:r>
              <a:rPr lang="en-US" dirty="0"/>
              <a:t>Basic idea of Elementary Geometric Methods &amp; Review</a:t>
            </a:r>
          </a:p>
          <a:p>
            <a:pPr>
              <a:defRPr/>
            </a:pPr>
            <a:endParaRPr lang="en-US" altLang="ja-JP" dirty="0">
              <a:ea typeface="MS PGothic" charset="0"/>
            </a:endParaRPr>
          </a:p>
          <a:p>
            <a:pPr marL="0" indent="0">
              <a:buFontTx/>
              <a:buNone/>
              <a:defRPr/>
            </a:pPr>
            <a:endParaRPr lang="en-US" dirty="0"/>
          </a:p>
        </p:txBody>
      </p:sp>
      <p:sp>
        <p:nvSpPr>
          <p:cNvPr id="1843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BF1FD33-AA32-4918-A95E-60E3FC7845DF}" type="slidenum">
              <a:rPr lang="en-US" smtClean="0"/>
              <a:pPr/>
              <a:t>10</a:t>
            </a:fld>
            <a:endParaRPr lang="en-US"/>
          </a:p>
        </p:txBody>
      </p:sp>
      <p:sp>
        <p:nvSpPr>
          <p:cNvPr id="6" name="Footer Placeholder 6">
            <a:extLst>
              <a:ext uri="{FF2B5EF4-FFF2-40B4-BE49-F238E27FC236}">
                <a16:creationId xmlns:a16="http://schemas.microsoft.com/office/drawing/2014/main" id="{AAD445B1-1A55-4E37-93DC-684F524AA8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 &amp; References</a:t>
            </a:r>
          </a:p>
        </p:txBody>
      </p:sp>
      <p:sp>
        <p:nvSpPr>
          <p:cNvPr id="3" name="Content Placeholder 2"/>
          <p:cNvSpPr>
            <a:spLocks noGrp="1"/>
          </p:cNvSpPr>
          <p:nvPr>
            <p:ph idx="1"/>
          </p:nvPr>
        </p:nvSpPr>
        <p:spPr/>
        <p:txBody>
          <a:bodyPr>
            <a:noAutofit/>
          </a:bodyPr>
          <a:lstStyle/>
          <a:p>
            <a:pPr algn="just">
              <a:defRPr/>
            </a:pPr>
            <a:r>
              <a:rPr lang="en-US" sz="2800" b="1" i="1" dirty="0"/>
              <a:t>Introduction to Algorithms, Third Edition, Thomas H. </a:t>
            </a:r>
            <a:r>
              <a:rPr lang="en-US" sz="2800" b="1" i="1" dirty="0" err="1"/>
              <a:t>Cormen</a:t>
            </a:r>
            <a:r>
              <a:rPr lang="en-US" sz="2800" b="1" i="1" dirty="0"/>
              <a:t>, </a:t>
            </a:r>
            <a:r>
              <a:rPr lang="en-US" sz="2800" b="1" i="1" dirty="0" err="1"/>
              <a:t>Charle</a:t>
            </a:r>
            <a:r>
              <a:rPr lang="en-US" sz="2800" b="1" i="1" dirty="0"/>
              <a:t> E. </a:t>
            </a:r>
            <a:r>
              <a:rPr lang="en-US" sz="2800" b="1" i="1" dirty="0" err="1"/>
              <a:t>Leiserson</a:t>
            </a:r>
            <a:r>
              <a:rPr lang="en-US" sz="2800" b="1" i="1" dirty="0"/>
              <a:t>, Ronald L. </a:t>
            </a:r>
            <a:r>
              <a:rPr lang="en-US" sz="2800" b="1" i="1" dirty="0" err="1"/>
              <a:t>Rivest</a:t>
            </a:r>
            <a:r>
              <a:rPr lang="en-US" sz="2800" b="1" i="1" dirty="0"/>
              <a:t>, Clifford Stein (CLRS).</a:t>
            </a:r>
            <a:endParaRPr lang="en-US" sz="2800" dirty="0"/>
          </a:p>
          <a:p>
            <a:pPr algn="just">
              <a:defRPr/>
            </a:pPr>
            <a:r>
              <a:rPr lang="en-US" sz="2800" i="1" dirty="0"/>
              <a:t>Fundamental of Computer Algorithms, Ellis Horowitz, </a:t>
            </a:r>
            <a:r>
              <a:rPr lang="en-US" sz="2800" i="1" dirty="0" err="1"/>
              <a:t>Sartaj</a:t>
            </a:r>
            <a:r>
              <a:rPr lang="en-US" sz="2800" i="1" dirty="0"/>
              <a:t> </a:t>
            </a:r>
            <a:r>
              <a:rPr lang="en-US" sz="2800" i="1" dirty="0" err="1"/>
              <a:t>Sahni</a:t>
            </a:r>
            <a:r>
              <a:rPr lang="en-US" sz="2800" i="1" dirty="0"/>
              <a:t>, </a:t>
            </a:r>
            <a:r>
              <a:rPr lang="en-US" sz="2800" i="1" dirty="0" err="1"/>
              <a:t>Sanguthevar</a:t>
            </a:r>
            <a:r>
              <a:rPr lang="en-US" sz="2800" i="1" dirty="0"/>
              <a:t> </a:t>
            </a:r>
            <a:r>
              <a:rPr lang="en-US" sz="2800" i="1" dirty="0" err="1"/>
              <a:t>Rajasekaran</a:t>
            </a:r>
            <a:r>
              <a:rPr lang="en-US" sz="2800" i="1" dirty="0"/>
              <a:t> (HSR)</a:t>
            </a:r>
            <a:endParaRPr lang="en-US" sz="2800" dirty="0"/>
          </a:p>
          <a:p>
            <a:pPr algn="just">
              <a:defRPr/>
            </a:pPr>
            <a:r>
              <a:rPr lang="en-US" sz="2800" i="1" dirty="0"/>
              <a:t>Lectures and Laboratory works will be provided online at the course website weekly.</a:t>
            </a:r>
            <a:endParaRPr lang="en-US" sz="2800" dirty="0"/>
          </a:p>
          <a:p>
            <a:pPr>
              <a:spcBef>
                <a:spcPts val="300"/>
              </a:spcBef>
              <a:defRPr/>
            </a:pPr>
            <a:endParaRPr lang="en-US" sz="1600" dirty="0"/>
          </a:p>
        </p:txBody>
      </p:sp>
      <p:sp>
        <p:nvSpPr>
          <p:cNvPr id="1946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EB7BAD9-7F12-411A-BC48-63E56F48FC38}" type="slidenum">
              <a:rPr lang="en-US" smtClean="0"/>
              <a:pPr/>
              <a:t>11</a:t>
            </a:fld>
            <a:endParaRPr lang="en-US"/>
          </a:p>
        </p:txBody>
      </p:sp>
      <p:sp>
        <p:nvSpPr>
          <p:cNvPr id="6" name="Footer Placeholder 6">
            <a:extLst>
              <a:ext uri="{FF2B5EF4-FFF2-40B4-BE49-F238E27FC236}">
                <a16:creationId xmlns:a16="http://schemas.microsoft.com/office/drawing/2014/main" id="{24539DBF-9F3F-4ACF-9140-DB4BA56885C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12</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16586212"/>
              </p:ext>
            </p:extLst>
          </p:nvPr>
        </p:nvGraphicFramePr>
        <p:xfrm>
          <a:off x="214313" y="965200"/>
          <a:ext cx="11741274" cy="5164137"/>
        </p:xfrm>
        <a:graphic>
          <a:graphicData uri="http://schemas.openxmlformats.org/drawingml/2006/table">
            <a:tbl>
              <a:tblPr firstRow="1" firstCol="1" lastRow="1" lastCol="1" bandRow="1" bandCol="1">
                <a:tableStyleId>{F5AB1C69-6EDB-4FF4-983F-18BD219EF322}</a:tableStyleId>
              </a:tblPr>
              <a:tblGrid>
                <a:gridCol w="2256837">
                  <a:extLst>
                    <a:ext uri="{9D8B030D-6E8A-4147-A177-3AD203B41FA5}">
                      <a16:colId xmlns:a16="http://schemas.microsoft.com/office/drawing/2014/main" val="20000"/>
                    </a:ext>
                  </a:extLst>
                </a:gridCol>
                <a:gridCol w="6970486">
                  <a:extLst>
                    <a:ext uri="{9D8B030D-6E8A-4147-A177-3AD203B41FA5}">
                      <a16:colId xmlns:a16="http://schemas.microsoft.com/office/drawing/2014/main" val="20001"/>
                    </a:ext>
                  </a:extLst>
                </a:gridCol>
                <a:gridCol w="1228407">
                  <a:extLst>
                    <a:ext uri="{9D8B030D-6E8A-4147-A177-3AD203B41FA5}">
                      <a16:colId xmlns:a16="http://schemas.microsoft.com/office/drawing/2014/main" val="20002"/>
                    </a:ext>
                  </a:extLst>
                </a:gridCol>
                <a:gridCol w="1285544">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 (Best Two)</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rPr>
                        <a:t>25</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 (Best Two)</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25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Final 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a:t>
                      </a:r>
                      <a:r>
                        <a:rPr lang="en-US" sz="2800">
                          <a:solidFill>
                            <a:schemeClr val="tx1"/>
                          </a:solidFill>
                          <a:effectLst/>
                        </a:rPr>
                        <a:t>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13</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Online Course Evaluation</a:t>
            </a:r>
          </a:p>
        </p:txBody>
      </p:sp>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14</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
        <p:nvSpPr>
          <p:cNvPr id="4" name="Content Placeholder 3">
            <a:extLst>
              <a:ext uri="{FF2B5EF4-FFF2-40B4-BE49-F238E27FC236}">
                <a16:creationId xmlns:a16="http://schemas.microsoft.com/office/drawing/2014/main" id="{ACEAA1E3-2F60-4A8E-B098-4F61638D8459}"/>
              </a:ext>
            </a:extLst>
          </p:cNvPr>
          <p:cNvSpPr>
            <a:spLocks noGrp="1"/>
          </p:cNvSpPr>
          <p:nvPr>
            <p:ph idx="1"/>
          </p:nvPr>
        </p:nvSpPr>
        <p:spPr>
          <a:xfrm>
            <a:off x="1217612" y="1171575"/>
            <a:ext cx="10971213" cy="4924425"/>
          </a:xfrm>
        </p:spPr>
        <p:txBody>
          <a:bodyPr/>
          <a:lstStyle/>
          <a:p>
            <a:pPr algn="l" fontAlgn="base"/>
            <a:r>
              <a:rPr lang="en-US" sz="2800" b="0" i="0" dirty="0">
                <a:solidFill>
                  <a:srgbClr val="000000"/>
                </a:solidFill>
                <a:effectLst/>
                <a:latin typeface="Calibri" panose="020F0502020204030204" pitchFamily="34" charset="0"/>
              </a:rPr>
              <a:t>Assessment: 20%  (Best 1 will be counted out of 2)</a:t>
            </a:r>
          </a:p>
          <a:p>
            <a:pPr algn="l" fontAlgn="base"/>
            <a:r>
              <a:rPr lang="en-US" sz="2800" b="0" i="0" dirty="0">
                <a:solidFill>
                  <a:srgbClr val="000000"/>
                </a:solidFill>
                <a:effectLst/>
                <a:latin typeface="Calibri" panose="020F0502020204030204" pitchFamily="34" charset="0"/>
              </a:rPr>
              <a:t>Continuous Lab Task and Performance: 20%</a:t>
            </a:r>
          </a:p>
          <a:p>
            <a:pPr algn="l" fontAlgn="base"/>
            <a:r>
              <a:rPr lang="en-US" sz="2800" b="0" i="0" dirty="0">
                <a:solidFill>
                  <a:srgbClr val="000000"/>
                </a:solidFill>
                <a:effectLst/>
                <a:latin typeface="Calibri" panose="020F0502020204030204" pitchFamily="34" charset="0"/>
              </a:rPr>
              <a:t>Attendances: 10%</a:t>
            </a:r>
          </a:p>
          <a:p>
            <a:r>
              <a:rPr lang="en-US" sz="2800" b="0" i="0" dirty="0">
                <a:solidFill>
                  <a:srgbClr val="000000"/>
                </a:solidFill>
                <a:effectLst/>
                <a:latin typeface="Calibri" panose="020F0502020204030204" pitchFamily="34" charset="0"/>
              </a:rPr>
              <a:t>Theory + Lab Assessment: 20%</a:t>
            </a:r>
          </a:p>
          <a:p>
            <a:pPr algn="l" fontAlgn="base"/>
            <a:r>
              <a:rPr lang="en-US" sz="2800" b="0" i="0" dirty="0">
                <a:solidFill>
                  <a:srgbClr val="000000"/>
                </a:solidFill>
                <a:effectLst/>
                <a:latin typeface="Calibri" panose="020F0502020204030204" pitchFamily="34" charset="0"/>
              </a:rPr>
              <a:t>Assignments: 10%</a:t>
            </a:r>
          </a:p>
          <a:p>
            <a:pPr algn="l" fontAlgn="base"/>
            <a:r>
              <a:rPr lang="en-US" sz="2800" b="0" i="0" dirty="0">
                <a:solidFill>
                  <a:srgbClr val="000000"/>
                </a:solidFill>
                <a:effectLst/>
                <a:latin typeface="Calibri" panose="020F0502020204030204" pitchFamily="34" charset="0"/>
              </a:rPr>
              <a:t>Oral Discussion/Mid MCQ Assessment: 20%</a:t>
            </a:r>
          </a:p>
          <a:p>
            <a:pPr marL="0" indent="0" algn="l" fontAlgn="base">
              <a:buNone/>
            </a:pPr>
            <a:r>
              <a:rPr lang="en-US" sz="2800" b="0" i="0" dirty="0">
                <a:solidFill>
                  <a:srgbClr val="000000"/>
                </a:solidFill>
                <a:effectLst/>
                <a:latin typeface="Calibri" panose="020F0502020204030204" pitchFamily="34" charset="0"/>
              </a:rPr>
              <a:t>---------------------------------</a:t>
            </a:r>
          </a:p>
          <a:p>
            <a:pPr marL="0" indent="0" algn="l" fontAlgn="base">
              <a:buNone/>
            </a:pPr>
            <a:r>
              <a:rPr lang="en-US" sz="2800" b="0" i="0" dirty="0">
                <a:solidFill>
                  <a:srgbClr val="000000"/>
                </a:solidFill>
                <a:effectLst/>
                <a:latin typeface="Calibri" panose="020F0502020204030204" pitchFamily="34" charset="0"/>
              </a:rPr>
              <a:t>	Total : 100%</a:t>
            </a:r>
          </a:p>
        </p:txBody>
      </p:sp>
    </p:spTree>
    <p:extLst>
      <p:ext uri="{BB962C8B-B14F-4D97-AF65-F5344CB8AC3E}">
        <p14:creationId xmlns:p14="http://schemas.microsoft.com/office/powerpoint/2010/main" val="112491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Classroom Policies</a:t>
            </a:r>
          </a:p>
        </p:txBody>
      </p:sp>
      <p:sp>
        <p:nvSpPr>
          <p:cNvPr id="3" name="Content Placeholder 2"/>
          <p:cNvSpPr>
            <a:spLocks noGrp="1"/>
          </p:cNvSpPr>
          <p:nvPr>
            <p:ph idx="1"/>
          </p:nvPr>
        </p:nvSpPr>
        <p:spPr/>
        <p:txBody>
          <a:bodyPr>
            <a:normAutofit fontScale="70000" lnSpcReduction="20000"/>
          </a:bodyPr>
          <a:lstStyle/>
          <a:p>
            <a:pPr>
              <a:defRPr/>
            </a:pPr>
            <a:r>
              <a:rPr lang="en-US" b="1" i="1" dirty="0"/>
              <a:t>Must </a:t>
            </a:r>
            <a:r>
              <a:rPr lang="en-US" dirty="0"/>
              <a:t>be present inside the class in due time.</a:t>
            </a:r>
          </a:p>
          <a:p>
            <a:pPr>
              <a:defRPr/>
            </a:pPr>
            <a:r>
              <a:rPr lang="en-US" b="1" i="1" dirty="0"/>
              <a:t>Class Break</a:t>
            </a:r>
            <a:r>
              <a:rPr lang="en-US" dirty="0"/>
              <a:t>: I would prefer to start the class in due time and leave the class in 10/15 minutes early for theory/Laboratory class respectively, instead of giving a break.</a:t>
            </a:r>
          </a:p>
          <a:p>
            <a:pPr>
              <a:defRPr/>
            </a:pPr>
            <a:r>
              <a:rPr lang="en-US" dirty="0"/>
              <a:t>Every class will start with a question-answer session about the last lecture. So students must be prepared with the contents and exercises from the last lecture.</a:t>
            </a:r>
          </a:p>
          <a:p>
            <a:pPr>
              <a:defRPr/>
            </a:pPr>
            <a:r>
              <a:rPr lang="en-US" dirty="0"/>
              <a:t>Students are suggested to ask questions during or after the lecture.</a:t>
            </a:r>
          </a:p>
          <a:p>
            <a:pPr>
              <a:defRPr/>
            </a:pPr>
            <a:r>
              <a:rPr lang="en-US" i="1" dirty="0"/>
              <a:t>Additional/bonus marks</a:t>
            </a:r>
            <a:r>
              <a:rPr lang="en-US" dirty="0"/>
              <a:t> may be given to any </a:t>
            </a:r>
            <a:r>
              <a:rPr lang="en-US" i="1" dirty="0"/>
              <a:t>good performances</a:t>
            </a:r>
            <a:r>
              <a:rPr lang="en-US" dirty="0"/>
              <a:t> during the class.</a:t>
            </a:r>
          </a:p>
          <a:p>
            <a:pPr>
              <a:defRPr/>
            </a:pPr>
            <a:r>
              <a:rPr lang="en-US" b="1" i="1" dirty="0"/>
              <a:t>Late in Class</a:t>
            </a:r>
            <a:r>
              <a:rPr lang="en-US" dirty="0"/>
              <a:t>: </a:t>
            </a:r>
          </a:p>
          <a:p>
            <a:pPr lvl="1">
              <a:defRPr/>
            </a:pPr>
            <a:r>
              <a:rPr lang="en-US" dirty="0"/>
              <a:t>Student coming after 10 minutes of due time is considered late. </a:t>
            </a:r>
          </a:p>
          <a:p>
            <a:pPr lvl="1">
              <a:defRPr/>
            </a:pPr>
            <a:r>
              <a:rPr lang="en-US" dirty="0"/>
              <a:t>3 late attendances are considered as one absent.</a:t>
            </a:r>
          </a:p>
          <a:p>
            <a:pPr lvl="1">
              <a:defRPr/>
            </a:pPr>
            <a:r>
              <a:rPr lang="en-US" dirty="0"/>
              <a:t>Late during quiz/presentation are not given additional time.</a:t>
            </a:r>
          </a:p>
          <a:p>
            <a:pPr lvl="1">
              <a:defRPr/>
            </a:pPr>
            <a:r>
              <a:rPr lang="en-US" dirty="0"/>
              <a:t>Students who are regularly late might have additional deduction of marks.</a:t>
            </a:r>
          </a:p>
          <a:p>
            <a:pPr lvl="1">
              <a:defRPr/>
            </a:pPr>
            <a:r>
              <a:rPr lang="en-US" dirty="0"/>
              <a:t>A late student will be allowed to enter the class. Don’t ask permission to enter the class, just get in slowly and silently. Same policy implies if a student wants to go out of the class for emergency reasons.</a:t>
            </a:r>
          </a:p>
        </p:txBody>
      </p:sp>
      <p:sp>
        <p:nvSpPr>
          <p:cNvPr id="22534"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B7B5AD3-B419-470E-A8ED-B24291D73F1C}" type="slidenum">
              <a:rPr lang="en-US" smtClean="0"/>
              <a:pPr/>
              <a:t>15</a:t>
            </a:fld>
            <a:endParaRPr lang="en-US"/>
          </a:p>
        </p:txBody>
      </p:sp>
      <p:sp>
        <p:nvSpPr>
          <p:cNvPr id="6" name="Footer Placeholder 6">
            <a:extLst>
              <a:ext uri="{FF2B5EF4-FFF2-40B4-BE49-F238E27FC236}">
                <a16:creationId xmlns:a16="http://schemas.microsoft.com/office/drawing/2014/main" id="{51EDE73F-7C6F-4AB9-A8AB-464D6D33855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a:xfrm>
            <a:off x="1293813" y="1171575"/>
            <a:ext cx="8915400" cy="3019425"/>
          </a:xfrm>
        </p:spPr>
        <p:txBody>
          <a:bodyPr/>
          <a:lstStyle/>
          <a:p>
            <a:pPr>
              <a:defRPr/>
            </a:pPr>
            <a:r>
              <a:rPr lang="en-US" dirty="0"/>
              <a:t>Attendance</a:t>
            </a:r>
          </a:p>
          <a:p>
            <a:pPr>
              <a:defRPr/>
            </a:pPr>
            <a:r>
              <a:rPr lang="en-US" dirty="0"/>
              <a:t>Laboratory Policies</a:t>
            </a:r>
          </a:p>
          <a:p>
            <a:pPr>
              <a:defRPr/>
            </a:pPr>
            <a:r>
              <a:rPr lang="en-US" dirty="0"/>
              <a:t>Makeup Evaluation (quiz, assignment, etc.)</a:t>
            </a:r>
          </a:p>
          <a:p>
            <a:pPr>
              <a:defRPr/>
            </a:pPr>
            <a:r>
              <a:rPr lang="en-US" dirty="0"/>
              <a:t>Grading Policies</a:t>
            </a:r>
          </a:p>
          <a:p>
            <a:pPr>
              <a:defRPr/>
            </a:pPr>
            <a:r>
              <a:rPr lang="en-US" dirty="0"/>
              <a:t>Dropping a Course</a:t>
            </a:r>
          </a:p>
          <a:p>
            <a:pPr>
              <a:defRPr/>
            </a:pPr>
            <a:endParaRPr lang="en-US" dirty="0"/>
          </a:p>
        </p:txBody>
      </p:sp>
      <p:sp>
        <p:nvSpPr>
          <p:cNvPr id="2355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770E9996-D3D2-48A1-B4EC-29EEADF25D0E}" type="slidenum">
              <a:rPr lang="en-US" smtClean="0"/>
              <a:pPr/>
              <a:t>16</a:t>
            </a:fld>
            <a:endParaRPr lang="en-US"/>
          </a:p>
        </p:txBody>
      </p:sp>
      <p:sp>
        <p:nvSpPr>
          <p:cNvPr id="6" name="Footer Placeholder 6">
            <a:extLst>
              <a:ext uri="{FF2B5EF4-FFF2-40B4-BE49-F238E27FC236}">
                <a16:creationId xmlns:a16="http://schemas.microsoft.com/office/drawing/2014/main" id="{B785D486-4CB3-4130-9ECD-4B7C7B2E32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92500" lnSpcReduction="10000"/>
          </a:bodyPr>
          <a:lstStyle/>
          <a:p>
            <a:pPr>
              <a:defRPr/>
            </a:pPr>
            <a:r>
              <a:rPr lang="en-US" i="1" dirty="0"/>
              <a:t>At least</a:t>
            </a:r>
            <a:r>
              <a:rPr lang="en-US" dirty="0"/>
              <a:t> 75% presence is required by the student. Absent classes must be defended by the student through application and proper documentation to the course teacher. </a:t>
            </a:r>
          </a:p>
          <a:p>
            <a:pPr>
              <a:defRPr/>
            </a:pPr>
            <a:r>
              <a:rPr lang="en-US" dirty="0"/>
              <a:t>Single absences or absences within 25% range will be judged by the course teacher. </a:t>
            </a:r>
          </a:p>
          <a:p>
            <a:pPr>
              <a:defRPr/>
            </a:pPr>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pPr>
              <a:defRPr/>
            </a:pPr>
            <a:r>
              <a:rPr lang="en-US" dirty="0"/>
              <a:t>Acceptance of an application for absence only gives permission to attend the following classes. This might still result in deduction of marks (for attendance) which will be judged by the course teacher.</a:t>
            </a:r>
          </a:p>
          <a:p>
            <a:pPr lvl="1">
              <a:defRPr/>
            </a:pPr>
            <a:endParaRPr lang="en-US" dirty="0"/>
          </a:p>
        </p:txBody>
      </p:sp>
      <p:sp>
        <p:nvSpPr>
          <p:cNvPr id="24582"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208281A-1E57-4AF4-B723-E5F6BFA8FCAE}" type="slidenum">
              <a:rPr lang="en-US" smtClean="0"/>
              <a:pPr/>
              <a:t>17</a:t>
            </a:fld>
            <a:endParaRPr lang="en-US"/>
          </a:p>
        </p:txBody>
      </p:sp>
      <p:sp>
        <p:nvSpPr>
          <p:cNvPr id="6" name="Footer Placeholder 6">
            <a:extLst>
              <a:ext uri="{FF2B5EF4-FFF2-40B4-BE49-F238E27FC236}">
                <a16:creationId xmlns:a16="http://schemas.microsoft.com/office/drawing/2014/main" id="{742A1534-D0CC-4357-86F0-B7729C27CC4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85000" lnSpcReduction="20000"/>
          </a:bodyPr>
          <a:lstStyle/>
          <a:p>
            <a:pPr lvl="1">
              <a:defRPr/>
            </a:pPr>
            <a:r>
              <a:rPr lang="en-US" b="1" i="1" cap="small" dirty="0"/>
              <a:t>Laboratory Classes:</a:t>
            </a:r>
          </a:p>
          <a:p>
            <a:pPr lvl="2">
              <a:defRPr/>
            </a:pPr>
            <a:r>
              <a:rPr lang="en-US" dirty="0"/>
              <a:t>First 0.5 – 1 hour will be spent explaining the problems/task/experiment to be performed.</a:t>
            </a:r>
          </a:p>
          <a:p>
            <a:pPr lvl="2">
              <a:defRPr/>
            </a:pPr>
            <a:r>
              <a:rPr lang="en-US" dirty="0"/>
              <a:t>Next 1 – 1.5 hour(s) will be spent by the students to complete the experiment.</a:t>
            </a:r>
          </a:p>
          <a:p>
            <a:pPr lvl="2">
              <a:defRPr/>
            </a:pPr>
            <a:r>
              <a:rPr lang="en-US" dirty="0"/>
              <a:t>Next 0.5 – 1 hour will be spent in checking, marking, and discussing the solution.</a:t>
            </a:r>
          </a:p>
          <a:p>
            <a:pPr lvl="2">
              <a:defRPr/>
            </a:pPr>
            <a:r>
              <a:rPr lang="en-US" dirty="0"/>
              <a:t>Students are allowed to discuss with each other (unless instructed not to) in solving problems.</a:t>
            </a:r>
          </a:p>
          <a:p>
            <a:pPr lvl="2">
              <a:defRPr/>
            </a:pPr>
            <a:r>
              <a:rPr lang="en-US" dirty="0"/>
              <a:t>But the checking (executing/viva) &amp; marking will be with individual students only.</a:t>
            </a:r>
          </a:p>
          <a:p>
            <a:pPr lvl="1">
              <a:defRPr/>
            </a:pPr>
            <a:r>
              <a:rPr lang="en-US" b="1" i="1" cap="small" dirty="0"/>
              <a:t>Laboratory Exam: </a:t>
            </a:r>
            <a:endParaRPr lang="en-US" sz="2400" dirty="0"/>
          </a:p>
          <a:p>
            <a:pPr lvl="2">
              <a:defRPr/>
            </a:pPr>
            <a:r>
              <a:rPr lang="en-US" dirty="0"/>
              <a:t>Laboratory exams are scheduled in the week before the major exams during the normal laboratory hours.</a:t>
            </a:r>
          </a:p>
          <a:p>
            <a:pPr lvl="2">
              <a:defRPr/>
            </a:pPr>
            <a:r>
              <a:rPr lang="en-US" dirty="0"/>
              <a:t>Generally students are given one/more problems to be solved of which at least one part is solved using computers.</a:t>
            </a:r>
          </a:p>
          <a:p>
            <a:pPr lvl="2">
              <a:defRPr/>
            </a:pPr>
            <a:r>
              <a:rPr lang="en-US" dirty="0"/>
              <a:t>One hour is given to the students to solve the problem. And half hour to submit and viva. Generally 20 students in the first 1.5 hours and the other 20 students in the rest 1.5 hours.</a:t>
            </a:r>
          </a:p>
          <a:p>
            <a:pPr lvl="2">
              <a:defRPr/>
            </a:pPr>
            <a:r>
              <a:rPr lang="en-US" dirty="0"/>
              <a:t>Students may be given choices to select the problem. At most 3 selection can be given to a student with 0, 2, and 4 marks deduction as a penalty for each selection respectively.</a:t>
            </a:r>
          </a:p>
          <a:p>
            <a:pPr lvl="2">
              <a:defRPr/>
            </a:pPr>
            <a:r>
              <a:rPr lang="en-US" dirty="0"/>
              <a:t>Only in case of unavoidable circumstances, the laboratory exams may be taken in the off days or week after the major exams. </a:t>
            </a:r>
          </a:p>
          <a:p>
            <a:pPr>
              <a:defRPr/>
            </a:pPr>
            <a:endParaRPr lang="en-US" dirty="0"/>
          </a:p>
        </p:txBody>
      </p:sp>
      <p:sp>
        <p:nvSpPr>
          <p:cNvPr id="2560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EA413821-E162-42D2-AB1D-E2D1E19A7E97}" type="slidenum">
              <a:rPr lang="en-US" smtClean="0"/>
              <a:pPr/>
              <a:t>18</a:t>
            </a:fld>
            <a:endParaRPr lang="en-US"/>
          </a:p>
        </p:txBody>
      </p:sp>
      <p:sp>
        <p:nvSpPr>
          <p:cNvPr id="6" name="Footer Placeholder 6">
            <a:extLst>
              <a:ext uri="{FF2B5EF4-FFF2-40B4-BE49-F238E27FC236}">
                <a16:creationId xmlns:a16="http://schemas.microsoft.com/office/drawing/2014/main" id="{92CCA5D9-9E29-42E4-A3AA-CD6EE887227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7500" lnSpcReduction="20000"/>
          </a:bodyPr>
          <a:lstStyle/>
          <a:p>
            <a:pPr>
              <a:defRPr/>
            </a:pPr>
            <a:r>
              <a:rPr lang="en-US" dirty="0"/>
              <a:t>There will be no makeup quiz as long as a student have appeared in 2 quizzes.</a:t>
            </a:r>
          </a:p>
          <a:p>
            <a:pPr>
              <a:defRPr/>
            </a:pPr>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pPr>
              <a:defRPr/>
            </a:pPr>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pPr>
              <a:defRPr/>
            </a:pPr>
            <a:r>
              <a:rPr lang="en-US" dirty="0"/>
              <a:t>Students unable to attend the set B exam may apply for set C exam within the same time limit as set B. Such applications must be supported by very strong reason and documentation, as they are generally rejected. </a:t>
            </a:r>
          </a:p>
          <a:p>
            <a:pPr>
              <a:defRPr/>
            </a:pPr>
            <a:r>
              <a:rPr lang="en-US" dirty="0"/>
              <a:t>The course teacher will be the judge of accepting/rejecting the request for makeup.</a:t>
            </a:r>
          </a:p>
          <a:p>
            <a:pPr>
              <a:defRPr/>
            </a:pPr>
            <a:endParaRPr lang="en-US" dirty="0"/>
          </a:p>
        </p:txBody>
      </p:sp>
      <p:sp>
        <p:nvSpPr>
          <p:cNvPr id="26630"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9C917A7E-3EF5-4E75-A4F6-A55809977BF4}" type="slidenum">
              <a:rPr lang="en-US" smtClean="0"/>
              <a:pPr/>
              <a:t>19</a:t>
            </a:fld>
            <a:endParaRPr lang="en-US"/>
          </a:p>
        </p:txBody>
      </p:sp>
      <p:sp>
        <p:nvSpPr>
          <p:cNvPr id="6" name="Footer Placeholder 6">
            <a:extLst>
              <a:ext uri="{FF2B5EF4-FFF2-40B4-BE49-F238E27FC236}">
                <a16:creationId xmlns:a16="http://schemas.microsoft.com/office/drawing/2014/main" id="{06F72DB5-F133-4514-8A23-6D7EDCD4B5B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20000"/>
          </a:bodyPr>
          <a:lstStyle/>
          <a:p>
            <a:pPr algn="just">
              <a:spcBef>
                <a:spcPts val="600"/>
              </a:spcBef>
              <a:defRPr/>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gn="just">
              <a:spcBef>
                <a:spcPts val="600"/>
              </a:spcBef>
              <a:defRPr/>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gn="just">
              <a:spcBef>
                <a:spcPts val="600"/>
              </a:spcBef>
              <a:defRPr/>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gn="just">
              <a:spcBef>
                <a:spcPts val="600"/>
              </a:spcBef>
              <a:defRPr/>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lgn="just">
              <a:buFontTx/>
              <a:buNone/>
              <a:defRPr/>
            </a:pPr>
            <a:endParaRPr lang="en-US" dirty="0"/>
          </a:p>
        </p:txBody>
      </p:sp>
      <p:sp>
        <p:nvSpPr>
          <p:cNvPr id="2765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B33FBB-3BDF-4BD5-A2E9-DE7D3EF76D40}" type="slidenum">
              <a:rPr lang="en-US" smtClean="0"/>
              <a:pPr/>
              <a:t>20</a:t>
            </a:fld>
            <a:endParaRPr lang="en-US"/>
          </a:p>
        </p:txBody>
      </p:sp>
      <p:sp>
        <p:nvSpPr>
          <p:cNvPr id="6" name="Footer Placeholder 6">
            <a:extLst>
              <a:ext uri="{FF2B5EF4-FFF2-40B4-BE49-F238E27FC236}">
                <a16:creationId xmlns:a16="http://schemas.microsoft.com/office/drawing/2014/main" id="{AF587077-CA24-4B50-BEB4-5C28E510B289}"/>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lstStyle/>
          <a:p>
            <a:pPr>
              <a:spcBef>
                <a:spcPts val="600"/>
              </a:spcBef>
              <a:defRPr/>
            </a:pPr>
            <a:r>
              <a:rPr lang="en-US" sz="3000" dirty="0"/>
              <a:t>Once a student’s gets ‘I’ or ‘UW’ and unable to fulfill the requirements with the course teacher for makeup, </a:t>
            </a:r>
            <a:r>
              <a:rPr lang="en-US" sz="3000" u="sng" dirty="0"/>
              <a:t>must drop the course</a:t>
            </a:r>
            <a:r>
              <a:rPr lang="en-US" sz="3000" dirty="0"/>
              <a:t> within officially </a:t>
            </a:r>
            <a:r>
              <a:rPr lang="en-US" sz="3000" i="1" dirty="0"/>
              <a:t>mentioned time period</a:t>
            </a:r>
            <a:r>
              <a:rPr lang="en-US" sz="3000" dirty="0"/>
              <a:t> from the </a:t>
            </a:r>
            <a:r>
              <a:rPr lang="en-US" sz="3000" i="1" dirty="0"/>
              <a:t>registration department</a:t>
            </a:r>
            <a:r>
              <a:rPr lang="en-US" sz="3000" dirty="0"/>
              <a:t>. </a:t>
            </a:r>
          </a:p>
          <a:p>
            <a:pPr>
              <a:spcBef>
                <a:spcPts val="600"/>
              </a:spcBef>
              <a:defRPr/>
            </a:pPr>
            <a:r>
              <a:rPr lang="en-US" sz="3000" dirty="0"/>
              <a:t>Students in probation or falls into the probation due to ‘I’/’UW’ grade are not allowed to drop the course.</a:t>
            </a:r>
          </a:p>
          <a:p>
            <a:pPr>
              <a:spcBef>
                <a:spcPts val="400"/>
              </a:spcBef>
              <a:defRPr/>
            </a:pPr>
            <a:r>
              <a:rPr lang="en-US" sz="3000" dirty="0"/>
              <a:t>Unable to do so will result in the automatic conversion of the grades ‘</a:t>
            </a:r>
            <a:r>
              <a:rPr lang="en-US" sz="3000" b="1" dirty="0"/>
              <a:t>I</a:t>
            </a:r>
            <a:r>
              <a:rPr lang="en-US" sz="3000" dirty="0"/>
              <a:t>’/’</a:t>
            </a:r>
            <a:r>
              <a:rPr lang="en-US" sz="3000" b="1" dirty="0"/>
              <a:t>UW</a:t>
            </a:r>
            <a:r>
              <a:rPr lang="en-US" sz="3000" dirty="0"/>
              <a:t>’ to ‘</a:t>
            </a:r>
            <a:r>
              <a:rPr lang="en-US" sz="3000" b="1" dirty="0"/>
              <a:t>F</a:t>
            </a:r>
            <a:r>
              <a:rPr lang="en-US" sz="3000" dirty="0"/>
              <a:t>’ grade </a:t>
            </a:r>
            <a:r>
              <a:rPr lang="en-US" sz="3000" u="sng" dirty="0"/>
              <a:t>after the 4</a:t>
            </a:r>
            <a:r>
              <a:rPr lang="en-US" sz="3000" u="sng" baseline="30000" dirty="0"/>
              <a:t>th</a:t>
            </a:r>
            <a:r>
              <a:rPr lang="en-US" sz="3000" u="sng" dirty="0"/>
              <a:t> week of the following semester</a:t>
            </a:r>
            <a:r>
              <a:rPr lang="en-US" sz="3000" dirty="0"/>
              <a:t>.</a:t>
            </a:r>
          </a:p>
          <a:p>
            <a:pPr>
              <a:spcBef>
                <a:spcPts val="400"/>
              </a:spcBef>
              <a:defRPr/>
            </a:pPr>
            <a:r>
              <a:rPr lang="en-US" sz="3000" dirty="0"/>
              <a:t>Any </a:t>
            </a:r>
            <a:r>
              <a:rPr lang="en-US" sz="3000" i="1" dirty="0"/>
              <a:t>problem with the mark/grade</a:t>
            </a:r>
            <a:r>
              <a:rPr lang="en-US" sz="3000" dirty="0"/>
              <a:t> </a:t>
            </a:r>
            <a:r>
              <a:rPr lang="en-US" sz="3000" u="sng" dirty="0"/>
              <a:t>must be consulted</a:t>
            </a:r>
            <a:r>
              <a:rPr lang="en-US" sz="3000" dirty="0"/>
              <a:t> with the course teacher within </a:t>
            </a:r>
            <a:r>
              <a:rPr lang="en-US" sz="3000" i="1" dirty="0"/>
              <a:t>one week of the release of grades</a:t>
            </a:r>
            <a:r>
              <a:rPr lang="en-US" sz="3000" dirty="0"/>
              <a:t>. </a:t>
            </a:r>
          </a:p>
          <a:p>
            <a:pPr>
              <a:defRPr/>
            </a:pPr>
            <a:endParaRPr lang="en-US" sz="3000" dirty="0"/>
          </a:p>
        </p:txBody>
      </p:sp>
      <p:sp>
        <p:nvSpPr>
          <p:cNvPr id="2867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AF8B7E0-7C89-4040-8503-FD8139A63CA0}" type="slidenum">
              <a:rPr lang="en-US" smtClean="0"/>
              <a:pPr/>
              <a:t>21</a:t>
            </a:fld>
            <a:endParaRPr lang="en-US"/>
          </a:p>
        </p:txBody>
      </p:sp>
      <p:sp>
        <p:nvSpPr>
          <p:cNvPr id="6" name="Footer Placeholder 6">
            <a:extLst>
              <a:ext uri="{FF2B5EF4-FFF2-40B4-BE49-F238E27FC236}">
                <a16:creationId xmlns:a16="http://schemas.microsoft.com/office/drawing/2014/main" id="{6D34ABE9-B68B-4968-983D-69FBD97E0AB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p:txBody>
          <a:bodyPr/>
          <a:lstStyle/>
          <a:p>
            <a:pPr algn="just">
              <a:defRPr/>
            </a:pPr>
            <a:r>
              <a:rPr lang="en-US" sz="2600" dirty="0"/>
              <a:t>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t>The course teacher must write down the grades (if any) obtained in midterm, final, and grand total on the drop form.</a:t>
            </a:r>
          </a:p>
          <a:p>
            <a:pPr algn="just">
              <a:defRPr/>
            </a:pPr>
            <a:r>
              <a:rPr lang="en-US" sz="2600" dirty="0"/>
              <a:t>No drop is accepted during the following periods:</a:t>
            </a:r>
          </a:p>
          <a:p>
            <a:pPr lvl="1" algn="just">
              <a:defRPr/>
            </a:pPr>
            <a:r>
              <a:rPr lang="en-US" sz="2600" dirty="0"/>
              <a:t>One week before midterm exam – grade release date of midterm exam.</a:t>
            </a:r>
          </a:p>
          <a:p>
            <a:pPr lvl="1" algn="just">
              <a:defRPr/>
            </a:pPr>
            <a:r>
              <a:rPr lang="en-US" sz="2600" dirty="0"/>
              <a:t>One week before final term exam – grade release date of final grade.</a:t>
            </a:r>
          </a:p>
          <a:p>
            <a:pPr algn="just">
              <a:defRPr/>
            </a:pPr>
            <a:r>
              <a:rPr lang="en-US" sz="2600" dirty="0"/>
              <a:t>Student with ‘F’ grades in midterm, final term, or grand total cannot drop.</a:t>
            </a:r>
          </a:p>
          <a:p>
            <a:pPr algn="just">
              <a:defRPr/>
            </a:pPr>
            <a:r>
              <a:rPr lang="en-US" sz="2600" dirty="0"/>
              <a:t>Probation student are not allowed to drop any course.</a:t>
            </a:r>
          </a:p>
        </p:txBody>
      </p:sp>
      <p:sp>
        <p:nvSpPr>
          <p:cNvPr id="2970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0689A5C-64A0-4B62-8418-3036CBCED226}" type="slidenum">
              <a:rPr lang="en-US" smtClean="0"/>
              <a:pPr/>
              <a:t>22</a:t>
            </a:fld>
            <a:endParaRPr lang="en-US"/>
          </a:p>
        </p:txBody>
      </p:sp>
      <p:sp>
        <p:nvSpPr>
          <p:cNvPr id="6" name="Footer Placeholder 6">
            <a:extLst>
              <a:ext uri="{FF2B5EF4-FFF2-40B4-BE49-F238E27FC236}">
                <a16:creationId xmlns:a16="http://schemas.microsoft.com/office/drawing/2014/main" id="{7D4B74A0-6A4E-4034-9806-D75E75E2085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i="1" dirty="0"/>
              <a:t>Contacts</a:t>
            </a:r>
            <a:endParaRPr lang="en-US" dirty="0"/>
          </a:p>
        </p:txBody>
      </p:sp>
      <p:sp>
        <p:nvSpPr>
          <p:cNvPr id="3" name="Content Placeholder 2"/>
          <p:cNvSpPr>
            <a:spLocks noGrp="1"/>
          </p:cNvSpPr>
          <p:nvPr>
            <p:ph idx="1"/>
          </p:nvPr>
        </p:nvSpPr>
        <p:spPr/>
        <p:txBody>
          <a:bodyPr/>
          <a:lstStyle/>
          <a:p>
            <a:pPr algn="just">
              <a:defRPr/>
            </a:pPr>
            <a:r>
              <a:rPr lang="en-US" dirty="0"/>
              <a:t>Contact information (email, office phone extension, office location, consulting hours, etc.) of the course teacher must be stored by the students.</a:t>
            </a:r>
          </a:p>
          <a:p>
            <a:pPr algn="just">
              <a:defRPr/>
            </a:pPr>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pPr algn="just">
              <a:defRPr/>
            </a:pPr>
            <a:r>
              <a:rPr lang="en-US" dirty="0"/>
              <a:t>Update &amp; correct your email address &amp; phone number at VUES, as the teacher will contact/notify you of anything regarding the course through these information in VUES.</a:t>
            </a:r>
          </a:p>
          <a:p>
            <a:pPr algn="just">
              <a:defRPr/>
            </a:pPr>
            <a:endParaRPr lang="en-US" dirty="0"/>
          </a:p>
        </p:txBody>
      </p:sp>
      <p:sp>
        <p:nvSpPr>
          <p:cNvPr id="3072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8521F45-5A7E-47E9-86F2-396F992CE412}" type="slidenum">
              <a:rPr lang="en-US" smtClean="0"/>
              <a:pPr/>
              <a:t>23</a:t>
            </a:fld>
            <a:endParaRPr lang="en-US"/>
          </a:p>
        </p:txBody>
      </p:sp>
      <p:sp>
        <p:nvSpPr>
          <p:cNvPr id="6" name="Footer Placeholder 6">
            <a:extLst>
              <a:ext uri="{FF2B5EF4-FFF2-40B4-BE49-F238E27FC236}">
                <a16:creationId xmlns:a16="http://schemas.microsoft.com/office/drawing/2014/main" id="{4DCFC164-4D6C-4C8D-85F6-FB234F15233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p:txBody>
          <a:bodyPr>
            <a:normAutofit fontScale="70000" lnSpcReduction="20000"/>
          </a:bodyPr>
          <a:lstStyle/>
          <a:p>
            <a:pPr>
              <a:defRPr/>
            </a:pPr>
            <a:r>
              <a:rPr lang="en-US" dirty="0"/>
              <a:t>For any problems that could not be solved/understood during the lecture,  students are advised to contact during the consultation hours and solve the problem.</a:t>
            </a:r>
          </a:p>
          <a:p>
            <a:pPr>
              <a:defRPr/>
            </a:pPr>
            <a:endParaRPr lang="en-US" dirty="0"/>
          </a:p>
          <a:p>
            <a:pPr>
              <a:defRPr/>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a:defRPr/>
            </a:pPr>
            <a:endParaRPr lang="en-US" dirty="0"/>
          </a:p>
          <a:p>
            <a:pPr>
              <a:defRPr/>
            </a:pPr>
            <a:r>
              <a:rPr lang="en-US" dirty="0"/>
              <a:t>Probation students must meet the course teacher once a week. So schedule your time with the teacher.</a:t>
            </a:r>
          </a:p>
          <a:p>
            <a:pPr>
              <a:defRPr/>
            </a:pPr>
            <a:endParaRPr lang="en-US" dirty="0"/>
          </a:p>
          <a:p>
            <a:pPr>
              <a:defRPr/>
            </a:pPr>
            <a:r>
              <a:rPr lang="en-US" dirty="0"/>
              <a:t>Any kind of dishonesty, plagiarism, misbehavior, misconduct, etc. will not be tolerated. Might result in deduction of marks, ‘F’ grade, or reported to the AIUB Disciplinary Committee for drastic punishment.</a:t>
            </a:r>
          </a:p>
          <a:p>
            <a:pPr>
              <a:defRPr/>
            </a:pPr>
            <a:endParaRPr lang="en-US" dirty="0"/>
          </a:p>
          <a:p>
            <a:pPr>
              <a:defRPr/>
            </a:pPr>
            <a:r>
              <a:rPr lang="en-US" dirty="0"/>
              <a:t>Always check/visit the AIUB home page for notices, rules &amp; regulations of academic/university policies and important announcement for deadlines (Course drop, Exam permit, Exam Schedule, etc.).</a:t>
            </a:r>
          </a:p>
          <a:p>
            <a:pPr>
              <a:defRPr/>
            </a:pPr>
            <a:endParaRPr lang="en-US" dirty="0"/>
          </a:p>
          <a:p>
            <a:pPr>
              <a:defRPr/>
            </a:pPr>
            <a:endParaRPr lang="en-US" dirty="0"/>
          </a:p>
        </p:txBody>
      </p:sp>
      <p:sp>
        <p:nvSpPr>
          <p:cNvPr id="3277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0204C830-1A6D-4728-8DC8-3C90B662C595}" type="slidenum">
              <a:rPr lang="en-US" smtClean="0"/>
              <a:pPr/>
              <a:t>24</a:t>
            </a:fld>
            <a:endParaRPr lang="en-US"/>
          </a:p>
        </p:txBody>
      </p:sp>
      <p:sp>
        <p:nvSpPr>
          <p:cNvPr id="6" name="Footer Placeholder 6">
            <a:extLst>
              <a:ext uri="{FF2B5EF4-FFF2-40B4-BE49-F238E27FC236}">
                <a16:creationId xmlns:a16="http://schemas.microsoft.com/office/drawing/2014/main" id="{8985CC07-DFAB-499D-8C4F-28AF0E4EB25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FE265EE4-E89A-45D0-B112-B2C897E4E832}" type="slidenum">
              <a:rPr lang="en-US" smtClean="0"/>
              <a:pPr/>
              <a:t>25</a:t>
            </a:fld>
            <a:endParaRPr lang="en-US"/>
          </a:p>
        </p:txBody>
      </p:sp>
      <p:sp>
        <p:nvSpPr>
          <p:cNvPr id="7" name="Rectangle 6"/>
          <p:cNvSpPr/>
          <p:nvPr/>
        </p:nvSpPr>
        <p:spPr>
          <a:xfrm>
            <a:off x="536889" y="943431"/>
            <a:ext cx="10813954" cy="4524315"/>
          </a:xfrm>
          <a:prstGeom prst="rect">
            <a:avLst/>
          </a:prstGeom>
          <a:noFill/>
        </p:spPr>
        <p:txBody>
          <a:bodyPr>
            <a:spAutoFit/>
          </a:bodyPr>
          <a:lstStyle/>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id="{CD6B0910-7ED5-41C1-B068-3E0960C703B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26</a:t>
            </a:fld>
            <a:endParaRPr lang="en-US"/>
          </a:p>
        </p:txBody>
      </p:sp>
      <p:sp>
        <p:nvSpPr>
          <p:cNvPr id="226306" name="Rectangle 2"/>
          <p:cNvSpPr>
            <a:spLocks noGrp="1" noChangeArrowheads="1"/>
          </p:cNvSpPr>
          <p:nvPr>
            <p:ph type="title"/>
          </p:nvPr>
        </p:nvSpPr>
        <p:spPr>
          <a:xfrm>
            <a:off x="0" y="685800"/>
            <a:ext cx="12150725" cy="1047750"/>
          </a:xfrm>
        </p:spPr>
        <p:txBody>
          <a:bodyPr/>
          <a:lstStyle/>
          <a:p>
            <a:pPr eaLnBrk="1" hangingPunct="1">
              <a:defRPr/>
            </a:pPr>
            <a:r>
              <a:rPr lang="en-US" dirty="0"/>
              <a:t>??????</a:t>
            </a:r>
          </a:p>
        </p:txBody>
      </p:sp>
      <p:sp>
        <p:nvSpPr>
          <p:cNvPr id="226307" name="Rectangle 3"/>
          <p:cNvSpPr>
            <a:spLocks noGrp="1" noChangeArrowheads="1"/>
          </p:cNvSpPr>
          <p:nvPr>
            <p:ph type="body" idx="1"/>
          </p:nvPr>
        </p:nvSpPr>
        <p:spPr>
          <a:xfrm>
            <a:off x="3008313" y="2138363"/>
            <a:ext cx="5634904" cy="2566987"/>
          </a:xfrm>
        </p:spPr>
        <p:txBody>
          <a:bodyPr/>
          <a:lstStyle/>
          <a:p>
            <a:pPr algn="ctr" eaLnBrk="1" hangingPunct="1">
              <a:buFontTx/>
              <a:buNone/>
              <a:defRPr/>
            </a:pPr>
            <a:r>
              <a:rPr lang="en-US" sz="4800" b="1" dirty="0">
                <a:solidFill>
                  <a:srgbClr val="080808"/>
                </a:solidFill>
              </a:rPr>
              <a:t>What will we do/learn in this course?</a:t>
            </a:r>
          </a:p>
        </p:txBody>
      </p:sp>
      <p:sp>
        <p:nvSpPr>
          <p:cNvPr id="6" name="Footer Placeholder 6">
            <a:extLst>
              <a:ext uri="{FF2B5EF4-FFF2-40B4-BE49-F238E27FC236}">
                <a16:creationId xmlns:a16="http://schemas.microsoft.com/office/drawing/2014/main" id="{19B6EC74-1219-43DA-96B5-10B8D29624E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27</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28</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171575"/>
            <a:ext cx="11761788" cy="4956175"/>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id="{68AC0591-EA33-42D0-B200-63DF1688526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29</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11500" b="1" dirty="0">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sz="4000" dirty="0"/>
              <a:t>Vision &amp; Mission of AIUB</a:t>
            </a:r>
            <a:endParaRPr lang="en-US" sz="4000" dirty="0"/>
          </a:p>
        </p:txBody>
      </p:sp>
      <p:sp>
        <p:nvSpPr>
          <p:cNvPr id="3" name="Content Placeholder 2"/>
          <p:cNvSpPr>
            <a:spLocks noGrp="1"/>
          </p:cNvSpPr>
          <p:nvPr>
            <p:ph idx="1"/>
          </p:nvPr>
        </p:nvSpPr>
        <p:spPr>
          <a:xfrm>
            <a:off x="282574" y="1957388"/>
            <a:ext cx="11779251" cy="1338262"/>
          </a:xfrm>
        </p:spPr>
        <p:txBody>
          <a:bodyPr>
            <a:normAutofit/>
          </a:bodyPr>
          <a:lstStyle/>
          <a:p>
            <a:pPr marL="0" indent="0" algn="just">
              <a:buFontTx/>
              <a:buNone/>
              <a:defRPr/>
            </a:pPr>
            <a:r>
              <a:rPr lang="en-US" altLang="ja-JP" sz="20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3600" b="1" dirty="0"/>
              <a:t>Mission</a:t>
            </a:r>
            <a:endParaRPr lang="en-US" sz="4000" b="1" dirty="0"/>
          </a:p>
        </p:txBody>
      </p:sp>
      <p:sp>
        <p:nvSpPr>
          <p:cNvPr id="11269" name="Content Placeholder 2"/>
          <p:cNvSpPr txBox="1">
            <a:spLocks/>
          </p:cNvSpPr>
          <p:nvPr/>
        </p:nvSpPr>
        <p:spPr bwMode="auto">
          <a:xfrm>
            <a:off x="303212" y="4162425"/>
            <a:ext cx="11779251"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000" dirty="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sz="1200" dirty="0"/>
              <a:t>AIUB::CSC2211::Algorithm</a:t>
            </a:r>
          </a:p>
        </p:txBody>
      </p:sp>
      <p:sp>
        <p:nvSpPr>
          <p:cNvPr id="11272" name="Slide Number Placeholder 7"/>
          <p:cNvSpPr>
            <a:spLocks noGrp="1"/>
          </p:cNvSpPr>
          <p:nvPr>
            <p:ph type="sldNum" sz="quarter" idx="12"/>
          </p:nvPr>
        </p:nvSpPr>
        <p:spPr>
          <a:noFill/>
        </p:spPr>
        <p:txBody>
          <a:bodyPr/>
          <a:lstStyle/>
          <a:p>
            <a:r>
              <a:rPr lang="en-US" sz="1200"/>
              <a:t>Lecture01-Introduction </a:t>
            </a:r>
            <a:r>
              <a:rPr lang="en-US" sz="1200">
                <a:sym typeface="Wingdings" pitchFamily="2" charset="2"/>
              </a:rPr>
              <a:t></a:t>
            </a:r>
            <a:r>
              <a:rPr lang="en-US" sz="1200"/>
              <a:t> </a:t>
            </a:r>
            <a:fld id="{43065130-6198-4BDC-8518-28056A371628}" type="slidenum">
              <a:rPr lang="en-US" sz="1200" smtClean="0"/>
              <a:pPr/>
              <a:t>3</a:t>
            </a:fld>
            <a:endParaRPr lang="en-US" sz="120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3600" b="1" dirty="0"/>
              <a:t>Vision</a:t>
            </a:r>
            <a:endParaRPr lang="en-US" sz="4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30</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75201" y="942975"/>
            <a:ext cx="2213501" cy="1419225"/>
            <a:chOff x="672" y="1122"/>
            <a:chExt cx="1046"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79" y="1220"/>
              <a:ext cx="1039" cy="640"/>
            </a:xfrm>
            <a:prstGeom prst="rect">
              <a:avLst/>
            </a:prstGeom>
            <a:noFill/>
            <a:ln w="9525">
              <a:noFill/>
              <a:miter lim="800000"/>
              <a:headEnd/>
              <a:tailEnd/>
            </a:ln>
            <a:effectLst/>
          </p:spPr>
          <p:txBody>
            <a:bodyPr>
              <a:spAutoFit/>
            </a:bodyPr>
            <a:lstStyle/>
            <a:p>
              <a:pPr eaLnBrk="1" hangingPunct="1">
                <a:defRPr/>
              </a:pPr>
              <a:r>
                <a:rPr lang="en-US" dirty="0">
                  <a:effectLst>
                    <a:outerShdw blurRad="38100" dist="38100" dir="2700000" algn="tl">
                      <a:srgbClr val="C0C0C0"/>
                    </a:outerShdw>
                  </a:effectLst>
                  <a:latin typeface="Verdana" pitchFamily="34" charset="0"/>
                </a:rPr>
                <a:t>takes some value or set of values as</a:t>
              </a:r>
              <a:r>
                <a:rPr lang="en-US" dirty="0">
                  <a:latin typeface="Verdana" pitchFamily="34" charset="0"/>
                </a:rPr>
                <a:t> </a:t>
              </a:r>
              <a:r>
                <a:rPr lang="en-US" sz="2400" b="1" i="1" dirty="0">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dirty="0">
                  <a:solidFill>
                    <a:srgbClr val="080808"/>
                  </a:solidFill>
                  <a:effectLst>
                    <a:outerShdw blurRad="38100" dist="38100" dir="2700000" algn="tl">
                      <a:srgbClr val="C0C0C0"/>
                    </a:outerShdw>
                  </a:effectLst>
                  <a:latin typeface="Verdana" pitchFamily="34" charset="0"/>
                </a:rPr>
                <a:t>Algorithm:</a:t>
              </a:r>
              <a:r>
                <a:rPr lang="en-US" dirty="0">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31</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lstStyle/>
          <a:p>
            <a:pPr eaLnBrk="1" hangingPunct="1">
              <a:lnSpc>
                <a:spcPct val="140000"/>
              </a:lnSpc>
              <a:defRPr/>
            </a:pPr>
            <a:r>
              <a:rPr lang="en-US" sz="2400" b="1" dirty="0">
                <a:latin typeface="Courier New" pitchFamily="49" charset="0"/>
                <a:cs typeface="Courier New" pitchFamily="49" charset="0"/>
              </a:rPr>
              <a:t>Sorting</a:t>
            </a:r>
            <a:r>
              <a:rPr lang="en-US" sz="2400" dirty="0"/>
              <a:t> and </a:t>
            </a:r>
            <a:r>
              <a:rPr lang="en-US" sz="2400" b="1" dirty="0">
                <a:latin typeface="Courier New" pitchFamily="49" charset="0"/>
                <a:cs typeface="Courier New" pitchFamily="49" charset="0"/>
              </a:rPr>
              <a:t>Searching</a:t>
            </a:r>
            <a:r>
              <a:rPr lang="en-US" sz="2400" dirty="0"/>
              <a:t> are the basic and most common computational problem.</a:t>
            </a:r>
          </a:p>
          <a:p>
            <a:pPr eaLnBrk="1" hangingPunct="1">
              <a:lnSpc>
                <a:spcPct val="140000"/>
              </a:lnSpc>
              <a:defRPr/>
            </a:pPr>
            <a:r>
              <a:rPr lang="en-US" sz="2400" dirty="0"/>
              <a:t>Clever algorithms are employed for the Internet</a:t>
            </a:r>
          </a:p>
          <a:p>
            <a:pPr lvl="1" eaLnBrk="1" hangingPunct="1">
              <a:lnSpc>
                <a:spcPct val="140000"/>
              </a:lnSpc>
              <a:defRPr/>
            </a:pPr>
            <a:r>
              <a:rPr lang="en-US" sz="2000" dirty="0"/>
              <a:t>to manage large volume of data transfer.</a:t>
            </a:r>
          </a:p>
          <a:p>
            <a:pPr lvl="1" eaLnBrk="1" hangingPunct="1">
              <a:lnSpc>
                <a:spcPct val="140000"/>
              </a:lnSpc>
              <a:defRPr/>
            </a:pPr>
            <a:r>
              <a:rPr lang="en-US" sz="2000" dirty="0"/>
              <a:t>Finding good routes on which the data will travel.</a:t>
            </a:r>
          </a:p>
          <a:p>
            <a:pPr lvl="1" eaLnBrk="1" hangingPunct="1">
              <a:lnSpc>
                <a:spcPct val="140000"/>
              </a:lnSpc>
              <a:defRPr/>
            </a:pPr>
            <a:r>
              <a:rPr lang="en-US" sz="2000" dirty="0"/>
              <a:t>Search engine to quickly find requested pages.</a:t>
            </a:r>
          </a:p>
          <a:p>
            <a:pPr lvl="1" eaLnBrk="1" hangingPunct="1">
              <a:lnSpc>
                <a:spcPct val="140000"/>
              </a:lnSpc>
              <a:defRPr/>
            </a:pPr>
            <a:r>
              <a:rPr lang="en-US" sz="2000" dirty="0" err="1"/>
              <a:t>Etc</a:t>
            </a:r>
            <a:r>
              <a:rPr lang="en-US" sz="2000" dirty="0"/>
              <a:t>…</a:t>
            </a:r>
          </a:p>
          <a:p>
            <a:pPr eaLnBrk="1" hangingPunct="1">
              <a:lnSpc>
                <a:spcPct val="140000"/>
              </a:lnSpc>
              <a:defRPr/>
            </a:pPr>
            <a:r>
              <a:rPr lang="en-US" sz="2400" dirty="0"/>
              <a:t>Numerical algorithms and number theory are employed in </a:t>
            </a:r>
            <a:r>
              <a:rPr lang="en-US" sz="2400" b="1" dirty="0">
                <a:latin typeface="Courier New" pitchFamily="49" charset="0"/>
                <a:cs typeface="Courier New" pitchFamily="49" charset="0"/>
              </a:rPr>
              <a:t>electronic commerce</a:t>
            </a:r>
            <a:r>
              <a:rPr lang="en-US" sz="2400" dirty="0">
                <a:latin typeface="Courier New" pitchFamily="49" charset="0"/>
                <a:cs typeface="Courier New" pitchFamily="49" charset="0"/>
              </a:rPr>
              <a:t> </a:t>
            </a:r>
            <a:r>
              <a:rPr lang="en-US" sz="2400" dirty="0"/>
              <a:t>to keep and secure information such as credit card numbers, passwords, and bank statements. </a:t>
            </a:r>
          </a:p>
        </p:txBody>
      </p:sp>
      <p:sp>
        <p:nvSpPr>
          <p:cNvPr id="6" name="Footer Placeholder 6">
            <a:extLst>
              <a:ext uri="{FF2B5EF4-FFF2-40B4-BE49-F238E27FC236}">
                <a16:creationId xmlns:a16="http://schemas.microsoft.com/office/drawing/2014/main" id="{3F24883A-4600-4CC1-8639-FC9DAD51C23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32</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2400"/>
              <a:t>Allocating scarce resources in the most beneficial way.</a:t>
            </a:r>
          </a:p>
          <a:p>
            <a:pPr lvl="1" eaLnBrk="1" hangingPunct="1">
              <a:lnSpc>
                <a:spcPct val="150000"/>
              </a:lnSpc>
              <a:defRPr/>
            </a:pPr>
            <a:r>
              <a:rPr lang="en-US" sz="2000"/>
              <a:t>An oil company may wish to know where to place its wells in order to maximize its expected profit.</a:t>
            </a:r>
          </a:p>
          <a:p>
            <a:pPr lvl="1" eaLnBrk="1" hangingPunct="1">
              <a:lnSpc>
                <a:spcPct val="150000"/>
              </a:lnSpc>
              <a:defRPr/>
            </a:pPr>
            <a:r>
              <a:rPr lang="en-US" sz="2000"/>
              <a:t>A candidate may want to determine where to spend money buying campaign advertising in order to maximize the chances of winning at election.</a:t>
            </a:r>
          </a:p>
          <a:p>
            <a:pPr lvl="1" eaLnBrk="1" hangingPunct="1">
              <a:lnSpc>
                <a:spcPct val="150000"/>
              </a:lnSpc>
              <a:defRPr/>
            </a:pPr>
            <a:r>
              <a:rPr lang="en-US" sz="20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2000"/>
              <a:t>Etc…</a:t>
            </a:r>
          </a:p>
        </p:txBody>
      </p:sp>
      <p:sp>
        <p:nvSpPr>
          <p:cNvPr id="6" name="Footer Placeholder 6">
            <a:extLst>
              <a:ext uri="{FF2B5EF4-FFF2-40B4-BE49-F238E27FC236}">
                <a16:creationId xmlns:a16="http://schemas.microsoft.com/office/drawing/2014/main" id="{EE755CC5-5675-427B-8629-60BBCAD5F5BB}"/>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33</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t>Finite number of input </a:t>
            </a:r>
            <a:r>
              <a:rPr lang="en-US" sz="2800" b="1" i="1" dirty="0">
                <a:solidFill>
                  <a:srgbClr val="080808"/>
                </a:solidFill>
              </a:rPr>
              <a:t>instances</a:t>
            </a:r>
            <a:r>
              <a:rPr lang="en-US" sz="2800" dirty="0"/>
              <a:t> satisfying the specification. </a:t>
            </a:r>
          </a:p>
          <a:p>
            <a:pPr eaLnBrk="1" hangingPunct="1">
              <a:lnSpc>
                <a:spcPct val="90000"/>
              </a:lnSpc>
              <a:buFontTx/>
              <a:buNone/>
              <a:defRPr/>
            </a:pPr>
            <a:r>
              <a:rPr lang="en-US" sz="2800" dirty="0"/>
              <a:t>    For example:</a:t>
            </a:r>
          </a:p>
          <a:p>
            <a:pPr lvl="1" eaLnBrk="1" hangingPunct="1">
              <a:lnSpc>
                <a:spcPct val="90000"/>
              </a:lnSpc>
              <a:defRPr/>
            </a:pPr>
            <a:r>
              <a:rPr lang="en-US" sz="2400" dirty="0"/>
              <a:t>A sorted, increasing sequence of natural numbers. The sequence is of non-zero, finite length:</a:t>
            </a:r>
          </a:p>
          <a:p>
            <a:pPr lvl="2" eaLnBrk="1" hangingPunct="1">
              <a:lnSpc>
                <a:spcPct val="90000"/>
              </a:lnSpc>
              <a:defRPr/>
            </a:pPr>
            <a:r>
              <a:rPr lang="en-US" sz="2000" dirty="0"/>
              <a:t>1, 20, 908, 909, 100000, 1000000000.</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34</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34</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35</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303211" y="1171575"/>
            <a:ext cx="11658601" cy="4695825"/>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that is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dirty="0"/>
              <a:t>Finiteness</a:t>
            </a:r>
            <a:endParaRPr lang="da-DK" sz="2800" dirty="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36</a:t>
            </a:fld>
            <a:endParaRPr lang="en-US"/>
          </a:p>
        </p:txBody>
      </p:sp>
      <p:sp>
        <p:nvSpPr>
          <p:cNvPr id="2" name="Rectangle 2"/>
          <p:cNvSpPr>
            <a:spLocks noGrp="1" noChangeArrowheads="1"/>
          </p:cNvSpPr>
          <p:nvPr>
            <p:ph type="title"/>
          </p:nvPr>
        </p:nvSpPr>
        <p:spPr>
          <a:xfrm>
            <a:off x="38100" y="19050"/>
            <a:ext cx="12150725" cy="1047750"/>
          </a:xfrm>
        </p:spPr>
        <p:txBody>
          <a:bodyPr/>
          <a:lstStyle/>
          <a:p>
            <a:pPr eaLnBrk="1" hangingPunct="1">
              <a:defRPr/>
            </a:pPr>
            <a:r>
              <a:rPr lang="en-US" dirty="0"/>
              <a:t>Overall Picture</a:t>
            </a:r>
          </a:p>
        </p:txBody>
      </p:sp>
      <p:sp>
        <p:nvSpPr>
          <p:cNvPr id="3" name="Rectangle 3"/>
          <p:cNvSpPr>
            <a:spLocks noGrp="1" noChangeArrowheads="1"/>
          </p:cNvSpPr>
          <p:nvPr>
            <p:ph type="body" sz="half" idx="1"/>
          </p:nvPr>
        </p:nvSpPr>
        <p:spPr>
          <a:xfrm>
            <a:off x="101600" y="1219200"/>
            <a:ext cx="6704013" cy="4800600"/>
          </a:xfrm>
        </p:spPr>
        <p:txBody>
          <a:bodyPr/>
          <a:lstStyle/>
          <a:p>
            <a:pPr eaLnBrk="1" hangingPunct="1">
              <a:lnSpc>
                <a:spcPct val="130000"/>
              </a:lnSpc>
              <a:buFontTx/>
              <a:buNone/>
              <a:defRPr/>
            </a:pPr>
            <a:r>
              <a:rPr lang="en-GB" sz="2100" dirty="0"/>
              <a:t>Using a computer to solve problems.</a:t>
            </a:r>
          </a:p>
          <a:p>
            <a:pPr eaLnBrk="1" hangingPunct="1">
              <a:lnSpc>
                <a:spcPct val="130000"/>
              </a:lnSpc>
              <a:defRPr/>
            </a:pPr>
            <a:r>
              <a:rPr lang="en-GB" sz="2100" dirty="0"/>
              <a:t>Precisely specify the problem.</a:t>
            </a:r>
          </a:p>
          <a:p>
            <a:pPr eaLnBrk="1" hangingPunct="1">
              <a:lnSpc>
                <a:spcPct val="130000"/>
              </a:lnSpc>
              <a:defRPr/>
            </a:pPr>
            <a:r>
              <a:rPr lang="en-GB" sz="2100" dirty="0"/>
              <a:t>Designing programs</a:t>
            </a:r>
          </a:p>
          <a:p>
            <a:pPr lvl="1" eaLnBrk="1" hangingPunct="1">
              <a:lnSpc>
                <a:spcPct val="130000"/>
              </a:lnSpc>
              <a:buClr>
                <a:schemeClr val="hlink"/>
              </a:buClr>
              <a:buSzPct val="55000"/>
              <a:defRPr/>
            </a:pPr>
            <a:r>
              <a:rPr lang="en-GB" sz="2100" dirty="0"/>
              <a:t>Architecture </a:t>
            </a:r>
            <a:r>
              <a:rPr lang="en-GB" sz="2100" dirty="0">
                <a:sym typeface="Wingdings" pitchFamily="2" charset="2"/>
              </a:rPr>
              <a:t> </a:t>
            </a:r>
            <a:r>
              <a:rPr lang="en-GB" sz="2100" b="1" dirty="0">
                <a:latin typeface="Courier New" pitchFamily="49" charset="0"/>
                <a:cs typeface="Courier New" pitchFamily="49" charset="0"/>
                <a:sym typeface="Wingdings" pitchFamily="2" charset="2"/>
              </a:rPr>
              <a:t>data structure</a:t>
            </a:r>
            <a:endParaRPr lang="en-GB" sz="2100" b="1" dirty="0">
              <a:latin typeface="Courier New" pitchFamily="49" charset="0"/>
              <a:cs typeface="Courier New" pitchFamily="49" charset="0"/>
            </a:endParaRPr>
          </a:p>
          <a:p>
            <a:pPr lvl="1" eaLnBrk="1" hangingPunct="1">
              <a:lnSpc>
                <a:spcPct val="130000"/>
              </a:lnSpc>
              <a:buClr>
                <a:schemeClr val="hlink"/>
              </a:buClr>
              <a:buSzPct val="55000"/>
              <a:defRPr/>
            </a:pPr>
            <a:r>
              <a:rPr lang="en-GB" sz="2100" dirty="0"/>
              <a:t>Technique </a:t>
            </a:r>
            <a:r>
              <a:rPr lang="en-GB" sz="2100" dirty="0">
                <a:sym typeface="Wingdings" pitchFamily="2" charset="2"/>
              </a:rPr>
              <a:t> </a:t>
            </a:r>
            <a:r>
              <a:rPr lang="en-GB" sz="2100" b="1" dirty="0">
                <a:latin typeface="Courier New" pitchFamily="49" charset="0"/>
                <a:cs typeface="Courier New" pitchFamily="49" charset="0"/>
              </a:rPr>
              <a:t>algorithms</a:t>
            </a:r>
          </a:p>
          <a:p>
            <a:pPr eaLnBrk="1" hangingPunct="1">
              <a:lnSpc>
                <a:spcPct val="130000"/>
              </a:lnSpc>
              <a:defRPr/>
            </a:pPr>
            <a:r>
              <a:rPr lang="en-GB" sz="2100" dirty="0"/>
              <a:t>Writing programs</a:t>
            </a:r>
          </a:p>
          <a:p>
            <a:pPr eaLnBrk="1" hangingPunct="1">
              <a:lnSpc>
                <a:spcPct val="130000"/>
              </a:lnSpc>
              <a:defRPr/>
            </a:pPr>
            <a:r>
              <a:rPr lang="en-GB" sz="2100" dirty="0"/>
              <a:t>Verifying (testing) programs</a:t>
            </a:r>
            <a:endParaRPr lang="en-US" sz="2100" dirty="0"/>
          </a:p>
        </p:txBody>
      </p:sp>
      <p:sp>
        <p:nvSpPr>
          <p:cNvPr id="4" name="Text Box 4"/>
          <p:cNvSpPr txBox="1">
            <a:spLocks noChangeArrowheads="1"/>
          </p:cNvSpPr>
          <p:nvPr/>
        </p:nvSpPr>
        <p:spPr bwMode="auto">
          <a:xfrm>
            <a:off x="6686550" y="1265238"/>
            <a:ext cx="5400675" cy="7016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Data Structure and Algorithm Design Goals</a:t>
            </a:r>
            <a:endParaRPr lang="en-GB" sz="20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7170738" y="3429000"/>
            <a:ext cx="4611687" cy="3968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Implementation Goals</a:t>
            </a:r>
            <a:endParaRPr lang="en-GB" sz="20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6988175" y="1858963"/>
            <a:ext cx="2717800" cy="1389062"/>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47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Correctness</a:t>
              </a:r>
              <a:endParaRPr lang="en-GB" sz="2400"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9810750" y="1905000"/>
            <a:ext cx="2263775" cy="1393825"/>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47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Efficiency</a:t>
              </a:r>
              <a:endParaRPr lang="en-GB" sz="2400"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8532813" y="5208588"/>
            <a:ext cx="2601912" cy="1268412"/>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2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Robustness</a:t>
              </a:r>
              <a:endParaRPr lang="en-GB" sz="2400"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7110413" y="3733800"/>
            <a:ext cx="2662237" cy="1477963"/>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37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Adaptability</a:t>
              </a:r>
              <a:endParaRPr lang="en-GB" sz="2400"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9709150" y="3749675"/>
            <a:ext cx="2486025" cy="1352550"/>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391"/>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Reusability</a:t>
              </a:r>
              <a:endParaRPr lang="en-GB" sz="2400"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6805613" y="1066800"/>
            <a:ext cx="5184775" cy="5334000"/>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a:p>
        </p:txBody>
      </p:sp>
      <p:sp>
        <p:nvSpPr>
          <p:cNvPr id="24" name="Footer Placeholder 6">
            <a:extLst>
              <a:ext uri="{FF2B5EF4-FFF2-40B4-BE49-F238E27FC236}">
                <a16:creationId xmlns:a16="http://schemas.microsoft.com/office/drawing/2014/main" id="{6B7A96D8-4975-47D8-9D2C-CDE0F09701B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37</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lstStyle/>
          <a:p>
            <a:pPr eaLnBrk="1" hangingPunct="1">
              <a:lnSpc>
                <a:spcPct val="120000"/>
              </a:lnSpc>
              <a:defRPr/>
            </a:pPr>
            <a:r>
              <a:rPr lang="en-US" sz="2800" b="1" i="1">
                <a:solidFill>
                  <a:srgbClr val="080808"/>
                </a:solidFill>
              </a:rPr>
              <a:t>Precisely define</a:t>
            </a:r>
            <a:r>
              <a:rPr lang="en-US" sz="2800"/>
              <a:t> the problem. </a:t>
            </a:r>
          </a:p>
          <a:p>
            <a:pPr lvl="1" eaLnBrk="1" hangingPunct="1">
              <a:lnSpc>
                <a:spcPct val="120000"/>
              </a:lnSpc>
              <a:defRPr/>
            </a:pPr>
            <a:r>
              <a:rPr lang="en-US" sz="2400"/>
              <a:t>Precisely specify the input and output. </a:t>
            </a:r>
          </a:p>
          <a:p>
            <a:pPr lvl="1" eaLnBrk="1" hangingPunct="1">
              <a:lnSpc>
                <a:spcPct val="120000"/>
              </a:lnSpc>
              <a:defRPr/>
            </a:pPr>
            <a:r>
              <a:rPr lang="en-US" sz="2400"/>
              <a:t>Consider all cases. </a:t>
            </a:r>
          </a:p>
          <a:p>
            <a:pPr eaLnBrk="1" hangingPunct="1">
              <a:lnSpc>
                <a:spcPct val="120000"/>
              </a:lnSpc>
              <a:defRPr/>
            </a:pPr>
            <a:r>
              <a:rPr lang="en-US" sz="2800"/>
              <a:t>Come up with a </a:t>
            </a:r>
            <a:r>
              <a:rPr lang="en-US" sz="2800" b="1" i="1">
                <a:solidFill>
                  <a:srgbClr val="080808"/>
                </a:solidFill>
              </a:rPr>
              <a:t>simple plan</a:t>
            </a:r>
            <a:r>
              <a:rPr lang="en-US" sz="2800"/>
              <a:t> to solve the problem at hand.</a:t>
            </a:r>
          </a:p>
          <a:p>
            <a:pPr lvl="1" eaLnBrk="1" hangingPunct="1">
              <a:lnSpc>
                <a:spcPct val="120000"/>
              </a:lnSpc>
              <a:defRPr/>
            </a:pPr>
            <a:r>
              <a:rPr lang="en-US" sz="2400"/>
              <a:t>The plan is language independent.</a:t>
            </a:r>
          </a:p>
          <a:p>
            <a:pPr lvl="1" eaLnBrk="1" hangingPunct="1">
              <a:lnSpc>
                <a:spcPct val="120000"/>
              </a:lnSpc>
              <a:defRPr/>
            </a:pPr>
            <a:r>
              <a:rPr lang="en-US" sz="2400"/>
              <a:t>The precise problem specification influences the plan.</a:t>
            </a:r>
          </a:p>
          <a:p>
            <a:pPr eaLnBrk="1" hangingPunct="1">
              <a:lnSpc>
                <a:spcPct val="120000"/>
              </a:lnSpc>
              <a:defRPr/>
            </a:pPr>
            <a:r>
              <a:rPr lang="en-US" sz="2800"/>
              <a:t>Turn the plan into an implementation</a:t>
            </a:r>
          </a:p>
          <a:p>
            <a:pPr lvl="1" eaLnBrk="1" hangingPunct="1">
              <a:lnSpc>
                <a:spcPct val="120000"/>
              </a:lnSpc>
              <a:defRPr/>
            </a:pPr>
            <a:r>
              <a:rPr lang="en-US" sz="2400"/>
              <a:t>The problem representation (data structure) influences the implementation.</a:t>
            </a:r>
          </a:p>
        </p:txBody>
      </p:sp>
      <p:sp>
        <p:nvSpPr>
          <p:cNvPr id="6" name="Footer Placeholder 6">
            <a:extLst>
              <a:ext uri="{FF2B5EF4-FFF2-40B4-BE49-F238E27FC236}">
                <a16:creationId xmlns:a16="http://schemas.microsoft.com/office/drawing/2014/main" id="{A61120EE-F6C8-4975-946D-DA4154BF02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38</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4800" b="1" i="1" dirty="0">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39</a:t>
            </a:fld>
            <a:endParaRPr lang="en-US"/>
          </a:p>
        </p:txBody>
      </p:sp>
      <p:sp>
        <p:nvSpPr>
          <p:cNvPr id="264195" name="Rectangle 3"/>
          <p:cNvSpPr>
            <a:spLocks noGrp="1" noChangeArrowheads="1"/>
          </p:cNvSpPr>
          <p:nvPr>
            <p:ph type="body" idx="1"/>
          </p:nvPr>
        </p:nvSpPr>
        <p:spPr>
          <a:xfrm>
            <a:off x="227013" y="1509712"/>
            <a:ext cx="11582400" cy="3062288"/>
          </a:xfrm>
        </p:spPr>
        <p:txBody>
          <a:bodyPr/>
          <a:lstStyle/>
          <a:p>
            <a:pPr algn="ctr" eaLnBrk="1" hangingPunct="1">
              <a:buFontTx/>
              <a:buNone/>
              <a:defRPr/>
            </a:pPr>
            <a:r>
              <a:rPr lang="en-US" sz="4000" b="1" i="1" dirty="0">
                <a:solidFill>
                  <a:srgbClr val="080808"/>
                </a:solidFill>
              </a:rPr>
              <a:t>The answer is yes, if for no other reason than that you would still like to demonstrate that your solution method terminates and does so with the correct answer.</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extLst>
      <p:ext uri="{BB962C8B-B14F-4D97-AF65-F5344CB8AC3E}">
        <p14:creationId xmlns:p14="http://schemas.microsoft.com/office/powerpoint/2010/main" val="318934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a:bodyPr>
          <a:lstStyle/>
          <a:p>
            <a:pPr algn="just">
              <a:lnSpc>
                <a:spcPct val="80000"/>
              </a:lnSpc>
              <a:defRPr/>
            </a:pPr>
            <a:r>
              <a:rPr lang="en-US" altLang="ja-JP" sz="2400" dirty="0"/>
              <a:t>Sustain development and progress of the university </a:t>
            </a:r>
          </a:p>
          <a:p>
            <a:pPr algn="just">
              <a:lnSpc>
                <a:spcPct val="80000"/>
              </a:lnSpc>
              <a:defRPr/>
            </a:pPr>
            <a:r>
              <a:rPr lang="en-US" altLang="ja-JP" sz="2400" dirty="0"/>
              <a:t>Continue to upgrade educational services and facilities responsive of the demands for change and needs of the society </a:t>
            </a:r>
          </a:p>
          <a:p>
            <a:pPr algn="just">
              <a:lnSpc>
                <a:spcPct val="80000"/>
              </a:lnSpc>
              <a:defRPr/>
            </a:pPr>
            <a:r>
              <a:rPr lang="en-US" altLang="ja-JP" sz="2400" dirty="0"/>
              <a:t>Inculcate professional culture among management, faculty and personnel in the attainment of the institution's vision, mission and goals </a:t>
            </a:r>
          </a:p>
          <a:p>
            <a:pPr algn="just">
              <a:lnSpc>
                <a:spcPct val="80000"/>
              </a:lnSpc>
              <a:defRPr/>
            </a:pPr>
            <a:r>
              <a:rPr lang="en-US" altLang="ja-JP" sz="2400" dirty="0"/>
              <a:t>Enhance research consciousness in discovering new dimensions for curriculum development and enrichment </a:t>
            </a:r>
          </a:p>
          <a:p>
            <a:pPr algn="just">
              <a:defRPr/>
            </a:pPr>
            <a:r>
              <a:rPr lang="en-US" altLang="ja-JP" sz="2400" dirty="0"/>
              <a:t>Implement meaningful and relevant community outreach programs reflective of the available resources and expertise of the university </a:t>
            </a:r>
          </a:p>
          <a:p>
            <a:pPr algn="just">
              <a:defRPr/>
            </a:pPr>
            <a:r>
              <a:rPr lang="en-US" altLang="ja-JP" sz="2400" dirty="0"/>
              <a:t>Establish strong networking of programs, sharing of resources and expertise with local and international educational institutions and organizations </a:t>
            </a:r>
          </a:p>
          <a:p>
            <a:pPr algn="just">
              <a:defRPr/>
            </a:pPr>
            <a:r>
              <a:rPr lang="en-US" altLang="ja-JP" sz="24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4</a:t>
            </a:fld>
            <a:endParaRPr lang="en-US"/>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07D00C8-4758-499D-9DED-FE64EA3E7A39}" type="slidenum">
              <a:rPr lang="en-US" smtClean="0"/>
              <a:pPr/>
              <a:t>40</a:t>
            </a:fld>
            <a:endParaRPr lang="en-US"/>
          </a:p>
        </p:txBody>
      </p:sp>
      <p:sp>
        <p:nvSpPr>
          <p:cNvPr id="258051" name="Rectangle 3"/>
          <p:cNvSpPr>
            <a:spLocks noGrp="1" noChangeArrowheads="1"/>
          </p:cNvSpPr>
          <p:nvPr>
            <p:ph type="body" idx="1"/>
          </p:nvPr>
        </p:nvSpPr>
        <p:spPr>
          <a:xfrm>
            <a:off x="0" y="0"/>
            <a:ext cx="12188825" cy="6505575"/>
          </a:xfrm>
        </p:spPr>
        <p:txBody>
          <a:bodyPr anchor="ctr" anchorCtr="1"/>
          <a:lstStyle/>
          <a:p>
            <a:pPr algn="ctr" eaLnBrk="1" hangingPunct="1">
              <a:buFontTx/>
              <a:buNone/>
              <a:defRPr/>
            </a:pPr>
            <a:r>
              <a:rPr lang="en-US" sz="7200"/>
              <a:t>Algorithm </a:t>
            </a:r>
          </a:p>
          <a:p>
            <a:pPr algn="ctr" eaLnBrk="1" hangingPunct="1">
              <a:buFontTx/>
              <a:buNone/>
              <a:defRPr/>
            </a:pPr>
            <a:r>
              <a:rPr lang="en-US" sz="7200"/>
              <a:t>Analysis</a:t>
            </a:r>
          </a:p>
        </p:txBody>
      </p:sp>
      <p:sp>
        <p:nvSpPr>
          <p:cNvPr id="5" name="Footer Placeholder 6">
            <a:extLst>
              <a:ext uri="{FF2B5EF4-FFF2-40B4-BE49-F238E27FC236}">
                <a16:creationId xmlns:a16="http://schemas.microsoft.com/office/drawing/2014/main" id="{A5DDF8FE-5D76-45D0-98F0-B08F5014F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7F910F7-3C63-4845-B8F9-618CAA5BEAF5}" type="slidenum">
              <a:rPr lang="en-US" smtClean="0"/>
              <a:pPr/>
              <a:t>41</a:t>
            </a:fld>
            <a:endParaRPr lang="en-US"/>
          </a:p>
        </p:txBody>
      </p:sp>
      <p:sp>
        <p:nvSpPr>
          <p:cNvPr id="59394" name="Rectangle 2"/>
          <p:cNvSpPr>
            <a:spLocks noGrp="1" noChangeArrowheads="1"/>
          </p:cNvSpPr>
          <p:nvPr>
            <p:ph type="title"/>
          </p:nvPr>
        </p:nvSpPr>
        <p:spPr/>
        <p:txBody>
          <a:bodyPr/>
          <a:lstStyle/>
          <a:p>
            <a:pPr eaLnBrk="1" hangingPunct="1">
              <a:defRPr/>
            </a:pPr>
            <a:r>
              <a:rPr lang="en-US"/>
              <a:t>Analysis of Algorithms</a:t>
            </a:r>
          </a:p>
        </p:txBody>
      </p:sp>
      <p:sp>
        <p:nvSpPr>
          <p:cNvPr id="59395" name="Rectangle 3"/>
          <p:cNvSpPr>
            <a:spLocks noGrp="1" noChangeArrowheads="1"/>
          </p:cNvSpPr>
          <p:nvPr>
            <p:ph type="body" idx="1"/>
          </p:nvPr>
        </p:nvSpPr>
        <p:spPr/>
        <p:txBody>
          <a:bodyPr/>
          <a:lstStyle/>
          <a:p>
            <a:pPr eaLnBrk="1" hangingPunct="1">
              <a:lnSpc>
                <a:spcPct val="110000"/>
              </a:lnSpc>
              <a:defRPr/>
            </a:pPr>
            <a:r>
              <a:rPr lang="en-US" dirty="0"/>
              <a:t>Efficiency:	</a:t>
            </a:r>
          </a:p>
          <a:p>
            <a:pPr lvl="1" eaLnBrk="1" hangingPunct="1">
              <a:lnSpc>
                <a:spcPct val="110000"/>
              </a:lnSpc>
              <a:defRPr/>
            </a:pPr>
            <a:r>
              <a:rPr lang="en-US" dirty="0"/>
              <a:t>Running time</a:t>
            </a:r>
          </a:p>
          <a:p>
            <a:pPr lvl="1" eaLnBrk="1" hangingPunct="1">
              <a:lnSpc>
                <a:spcPct val="110000"/>
              </a:lnSpc>
              <a:defRPr/>
            </a:pPr>
            <a:r>
              <a:rPr lang="en-US" dirty="0"/>
              <a:t>Space used</a:t>
            </a:r>
          </a:p>
          <a:p>
            <a:pPr eaLnBrk="1" hangingPunct="1">
              <a:lnSpc>
                <a:spcPct val="110000"/>
              </a:lnSpc>
              <a:defRPr/>
            </a:pPr>
            <a:r>
              <a:rPr lang="en-US" dirty="0"/>
              <a:t>Efficiency as a function of the </a:t>
            </a:r>
            <a:r>
              <a:rPr lang="en-US" b="1" i="1" dirty="0"/>
              <a:t>input size</a:t>
            </a:r>
            <a:r>
              <a:rPr lang="en-US" dirty="0"/>
              <a:t>:</a:t>
            </a:r>
          </a:p>
          <a:p>
            <a:pPr lvl="1" eaLnBrk="1" hangingPunct="1">
              <a:lnSpc>
                <a:spcPct val="110000"/>
              </a:lnSpc>
              <a:defRPr/>
            </a:pPr>
            <a:r>
              <a:rPr lang="en-US" dirty="0"/>
              <a:t>Number of data elements (numbers, points).</a:t>
            </a:r>
          </a:p>
          <a:p>
            <a:pPr lvl="1" eaLnBrk="1" hangingPunct="1">
              <a:lnSpc>
                <a:spcPct val="110000"/>
              </a:lnSpc>
              <a:defRPr/>
            </a:pPr>
            <a:r>
              <a:rPr lang="en-US" dirty="0"/>
              <a:t>The number of bits of an input number .</a:t>
            </a:r>
          </a:p>
        </p:txBody>
      </p:sp>
      <p:sp>
        <p:nvSpPr>
          <p:cNvPr id="6" name="Footer Placeholder 6">
            <a:extLst>
              <a:ext uri="{FF2B5EF4-FFF2-40B4-BE49-F238E27FC236}">
                <a16:creationId xmlns:a16="http://schemas.microsoft.com/office/drawing/2014/main" id="{45D21846-8B42-4D73-9DDC-ECBC165465C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 y="152400"/>
            <a:ext cx="12150725" cy="1047750"/>
          </a:xfrm>
        </p:spPr>
        <p:txBody>
          <a:bodyPr/>
          <a:lstStyle/>
          <a:p>
            <a:pPr>
              <a:defRPr/>
            </a:pPr>
            <a:r>
              <a:rPr lang="en-US" dirty="0"/>
              <a:t>The RAM Model</a:t>
            </a:r>
          </a:p>
        </p:txBody>
      </p:sp>
      <p:sp>
        <p:nvSpPr>
          <p:cNvPr id="55299" name="Rectangle 3"/>
          <p:cNvSpPr>
            <a:spLocks noGrp="1" noChangeArrowheads="1"/>
          </p:cNvSpPr>
          <p:nvPr>
            <p:ph type="body" idx="1"/>
          </p:nvPr>
        </p:nvSpPr>
        <p:spPr>
          <a:xfrm>
            <a:off x="541337" y="1267619"/>
            <a:ext cx="10461625" cy="4343400"/>
          </a:xfrm>
        </p:spPr>
        <p:txBody>
          <a:bodyPr/>
          <a:lstStyle/>
          <a:p>
            <a:pPr>
              <a:lnSpc>
                <a:spcPct val="80000"/>
              </a:lnSpc>
              <a:spcBef>
                <a:spcPct val="50000"/>
              </a:spcBef>
              <a:defRPr/>
            </a:pPr>
            <a:r>
              <a:rPr lang="en-US" sz="3100" dirty="0"/>
              <a:t>RAM model represents a “generic” implementation of the algorithm</a:t>
            </a:r>
          </a:p>
          <a:p>
            <a:pPr>
              <a:lnSpc>
                <a:spcPct val="80000"/>
              </a:lnSpc>
              <a:spcBef>
                <a:spcPct val="50000"/>
              </a:spcBef>
              <a:defRPr/>
            </a:pPr>
            <a:r>
              <a:rPr lang="en-US" sz="3100" dirty="0"/>
              <a:t>Each “simple” operation (+, -, =, if, call) takes exactly 1 step.</a:t>
            </a:r>
          </a:p>
          <a:p>
            <a:pPr>
              <a:lnSpc>
                <a:spcPct val="80000"/>
              </a:lnSpc>
              <a:spcBef>
                <a:spcPct val="50000"/>
              </a:spcBef>
              <a:defRPr/>
            </a:pPr>
            <a:r>
              <a:rPr lang="en-US" sz="3100" dirty="0"/>
              <a:t>Loops and subroutine calls are not simple operations but depend upon the size of the data and the contents of a subroutine. We do not want “sort” to be a single step operation.</a:t>
            </a:r>
          </a:p>
          <a:p>
            <a:pPr>
              <a:lnSpc>
                <a:spcPct val="80000"/>
              </a:lnSpc>
              <a:spcBef>
                <a:spcPct val="50000"/>
              </a:spcBef>
              <a:defRPr/>
            </a:pPr>
            <a:r>
              <a:rPr lang="en-US" sz="3100" dirty="0"/>
              <a:t>Each memory access takes exactly 1 step. </a:t>
            </a:r>
          </a:p>
        </p:txBody>
      </p:sp>
      <p:sp>
        <p:nvSpPr>
          <p:cNvPr id="50180" name="Rectangle 4"/>
          <p:cNvSpPr>
            <a:spLocks noChangeArrowheads="1"/>
          </p:cNvSpPr>
          <p:nvPr/>
        </p:nvSpPr>
        <p:spPr bwMode="auto">
          <a:xfrm>
            <a:off x="11463338" y="5426075"/>
            <a:ext cx="184150" cy="369888"/>
          </a:xfrm>
          <a:prstGeom prst="rect">
            <a:avLst/>
          </a:prstGeom>
          <a:noFill/>
          <a:ln w="9525">
            <a:noFill/>
            <a:miter lim="800000"/>
            <a:headEnd/>
            <a:tailEnd/>
          </a:ln>
        </p:spPr>
        <p:txBody>
          <a:bodyPr wrap="none">
            <a:spAutoFit/>
          </a:bodyPr>
          <a:lstStyle/>
          <a:p>
            <a:endParaRPr lang="en-US"/>
          </a:p>
        </p:txBody>
      </p:sp>
      <p:sp>
        <p:nvSpPr>
          <p:cNvPr id="5" name="Footer Placeholder 6">
            <a:extLst>
              <a:ext uri="{FF2B5EF4-FFF2-40B4-BE49-F238E27FC236}">
                <a16:creationId xmlns:a16="http://schemas.microsoft.com/office/drawing/2014/main" id="{26061615-A47C-44D5-A6A6-A1ABDE571B8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3FE8AC5-9DE6-4296-BA1B-3FD4CACCDA28}" type="slidenum">
              <a:rPr lang="en-US" smtClean="0"/>
              <a:pPr/>
              <a:t>43</a:t>
            </a:fld>
            <a:endParaRPr lang="en-US"/>
          </a:p>
        </p:txBody>
      </p:sp>
      <p:sp>
        <p:nvSpPr>
          <p:cNvPr id="60418" name="Rectangle 2"/>
          <p:cNvSpPr>
            <a:spLocks noGrp="1" noChangeArrowheads="1"/>
          </p:cNvSpPr>
          <p:nvPr>
            <p:ph type="title"/>
          </p:nvPr>
        </p:nvSpPr>
        <p:spPr/>
        <p:txBody>
          <a:bodyPr/>
          <a:lstStyle/>
          <a:p>
            <a:pPr eaLnBrk="1" hangingPunct="1">
              <a:defRPr/>
            </a:pPr>
            <a:r>
              <a:rPr lang="en-US" dirty="0"/>
              <a:t>The RAM model (</a:t>
            </a:r>
            <a:r>
              <a:rPr lang="en-US" dirty="0" err="1"/>
              <a:t>cntd</a:t>
            </a:r>
            <a:r>
              <a:rPr lang="en-US" dirty="0"/>
              <a:t>..)</a:t>
            </a:r>
          </a:p>
        </p:txBody>
      </p:sp>
      <p:sp>
        <p:nvSpPr>
          <p:cNvPr id="60419" name="Rectangle 3"/>
          <p:cNvSpPr>
            <a:spLocks noGrp="1" noChangeArrowheads="1"/>
          </p:cNvSpPr>
          <p:nvPr>
            <p:ph type="body" idx="1"/>
          </p:nvPr>
        </p:nvSpPr>
        <p:spPr>
          <a:xfrm>
            <a:off x="379412" y="1171575"/>
            <a:ext cx="11809413" cy="3933825"/>
          </a:xfrm>
        </p:spPr>
        <p:txBody>
          <a:bodyPr/>
          <a:lstStyle/>
          <a:p>
            <a:pPr eaLnBrk="1" hangingPunct="1">
              <a:defRPr/>
            </a:pPr>
            <a:r>
              <a:rPr lang="en-US" sz="2800" dirty="0"/>
              <a:t>It is important to choose the level of detail.</a:t>
            </a:r>
          </a:p>
          <a:p>
            <a:pPr eaLnBrk="1" hangingPunct="1">
              <a:defRPr/>
            </a:pPr>
            <a:r>
              <a:rPr lang="en-US" sz="2800" dirty="0"/>
              <a:t>The RAM model:</a:t>
            </a:r>
          </a:p>
          <a:p>
            <a:pPr lvl="1" eaLnBrk="1" hangingPunct="1">
              <a:defRPr/>
            </a:pPr>
            <a:r>
              <a:rPr lang="en-US" sz="2400" dirty="0"/>
              <a:t>Instructions (each taking constant time), we usually choose one type of instruction as a </a:t>
            </a:r>
            <a:r>
              <a:rPr lang="en-US" sz="2400" b="1" dirty="0">
                <a:solidFill>
                  <a:srgbClr val="080808"/>
                </a:solidFill>
              </a:rPr>
              <a:t>characteristic</a:t>
            </a:r>
            <a:r>
              <a:rPr lang="en-US" sz="2400" dirty="0"/>
              <a:t> operation that is counted:	</a:t>
            </a:r>
          </a:p>
          <a:p>
            <a:pPr lvl="2" eaLnBrk="1" hangingPunct="1">
              <a:defRPr/>
            </a:pPr>
            <a:r>
              <a:rPr lang="en-US" sz="2000" dirty="0"/>
              <a:t>Arithmetic (add, subtract, multiply, etc.)</a:t>
            </a:r>
          </a:p>
          <a:p>
            <a:pPr lvl="2" eaLnBrk="1" hangingPunct="1">
              <a:defRPr/>
            </a:pPr>
            <a:r>
              <a:rPr lang="en-US" sz="2000" dirty="0"/>
              <a:t>Data movement (assign)</a:t>
            </a:r>
          </a:p>
          <a:p>
            <a:pPr lvl="2" eaLnBrk="1" hangingPunct="1">
              <a:defRPr/>
            </a:pPr>
            <a:r>
              <a:rPr lang="en-US" sz="2000" dirty="0"/>
              <a:t>Control flow (branch, subroutine call, return)</a:t>
            </a:r>
          </a:p>
          <a:p>
            <a:pPr lvl="2" eaLnBrk="1" hangingPunct="1">
              <a:defRPr/>
            </a:pPr>
            <a:r>
              <a:rPr lang="en-US" sz="2000" dirty="0"/>
              <a:t>Comparison (logical ops)</a:t>
            </a:r>
          </a:p>
          <a:p>
            <a:pPr lvl="1" eaLnBrk="1" hangingPunct="1">
              <a:defRPr/>
            </a:pPr>
            <a:r>
              <a:rPr lang="en-US" sz="2400" dirty="0"/>
              <a:t>Data types – integers, characters, and floats </a:t>
            </a:r>
          </a:p>
        </p:txBody>
      </p:sp>
      <p:sp>
        <p:nvSpPr>
          <p:cNvPr id="6" name="Footer Placeholder 6">
            <a:extLst>
              <a:ext uri="{FF2B5EF4-FFF2-40B4-BE49-F238E27FC236}">
                <a16:creationId xmlns:a16="http://schemas.microsoft.com/office/drawing/2014/main" id="{62528086-B953-44A0-8C09-1B0DDB2F63F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44</a:t>
            </a:fld>
            <a:endParaRPr lang="en-US"/>
          </a:p>
        </p:txBody>
      </p:sp>
      <p:sp>
        <p:nvSpPr>
          <p:cNvPr id="8" name="Rectangle 4" descr="Rectangle: Click to edit Master text styles&#10;Second level&#10;Third level&#10;Fourth level&#10;Fifth level"/>
          <p:cNvSpPr txBox="1">
            <a:spLocks noChangeArrowheads="1"/>
          </p:cNvSpPr>
          <p:nvPr/>
        </p:nvSpPr>
        <p:spPr>
          <a:xfrm>
            <a:off x="1038225" y="1409700"/>
            <a:ext cx="8305800" cy="4038600"/>
          </a:xfrm>
          <a:prstGeom prst="rect">
            <a:avLst/>
          </a:prstGeom>
          <a:ln>
            <a:noFill/>
          </a:ln>
        </p:spPr>
        <p:txBody>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Algorithm</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1"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arrayMax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n</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p>
          <a:p>
            <a:pPr marL="342900" marR="0" lvl="0" indent="-342900" algn="l" defTabSz="914400" rtl="0" eaLnBrk="0" fontAlgn="base" latinLnBrk="0" hangingPunct="0">
              <a:lnSpc>
                <a:spcPct val="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rPr>
              <a:t># operations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[0]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for</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=1;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&lt;n;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if</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then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return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a:t>
            </a:r>
          </a:p>
          <a:p>
            <a:pPr marL="342900" marR="0" lvl="0" indent="-342900" algn="l" defTabSz="914400" rtl="0" eaLnBrk="0" fontAlgn="base" latinLnBrk="0" hangingPunct="0">
              <a:lnSpc>
                <a:spcPct val="15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sym typeface="Symbol" pitchFamily="18" charset="2"/>
              </a:rPr>
              <a:t>Total</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6</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1</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p:txBody>
      </p:sp>
      <p:sp>
        <p:nvSpPr>
          <p:cNvPr id="7" name="Footer Placeholder 6">
            <a:extLst>
              <a:ext uri="{FF2B5EF4-FFF2-40B4-BE49-F238E27FC236}">
                <a16:creationId xmlns:a16="http://schemas.microsoft.com/office/drawing/2014/main"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
        <p:nvSpPr>
          <p:cNvPr id="9" name="TextBox 8">
            <a:extLst>
              <a:ext uri="{FF2B5EF4-FFF2-40B4-BE49-F238E27FC236}">
                <a16:creationId xmlns:a16="http://schemas.microsoft.com/office/drawing/2014/main" id="{38F114CD-9C33-4E67-A8DE-A811E9CF0661}"/>
              </a:ext>
            </a:extLst>
          </p:cNvPr>
          <p:cNvSpPr txBox="1"/>
          <p:nvPr/>
        </p:nvSpPr>
        <p:spPr>
          <a:xfrm>
            <a:off x="7466012" y="2182113"/>
            <a:ext cx="4152900" cy="707886"/>
          </a:xfrm>
          <a:prstGeom prst="rect">
            <a:avLst/>
          </a:prstGeom>
          <a:noFill/>
        </p:spPr>
        <p:txBody>
          <a:bodyPr wrap="square">
            <a:spAutoFit/>
          </a:bodyPr>
          <a:lstStyle/>
          <a:p>
            <a:r>
              <a:rPr kumimoji="0" lang="en-US" altLang="zh-TW"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p>
          <a:p>
            <a:r>
              <a:rPr kumimoji="0" lang="en-US" altLang="zh-TW"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 once, </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&lt;n  </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times, </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(n-1) times)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45</a:t>
            </a:fld>
            <a:endParaRPr lang="en-US"/>
          </a:p>
        </p:txBody>
      </p:sp>
      <p:sp>
        <p:nvSpPr>
          <p:cNvPr id="9" name="Rectangle 2"/>
          <p:cNvSpPr>
            <a:spLocks noGrp="1" noChangeArrowheads="1"/>
          </p:cNvSpPr>
          <p:nvPr>
            <p:ph type="title"/>
          </p:nvPr>
        </p:nvSpPr>
        <p:spPr bwMode="black">
          <a:xfrm>
            <a:off x="1317044" y="508000"/>
            <a:ext cx="7551737" cy="457200"/>
          </a:xfrm>
        </p:spPr>
        <p:txBody>
          <a:bodyPr/>
          <a:lstStyle/>
          <a:p>
            <a:r>
              <a:rPr lang="en-US" sz="2400" dirty="0">
                <a:solidFill>
                  <a:schemeClr val="tx1"/>
                </a:solidFill>
              </a:rPr>
              <a:t>Example: N-by-N matrix, N-by-1 vector, multiply</a:t>
            </a:r>
          </a:p>
        </p:txBody>
      </p:sp>
      <p:sp>
        <p:nvSpPr>
          <p:cNvPr id="10" name="Rectangle 3"/>
          <p:cNvSpPr txBox="1">
            <a:spLocks noChangeArrowheads="1"/>
          </p:cNvSpPr>
          <p:nvPr/>
        </p:nvSpPr>
        <p:spPr bwMode="black">
          <a:xfrm>
            <a:off x="760412" y="533400"/>
            <a:ext cx="8075612"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effectLst>
                <a:outerShdw blurRad="38100" dist="38100" dir="2700000" algn="tl">
                  <a:srgbClr val="C0C0C0"/>
                </a:outerShdw>
              </a:effectLst>
              <a:uLnTx/>
              <a:uFillTx/>
              <a:latin typeface="+mn-lt"/>
              <a:ea typeface="+mn-ea"/>
              <a:cs typeface="Arial"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Y = zeros(N,1);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for </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0.0;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for j=1:N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A(</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i,j</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)*x(j);</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end</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end</a:t>
            </a:r>
          </a:p>
        </p:txBody>
      </p:sp>
      <p:sp>
        <p:nvSpPr>
          <p:cNvPr id="11" name="Text Box 4"/>
          <p:cNvSpPr txBox="1">
            <a:spLocks noChangeArrowheads="1"/>
          </p:cNvSpPr>
          <p:nvPr/>
        </p:nvSpPr>
        <p:spPr bwMode="black">
          <a:xfrm>
            <a:off x="9338681" y="2965450"/>
            <a:ext cx="184731" cy="369332"/>
          </a:xfrm>
          <a:prstGeom prst="rect">
            <a:avLst/>
          </a:prstGeom>
          <a:noFill/>
          <a:ln w="25400">
            <a:noFill/>
            <a:miter lim="800000"/>
            <a:headEnd/>
            <a:tailEnd/>
          </a:ln>
          <a:effectLst/>
        </p:spPr>
        <p:txBody>
          <a:bodyPr wrap="none">
            <a:spAutoFit/>
          </a:bodyPr>
          <a:lstStyle/>
          <a:p>
            <a:endParaRPr lang="en-US"/>
          </a:p>
        </p:txBody>
      </p:sp>
      <p:sp>
        <p:nvSpPr>
          <p:cNvPr id="12" name="Text Box 6"/>
          <p:cNvSpPr txBox="1">
            <a:spLocks noChangeArrowheads="1"/>
          </p:cNvSpPr>
          <p:nvPr/>
        </p:nvSpPr>
        <p:spPr bwMode="black">
          <a:xfrm>
            <a:off x="4341231" y="1673225"/>
            <a:ext cx="2540000" cy="396875"/>
          </a:xfrm>
          <a:prstGeom prst="rect">
            <a:avLst/>
          </a:prstGeom>
          <a:noFill/>
          <a:ln w="25400">
            <a:noFill/>
            <a:miter lim="800000"/>
            <a:headEnd/>
            <a:tailEnd/>
          </a:ln>
          <a:effectLst/>
        </p:spPr>
        <p:txBody>
          <a:bodyPr>
            <a:spAutoFit/>
          </a:bodyPr>
          <a:lstStyle/>
          <a:p>
            <a:pPr>
              <a:spcBef>
                <a:spcPct val="50000"/>
              </a:spcBef>
            </a:pPr>
            <a:r>
              <a:rPr lang="en-US" sz="2000"/>
              <a:t>initialize space, c</a:t>
            </a:r>
            <a:r>
              <a:rPr lang="en-US" sz="2000" baseline="-25000"/>
              <a:t>1</a:t>
            </a:r>
            <a:r>
              <a:rPr lang="en-US" sz="2000"/>
              <a:t>N</a:t>
            </a:r>
            <a:endParaRPr lang="en-US" sz="2000" baseline="-25000"/>
          </a:p>
        </p:txBody>
      </p:sp>
      <p:sp>
        <p:nvSpPr>
          <p:cNvPr id="13" name="Text Box 7"/>
          <p:cNvSpPr txBox="1">
            <a:spLocks noChangeArrowheads="1"/>
          </p:cNvSpPr>
          <p:nvPr/>
        </p:nvSpPr>
        <p:spPr bwMode="black">
          <a:xfrm>
            <a:off x="4350756" y="2082800"/>
            <a:ext cx="3876675" cy="396875"/>
          </a:xfrm>
          <a:prstGeom prst="rect">
            <a:avLst/>
          </a:prstGeom>
          <a:noFill/>
          <a:ln w="25400">
            <a:noFill/>
            <a:miter lim="800000"/>
            <a:headEnd/>
            <a:tailEnd/>
          </a:ln>
          <a:effectLst/>
        </p:spPr>
        <p:txBody>
          <a:bodyPr>
            <a:spAutoFit/>
          </a:bodyPr>
          <a:lstStyle/>
          <a:p>
            <a:pP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4" name="Text Box 8"/>
          <p:cNvSpPr txBox="1">
            <a:spLocks noChangeArrowheads="1"/>
          </p:cNvSpPr>
          <p:nvPr/>
        </p:nvSpPr>
        <p:spPr bwMode="black">
          <a:xfrm>
            <a:off x="4846056" y="2492375"/>
            <a:ext cx="2947988" cy="396875"/>
          </a:xfrm>
          <a:prstGeom prst="rect">
            <a:avLst/>
          </a:prstGeom>
          <a:noFill/>
          <a:ln w="25400">
            <a:noFill/>
            <a:miter lim="800000"/>
            <a:headEnd/>
            <a:tailEnd/>
          </a:ln>
          <a:effectLst/>
        </p:spPr>
        <p:txBody>
          <a:bodyPr>
            <a:spAutoFit/>
          </a:bodyPr>
          <a:lstStyle/>
          <a:p>
            <a:pPr algn="r">
              <a:spcBef>
                <a:spcPct val="50000"/>
              </a:spcBef>
            </a:pPr>
            <a:r>
              <a:rPr lang="en-US" sz="2000"/>
              <a:t>Scalar assignment, c</a:t>
            </a:r>
            <a:r>
              <a:rPr lang="en-US" sz="2000" baseline="-25000"/>
              <a:t>3</a:t>
            </a:r>
          </a:p>
        </p:txBody>
      </p:sp>
      <p:sp>
        <p:nvSpPr>
          <p:cNvPr id="15" name="Text Box 9"/>
          <p:cNvSpPr txBox="1">
            <a:spLocks noChangeArrowheads="1"/>
          </p:cNvSpPr>
          <p:nvPr/>
        </p:nvSpPr>
        <p:spPr bwMode="black">
          <a:xfrm>
            <a:off x="4760331" y="2965450"/>
            <a:ext cx="3033713" cy="396875"/>
          </a:xfrm>
          <a:prstGeom prst="rect">
            <a:avLst/>
          </a:prstGeom>
          <a:noFill/>
          <a:ln w="25400">
            <a:noFill/>
            <a:miter lim="800000"/>
            <a:headEnd/>
            <a:tailEnd/>
          </a:ln>
          <a:effectLst/>
        </p:spPr>
        <p:txBody>
          <a:bodyPr>
            <a:spAutoFit/>
          </a:bodyPr>
          <a:lstStyle/>
          <a:p>
            <a:pPr algn="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6" name="Text Box 10"/>
          <p:cNvSpPr txBox="1">
            <a:spLocks noChangeArrowheads="1"/>
          </p:cNvSpPr>
          <p:nvPr/>
        </p:nvSpPr>
        <p:spPr bwMode="black">
          <a:xfrm>
            <a:off x="5608056" y="1038225"/>
            <a:ext cx="3876675" cy="396875"/>
          </a:xfrm>
          <a:prstGeom prst="rect">
            <a:avLst/>
          </a:prstGeom>
          <a:noFill/>
          <a:ln w="25400">
            <a:noFill/>
            <a:miter lim="800000"/>
            <a:headEnd/>
            <a:tailEnd/>
          </a:ln>
          <a:effectLst/>
        </p:spPr>
        <p:txBody>
          <a:bodyPr>
            <a:spAutoFit/>
          </a:bodyPr>
          <a:lstStyle/>
          <a:p>
            <a:pPr>
              <a:spcBef>
                <a:spcPct val="50000"/>
              </a:spcBef>
            </a:pPr>
            <a:r>
              <a:rPr lang="en-US" sz="2000" dirty="0"/>
              <a:t>(3 accesses, 1 multiply, 1 add)</a:t>
            </a:r>
            <a:endParaRPr lang="en-US" sz="2000" baseline="-25000" dirty="0"/>
          </a:p>
        </p:txBody>
      </p:sp>
      <p:sp>
        <p:nvSpPr>
          <p:cNvPr id="17" name="Text Box 11"/>
          <p:cNvSpPr txBox="1">
            <a:spLocks noChangeArrowheads="1"/>
          </p:cNvSpPr>
          <p:nvPr/>
        </p:nvSpPr>
        <p:spPr bwMode="black">
          <a:xfrm>
            <a:off x="7805156" y="3424238"/>
            <a:ext cx="473075" cy="396875"/>
          </a:xfrm>
          <a:prstGeom prst="rect">
            <a:avLst/>
          </a:prstGeom>
          <a:noFill/>
          <a:ln w="25400">
            <a:noFill/>
            <a:miter lim="800000"/>
            <a:headEnd/>
            <a:tailEnd/>
          </a:ln>
          <a:effectLst/>
        </p:spPr>
        <p:txBody>
          <a:bodyPr>
            <a:spAutoFit/>
          </a:bodyPr>
          <a:lstStyle/>
          <a:p>
            <a:pPr algn="r">
              <a:spcBef>
                <a:spcPct val="50000"/>
              </a:spcBef>
            </a:pPr>
            <a:r>
              <a:rPr lang="en-US" sz="2000"/>
              <a:t>c</a:t>
            </a:r>
            <a:r>
              <a:rPr lang="en-US" sz="2000" baseline="-25000"/>
              <a:t>4</a:t>
            </a:r>
          </a:p>
        </p:txBody>
      </p:sp>
      <p:sp>
        <p:nvSpPr>
          <p:cNvPr id="18" name="Text Box 13"/>
          <p:cNvSpPr txBox="1">
            <a:spLocks noChangeArrowheads="1"/>
          </p:cNvSpPr>
          <p:nvPr/>
        </p:nvSpPr>
        <p:spPr bwMode="black">
          <a:xfrm>
            <a:off x="5087356" y="41751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19" name="Text Box 14"/>
          <p:cNvSpPr txBox="1">
            <a:spLocks noChangeArrowheads="1"/>
          </p:cNvSpPr>
          <p:nvPr/>
        </p:nvSpPr>
        <p:spPr bwMode="black">
          <a:xfrm>
            <a:off x="4914319" y="46323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20" name="AutoShape 15"/>
          <p:cNvSpPr>
            <a:spLocks/>
          </p:cNvSpPr>
          <p:nvPr/>
        </p:nvSpPr>
        <p:spPr bwMode="black">
          <a:xfrm>
            <a:off x="8243306" y="3541713"/>
            <a:ext cx="88900" cy="647700"/>
          </a:xfrm>
          <a:prstGeom prst="rightBrace">
            <a:avLst>
              <a:gd name="adj1" fmla="val 60714"/>
              <a:gd name="adj2" fmla="val 50000"/>
            </a:avLst>
          </a:prstGeom>
          <a:noFill/>
          <a:ln w="12700">
            <a:solidFill>
              <a:schemeClr val="bg1"/>
            </a:solidFill>
            <a:round/>
            <a:headEnd/>
            <a:tailEnd/>
          </a:ln>
          <a:effectLst/>
        </p:spPr>
        <p:txBody>
          <a:bodyPr wrap="none" anchor="ctr"/>
          <a:lstStyle/>
          <a:p>
            <a:endParaRPr lang="en-US"/>
          </a:p>
        </p:txBody>
      </p:sp>
      <p:sp>
        <p:nvSpPr>
          <p:cNvPr id="21" name="AutoShape 16"/>
          <p:cNvSpPr>
            <a:spLocks/>
          </p:cNvSpPr>
          <p:nvPr/>
        </p:nvSpPr>
        <p:spPr bwMode="black">
          <a:xfrm>
            <a:off x="8838619" y="2652713"/>
            <a:ext cx="88900" cy="1984375"/>
          </a:xfrm>
          <a:prstGeom prst="rightBrace">
            <a:avLst>
              <a:gd name="adj1" fmla="val 186012"/>
              <a:gd name="adj2" fmla="val 50000"/>
            </a:avLst>
          </a:prstGeom>
          <a:noFill/>
          <a:ln w="12700">
            <a:solidFill>
              <a:schemeClr val="bg1"/>
            </a:solidFill>
            <a:round/>
            <a:headEnd/>
            <a:tailEnd/>
          </a:ln>
          <a:effectLst/>
        </p:spPr>
        <p:txBody>
          <a:bodyPr wrap="none" anchor="ctr"/>
          <a:lstStyle/>
          <a:p>
            <a:endParaRPr lang="en-US"/>
          </a:p>
        </p:txBody>
      </p:sp>
      <p:sp>
        <p:nvSpPr>
          <p:cNvPr id="22" name="Text Box 17"/>
          <p:cNvSpPr txBox="1">
            <a:spLocks noChangeArrowheads="1"/>
          </p:cNvSpPr>
          <p:nvPr/>
        </p:nvSpPr>
        <p:spPr bwMode="black">
          <a:xfrm>
            <a:off x="1118606" y="5032375"/>
            <a:ext cx="8145463" cy="1324978"/>
          </a:xfrm>
          <a:prstGeom prst="rect">
            <a:avLst/>
          </a:prstGeom>
          <a:noFill/>
          <a:ln w="25400">
            <a:noFill/>
            <a:miter lim="800000"/>
            <a:headEnd/>
            <a:tailEnd/>
          </a:ln>
          <a:effectLst/>
        </p:spPr>
        <p:txBody>
          <a:bodyPr>
            <a:spAutoFit/>
          </a:bodyPr>
          <a:lstStyle/>
          <a:p>
            <a:pPr>
              <a:spcBef>
                <a:spcPct val="15000"/>
              </a:spcBef>
            </a:pPr>
            <a:endParaRPr lang="en-US" dirty="0"/>
          </a:p>
          <a:p>
            <a:pPr>
              <a:spcBef>
                <a:spcPct val="15000"/>
              </a:spcBef>
            </a:pPr>
            <a:r>
              <a:rPr lang="en-US" dirty="0"/>
              <a:t>Total = c</a:t>
            </a:r>
            <a:r>
              <a:rPr lang="en-US" baseline="-25000" dirty="0"/>
              <a:t>1</a:t>
            </a:r>
            <a:r>
              <a:rPr lang="en-US" dirty="0"/>
              <a:t>N+c</a:t>
            </a:r>
            <a:r>
              <a:rPr lang="en-US" baseline="-25000" dirty="0"/>
              <a:t>2</a:t>
            </a:r>
            <a:r>
              <a:rPr lang="en-US" dirty="0"/>
              <a:t>N+N(c</a:t>
            </a:r>
            <a:r>
              <a:rPr lang="en-US" baseline="-25000" dirty="0"/>
              <a:t>3</a:t>
            </a:r>
            <a:r>
              <a:rPr lang="en-US" dirty="0"/>
              <a:t>+c</a:t>
            </a:r>
            <a:r>
              <a:rPr lang="en-US" baseline="-25000" dirty="0"/>
              <a:t>2</a:t>
            </a:r>
            <a:r>
              <a:rPr lang="en-US" dirty="0"/>
              <a:t>N+N(c</a:t>
            </a:r>
            <a:r>
              <a:rPr lang="en-US" baseline="-25000" dirty="0"/>
              <a:t>4</a:t>
            </a:r>
            <a:r>
              <a:rPr lang="en-US" dirty="0"/>
              <a:t>+c</a:t>
            </a:r>
            <a:r>
              <a:rPr lang="en-US" baseline="-25000" dirty="0"/>
              <a:t>5</a:t>
            </a:r>
            <a:r>
              <a:rPr lang="en-US" dirty="0"/>
              <a:t>)+c</a:t>
            </a:r>
            <a:r>
              <a:rPr lang="en-US" baseline="-25000" dirty="0"/>
              <a:t>5</a:t>
            </a:r>
            <a:r>
              <a:rPr lang="en-US" dirty="0"/>
              <a:t>)</a:t>
            </a:r>
          </a:p>
          <a:p>
            <a:pPr>
              <a:spcBef>
                <a:spcPct val="15000"/>
              </a:spcBef>
            </a:pPr>
            <a:r>
              <a:rPr lang="en-US" dirty="0"/>
              <a:t>         = (c</a:t>
            </a:r>
            <a:r>
              <a:rPr lang="en-US" baseline="-25000" dirty="0"/>
              <a:t>2</a:t>
            </a:r>
            <a:r>
              <a:rPr lang="en-US" dirty="0"/>
              <a:t>+c</a:t>
            </a:r>
            <a:r>
              <a:rPr lang="en-US" baseline="-25000" dirty="0"/>
              <a:t>4</a:t>
            </a:r>
            <a:r>
              <a:rPr lang="en-US" dirty="0"/>
              <a:t>+c</a:t>
            </a:r>
            <a:r>
              <a:rPr lang="en-US" baseline="-25000" dirty="0"/>
              <a:t>5</a:t>
            </a:r>
            <a:r>
              <a:rPr lang="en-US" dirty="0"/>
              <a:t>)N</a:t>
            </a:r>
            <a:r>
              <a:rPr lang="en-US" baseline="30000" dirty="0"/>
              <a:t>2</a:t>
            </a:r>
            <a:r>
              <a:rPr lang="en-US" dirty="0"/>
              <a:t> + (c</a:t>
            </a:r>
            <a:r>
              <a:rPr lang="en-US" baseline="-25000" dirty="0"/>
              <a:t>1</a:t>
            </a:r>
            <a:r>
              <a:rPr lang="en-US" dirty="0"/>
              <a:t>+c</a:t>
            </a:r>
            <a:r>
              <a:rPr lang="en-US" baseline="-25000" dirty="0"/>
              <a:t>2</a:t>
            </a:r>
            <a:r>
              <a:rPr lang="en-US" dirty="0"/>
              <a:t>+c</a:t>
            </a:r>
            <a:r>
              <a:rPr lang="en-US" baseline="-25000" dirty="0"/>
              <a:t>3</a:t>
            </a:r>
            <a:r>
              <a:rPr lang="en-US" dirty="0"/>
              <a:t>+c</a:t>
            </a:r>
            <a:r>
              <a:rPr lang="en-US" baseline="-25000" dirty="0"/>
              <a:t>5</a:t>
            </a:r>
            <a:r>
              <a:rPr lang="en-US" dirty="0"/>
              <a:t>)N</a:t>
            </a:r>
          </a:p>
          <a:p>
            <a:pPr>
              <a:spcBef>
                <a:spcPct val="15000"/>
              </a:spcBef>
            </a:pPr>
            <a:r>
              <a:rPr lang="en-US" dirty="0"/>
              <a:t>         = c</a:t>
            </a:r>
            <a:r>
              <a:rPr lang="en-US" baseline="-25000" dirty="0"/>
              <a:t>6</a:t>
            </a:r>
            <a:r>
              <a:rPr lang="en-US" dirty="0"/>
              <a:t>N</a:t>
            </a:r>
            <a:r>
              <a:rPr lang="en-US" baseline="30000" dirty="0"/>
              <a:t>2</a:t>
            </a:r>
            <a:r>
              <a:rPr lang="en-US" dirty="0"/>
              <a:t> + c</a:t>
            </a:r>
            <a:r>
              <a:rPr lang="en-US" baseline="-25000" dirty="0"/>
              <a:t>7</a:t>
            </a:r>
            <a:r>
              <a:rPr lang="en-US" dirty="0"/>
              <a:t>N</a:t>
            </a:r>
          </a:p>
        </p:txBody>
      </p:sp>
      <p:sp>
        <p:nvSpPr>
          <p:cNvPr id="23" name="Text Box 19"/>
          <p:cNvSpPr txBox="1">
            <a:spLocks noChangeArrowheads="1"/>
          </p:cNvSpPr>
          <p:nvPr/>
        </p:nvSpPr>
        <p:spPr bwMode="black">
          <a:xfrm rot="16200000">
            <a:off x="7902787" y="3693319"/>
            <a:ext cx="1179513"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4" name="Text Box 20"/>
          <p:cNvSpPr txBox="1">
            <a:spLocks noChangeArrowheads="1"/>
          </p:cNvSpPr>
          <p:nvPr/>
        </p:nvSpPr>
        <p:spPr bwMode="black">
          <a:xfrm rot="16200000">
            <a:off x="8512388" y="3488531"/>
            <a:ext cx="1179512"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5" name="Line 21"/>
          <p:cNvSpPr>
            <a:spLocks noChangeShapeType="1"/>
          </p:cNvSpPr>
          <p:nvPr/>
        </p:nvSpPr>
        <p:spPr bwMode="black">
          <a:xfrm flipH="1">
            <a:off x="8138531" y="1438275"/>
            <a:ext cx="492125" cy="2068513"/>
          </a:xfrm>
          <a:prstGeom prst="line">
            <a:avLst/>
          </a:prstGeom>
          <a:noFill/>
          <a:ln w="9525">
            <a:solidFill>
              <a:schemeClr val="bg1"/>
            </a:solidFill>
            <a:round/>
            <a:headEnd/>
            <a:tailEnd type="triangle" w="med" len="med"/>
          </a:ln>
          <a:effectLst/>
        </p:spPr>
        <p:txBody>
          <a:bodyPr/>
          <a:lstStyle/>
          <a:p>
            <a:endParaRPr lang="en-US"/>
          </a:p>
        </p:txBody>
      </p:sp>
      <p:sp>
        <p:nvSpPr>
          <p:cNvPr id="26" name="AutoShape 16"/>
          <p:cNvSpPr>
            <a:spLocks/>
          </p:cNvSpPr>
          <p:nvPr/>
        </p:nvSpPr>
        <p:spPr bwMode="black">
          <a:xfrm>
            <a:off x="8685212" y="3276600"/>
            <a:ext cx="241300" cy="1374775"/>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sp>
        <p:nvSpPr>
          <p:cNvPr id="27" name="AutoShape 16"/>
          <p:cNvSpPr>
            <a:spLocks/>
          </p:cNvSpPr>
          <p:nvPr/>
        </p:nvSpPr>
        <p:spPr bwMode="black">
          <a:xfrm>
            <a:off x="9371012" y="2667000"/>
            <a:ext cx="317500" cy="2667000"/>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cxnSp>
        <p:nvCxnSpPr>
          <p:cNvPr id="31" name="Straight Arrow Connector 30"/>
          <p:cNvCxnSpPr/>
          <p:nvPr/>
        </p:nvCxnSpPr>
        <p:spPr>
          <a:xfrm rot="5400000">
            <a:off x="7275512" y="2324100"/>
            <a:ext cx="2133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ooter Placeholder 6">
            <a:extLst>
              <a:ext uri="{FF2B5EF4-FFF2-40B4-BE49-F238E27FC236}">
                <a16:creationId xmlns:a16="http://schemas.microsoft.com/office/drawing/2014/main" id="{CAB0CE3D-FA15-457E-A589-2DD0F99FB1D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nodePh="1">
                                  <p:stCondLst>
                                    <p:cond delay="0"/>
                                  </p:stCondLst>
                                  <p:endCondLst>
                                    <p:cond evt="begin" delay="0">
                                      <p:tn val="75"/>
                                    </p:cond>
                                  </p:end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xEl>
                                              <p:pRg st="3" end="3"/>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animBg="1"/>
      <p:bldP spid="21" grpId="0" animBg="1"/>
      <p:bldP spid="23" grpId="0"/>
      <p:bldP spid="24" grpId="0"/>
      <p:bldP spid="25"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Insertion Sort</a:t>
            </a:r>
          </a:p>
        </p:txBody>
      </p:sp>
      <p:sp>
        <p:nvSpPr>
          <p:cNvPr id="51203" name="Rectangle 3"/>
          <p:cNvSpPr>
            <a:spLocks noGrp="1" noChangeArrowheads="1"/>
          </p:cNvSpPr>
          <p:nvPr>
            <p:ph type="body" idx="1"/>
          </p:nvPr>
        </p:nvSpPr>
        <p:spPr>
          <a:xfrm>
            <a:off x="609600" y="1719263"/>
            <a:ext cx="10969625" cy="2620962"/>
          </a:xfrm>
        </p:spPr>
        <p:txBody>
          <a:bodyPr/>
          <a:lstStyle/>
          <a:p>
            <a:pPr>
              <a:defRPr/>
            </a:pPr>
            <a:r>
              <a:rPr lang="en-US" sz="2600"/>
              <a:t>while some elements unsorted:</a:t>
            </a:r>
          </a:p>
          <a:p>
            <a:pPr lvl="1">
              <a:defRPr/>
            </a:pPr>
            <a:r>
              <a:rPr lang="en-US" sz="2200"/>
              <a:t>Using linear search, find the location in the sorted portion where the 1</a:t>
            </a:r>
            <a:r>
              <a:rPr lang="en-US" sz="2200" baseline="30000"/>
              <a:t>st</a:t>
            </a:r>
            <a:r>
              <a:rPr lang="en-US" sz="2200"/>
              <a:t> element of the unsorted portion should be inserted </a:t>
            </a:r>
          </a:p>
          <a:p>
            <a:pPr lvl="1">
              <a:defRPr/>
            </a:pPr>
            <a:r>
              <a:rPr lang="en-US" sz="2200"/>
              <a:t>Move all the elements after the insertion location up one position to make space for the new element</a:t>
            </a:r>
          </a:p>
        </p:txBody>
      </p:sp>
      <p:sp>
        <p:nvSpPr>
          <p:cNvPr id="52228" name="Text Box 4"/>
          <p:cNvSpPr txBox="1">
            <a:spLocks noChangeArrowheads="1"/>
          </p:cNvSpPr>
          <p:nvPr/>
        </p:nvSpPr>
        <p:spPr bwMode="auto">
          <a:xfrm>
            <a:off x="4751388" y="4652963"/>
            <a:ext cx="576262"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13</a:t>
            </a:r>
          </a:p>
        </p:txBody>
      </p:sp>
      <p:sp>
        <p:nvSpPr>
          <p:cNvPr id="52229" name="Text Box 5"/>
          <p:cNvSpPr txBox="1">
            <a:spLocks noChangeArrowheads="1"/>
          </p:cNvSpPr>
          <p:nvPr/>
        </p:nvSpPr>
        <p:spPr bwMode="auto">
          <a:xfrm>
            <a:off x="64770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21</a:t>
            </a:r>
          </a:p>
        </p:txBody>
      </p:sp>
      <p:sp>
        <p:nvSpPr>
          <p:cNvPr id="52230" name="Text Box 6"/>
          <p:cNvSpPr txBox="1">
            <a:spLocks noChangeArrowheads="1"/>
          </p:cNvSpPr>
          <p:nvPr/>
        </p:nvSpPr>
        <p:spPr bwMode="auto">
          <a:xfrm>
            <a:off x="3022600" y="4652963"/>
            <a:ext cx="576263"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31" name="Text Box 7"/>
          <p:cNvSpPr txBox="1">
            <a:spLocks noChangeArrowheads="1"/>
          </p:cNvSpPr>
          <p:nvPr/>
        </p:nvSpPr>
        <p:spPr bwMode="auto">
          <a:xfrm>
            <a:off x="35972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79</a:t>
            </a:r>
          </a:p>
        </p:txBody>
      </p:sp>
      <p:sp>
        <p:nvSpPr>
          <p:cNvPr id="52232" name="Text Box 8"/>
          <p:cNvSpPr txBox="1">
            <a:spLocks noChangeArrowheads="1"/>
          </p:cNvSpPr>
          <p:nvPr/>
        </p:nvSpPr>
        <p:spPr bwMode="auto">
          <a:xfrm>
            <a:off x="41735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47</a:t>
            </a:r>
          </a:p>
        </p:txBody>
      </p:sp>
      <p:sp>
        <p:nvSpPr>
          <p:cNvPr id="52233" name="Text Box 9"/>
          <p:cNvSpPr txBox="1">
            <a:spLocks noChangeArrowheads="1"/>
          </p:cNvSpPr>
          <p:nvPr/>
        </p:nvSpPr>
        <p:spPr bwMode="auto">
          <a:xfrm>
            <a:off x="76279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22</a:t>
            </a:r>
          </a:p>
        </p:txBody>
      </p:sp>
      <p:sp>
        <p:nvSpPr>
          <p:cNvPr id="52234" name="Text Box 10"/>
          <p:cNvSpPr txBox="1">
            <a:spLocks noChangeArrowheads="1"/>
          </p:cNvSpPr>
          <p:nvPr/>
        </p:nvSpPr>
        <p:spPr bwMode="auto">
          <a:xfrm>
            <a:off x="1295400"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38</a:t>
            </a:r>
          </a:p>
        </p:txBody>
      </p:sp>
      <p:sp>
        <p:nvSpPr>
          <p:cNvPr id="52235" name="Text Box 11"/>
          <p:cNvSpPr txBox="1">
            <a:spLocks noChangeArrowheads="1"/>
          </p:cNvSpPr>
          <p:nvPr/>
        </p:nvSpPr>
        <p:spPr bwMode="auto">
          <a:xfrm>
            <a:off x="53244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74</a:t>
            </a:r>
          </a:p>
        </p:txBody>
      </p:sp>
      <p:sp>
        <p:nvSpPr>
          <p:cNvPr id="52236" name="Text Box 12"/>
          <p:cNvSpPr txBox="1">
            <a:spLocks noChangeArrowheads="1"/>
          </p:cNvSpPr>
          <p:nvPr/>
        </p:nvSpPr>
        <p:spPr bwMode="auto">
          <a:xfrm>
            <a:off x="59023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36</a:t>
            </a:r>
          </a:p>
        </p:txBody>
      </p:sp>
      <p:sp>
        <p:nvSpPr>
          <p:cNvPr id="51213" name="Text Box 13"/>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2238" name="Text Box 14"/>
          <p:cNvSpPr txBox="1">
            <a:spLocks noChangeArrowheads="1"/>
          </p:cNvSpPr>
          <p:nvPr/>
        </p:nvSpPr>
        <p:spPr bwMode="auto">
          <a:xfrm>
            <a:off x="7053263"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94</a:t>
            </a:r>
          </a:p>
        </p:txBody>
      </p:sp>
      <p:sp>
        <p:nvSpPr>
          <p:cNvPr id="52239" name="Text Box 15"/>
          <p:cNvSpPr txBox="1">
            <a:spLocks noChangeArrowheads="1"/>
          </p:cNvSpPr>
          <p:nvPr/>
        </p:nvSpPr>
        <p:spPr bwMode="auto">
          <a:xfrm>
            <a:off x="93567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29</a:t>
            </a:r>
          </a:p>
        </p:txBody>
      </p:sp>
      <p:sp>
        <p:nvSpPr>
          <p:cNvPr id="52240" name="Text Box 16"/>
          <p:cNvSpPr txBox="1">
            <a:spLocks noChangeArrowheads="1"/>
          </p:cNvSpPr>
          <p:nvPr/>
        </p:nvSpPr>
        <p:spPr bwMode="auto">
          <a:xfrm>
            <a:off x="82042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57</a:t>
            </a:r>
          </a:p>
        </p:txBody>
      </p:sp>
      <p:sp>
        <p:nvSpPr>
          <p:cNvPr id="52241" name="Text Box 17"/>
          <p:cNvSpPr txBox="1">
            <a:spLocks noChangeArrowheads="1"/>
          </p:cNvSpPr>
          <p:nvPr/>
        </p:nvSpPr>
        <p:spPr bwMode="auto">
          <a:xfrm>
            <a:off x="993298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81</a:t>
            </a:r>
          </a:p>
        </p:txBody>
      </p:sp>
      <p:sp>
        <p:nvSpPr>
          <p:cNvPr id="51218" name="Text Box 18"/>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2243" name="Text Box 19"/>
          <p:cNvSpPr txBox="1">
            <a:spLocks noChangeArrowheads="1"/>
          </p:cNvSpPr>
          <p:nvPr/>
        </p:nvSpPr>
        <p:spPr bwMode="auto">
          <a:xfrm>
            <a:off x="878205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16</a:t>
            </a:r>
          </a:p>
        </p:txBody>
      </p:sp>
      <p:sp>
        <p:nvSpPr>
          <p:cNvPr id="51220" name="Text Box 20"/>
          <p:cNvSpPr txBox="1">
            <a:spLocks noChangeArrowheads="1"/>
          </p:cNvSpPr>
          <p:nvPr/>
        </p:nvSpPr>
        <p:spPr bwMode="auto">
          <a:xfrm>
            <a:off x="3024188" y="4149725"/>
            <a:ext cx="577850" cy="376238"/>
          </a:xfrm>
          <a:prstGeom prst="rect">
            <a:avLst/>
          </a:prstGeom>
          <a:solidFill>
            <a:schemeClr val="accent2"/>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1221" name="Text Box 21"/>
          <p:cNvSpPr txBox="1">
            <a:spLocks noChangeArrowheads="1"/>
          </p:cNvSpPr>
          <p:nvPr/>
        </p:nvSpPr>
        <p:spPr bwMode="auto">
          <a:xfrm>
            <a:off x="302418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1222" name="Text Box 22"/>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1223" name="Text Box 23"/>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48" name="Text Box 24"/>
          <p:cNvSpPr txBox="1">
            <a:spLocks noChangeArrowheads="1"/>
          </p:cNvSpPr>
          <p:nvPr/>
        </p:nvSpPr>
        <p:spPr bwMode="auto">
          <a:xfrm>
            <a:off x="1295400" y="5157788"/>
            <a:ext cx="9215438" cy="379412"/>
          </a:xfrm>
          <a:prstGeom prst="rect">
            <a:avLst/>
          </a:prstGeom>
          <a:solidFill>
            <a:schemeClr val="accent1"/>
          </a:solidFill>
          <a:ln w="12700">
            <a:solidFill>
              <a:schemeClr val="hlink"/>
            </a:solidFill>
            <a:miter lim="800000"/>
            <a:headEnd/>
            <a:tailEnd/>
          </a:ln>
        </p:spPr>
        <p:txBody>
          <a:bodyPr>
            <a:spAutoFit/>
          </a:bodyPr>
          <a:lstStyle/>
          <a:p>
            <a:pPr algn="ctr">
              <a:spcBef>
                <a:spcPct val="50000"/>
              </a:spcBef>
            </a:pPr>
            <a:r>
              <a:rPr lang="en-US" b="1">
                <a:latin typeface="Courier New" pitchFamily="49" charset="0"/>
              </a:rPr>
              <a:t>the fourth iteration of this loop is shown here</a:t>
            </a:r>
          </a:p>
        </p:txBody>
      </p:sp>
      <p:sp>
        <p:nvSpPr>
          <p:cNvPr id="25" name="Footer Placeholder 6">
            <a:extLst>
              <a:ext uri="{FF2B5EF4-FFF2-40B4-BE49-F238E27FC236}">
                <a16:creationId xmlns:a16="http://schemas.microsoft.com/office/drawing/2014/main" id="{BC417DC7-8A11-437A-9741-C1917994565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01600" y="6003925"/>
            <a:ext cx="12087225" cy="396875"/>
          </a:xfrm>
          <a:prstGeom prst="rect">
            <a:avLst/>
          </a:prstGeom>
          <a:noFill/>
          <a:ln w="9525">
            <a:noFill/>
            <a:miter lim="800000"/>
            <a:headEnd/>
            <a:tailEnd/>
          </a:ln>
        </p:spPr>
        <p:txBody>
          <a:bodyPr>
            <a:spAutoFit/>
          </a:bodyPr>
          <a:lstStyle/>
          <a:p>
            <a:pPr>
              <a:spcBef>
                <a:spcPct val="5000"/>
              </a:spcBef>
            </a:pPr>
            <a:r>
              <a:rPr lang="en-US" sz="2000"/>
              <a:t>An insertion sort partitions the array into two regions</a:t>
            </a:r>
            <a:endParaRPr lang="en-US" sz="2400" i="1"/>
          </a:p>
        </p:txBody>
      </p:sp>
      <p:sp>
        <p:nvSpPr>
          <p:cNvPr id="53251" name="Rectangle 3"/>
          <p:cNvSpPr>
            <a:spLocks noChangeArrowheads="1"/>
          </p:cNvSpPr>
          <p:nvPr/>
        </p:nvSpPr>
        <p:spPr bwMode="auto">
          <a:xfrm>
            <a:off x="0" y="5867400"/>
            <a:ext cx="12188825"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p:spPr>
        <p:txBody>
          <a:bodyPr wrap="none" anchor="ctr"/>
          <a:lstStyle/>
          <a:p>
            <a:endParaRPr lang="en-US"/>
          </a:p>
        </p:txBody>
      </p:sp>
      <p:pic>
        <p:nvPicPr>
          <p:cNvPr id="53252" name="Picture 4"/>
          <p:cNvPicPr>
            <a:picLocks noChangeAspect="1" noChangeArrowheads="1"/>
          </p:cNvPicPr>
          <p:nvPr/>
        </p:nvPicPr>
        <p:blipFill>
          <a:blip r:embed="rId3"/>
          <a:srcRect/>
          <a:stretch>
            <a:fillRect/>
          </a:stretch>
        </p:blipFill>
        <p:spPr bwMode="auto">
          <a:xfrm>
            <a:off x="449263" y="2057400"/>
            <a:ext cx="11290300" cy="24638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3075453E-7685-4D2B-B8B6-4482459F542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944" y="308047"/>
            <a:ext cx="10780106" cy="964808"/>
          </a:xfrm>
        </p:spPr>
        <p:txBody>
          <a:bodyPr/>
          <a:lstStyle/>
          <a:p>
            <a:r>
              <a:rPr lang="en-US" sz="4000" dirty="0"/>
              <a:t>Insertion Sort </a:t>
            </a:r>
            <a:r>
              <a:rPr lang="en-GB" sz="4000" dirty="0"/>
              <a:t>Simulation</a:t>
            </a:r>
            <a:endParaRPr lang="en-US" sz="4000" dirty="0"/>
          </a:p>
        </p:txBody>
      </p:sp>
      <p:grpSp>
        <p:nvGrpSpPr>
          <p:cNvPr id="7" name="Group 6"/>
          <p:cNvGrpSpPr/>
          <p:nvPr/>
        </p:nvGrpSpPr>
        <p:grpSpPr>
          <a:xfrm>
            <a:off x="1883424" y="2595236"/>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0" name="Group 9"/>
          <p:cNvGrpSpPr/>
          <p:nvPr/>
        </p:nvGrpSpPr>
        <p:grpSpPr>
          <a:xfrm>
            <a:off x="2386923" y="2595779"/>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3" name="Group 12"/>
          <p:cNvGrpSpPr/>
          <p:nvPr/>
        </p:nvGrpSpPr>
        <p:grpSpPr>
          <a:xfrm>
            <a:off x="2963409" y="2590709"/>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6" name="Group 15"/>
          <p:cNvGrpSpPr/>
          <p:nvPr/>
        </p:nvGrpSpPr>
        <p:grpSpPr>
          <a:xfrm>
            <a:off x="3507852" y="2595236"/>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9" name="Group 18"/>
          <p:cNvGrpSpPr/>
          <p:nvPr/>
        </p:nvGrpSpPr>
        <p:grpSpPr>
          <a:xfrm>
            <a:off x="4061293" y="2584937"/>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2" name="Group 21"/>
          <p:cNvGrpSpPr/>
          <p:nvPr/>
        </p:nvGrpSpPr>
        <p:grpSpPr>
          <a:xfrm>
            <a:off x="4596818" y="2596166"/>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5" name="Group 24"/>
          <p:cNvGrpSpPr/>
          <p:nvPr/>
        </p:nvGrpSpPr>
        <p:grpSpPr>
          <a:xfrm>
            <a:off x="5109115" y="2584937"/>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8" name="Group 27"/>
          <p:cNvGrpSpPr/>
          <p:nvPr/>
        </p:nvGrpSpPr>
        <p:grpSpPr>
          <a:xfrm>
            <a:off x="5615608" y="2590297"/>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1" name="Group 30"/>
          <p:cNvGrpSpPr/>
          <p:nvPr/>
        </p:nvGrpSpPr>
        <p:grpSpPr>
          <a:xfrm>
            <a:off x="6131667" y="2590800"/>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4" name="Group 33"/>
          <p:cNvGrpSpPr/>
          <p:nvPr/>
        </p:nvGrpSpPr>
        <p:grpSpPr>
          <a:xfrm>
            <a:off x="1293946" y="3051068"/>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grpSp>
        <p:nvGrpSpPr>
          <p:cNvPr id="37" name="Group 36"/>
          <p:cNvGrpSpPr/>
          <p:nvPr/>
        </p:nvGrpSpPr>
        <p:grpSpPr>
          <a:xfrm>
            <a:off x="2430651" y="3041488"/>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grpSp>
        <p:nvGrpSpPr>
          <p:cNvPr id="40" name="Group 39"/>
          <p:cNvGrpSpPr/>
          <p:nvPr/>
        </p:nvGrpSpPr>
        <p:grpSpPr>
          <a:xfrm>
            <a:off x="1879335" y="3049439"/>
            <a:ext cx="457198" cy="793849"/>
            <a:chOff x="5943600" y="4472221"/>
            <a:chExt cx="914400" cy="682486"/>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1"/>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2977478" y="3035339"/>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3523113" y="3049437"/>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4035323" y="3049437"/>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4540585" y="3051068"/>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5044547" y="3035339"/>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5588689" y="3051068"/>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sp>
        <p:nvSpPr>
          <p:cNvPr id="61" name="Rectangle 60"/>
          <p:cNvSpPr/>
          <p:nvPr/>
        </p:nvSpPr>
        <p:spPr>
          <a:xfrm>
            <a:off x="1305140"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18379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2371940"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2904502"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3437064"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397330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4505865"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038427"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557098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08082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3014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18409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23713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3014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18409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23713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55717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55717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083775"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391219" y="3804220"/>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a:latin typeface="Courier New" panose="02070309020205020404" pitchFamily="49" charset="0"/>
                <a:cs typeface="Courier New" panose="02070309020205020404" pitchFamily="49" charset="0"/>
              </a:rPr>
              <a:t>Key</a:t>
            </a:r>
          </a:p>
        </p:txBody>
      </p:sp>
      <p:sp>
        <p:nvSpPr>
          <p:cNvPr id="100" name="Rectangle 99"/>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305141"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1858039"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2373145"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5548117" y="429662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2912275" y="429427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3448318"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3982299" y="4294271"/>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4530438"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059805"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101573" y="4293490"/>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002986" y="3051063"/>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pic>
        <p:nvPicPr>
          <p:cNvPr id="124" name="Picture 4">
            <a:extLst>
              <a:ext uri="{FF2B5EF4-FFF2-40B4-BE49-F238E27FC236}">
                <a16:creationId xmlns:a16="http://schemas.microsoft.com/office/drawing/2014/main" id="{94CB5E3C-3F20-4ADA-AE6C-C47C45A690FC}"/>
              </a:ext>
            </a:extLst>
          </p:cNvPr>
          <p:cNvPicPr>
            <a:picLocks noChangeAspect="1" noChangeArrowheads="1"/>
          </p:cNvPicPr>
          <p:nvPr/>
        </p:nvPicPr>
        <p:blipFill>
          <a:blip r:embed="rId2"/>
          <a:srcRect/>
          <a:stretch>
            <a:fillRect/>
          </a:stretch>
        </p:blipFill>
        <p:spPr bwMode="auto">
          <a:xfrm>
            <a:off x="7239041" y="1519183"/>
            <a:ext cx="5060501" cy="4648200"/>
          </a:xfrm>
          <a:prstGeom prst="rect">
            <a:avLst/>
          </a:prstGeom>
          <a:noFill/>
          <a:ln w="9525">
            <a:noFill/>
            <a:miter lim="800000"/>
            <a:headEnd/>
            <a:tailEnd/>
          </a:ln>
        </p:spPr>
      </p:pic>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0" name="Rectangle 10"/>
          <p:cNvSpPr>
            <a:spLocks noGrp="1" noChangeArrowheads="1"/>
          </p:cNvSpPr>
          <p:nvPr>
            <p:ph type="body" idx="1"/>
          </p:nvPr>
        </p:nvSpPr>
        <p:spPr>
          <a:xfrm>
            <a:off x="609600" y="1476375"/>
            <a:ext cx="11172825" cy="992188"/>
          </a:xfrm>
        </p:spPr>
        <p:txBody>
          <a:bodyPr/>
          <a:lstStyle/>
          <a:p>
            <a:pPr eaLnBrk="1" hangingPunct="1">
              <a:defRPr/>
            </a:pPr>
            <a:r>
              <a:rPr lang="en-US" sz="2800" dirty="0"/>
              <a:t>Time to compute the </a:t>
            </a:r>
            <a:r>
              <a:rPr lang="en-US" sz="2800" b="1" dirty="0">
                <a:solidFill>
                  <a:srgbClr val="080808"/>
                </a:solidFill>
              </a:rPr>
              <a:t>running time</a:t>
            </a:r>
            <a:r>
              <a:rPr lang="en-US" sz="2800" dirty="0"/>
              <a:t> as a function of the </a:t>
            </a:r>
            <a:r>
              <a:rPr lang="en-US" sz="2800" b="1" dirty="0">
                <a:solidFill>
                  <a:srgbClr val="080808"/>
                </a:solidFill>
              </a:rPr>
              <a:t>input size</a:t>
            </a:r>
            <a:r>
              <a:rPr lang="en-US" sz="2800" b="1" dirty="0"/>
              <a:t> </a:t>
            </a:r>
            <a:r>
              <a:rPr lang="en-US" sz="2800" dirty="0"/>
              <a:t>(exact analysis).</a:t>
            </a:r>
          </a:p>
        </p:txBody>
      </p:sp>
      <p:sp>
        <p:nvSpPr>
          <p:cNvPr id="1031"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2C9408B-745F-4524-BA13-9BC7D1ED3C62}" type="slidenum">
              <a:rPr lang="en-US" smtClean="0"/>
              <a:pPr/>
              <a:t>49</a:t>
            </a:fld>
            <a:endParaRPr lang="en-US"/>
          </a:p>
        </p:txBody>
      </p:sp>
      <p:sp>
        <p:nvSpPr>
          <p:cNvPr id="61442" name="Rectangle 2"/>
          <p:cNvSpPr>
            <a:spLocks noGrp="1" noChangeArrowheads="1"/>
          </p:cNvSpPr>
          <p:nvPr>
            <p:ph type="title"/>
          </p:nvPr>
        </p:nvSpPr>
        <p:spPr/>
        <p:txBody>
          <a:bodyPr/>
          <a:lstStyle/>
          <a:p>
            <a:pPr eaLnBrk="1" hangingPunct="1">
              <a:defRPr/>
            </a:pPr>
            <a:r>
              <a:rPr lang="en-US" dirty="0"/>
              <a:t>Analysis of Insertion Sort</a:t>
            </a:r>
          </a:p>
        </p:txBody>
      </p:sp>
      <p:sp>
        <p:nvSpPr>
          <p:cNvPr id="61443" name="Rectangle 3"/>
          <p:cNvSpPr>
            <a:spLocks noChangeArrowheads="1"/>
          </p:cNvSpPr>
          <p:nvPr/>
        </p:nvSpPr>
        <p:spPr bwMode="auto">
          <a:xfrm>
            <a:off x="1481931" y="2693988"/>
            <a:ext cx="5364163" cy="3390900"/>
          </a:xfrm>
          <a:prstGeom prst="rect">
            <a:avLst/>
          </a:prstGeom>
          <a:noFill/>
          <a:ln w="12700">
            <a:solidFill>
              <a:schemeClr val="tx1"/>
            </a:solidFill>
            <a:miter lim="800000"/>
            <a:headEnd/>
            <a:tailEnd/>
          </a:ln>
          <a:effectLst/>
        </p:spPr>
        <p:txBody>
          <a:bodyPr wrap="square">
            <a:spAutoFit/>
          </a:bodyPr>
          <a:lstStyle/>
          <a:p>
            <a:pPr>
              <a:defRPr/>
            </a:pPr>
            <a:br>
              <a:rPr lang="en-US" sz="2400" b="1" dirty="0">
                <a:latin typeface="Courier New" pitchFamily="49" charset="0"/>
              </a:rPr>
            </a:br>
            <a:r>
              <a:rPr lang="en-US" sz="2400" b="1" dirty="0">
                <a:latin typeface="Courier New" pitchFamily="49" charset="0"/>
              </a:rPr>
              <a:t>f</a:t>
            </a:r>
            <a:r>
              <a:rPr lang="en-GB" sz="2400" b="1" dirty="0">
                <a:latin typeface="Courier New" pitchFamily="49" charset="0"/>
              </a:rPr>
              <a:t>or</a:t>
            </a:r>
            <a:r>
              <a:rPr lang="en-US" sz="2400" b="1" dirty="0">
                <a:latin typeface="Courier New" pitchFamily="49" charset="0"/>
              </a:rPr>
              <a:t> </a:t>
            </a:r>
            <a:r>
              <a:rPr lang="en-GB" sz="2400" dirty="0">
                <a:latin typeface="Courier New" pitchFamily="49" charset="0"/>
              </a:rPr>
              <a:t>j </a:t>
            </a:r>
            <a:r>
              <a:rPr lang="en-GB" sz="2400" dirty="0">
                <a:latin typeface="Symbol" pitchFamily="18" charset="2"/>
              </a:rPr>
              <a:t>:= </a:t>
            </a:r>
            <a:r>
              <a:rPr lang="en-GB" sz="2400" dirty="0">
                <a:latin typeface="Courier New" pitchFamily="49" charset="0"/>
              </a:rPr>
              <a:t>2 </a:t>
            </a:r>
            <a:r>
              <a:rPr lang="en-GB" sz="2400" b="1" dirty="0">
                <a:latin typeface="Courier New" pitchFamily="49" charset="0"/>
              </a:rPr>
              <a:t>to </a:t>
            </a:r>
            <a:r>
              <a:rPr lang="en-GB" sz="2400" i="1" dirty="0">
                <a:latin typeface="Courier New" pitchFamily="49" charset="0"/>
              </a:rPr>
              <a:t>n</a:t>
            </a:r>
            <a:r>
              <a:rPr lang="en-GB" sz="2400" dirty="0">
                <a:latin typeface="Courier New" pitchFamily="49" charset="0"/>
              </a:rPr>
              <a:t> </a:t>
            </a:r>
            <a:r>
              <a:rPr lang="en-GB" sz="2400" b="1" dirty="0">
                <a:latin typeface="Courier New" pitchFamily="49" charset="0"/>
              </a:rPr>
              <a:t>do</a:t>
            </a:r>
          </a:p>
          <a:p>
            <a:pPr>
              <a:defRPr/>
            </a:pPr>
            <a:r>
              <a:rPr lang="en-GB" sz="2400" b="1" dirty="0">
                <a:latin typeface="Courier New" pitchFamily="49" charset="0"/>
              </a:rPr>
              <a:t> </a:t>
            </a:r>
            <a:r>
              <a:rPr lang="en-US" sz="2400" b="1" dirty="0">
                <a:latin typeface="Courier New" pitchFamily="49" charset="0"/>
              </a:rPr>
              <a:t> </a:t>
            </a:r>
            <a:r>
              <a:rPr lang="en-GB" sz="2400" dirty="0">
                <a:latin typeface="Courier New" pitchFamily="49" charset="0"/>
              </a:rPr>
              <a:t>key</a:t>
            </a:r>
            <a:r>
              <a:rPr lang="en-GB" sz="2400" dirty="0">
                <a:latin typeface="Symbol" pitchFamily="18" charset="2"/>
              </a:rPr>
              <a:t> := </a:t>
            </a:r>
            <a:r>
              <a:rPr lang="en-GB" sz="2400" dirty="0">
                <a:latin typeface="Courier New" pitchFamily="49" charset="0"/>
              </a:rPr>
              <a:t>A[j]</a:t>
            </a:r>
          </a:p>
          <a:p>
            <a:pPr>
              <a:defRPr/>
            </a:pPr>
            <a:r>
              <a:rPr lang="en-GB" sz="2400" dirty="0">
                <a:latin typeface="Courier New" pitchFamily="49" charset="0"/>
              </a:rPr>
              <a:t>  </a:t>
            </a:r>
            <a:r>
              <a:rPr lang="en-US" sz="2400" b="1" dirty="0">
                <a:solidFill>
                  <a:srgbClr val="080808"/>
                </a:solidFill>
                <a:effectLst>
                  <a:outerShdw blurRad="38100" dist="38100" dir="2700000" algn="tl">
                    <a:srgbClr val="C0C0C0"/>
                  </a:outerShdw>
                </a:effectLst>
              </a:rPr>
              <a:t>// Insert </a:t>
            </a:r>
            <a:r>
              <a:rPr lang="en-GB" sz="2400" b="1" dirty="0">
                <a:solidFill>
                  <a:srgbClr val="080808"/>
                </a:solidFill>
                <a:effectLst>
                  <a:outerShdw blurRad="38100" dist="38100" dir="2700000" algn="tl">
                    <a:srgbClr val="C0C0C0"/>
                  </a:outerShdw>
                </a:effectLst>
              </a:rPr>
              <a:t>A[j]</a:t>
            </a:r>
            <a:r>
              <a:rPr lang="en-US" sz="2400" b="1" dirty="0">
                <a:solidFill>
                  <a:srgbClr val="080808"/>
                </a:solidFill>
                <a:effectLst>
                  <a:outerShdw blurRad="38100" dist="38100" dir="2700000" algn="tl">
                    <a:srgbClr val="C0C0C0"/>
                  </a:outerShdw>
                </a:effectLst>
              </a:rPr>
              <a:t> into </a:t>
            </a:r>
            <a:r>
              <a:rPr lang="en-GB" sz="2400" b="1" dirty="0">
                <a:solidFill>
                  <a:srgbClr val="080808"/>
                </a:solidFill>
                <a:effectLst>
                  <a:outerShdw blurRad="38100" dist="38100" dir="2700000" algn="tl">
                    <a:srgbClr val="C0C0C0"/>
                  </a:outerShdw>
                </a:effectLst>
              </a:rPr>
              <a:t>A[</a:t>
            </a:r>
            <a:r>
              <a:rPr lang="en-US" sz="2400" b="1" dirty="0">
                <a:solidFill>
                  <a:srgbClr val="080808"/>
                </a:solidFill>
                <a:effectLst>
                  <a:outerShdw blurRad="38100" dist="38100" dir="2700000" algn="tl">
                    <a:srgbClr val="C0C0C0"/>
                  </a:outerShdw>
                </a:effectLst>
              </a:rPr>
              <a:t>1..</a:t>
            </a:r>
            <a:r>
              <a:rPr lang="en-GB" sz="2400" b="1" dirty="0">
                <a:solidFill>
                  <a:srgbClr val="080808"/>
                </a:solidFill>
                <a:effectLst>
                  <a:outerShdw blurRad="38100" dist="38100" dir="2700000" algn="tl">
                    <a:srgbClr val="C0C0C0"/>
                  </a:outerShdw>
                </a:effectLst>
              </a:rPr>
              <a:t>j</a:t>
            </a:r>
            <a:r>
              <a:rPr lang="en-US" sz="2400" b="1" dirty="0">
                <a:solidFill>
                  <a:srgbClr val="080808"/>
                </a:solidFill>
                <a:effectLst>
                  <a:outerShdw blurRad="38100" dist="38100" dir="2700000" algn="tl">
                    <a:srgbClr val="C0C0C0"/>
                  </a:outerShdw>
                </a:effectLst>
              </a:rPr>
              <a:t>-1</a:t>
            </a:r>
            <a:r>
              <a:rPr lang="en-GB" sz="2400" b="1" dirty="0">
                <a:solidFill>
                  <a:srgbClr val="080808"/>
                </a:solidFill>
                <a:effectLst>
                  <a:outerShdw blurRad="38100" dist="38100" dir="2700000" algn="tl">
                    <a:srgbClr val="C0C0C0"/>
                  </a:outerShdw>
                </a:effectLst>
              </a:rPr>
              <a:t>]</a:t>
            </a:r>
          </a:p>
          <a:p>
            <a:pPr>
              <a:defRPr/>
            </a:pPr>
            <a:r>
              <a:rPr lang="en-GB" sz="2400" dirty="0">
                <a:latin typeface="Courier New" pitchFamily="49" charset="0"/>
              </a:rPr>
              <a:t>  </a:t>
            </a:r>
            <a:r>
              <a:rPr lang="en-GB" sz="2400" dirty="0" err="1">
                <a:latin typeface="Courier New" pitchFamily="49" charset="0"/>
              </a:rPr>
              <a:t>i</a:t>
            </a:r>
            <a:r>
              <a:rPr lang="en-GB" sz="2400" dirty="0">
                <a:latin typeface="Symbol" pitchFamily="18" charset="2"/>
              </a:rPr>
              <a:t> := </a:t>
            </a:r>
            <a:r>
              <a:rPr lang="en-US" sz="2400" dirty="0">
                <a:latin typeface="Courier New" pitchFamily="49" charset="0"/>
              </a:rPr>
              <a:t>j-1</a:t>
            </a:r>
            <a:endParaRPr lang="en-GB" sz="2400" dirty="0">
              <a:latin typeface="Courier New" pitchFamily="49" charset="0"/>
            </a:endParaRPr>
          </a:p>
          <a:p>
            <a:pPr>
              <a:defRPr/>
            </a:pPr>
            <a:r>
              <a:rPr lang="en-GB" sz="2400" dirty="0">
                <a:latin typeface="Courier New" pitchFamily="49" charset="0"/>
              </a:rPr>
              <a:t>  </a:t>
            </a:r>
            <a:r>
              <a:rPr lang="en-GB" sz="2400" b="1" dirty="0">
                <a:latin typeface="Courier New" pitchFamily="49" charset="0"/>
              </a:rPr>
              <a:t>while </a:t>
            </a:r>
            <a:r>
              <a:rPr lang="en-GB" sz="2400" dirty="0" err="1">
                <a:latin typeface="Courier New" pitchFamily="49" charset="0"/>
              </a:rPr>
              <a:t>i</a:t>
            </a:r>
            <a:r>
              <a:rPr lang="en-GB" sz="2400" dirty="0">
                <a:latin typeface="Courier New" pitchFamily="49" charset="0"/>
              </a:rPr>
              <a:t>&gt;0 </a:t>
            </a:r>
            <a:r>
              <a:rPr lang="en-GB" sz="2400" b="1" dirty="0">
                <a:latin typeface="Courier New" pitchFamily="49" charset="0"/>
              </a:rPr>
              <a:t>and </a:t>
            </a:r>
            <a:r>
              <a:rPr lang="en-GB" sz="2400" dirty="0">
                <a:latin typeface="Courier New" pitchFamily="49" charset="0"/>
              </a:rPr>
              <a:t>A[</a:t>
            </a:r>
            <a:r>
              <a:rPr lang="en-GB" sz="2400" dirty="0" err="1">
                <a:latin typeface="Courier New" pitchFamily="49" charset="0"/>
              </a:rPr>
              <a:t>i</a:t>
            </a:r>
            <a:r>
              <a:rPr lang="en-GB" sz="2400" dirty="0">
                <a:latin typeface="Courier New" pitchFamily="49" charset="0"/>
              </a:rPr>
              <a:t>]&gt;key </a:t>
            </a:r>
            <a:r>
              <a:rPr lang="en-GB" sz="2400" b="1" dirty="0">
                <a:latin typeface="Courier New" pitchFamily="49" charset="0"/>
              </a:rPr>
              <a:t>do</a:t>
            </a:r>
          </a:p>
          <a:p>
            <a:pPr>
              <a:defRPr/>
            </a:pPr>
            <a:r>
              <a:rPr lang="en-GB" sz="2400" b="1" dirty="0">
                <a:latin typeface="Courier New" pitchFamily="49" charset="0"/>
              </a:rPr>
              <a:t>    </a:t>
            </a:r>
            <a:r>
              <a:rPr lang="en-GB" sz="2400" dirty="0">
                <a:latin typeface="Courier New" pitchFamily="49" charset="0"/>
              </a:rPr>
              <a:t>A[i+1]</a:t>
            </a:r>
            <a:r>
              <a:rPr lang="en-GB" sz="2400" dirty="0">
                <a:latin typeface="Symbol" pitchFamily="18" charset="2"/>
              </a:rPr>
              <a:t>:=</a:t>
            </a:r>
            <a:r>
              <a:rPr lang="en-GB" sz="2400" dirty="0">
                <a:latin typeface="Courier New" pitchFamily="49" charset="0"/>
              </a:rPr>
              <a:t>A[</a:t>
            </a:r>
            <a:r>
              <a:rPr lang="en-GB" sz="2400" dirty="0" err="1">
                <a:latin typeface="Courier New" pitchFamily="49" charset="0"/>
              </a:rPr>
              <a:t>i</a:t>
            </a:r>
            <a:r>
              <a:rPr lang="en-GB" sz="2400" dirty="0">
                <a:latin typeface="Courier New" pitchFamily="49" charset="0"/>
              </a:rPr>
              <a:t>]</a:t>
            </a:r>
          </a:p>
          <a:p>
            <a:pPr>
              <a:defRPr/>
            </a:pPr>
            <a:r>
              <a:rPr lang="en-GB" sz="2400" dirty="0">
                <a:latin typeface="Courier New" pitchFamily="49" charset="0"/>
              </a:rPr>
              <a:t>   </a:t>
            </a:r>
            <a:r>
              <a:rPr lang="en-US" sz="2400" dirty="0">
                <a:latin typeface="Courier New" pitchFamily="49" charset="0"/>
              </a:rPr>
              <a:t> </a:t>
            </a:r>
            <a:r>
              <a:rPr lang="en-GB" sz="2400" dirty="0" err="1">
                <a:latin typeface="Courier New" pitchFamily="49" charset="0"/>
              </a:rPr>
              <a:t>i</a:t>
            </a:r>
            <a:r>
              <a:rPr lang="en-GB" sz="2400" dirty="0">
                <a:latin typeface="Courier New" pitchFamily="49" charset="0"/>
              </a:rPr>
              <a:t>--</a:t>
            </a:r>
          </a:p>
          <a:p>
            <a:pPr>
              <a:defRPr/>
            </a:pPr>
            <a:r>
              <a:rPr lang="en-GB" sz="2400" dirty="0">
                <a:latin typeface="Courier New" pitchFamily="49" charset="0"/>
              </a:rPr>
              <a:t>  A[i+1]:=key</a:t>
            </a:r>
          </a:p>
        </p:txBody>
      </p:sp>
      <p:sp>
        <p:nvSpPr>
          <p:cNvPr id="1034" name="Rectangle 4"/>
          <p:cNvSpPr>
            <a:spLocks noChangeArrowheads="1"/>
          </p:cNvSpPr>
          <p:nvPr/>
        </p:nvSpPr>
        <p:spPr bwMode="auto">
          <a:xfrm>
            <a:off x="6847683" y="2693988"/>
            <a:ext cx="1930400" cy="3390900"/>
          </a:xfrm>
          <a:prstGeom prst="rect">
            <a:avLst/>
          </a:prstGeom>
          <a:noFill/>
          <a:ln w="12700">
            <a:solidFill>
              <a:schemeClr val="tx1"/>
            </a:solidFill>
            <a:miter lim="800000"/>
            <a:headEnd/>
            <a:tailEnd/>
          </a:ln>
        </p:spPr>
        <p:txBody>
          <a:bodyPr wrap="square">
            <a:spAutoFit/>
          </a:bodyPr>
          <a:lstStyle/>
          <a:p>
            <a:pPr algn="ctr"/>
            <a:r>
              <a:rPr lang="en-US" sz="2400" b="1" dirty="0">
                <a:latin typeface="Courier New" pitchFamily="49" charset="0"/>
              </a:rPr>
              <a:t>cost</a:t>
            </a:r>
            <a:br>
              <a:rPr lang="en-US" sz="2400" b="1" dirty="0">
                <a:latin typeface="Courier New" pitchFamily="49" charset="0"/>
              </a:rPr>
            </a:br>
            <a:r>
              <a:rPr lang="en-US" sz="2400" dirty="0">
                <a:latin typeface="Courier New" pitchFamily="49" charset="0"/>
              </a:rPr>
              <a:t>c</a:t>
            </a:r>
            <a:r>
              <a:rPr lang="en-US" sz="2400" baseline="-25000" dirty="0">
                <a:latin typeface="Courier New" pitchFamily="49" charset="0"/>
              </a:rPr>
              <a:t>1</a:t>
            </a:r>
          </a:p>
          <a:p>
            <a:pPr algn="ctr"/>
            <a:r>
              <a:rPr lang="en-US" sz="2400" dirty="0">
                <a:latin typeface="Courier New" pitchFamily="49" charset="0"/>
              </a:rPr>
              <a:t>c</a:t>
            </a:r>
            <a:r>
              <a:rPr lang="en-US" sz="2400" baseline="-25000" dirty="0">
                <a:latin typeface="Courier New" pitchFamily="49" charset="0"/>
              </a:rPr>
              <a:t>2</a:t>
            </a:r>
          </a:p>
          <a:p>
            <a:pPr algn="ctr"/>
            <a:r>
              <a:rPr lang="en-US" sz="2400" dirty="0">
                <a:latin typeface="Courier New" pitchFamily="49" charset="0"/>
              </a:rPr>
              <a:t>0 </a:t>
            </a:r>
            <a:endParaRPr lang="en-US" sz="2400" baseline="-25000" dirty="0">
              <a:latin typeface="Courier New" pitchFamily="49" charset="0"/>
            </a:endParaRPr>
          </a:p>
          <a:p>
            <a:pPr algn="ctr"/>
            <a:r>
              <a:rPr lang="en-US" sz="2400" dirty="0">
                <a:latin typeface="Courier New" pitchFamily="49" charset="0"/>
              </a:rPr>
              <a:t>c</a:t>
            </a:r>
            <a:r>
              <a:rPr lang="en-US" sz="2400" baseline="-25000" dirty="0">
                <a:latin typeface="Courier New" pitchFamily="49" charset="0"/>
              </a:rPr>
              <a:t>4</a:t>
            </a:r>
          </a:p>
          <a:p>
            <a:pPr algn="ctr"/>
            <a:r>
              <a:rPr lang="en-US" sz="2400" dirty="0">
                <a:latin typeface="Courier New" pitchFamily="49" charset="0"/>
              </a:rPr>
              <a:t>c</a:t>
            </a:r>
            <a:r>
              <a:rPr lang="en-US" sz="2400" baseline="-25000" dirty="0">
                <a:latin typeface="Courier New" pitchFamily="49" charset="0"/>
              </a:rPr>
              <a:t>5</a:t>
            </a:r>
          </a:p>
          <a:p>
            <a:pPr algn="ctr"/>
            <a:r>
              <a:rPr lang="en-US" sz="2400" dirty="0">
                <a:latin typeface="Courier New" pitchFamily="49" charset="0"/>
              </a:rPr>
              <a:t>c</a:t>
            </a:r>
            <a:r>
              <a:rPr lang="en-US" sz="2400" baseline="-25000" dirty="0">
                <a:latin typeface="Courier New" pitchFamily="49" charset="0"/>
              </a:rPr>
              <a:t>6</a:t>
            </a:r>
          </a:p>
          <a:p>
            <a:pPr algn="ctr"/>
            <a:r>
              <a:rPr lang="en-US" sz="2400" dirty="0">
                <a:latin typeface="Courier New" pitchFamily="49" charset="0"/>
              </a:rPr>
              <a:t>c</a:t>
            </a:r>
            <a:r>
              <a:rPr lang="en-US" sz="2400" baseline="-25000" dirty="0">
                <a:latin typeface="Courier New" pitchFamily="49" charset="0"/>
              </a:rPr>
              <a:t>7</a:t>
            </a:r>
          </a:p>
          <a:p>
            <a:pPr algn="ctr"/>
            <a:r>
              <a:rPr lang="en-US" sz="2400" dirty="0">
                <a:latin typeface="Courier New" pitchFamily="49" charset="0"/>
              </a:rPr>
              <a:t>c</a:t>
            </a:r>
            <a:r>
              <a:rPr lang="en-US" sz="2400" baseline="-25000" dirty="0">
                <a:latin typeface="Courier New" pitchFamily="49" charset="0"/>
              </a:rPr>
              <a:t>8</a:t>
            </a:r>
            <a:endParaRPr lang="en-GB" sz="2400" b="1" dirty="0">
              <a:latin typeface="Courier New" pitchFamily="49" charset="0"/>
            </a:endParaRPr>
          </a:p>
        </p:txBody>
      </p:sp>
      <p:sp>
        <p:nvSpPr>
          <p:cNvPr id="1035" name="Rectangle 5"/>
          <p:cNvSpPr>
            <a:spLocks noChangeArrowheads="1"/>
          </p:cNvSpPr>
          <p:nvPr/>
        </p:nvSpPr>
        <p:spPr bwMode="auto">
          <a:xfrm>
            <a:off x="8784433" y="2693988"/>
            <a:ext cx="1930400" cy="3390900"/>
          </a:xfrm>
          <a:prstGeom prst="rect">
            <a:avLst/>
          </a:prstGeom>
          <a:noFill/>
          <a:ln w="12700">
            <a:solidFill>
              <a:schemeClr val="tx1"/>
            </a:solidFill>
            <a:miter lim="800000"/>
            <a:headEnd/>
            <a:tailEnd/>
          </a:ln>
        </p:spPr>
        <p:txBody>
          <a:bodyPr>
            <a:spAutoFit/>
          </a:bodyPr>
          <a:lstStyle/>
          <a:p>
            <a:r>
              <a:rPr lang="en-US" sz="2400" b="1" dirty="0">
                <a:latin typeface="Courier New" pitchFamily="49" charset="0"/>
              </a:rPr>
              <a:t>times</a:t>
            </a:r>
            <a:br>
              <a:rPr lang="en-US" sz="2400" b="1" dirty="0">
                <a:latin typeface="Courier New" pitchFamily="49" charset="0"/>
              </a:rPr>
            </a:br>
            <a:r>
              <a:rPr lang="en-US" sz="2400" dirty="0">
                <a:latin typeface="Courier New" pitchFamily="49" charset="0"/>
              </a:rPr>
              <a:t>n</a:t>
            </a:r>
            <a:br>
              <a:rPr lang="en-US" sz="2400" dirty="0">
                <a:latin typeface="Courier New" pitchFamily="49" charset="0"/>
              </a:rPr>
            </a:br>
            <a:r>
              <a:rPr lang="en-US" sz="2400" dirty="0">
                <a:latin typeface="Courier New" pitchFamily="49" charset="0"/>
              </a:rPr>
              <a:t>n-1</a:t>
            </a:r>
            <a:br>
              <a:rPr lang="en-US" sz="2400" dirty="0">
                <a:latin typeface="Courier New" pitchFamily="49" charset="0"/>
              </a:rPr>
            </a:br>
            <a:r>
              <a:rPr lang="en-US" sz="2400" dirty="0" err="1">
                <a:latin typeface="Courier New" pitchFamily="49" charset="0"/>
              </a:rPr>
              <a:t>n-1</a:t>
            </a:r>
            <a:br>
              <a:rPr lang="en-US" sz="2400" dirty="0">
                <a:latin typeface="Courier New" pitchFamily="49" charset="0"/>
              </a:rPr>
            </a:br>
            <a:r>
              <a:rPr lang="en-US" sz="2400" dirty="0" err="1">
                <a:latin typeface="Courier New" pitchFamily="49" charset="0"/>
              </a:rPr>
              <a:t>n-1</a:t>
            </a:r>
            <a:br>
              <a:rPr lang="en-US" sz="2400" dirty="0">
                <a:latin typeface="Courier New" pitchFamily="49" charset="0"/>
              </a:rPr>
            </a:br>
            <a:br>
              <a:rPr lang="en-US" sz="2400" dirty="0">
                <a:latin typeface="Courier New" pitchFamily="49" charset="0"/>
              </a:rPr>
            </a:br>
            <a:br>
              <a:rPr lang="en-US" sz="2400" dirty="0">
                <a:latin typeface="Courier New" pitchFamily="49" charset="0"/>
              </a:rPr>
            </a:br>
            <a:br>
              <a:rPr lang="en-US" sz="2400" dirty="0">
                <a:latin typeface="Courier New" pitchFamily="49" charset="0"/>
              </a:rPr>
            </a:br>
            <a:r>
              <a:rPr lang="en-US" sz="2400" dirty="0" err="1">
                <a:latin typeface="Courier New" pitchFamily="49" charset="0"/>
              </a:rPr>
              <a:t>n-1</a:t>
            </a:r>
            <a:endParaRPr lang="en-GB" sz="2400" b="1" dirty="0">
              <a:latin typeface="Courier New" pitchFamily="49" charset="0"/>
            </a:endParaRPr>
          </a:p>
        </p:txBody>
      </p:sp>
      <p:graphicFrame>
        <p:nvGraphicFramePr>
          <p:cNvPr id="1026" name="Object 7"/>
          <p:cNvGraphicFramePr>
            <a:graphicFrameLocks noChangeAspect="1"/>
          </p:cNvGraphicFramePr>
          <p:nvPr>
            <p:extLst>
              <p:ext uri="{D42A27DB-BD31-4B8C-83A1-F6EECF244321}">
                <p14:modId xmlns:p14="http://schemas.microsoft.com/office/powerpoint/2010/main" val="3184590383"/>
              </p:ext>
            </p:extLst>
          </p:nvPr>
        </p:nvGraphicFramePr>
        <p:xfrm>
          <a:off x="8786020" y="4408488"/>
          <a:ext cx="1096963" cy="522288"/>
        </p:xfrm>
        <a:graphic>
          <a:graphicData uri="http://schemas.openxmlformats.org/presentationml/2006/ole">
            <mc:AlternateContent xmlns:mc="http://schemas.openxmlformats.org/markup-compatibility/2006">
              <mc:Choice xmlns:v="urn:schemas-microsoft-com:vml" Requires="v">
                <p:oleObj name="Equation" r:id="rId2" imgW="447826" imgH="266590" progId="Equation.DSMT4">
                  <p:embed/>
                </p:oleObj>
              </mc:Choice>
              <mc:Fallback>
                <p:oleObj name="Equation" r:id="rId2" imgW="447826" imgH="26659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020" y="4408488"/>
                        <a:ext cx="1096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8"/>
          <p:cNvGraphicFramePr>
            <a:graphicFrameLocks noChangeAspect="1"/>
          </p:cNvGraphicFramePr>
          <p:nvPr>
            <p:extLst>
              <p:ext uri="{D42A27DB-BD31-4B8C-83A1-F6EECF244321}">
                <p14:modId xmlns:p14="http://schemas.microsoft.com/office/powerpoint/2010/main" val="3071946735"/>
              </p:ext>
            </p:extLst>
          </p:nvPr>
        </p:nvGraphicFramePr>
        <p:xfrm>
          <a:off x="8786020" y="4829176"/>
          <a:ext cx="1731963" cy="522287"/>
        </p:xfrm>
        <a:graphic>
          <a:graphicData uri="http://schemas.openxmlformats.org/presentationml/2006/ole">
            <mc:AlternateContent xmlns:mc="http://schemas.openxmlformats.org/markup-compatibility/2006">
              <mc:Choice xmlns:v="urn:schemas-microsoft-com:vml" Requires="v">
                <p:oleObj name="Equation" r:id="rId4" imgW="714479" imgH="266590" progId="Equation.DSMT4">
                  <p:embed/>
                </p:oleObj>
              </mc:Choice>
              <mc:Fallback>
                <p:oleObj name="Equation" r:id="rId4" imgW="714479" imgH="26659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6020" y="4829176"/>
                        <a:ext cx="1731963" cy="5222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extLst>
              <p:ext uri="{D42A27DB-BD31-4B8C-83A1-F6EECF244321}">
                <p14:modId xmlns:p14="http://schemas.microsoft.com/office/powerpoint/2010/main" val="3605124893"/>
              </p:ext>
            </p:extLst>
          </p:nvPr>
        </p:nvGraphicFramePr>
        <p:xfrm>
          <a:off x="8786020" y="5249863"/>
          <a:ext cx="1731963" cy="522288"/>
        </p:xfrm>
        <a:graphic>
          <a:graphicData uri="http://schemas.openxmlformats.org/presentationml/2006/ole">
            <mc:AlternateContent xmlns:mc="http://schemas.openxmlformats.org/markup-compatibility/2006">
              <mc:Choice xmlns:v="urn:schemas-microsoft-com:vml" Requires="v">
                <p:oleObj name="Equation" r:id="rId6" imgW="714479" imgH="266590" progId="Equation.DSMT4">
                  <p:embed/>
                </p:oleObj>
              </mc:Choice>
              <mc:Fallback>
                <p:oleObj name="Equation" r:id="rId6" imgW="714479" imgH="26659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6020" y="5249863"/>
                        <a:ext cx="1731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 name="Footer Placeholder 6">
            <a:extLst>
              <a:ext uri="{FF2B5EF4-FFF2-40B4-BE49-F238E27FC236}">
                <a16:creationId xmlns:a16="http://schemas.microsoft.com/office/drawing/2014/main" id="{B416D5BD-2953-44B1-8C43-EA1BF551A0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sz="4000" dirty="0"/>
              <a:t>Vision &amp; Mission of Computer Science Department</a:t>
            </a:r>
            <a:endParaRPr lang="en-US" sz="4000"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4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400" dirty="0"/>
          </a:p>
        </p:txBody>
      </p:sp>
      <p:sp>
        <p:nvSpPr>
          <p:cNvPr id="13318" name="Slide Number Placeholder 5"/>
          <p:cNvSpPr>
            <a:spLocks noGrp="1"/>
          </p:cNvSpPr>
          <p:nvPr>
            <p:ph type="sldNum" sz="quarter" idx="12"/>
          </p:nvPr>
        </p:nvSpPr>
        <p:spPr>
          <a:noFill/>
        </p:spPr>
        <p:txBody>
          <a:bodyPr/>
          <a:lstStyle/>
          <a:p>
            <a:r>
              <a:rPr lang="en-US" sz="1200"/>
              <a:t>Lecture01-Introduction </a:t>
            </a:r>
            <a:r>
              <a:rPr lang="en-US" sz="1200">
                <a:sym typeface="Wingdings" pitchFamily="2" charset="2"/>
              </a:rPr>
              <a:t></a:t>
            </a:r>
            <a:r>
              <a:rPr lang="en-US" sz="1200"/>
              <a:t> </a:t>
            </a:r>
            <a:fld id="{AF0EDDA6-8853-432A-A5F8-86E649A4E890}" type="slidenum">
              <a:rPr lang="en-US" sz="1200" smtClean="0"/>
              <a:pPr/>
              <a:t>5</a:t>
            </a:fld>
            <a:endParaRPr lang="en-US" sz="1200"/>
          </a:p>
        </p:txBody>
      </p:sp>
      <p:sp>
        <p:nvSpPr>
          <p:cNvPr id="7" name="Content Placeholder 2"/>
          <p:cNvSpPr txBox="1">
            <a:spLocks/>
          </p:cNvSpPr>
          <p:nvPr/>
        </p:nvSpPr>
        <p:spPr>
          <a:xfrm>
            <a:off x="88900" y="1951038"/>
            <a:ext cx="11972925" cy="9286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sz="2400" dirty="0"/>
              <a:t>Provides leadership in the pursuit of quality and excellent computer education and produce highly skilled and globally competitive IT professionals.</a:t>
            </a:r>
          </a:p>
          <a:p>
            <a:pPr algn="just">
              <a:defRPr/>
            </a:pPr>
            <a:endParaRPr lang="en-US" sz="2400"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4000" b="1" dirty="0"/>
              <a:t>Mission</a:t>
            </a:r>
            <a:endParaRPr lang="en-US" sz="4000"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4000" b="1" dirty="0"/>
              <a:t>Vision</a:t>
            </a:r>
            <a:endParaRPr lang="en-US" sz="4000"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sz="1200" dirty="0"/>
              <a:t>AIUB::CSC2211::Algorithm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E079F3E-6C94-46BE-844D-86B5EE92435B}" type="slidenum">
              <a:rPr lang="en-US" smtClean="0"/>
              <a:pPr/>
              <a:t>50</a:t>
            </a:fld>
            <a:endParaRPr lang="en-US"/>
          </a:p>
        </p:txBody>
      </p:sp>
      <p:sp>
        <p:nvSpPr>
          <p:cNvPr id="62466" name="Rectangle 2"/>
          <p:cNvSpPr>
            <a:spLocks noGrp="1" noChangeArrowheads="1"/>
          </p:cNvSpPr>
          <p:nvPr>
            <p:ph type="title"/>
          </p:nvPr>
        </p:nvSpPr>
        <p:spPr/>
        <p:txBody>
          <a:bodyPr/>
          <a:lstStyle/>
          <a:p>
            <a:pPr eaLnBrk="1" hangingPunct="1">
              <a:defRPr/>
            </a:pPr>
            <a:r>
              <a:rPr lang="en-US" dirty="0"/>
              <a:t>…Analysis of Insertion Sort</a:t>
            </a:r>
          </a:p>
        </p:txBody>
      </p:sp>
      <p:sp>
        <p:nvSpPr>
          <p:cNvPr id="62467" name="Rectangle 3"/>
          <p:cNvSpPr>
            <a:spLocks noGrp="1" noChangeArrowheads="1"/>
          </p:cNvSpPr>
          <p:nvPr>
            <p:ph type="body" idx="1"/>
          </p:nvPr>
        </p:nvSpPr>
        <p:spPr>
          <a:xfrm>
            <a:off x="0" y="1219200"/>
            <a:ext cx="12188825" cy="5181600"/>
          </a:xfrm>
        </p:spPr>
        <p:txBody>
          <a:bodyPr/>
          <a:lstStyle/>
          <a:p>
            <a:pPr algn="just" eaLnBrk="1" hangingPunct="1">
              <a:lnSpc>
                <a:spcPct val="140000"/>
              </a:lnSpc>
              <a:defRPr/>
            </a:pPr>
            <a:r>
              <a:rPr lang="en-US" dirty="0">
                <a:solidFill>
                  <a:srgbClr val="080808"/>
                </a:solidFill>
              </a:rPr>
              <a:t>The running time of an algorithm is the sum of the running times of each statement.</a:t>
            </a:r>
          </a:p>
          <a:p>
            <a:pPr algn="just" eaLnBrk="1" hangingPunct="1">
              <a:lnSpc>
                <a:spcPct val="140000"/>
              </a:lnSpc>
              <a:defRPr/>
            </a:pPr>
            <a:r>
              <a:rPr lang="en-US" dirty="0">
                <a:solidFill>
                  <a:srgbClr val="080808"/>
                </a:solidFill>
              </a:rPr>
              <a:t>A statement with cost </a:t>
            </a:r>
            <a:r>
              <a:rPr lang="en-US" b="1" i="1" dirty="0">
                <a:solidFill>
                  <a:srgbClr val="080808"/>
                </a:solidFill>
              </a:rPr>
              <a:t>c</a:t>
            </a:r>
            <a:r>
              <a:rPr lang="en-US" dirty="0">
                <a:solidFill>
                  <a:srgbClr val="080808"/>
                </a:solidFill>
              </a:rPr>
              <a:t> that is executed </a:t>
            </a:r>
            <a:r>
              <a:rPr lang="en-US" b="1" i="1" dirty="0">
                <a:solidFill>
                  <a:srgbClr val="080808"/>
                </a:solidFill>
              </a:rPr>
              <a:t>n</a:t>
            </a:r>
            <a:r>
              <a:rPr lang="en-US" dirty="0">
                <a:solidFill>
                  <a:srgbClr val="080808"/>
                </a:solidFill>
              </a:rPr>
              <a:t> times contributes </a:t>
            </a:r>
            <a:r>
              <a:rPr lang="en-US" b="1" i="1" dirty="0">
                <a:solidFill>
                  <a:srgbClr val="080808"/>
                </a:solidFill>
              </a:rPr>
              <a:t>c*n</a:t>
            </a:r>
            <a:r>
              <a:rPr lang="en-US" dirty="0">
                <a:solidFill>
                  <a:srgbClr val="080808"/>
                </a:solidFill>
              </a:rPr>
              <a:t> to the running time.</a:t>
            </a:r>
          </a:p>
          <a:p>
            <a:pPr algn="just" eaLnBrk="1" hangingPunct="1">
              <a:lnSpc>
                <a:spcPct val="140000"/>
              </a:lnSpc>
              <a:defRPr/>
            </a:pPr>
            <a:r>
              <a:rPr lang="en-US" dirty="0">
                <a:solidFill>
                  <a:srgbClr val="080808"/>
                </a:solidFill>
              </a:rPr>
              <a:t>The total running time </a:t>
            </a:r>
            <a:r>
              <a:rPr lang="en-US" b="1" i="1" dirty="0">
                <a:solidFill>
                  <a:srgbClr val="080808"/>
                </a:solidFill>
              </a:rPr>
              <a:t>T</a:t>
            </a:r>
            <a:r>
              <a:rPr lang="en-US" b="1" dirty="0">
                <a:solidFill>
                  <a:srgbClr val="080808"/>
                </a:solidFill>
              </a:rPr>
              <a:t>(</a:t>
            </a:r>
            <a:r>
              <a:rPr lang="en-US" b="1" i="1" dirty="0">
                <a:solidFill>
                  <a:srgbClr val="080808"/>
                </a:solidFill>
              </a:rPr>
              <a:t>n</a:t>
            </a:r>
            <a:r>
              <a:rPr lang="en-US" b="1" dirty="0">
                <a:solidFill>
                  <a:srgbClr val="080808"/>
                </a:solidFill>
              </a:rPr>
              <a:t>)</a:t>
            </a:r>
            <a:r>
              <a:rPr lang="en-US" dirty="0">
                <a:solidFill>
                  <a:srgbClr val="080808"/>
                </a:solidFill>
              </a:rPr>
              <a:t> of insertion sort is</a:t>
            </a:r>
          </a:p>
          <a:p>
            <a:pPr lvl="1" eaLnBrk="1" hangingPunct="1">
              <a:lnSpc>
                <a:spcPct val="140000"/>
              </a:lnSpc>
              <a:buFont typeface="Wingdings" pitchFamily="2" charset="2"/>
              <a:buNone/>
              <a:defRPr/>
            </a:pPr>
            <a:r>
              <a:rPr lang="en-US" i="1" dirty="0">
                <a:solidFill>
                  <a:srgbClr val="080808"/>
                </a:solidFill>
              </a:rPr>
              <a:t>T</a:t>
            </a:r>
            <a:r>
              <a:rPr lang="en-US" dirty="0">
                <a:solidFill>
                  <a:srgbClr val="080808"/>
                </a:solidFill>
              </a:rPr>
              <a:t>(</a:t>
            </a:r>
            <a:r>
              <a:rPr lang="en-US" i="1" dirty="0">
                <a:solidFill>
                  <a:srgbClr val="080808"/>
                </a:solidFill>
              </a:rPr>
              <a:t>n</a:t>
            </a:r>
            <a:r>
              <a:rPr lang="en-US" dirty="0">
                <a:solidFill>
                  <a:srgbClr val="080808"/>
                </a:solidFill>
              </a:rPr>
              <a:t>)= </a:t>
            </a:r>
            <a:r>
              <a:rPr lang="en-US" i="1" dirty="0">
                <a:solidFill>
                  <a:srgbClr val="080808"/>
                </a:solidFill>
              </a:rPr>
              <a:t>c</a:t>
            </a:r>
            <a:r>
              <a:rPr lang="en-US" i="1" baseline="-25000" dirty="0">
                <a:solidFill>
                  <a:srgbClr val="080808"/>
                </a:solidFill>
              </a:rPr>
              <a:t>1</a:t>
            </a:r>
            <a:r>
              <a:rPr lang="en-US" i="1" dirty="0">
                <a:solidFill>
                  <a:srgbClr val="080808"/>
                </a:solidFill>
              </a:rPr>
              <a:t>*n</a:t>
            </a:r>
            <a:r>
              <a:rPr lang="en-US" dirty="0">
                <a:solidFill>
                  <a:srgbClr val="080808"/>
                </a:solidFill>
              </a:rPr>
              <a:t> + </a:t>
            </a:r>
            <a:r>
              <a:rPr lang="en-US" i="1" dirty="0">
                <a:solidFill>
                  <a:srgbClr val="080808"/>
                </a:solidFill>
              </a:rPr>
              <a:t>c</a:t>
            </a:r>
            <a:r>
              <a:rPr lang="en-US" i="1" baseline="-25000" dirty="0">
                <a:solidFill>
                  <a:srgbClr val="080808"/>
                </a:solidFill>
              </a:rPr>
              <a:t>2</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4</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5</a:t>
            </a:r>
            <a:r>
              <a:rPr lang="en-US" dirty="0">
                <a:solidFill>
                  <a:srgbClr val="080808"/>
                </a:solidFill>
              </a:rPr>
              <a:t>               + </a:t>
            </a:r>
            <a:r>
              <a:rPr lang="en-US" i="1" dirty="0">
                <a:solidFill>
                  <a:srgbClr val="080808"/>
                </a:solidFill>
              </a:rPr>
              <a:t>c</a:t>
            </a:r>
            <a:r>
              <a:rPr lang="en-US" i="1" baseline="-25000" dirty="0">
                <a:solidFill>
                  <a:srgbClr val="080808"/>
                </a:solidFill>
              </a:rPr>
              <a:t>6</a:t>
            </a:r>
            <a:r>
              <a:rPr lang="en-US" dirty="0">
                <a:solidFill>
                  <a:srgbClr val="080808"/>
                </a:solidFill>
              </a:rPr>
              <a:t>                     + </a:t>
            </a:r>
            <a:r>
              <a:rPr lang="en-US" i="1" dirty="0">
                <a:solidFill>
                  <a:srgbClr val="080808"/>
                </a:solidFill>
              </a:rPr>
              <a:t>c</a:t>
            </a:r>
            <a:r>
              <a:rPr lang="en-US" i="1" baseline="-25000" dirty="0">
                <a:solidFill>
                  <a:srgbClr val="080808"/>
                </a:solidFill>
              </a:rPr>
              <a:t>7                     </a:t>
            </a:r>
          </a:p>
          <a:p>
            <a:pPr lvl="1" eaLnBrk="1" hangingPunct="1">
              <a:lnSpc>
                <a:spcPct val="140000"/>
              </a:lnSpc>
              <a:buFont typeface="Wingdings" pitchFamily="2" charset="2"/>
              <a:buNone/>
              <a:defRPr/>
            </a:pPr>
            <a:r>
              <a:rPr lang="en-US" dirty="0">
                <a:solidFill>
                  <a:srgbClr val="080808"/>
                </a:solidFill>
              </a:rPr>
              <a:t>         + </a:t>
            </a:r>
            <a:r>
              <a:rPr lang="en-US" i="1" dirty="0">
                <a:solidFill>
                  <a:srgbClr val="080808"/>
                </a:solidFill>
              </a:rPr>
              <a:t>c</a:t>
            </a:r>
            <a:r>
              <a:rPr lang="en-US" i="1" baseline="-25000" dirty="0">
                <a:solidFill>
                  <a:srgbClr val="080808"/>
                </a:solidFill>
              </a:rPr>
              <a:t>8</a:t>
            </a:r>
            <a:r>
              <a:rPr lang="en-US" i="1" dirty="0">
                <a:solidFill>
                  <a:srgbClr val="080808"/>
                </a:solidFill>
              </a:rPr>
              <a:t> </a:t>
            </a:r>
            <a:r>
              <a:rPr lang="en-US" dirty="0">
                <a:solidFill>
                  <a:srgbClr val="080808"/>
                </a:solidFill>
              </a:rPr>
              <a:t>(</a:t>
            </a:r>
            <a:r>
              <a:rPr lang="en-US" i="1" dirty="0">
                <a:solidFill>
                  <a:srgbClr val="080808"/>
                </a:solidFill>
              </a:rPr>
              <a:t>n-1</a:t>
            </a:r>
            <a:r>
              <a:rPr lang="en-US" dirty="0">
                <a:solidFill>
                  <a:srgbClr val="080808"/>
                </a:solidFill>
              </a:rPr>
              <a:t>)</a:t>
            </a:r>
          </a:p>
        </p:txBody>
      </p:sp>
      <p:graphicFrame>
        <p:nvGraphicFramePr>
          <p:cNvPr id="2050" name="Object 1024"/>
          <p:cNvGraphicFramePr>
            <a:graphicFrameLocks noChangeAspect="1"/>
          </p:cNvGraphicFramePr>
          <p:nvPr/>
        </p:nvGraphicFramePr>
        <p:xfrm>
          <a:off x="5865813" y="4953000"/>
          <a:ext cx="1401762" cy="647700"/>
        </p:xfrm>
        <a:graphic>
          <a:graphicData uri="http://schemas.openxmlformats.org/presentationml/2006/ole">
            <mc:AlternateContent xmlns:mc="http://schemas.openxmlformats.org/markup-compatibility/2006">
              <mc:Choice xmlns:v="urn:schemas-microsoft-com:vml" Requires="v">
                <p:oleObj name="Equation" r:id="rId2" imgW="447826" imgH="266590" progId="Equation.DSMT4">
                  <p:embed/>
                </p:oleObj>
              </mc:Choice>
              <mc:Fallback>
                <p:oleObj name="Equation" r:id="rId2" imgW="447826" imgH="266590" progId="Equation.DSMT4">
                  <p:embed/>
                  <p:pic>
                    <p:nvPicPr>
                      <p:cNvPr id="0" name="Object 102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5865813" y="4953000"/>
                        <a:ext cx="14017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5"/>
          <p:cNvGraphicFramePr>
            <a:graphicFrameLocks noChangeAspect="1"/>
          </p:cNvGraphicFramePr>
          <p:nvPr/>
        </p:nvGraphicFramePr>
        <p:xfrm>
          <a:off x="10590213" y="4927600"/>
          <a:ext cx="1295400" cy="646113"/>
        </p:xfrm>
        <a:graphic>
          <a:graphicData uri="http://schemas.openxmlformats.org/presentationml/2006/ole">
            <mc:AlternateContent xmlns:mc="http://schemas.openxmlformats.org/markup-compatibility/2006">
              <mc:Choice xmlns:v="urn:schemas-microsoft-com:vml" Requires="v">
                <p:oleObj name="Equation" r:id="rId4" imgW="714479" imgH="266590" progId="Equation.DSMT4">
                  <p:embed/>
                </p:oleObj>
              </mc:Choice>
              <mc:Fallback>
                <p:oleObj name="Equation" r:id="rId4" imgW="714479" imgH="266590" progId="Equation.DSMT4">
                  <p:embed/>
                  <p:pic>
                    <p:nvPicPr>
                      <p:cNvPr id="0" name="Object 1025"/>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0590213" y="4927600"/>
                        <a:ext cx="12954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26"/>
          <p:cNvGraphicFramePr>
            <a:graphicFrameLocks noChangeAspect="1"/>
          </p:cNvGraphicFramePr>
          <p:nvPr/>
        </p:nvGraphicFramePr>
        <p:xfrm>
          <a:off x="7999413" y="4953000"/>
          <a:ext cx="1965325" cy="654050"/>
        </p:xfrm>
        <a:graphic>
          <a:graphicData uri="http://schemas.openxmlformats.org/presentationml/2006/ole">
            <mc:AlternateContent xmlns:mc="http://schemas.openxmlformats.org/markup-compatibility/2006">
              <mc:Choice xmlns:v="urn:schemas-microsoft-com:vml" Requires="v">
                <p:oleObj name="Equation" r:id="rId6" imgW="714479" imgH="266590" progId="Equation.DSMT4">
                  <p:embed/>
                </p:oleObj>
              </mc:Choice>
              <mc:Fallback>
                <p:oleObj name="Equation" r:id="rId6" imgW="714479" imgH="266590" progId="Equation.DSMT4">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9413" y="4953000"/>
                        <a:ext cx="19653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6">
            <a:extLst>
              <a:ext uri="{FF2B5EF4-FFF2-40B4-BE49-F238E27FC236}">
                <a16:creationId xmlns:a16="http://schemas.microsoft.com/office/drawing/2014/main" id="{EF2F63BC-D345-4758-91BE-0531C69F23D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D322D94-7A12-4C05-BF8E-39237155F7DA}" type="slidenum">
              <a:rPr lang="en-US" smtClean="0"/>
              <a:pPr/>
              <a:t>51</a:t>
            </a:fld>
            <a:endParaRPr lang="en-US"/>
          </a:p>
        </p:txBody>
      </p:sp>
      <p:sp>
        <p:nvSpPr>
          <p:cNvPr id="63490" name="Rectangle 2"/>
          <p:cNvSpPr>
            <a:spLocks noGrp="1" noChangeArrowheads="1"/>
          </p:cNvSpPr>
          <p:nvPr>
            <p:ph type="title"/>
          </p:nvPr>
        </p:nvSpPr>
        <p:spPr/>
        <p:txBody>
          <a:bodyPr/>
          <a:lstStyle/>
          <a:p>
            <a:pPr eaLnBrk="1" hangingPunct="1">
              <a:defRPr/>
            </a:pPr>
            <a:r>
              <a:rPr lang="en-US"/>
              <a:t>…Analysis of Insertion Sort</a:t>
            </a:r>
          </a:p>
        </p:txBody>
      </p:sp>
      <p:sp>
        <p:nvSpPr>
          <p:cNvPr id="63491" name="Rectangle 3"/>
          <p:cNvSpPr>
            <a:spLocks noGrp="1" noChangeArrowheads="1"/>
          </p:cNvSpPr>
          <p:nvPr>
            <p:ph type="body" idx="1"/>
          </p:nvPr>
        </p:nvSpPr>
        <p:spPr>
          <a:xfrm>
            <a:off x="303213" y="1171575"/>
            <a:ext cx="11582400" cy="3324225"/>
          </a:xfrm>
        </p:spPr>
        <p:txBody>
          <a:bodyPr/>
          <a:lstStyle/>
          <a:p>
            <a:pPr eaLnBrk="1" hangingPunct="1">
              <a:lnSpc>
                <a:spcPct val="140000"/>
              </a:lnSpc>
              <a:defRPr/>
            </a:pPr>
            <a:r>
              <a:rPr lang="en-US" dirty="0"/>
              <a:t>Often the performance depends on the details of the input </a:t>
            </a:r>
          </a:p>
          <a:p>
            <a:pPr eaLnBrk="1" hangingPunct="1">
              <a:lnSpc>
                <a:spcPct val="140000"/>
              </a:lnSpc>
              <a:defRPr/>
            </a:pPr>
            <a:r>
              <a:rPr lang="en-US" dirty="0"/>
              <a:t>This is modeled by </a:t>
            </a:r>
            <a:r>
              <a:rPr lang="en-US" b="1" i="1" dirty="0" err="1">
                <a:solidFill>
                  <a:srgbClr val="080808"/>
                </a:solidFill>
              </a:rPr>
              <a:t>t</a:t>
            </a:r>
            <a:r>
              <a:rPr lang="en-US" b="1" i="1" baseline="-25000" dirty="0" err="1">
                <a:solidFill>
                  <a:srgbClr val="080808"/>
                </a:solidFill>
              </a:rPr>
              <a:t>j</a:t>
            </a:r>
            <a:r>
              <a:rPr lang="en-US" baseline="-25000" dirty="0"/>
              <a:t>.</a:t>
            </a:r>
          </a:p>
          <a:p>
            <a:pPr eaLnBrk="1" hangingPunct="1">
              <a:lnSpc>
                <a:spcPct val="140000"/>
              </a:lnSpc>
              <a:defRPr/>
            </a:pPr>
            <a:r>
              <a:rPr lang="en-US" dirty="0"/>
              <a:t>In the case of insertion sort the time </a:t>
            </a:r>
            <a:r>
              <a:rPr lang="en-US" b="1" i="1" dirty="0" err="1">
                <a:solidFill>
                  <a:srgbClr val="080808"/>
                </a:solidFill>
              </a:rPr>
              <a:t>t</a:t>
            </a:r>
            <a:r>
              <a:rPr lang="en-US" b="1" i="1" baseline="-25000" dirty="0" err="1">
                <a:solidFill>
                  <a:srgbClr val="080808"/>
                </a:solidFill>
              </a:rPr>
              <a:t>j</a:t>
            </a:r>
            <a:r>
              <a:rPr lang="en-US" b="1" i="1" dirty="0">
                <a:solidFill>
                  <a:srgbClr val="080808"/>
                </a:solidFill>
              </a:rPr>
              <a:t> </a:t>
            </a:r>
            <a:r>
              <a:rPr lang="en-US" dirty="0"/>
              <a:t>depends on the original sorting of the input array.</a:t>
            </a:r>
          </a:p>
          <a:p>
            <a:pPr eaLnBrk="1" hangingPunct="1">
              <a:lnSpc>
                <a:spcPct val="140000"/>
              </a:lnSpc>
              <a:buFontTx/>
              <a:buNone/>
              <a:defRPr/>
            </a:pPr>
            <a:endParaRPr lang="en-US" baseline="-25000" dirty="0"/>
          </a:p>
        </p:txBody>
      </p:sp>
      <p:sp>
        <p:nvSpPr>
          <p:cNvPr id="6" name="Footer Placeholder 6">
            <a:extLst>
              <a:ext uri="{FF2B5EF4-FFF2-40B4-BE49-F238E27FC236}">
                <a16:creationId xmlns:a16="http://schemas.microsoft.com/office/drawing/2014/main" id="{A547C3CB-A37E-4BA9-B261-E787825B18B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4E57-20F0-49F9-A4D7-C4812F4FD5BF}" type="slidenum">
              <a:rPr lang="en-US" smtClean="0"/>
              <a:pPr/>
              <a:t>52</a:t>
            </a:fld>
            <a:endParaRPr lang="en-US"/>
          </a:p>
        </p:txBody>
      </p:sp>
      <p:sp>
        <p:nvSpPr>
          <p:cNvPr id="64514" name="Rectangle 2"/>
          <p:cNvSpPr>
            <a:spLocks noGrp="1" noChangeArrowheads="1"/>
          </p:cNvSpPr>
          <p:nvPr>
            <p:ph type="title"/>
          </p:nvPr>
        </p:nvSpPr>
        <p:spPr/>
        <p:txBody>
          <a:bodyPr/>
          <a:lstStyle/>
          <a:p>
            <a:pPr eaLnBrk="1" hangingPunct="1">
              <a:defRPr/>
            </a:pPr>
            <a:r>
              <a:rPr lang="en-US"/>
              <a:t>Performance Analysis</a:t>
            </a:r>
          </a:p>
        </p:txBody>
      </p:sp>
      <p:sp>
        <p:nvSpPr>
          <p:cNvPr id="64515" name="Rectangle 3"/>
          <p:cNvSpPr>
            <a:spLocks noGrp="1" noChangeArrowheads="1"/>
          </p:cNvSpPr>
          <p:nvPr>
            <p:ph type="body" idx="1"/>
          </p:nvPr>
        </p:nvSpPr>
        <p:spPr>
          <a:xfrm>
            <a:off x="0" y="1143000"/>
            <a:ext cx="12188825" cy="3886200"/>
          </a:xfrm>
        </p:spPr>
        <p:txBody>
          <a:bodyPr/>
          <a:lstStyle/>
          <a:p>
            <a:pPr eaLnBrk="1" hangingPunct="1">
              <a:lnSpc>
                <a:spcPct val="130000"/>
              </a:lnSpc>
              <a:defRPr/>
            </a:pPr>
            <a:r>
              <a:rPr lang="en-US" sz="2400" dirty="0"/>
              <a:t>Performance often draws the line between what is feasible and what is impossible.</a:t>
            </a:r>
          </a:p>
          <a:p>
            <a:pPr eaLnBrk="1" hangingPunct="1">
              <a:lnSpc>
                <a:spcPct val="130000"/>
              </a:lnSpc>
              <a:defRPr/>
            </a:pPr>
            <a:r>
              <a:rPr lang="en-US" sz="2400" dirty="0"/>
              <a:t>Often it is sufficient to count the number of iterations of the core (innermost) part.</a:t>
            </a:r>
          </a:p>
          <a:p>
            <a:pPr lvl="1" eaLnBrk="1" hangingPunct="1">
              <a:lnSpc>
                <a:spcPct val="130000"/>
              </a:lnSpc>
              <a:defRPr/>
            </a:pPr>
            <a:r>
              <a:rPr lang="en-US" sz="2000" dirty="0"/>
              <a:t>No distinction between comparisons, assignments, etc (that means roughly the same cost for all of them).</a:t>
            </a:r>
          </a:p>
          <a:p>
            <a:pPr lvl="1" eaLnBrk="1" hangingPunct="1">
              <a:lnSpc>
                <a:spcPct val="130000"/>
              </a:lnSpc>
              <a:defRPr/>
            </a:pPr>
            <a:r>
              <a:rPr lang="en-US" sz="2000" dirty="0"/>
              <a:t>Gives precise enough results.</a:t>
            </a:r>
          </a:p>
          <a:p>
            <a:pPr eaLnBrk="1" hangingPunct="1">
              <a:lnSpc>
                <a:spcPct val="130000"/>
              </a:lnSpc>
              <a:defRPr/>
            </a:pPr>
            <a:r>
              <a:rPr lang="en-US" sz="2400" dirty="0"/>
              <a:t>In some cases, the cost of selected operations dominates all other costs.</a:t>
            </a:r>
          </a:p>
          <a:p>
            <a:pPr lvl="1" eaLnBrk="1" hangingPunct="1">
              <a:lnSpc>
                <a:spcPct val="130000"/>
              </a:lnSpc>
              <a:defRPr/>
            </a:pPr>
            <a:r>
              <a:rPr lang="en-US" sz="2000" dirty="0"/>
              <a:t>Disk I/O versus RAM operations.</a:t>
            </a:r>
          </a:p>
          <a:p>
            <a:pPr lvl="1" eaLnBrk="1" hangingPunct="1">
              <a:lnSpc>
                <a:spcPct val="130000"/>
              </a:lnSpc>
              <a:defRPr/>
            </a:pPr>
            <a:r>
              <a:rPr lang="en-US" sz="2000" dirty="0"/>
              <a:t>Database systems.</a:t>
            </a:r>
          </a:p>
        </p:txBody>
      </p:sp>
      <p:sp>
        <p:nvSpPr>
          <p:cNvPr id="6" name="Footer Placeholder 6">
            <a:extLst>
              <a:ext uri="{FF2B5EF4-FFF2-40B4-BE49-F238E27FC236}">
                <a16:creationId xmlns:a16="http://schemas.microsoft.com/office/drawing/2014/main" id="{72D53EC2-2793-4CE5-BFC1-3B5A01D01C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7"/>
          <p:cNvSpPr>
            <a:spLocks noGrp="1"/>
          </p:cNvSpPr>
          <p:nvPr>
            <p:ph type="sldNum" sz="quarter" idx="12"/>
          </p:nvPr>
        </p:nvSpPr>
        <p:spPr>
          <a:noFill/>
        </p:spPr>
        <p:txBody>
          <a:bodyPr/>
          <a:lstStyle/>
          <a:p>
            <a:r>
              <a:rPr lang="en-US"/>
              <a:t>Introduction</a:t>
            </a:r>
            <a:r>
              <a:rPr lang="en-US">
                <a:sym typeface="Wingdings" pitchFamily="2" charset="2"/>
              </a:rPr>
              <a:t></a:t>
            </a:r>
            <a:fld id="{44A3DADC-227C-4E09-8CDA-7D4B0C92B271}" type="slidenum">
              <a:rPr lang="en-US" smtClean="0"/>
              <a:pPr/>
              <a:t>53</a:t>
            </a:fld>
            <a:endParaRPr lang="en-US"/>
          </a:p>
        </p:txBody>
      </p:sp>
      <p:sp>
        <p:nvSpPr>
          <p:cNvPr id="65538" name="Rectangle 2"/>
          <p:cNvSpPr>
            <a:spLocks noGrp="1" noChangeArrowheads="1"/>
          </p:cNvSpPr>
          <p:nvPr>
            <p:ph type="title"/>
          </p:nvPr>
        </p:nvSpPr>
        <p:spPr>
          <a:xfrm>
            <a:off x="38100" y="19050"/>
            <a:ext cx="12150725" cy="1047750"/>
          </a:xfrm>
        </p:spPr>
        <p:txBody>
          <a:bodyPr/>
          <a:lstStyle/>
          <a:p>
            <a:pPr eaLnBrk="1" hangingPunct="1">
              <a:defRPr/>
            </a:pPr>
            <a:r>
              <a:rPr lang="en-US"/>
              <a:t>Best/ Worst/ Average Case</a:t>
            </a:r>
          </a:p>
        </p:txBody>
      </p:sp>
      <p:sp>
        <p:nvSpPr>
          <p:cNvPr id="65539" name="Rectangle 3"/>
          <p:cNvSpPr>
            <a:spLocks noGrp="1" noChangeArrowheads="1"/>
          </p:cNvSpPr>
          <p:nvPr>
            <p:ph type="body" sz="half" idx="1"/>
          </p:nvPr>
        </p:nvSpPr>
        <p:spPr>
          <a:xfrm>
            <a:off x="0" y="1171575"/>
            <a:ext cx="12188825" cy="5334000"/>
          </a:xfrm>
        </p:spPr>
        <p:txBody>
          <a:bodyPr/>
          <a:lstStyle/>
          <a:p>
            <a:pPr eaLnBrk="1" hangingPunct="1">
              <a:lnSpc>
                <a:spcPct val="110000"/>
              </a:lnSpc>
              <a:defRPr/>
            </a:pPr>
            <a:r>
              <a:rPr lang="en-US" sz="2400" b="1" dirty="0">
                <a:solidFill>
                  <a:srgbClr val="080808"/>
                </a:solidFill>
              </a:rPr>
              <a:t>Best case:</a:t>
            </a:r>
            <a:r>
              <a:rPr lang="en-US" sz="2400" dirty="0">
                <a:solidFill>
                  <a:srgbClr val="FFFF00"/>
                </a:solidFill>
              </a:rPr>
              <a:t> </a:t>
            </a:r>
            <a:r>
              <a:rPr lang="en-US" sz="2400" dirty="0"/>
              <a:t>works fast on </a:t>
            </a:r>
            <a:r>
              <a:rPr lang="en-US" sz="2400" i="1" dirty="0"/>
              <a:t>some </a:t>
            </a:r>
            <a:r>
              <a:rPr lang="en-US" sz="2400" dirty="0"/>
              <a:t>input.</a:t>
            </a:r>
          </a:p>
          <a:p>
            <a:pPr eaLnBrk="1" hangingPunct="1">
              <a:lnSpc>
                <a:spcPct val="110000"/>
              </a:lnSpc>
              <a:defRPr/>
            </a:pPr>
            <a:r>
              <a:rPr lang="en-US" sz="2400" b="1" dirty="0">
                <a:solidFill>
                  <a:srgbClr val="080808"/>
                </a:solidFill>
              </a:rPr>
              <a:t>Worst case:</a:t>
            </a:r>
            <a:r>
              <a:rPr lang="en-US" sz="2400" dirty="0"/>
              <a:t> </a:t>
            </a:r>
            <a:r>
              <a:rPr lang="en-US" sz="2400" dirty="0">
                <a:solidFill>
                  <a:srgbClr val="080808"/>
                </a:solidFill>
              </a:rPr>
              <a:t>(usually)</a:t>
            </a:r>
            <a:r>
              <a:rPr lang="en-US" sz="2400" dirty="0"/>
              <a:t> maximum time of algorithm on any input of size. </a:t>
            </a:r>
          </a:p>
          <a:p>
            <a:pPr eaLnBrk="1" hangingPunct="1">
              <a:lnSpc>
                <a:spcPct val="110000"/>
              </a:lnSpc>
              <a:defRPr/>
            </a:pPr>
            <a:r>
              <a:rPr lang="en-US" sz="2400" b="1" dirty="0">
                <a:solidFill>
                  <a:srgbClr val="080808"/>
                </a:solidFill>
              </a:rPr>
              <a:t>Average case:</a:t>
            </a:r>
            <a:r>
              <a:rPr lang="en-US" sz="2400" b="1" dirty="0">
                <a:solidFill>
                  <a:srgbClr val="FFFF00"/>
                </a:solidFill>
              </a:rPr>
              <a:t> </a:t>
            </a:r>
            <a:r>
              <a:rPr lang="en-US" sz="2400" dirty="0">
                <a:solidFill>
                  <a:srgbClr val="080808"/>
                </a:solidFill>
              </a:rPr>
              <a:t>(sometimes)</a:t>
            </a:r>
            <a:r>
              <a:rPr lang="en-US" sz="2400" dirty="0">
                <a:solidFill>
                  <a:srgbClr val="FFFFFF"/>
                </a:solidFill>
              </a:rPr>
              <a:t> </a:t>
            </a:r>
            <a:r>
              <a:rPr lang="en-US" sz="2400" dirty="0"/>
              <a:t>expected time of algorithm over all inputs of size. Need assumption of statistical distribution of inputs.</a:t>
            </a:r>
          </a:p>
          <a:p>
            <a:pPr eaLnBrk="1" hangingPunct="1">
              <a:lnSpc>
                <a:spcPct val="110000"/>
              </a:lnSpc>
              <a:defRPr/>
            </a:pPr>
            <a:endParaRPr lang="en-US" sz="2400" dirty="0"/>
          </a:p>
          <a:p>
            <a:pPr eaLnBrk="1" hangingPunct="1">
              <a:lnSpc>
                <a:spcPct val="110000"/>
              </a:lnSpc>
              <a:defRPr/>
            </a:pPr>
            <a:r>
              <a:rPr lang="en-US" sz="2400" dirty="0"/>
              <a:t>Analyzing insertion sort’s</a:t>
            </a:r>
          </a:p>
          <a:p>
            <a:pPr lvl="1" eaLnBrk="1" hangingPunct="1">
              <a:lnSpc>
                <a:spcPct val="110000"/>
              </a:lnSpc>
              <a:defRPr/>
            </a:pPr>
            <a:r>
              <a:rPr lang="en-US" sz="2000" b="1" dirty="0">
                <a:solidFill>
                  <a:srgbClr val="080808"/>
                </a:solidFill>
              </a:rPr>
              <a:t>Best case:</a:t>
            </a:r>
            <a:r>
              <a:rPr lang="en-US" sz="2000" dirty="0"/>
              <a:t> elements already sorted, </a:t>
            </a:r>
            <a:r>
              <a:rPr lang="en-US" sz="2000" b="1" i="1" dirty="0" err="1">
                <a:solidFill>
                  <a:srgbClr val="080808"/>
                </a:solidFill>
              </a:rPr>
              <a:t>t</a:t>
            </a:r>
            <a:r>
              <a:rPr lang="en-US" sz="2000" b="1" i="1" baseline="-25000" dirty="0" err="1">
                <a:solidFill>
                  <a:srgbClr val="080808"/>
                </a:solidFill>
              </a:rPr>
              <a:t>j</a:t>
            </a:r>
            <a:r>
              <a:rPr lang="en-US" sz="2000" b="1" i="1" dirty="0">
                <a:solidFill>
                  <a:srgbClr val="080808"/>
                </a:solidFill>
              </a:rPr>
              <a:t>=1</a:t>
            </a:r>
            <a:r>
              <a:rPr lang="en-US" sz="2000" i="1" dirty="0"/>
              <a:t>, </a:t>
            </a:r>
            <a:r>
              <a:rPr lang="en-US" sz="2000" dirty="0"/>
              <a:t>running time </a:t>
            </a:r>
            <a:r>
              <a:rPr lang="en-US" sz="2000" dirty="0">
                <a:latin typeface="Symbol" pitchFamily="18" charset="2"/>
              </a:rPr>
              <a:t>»</a:t>
            </a:r>
            <a:r>
              <a:rPr lang="en-US" sz="2000" dirty="0"/>
              <a:t> </a:t>
            </a:r>
            <a:r>
              <a:rPr lang="en-US" sz="2000" b="1" i="1" dirty="0">
                <a:solidFill>
                  <a:srgbClr val="080808"/>
                </a:solidFill>
              </a:rPr>
              <a:t>an + b</a:t>
            </a:r>
            <a:r>
              <a:rPr lang="en-US" sz="2000" b="1" dirty="0">
                <a:solidFill>
                  <a:srgbClr val="080808"/>
                </a:solidFill>
              </a:rPr>
              <a:t>,</a:t>
            </a:r>
            <a:r>
              <a:rPr lang="en-US" sz="2000" dirty="0"/>
              <a:t> i.e., </a:t>
            </a:r>
            <a:r>
              <a:rPr lang="en-US" sz="2000" b="1" i="1" dirty="0">
                <a:solidFill>
                  <a:srgbClr val="080808"/>
                </a:solidFill>
              </a:rPr>
              <a:t>linear</a:t>
            </a:r>
            <a:r>
              <a:rPr lang="en-US" sz="2000" dirty="0"/>
              <a:t> time. </a:t>
            </a:r>
            <a:endParaRPr lang="en-US" sz="2000" i="1" dirty="0"/>
          </a:p>
          <a:p>
            <a:pPr lvl="1" eaLnBrk="1" hangingPunct="1">
              <a:lnSpc>
                <a:spcPct val="110000"/>
              </a:lnSpc>
              <a:defRPr/>
            </a:pPr>
            <a:r>
              <a:rPr lang="en-US" sz="2000" b="1" dirty="0">
                <a:solidFill>
                  <a:srgbClr val="080808"/>
                </a:solidFill>
              </a:rPr>
              <a:t>Worst case:</a:t>
            </a:r>
            <a:r>
              <a:rPr lang="en-US" sz="2000" dirty="0"/>
              <a:t> elements are sorted in inverse order,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a:t>
            </a:r>
            <a:r>
              <a:rPr lang="en-US" sz="2000" dirty="0"/>
              <a:t>, running time </a:t>
            </a:r>
            <a:r>
              <a:rPr lang="en-US" sz="2000" dirty="0">
                <a:latin typeface="Symbol" pitchFamily="18" charset="2"/>
              </a:rPr>
              <a:t>»</a:t>
            </a:r>
            <a:r>
              <a:rPr lang="en-US" sz="2000" dirty="0"/>
              <a:t> </a:t>
            </a:r>
            <a:r>
              <a:rPr lang="en-US" sz="2000" b="1" i="1" dirty="0">
                <a:solidFill>
                  <a:srgbClr val="080808"/>
                </a:solidFill>
              </a:rPr>
              <a:t>an</a:t>
            </a:r>
            <a:r>
              <a:rPr lang="en-US" sz="2000" b="1" i="1" baseline="30000" dirty="0">
                <a:solidFill>
                  <a:srgbClr val="080808"/>
                </a:solidFill>
              </a:rPr>
              <a:t>2</a:t>
            </a:r>
            <a:r>
              <a:rPr lang="en-US" sz="2000" b="1" i="1" dirty="0">
                <a:solidFill>
                  <a:srgbClr val="080808"/>
                </a:solidFill>
              </a:rPr>
              <a:t>+bn+c</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a:p>
            <a:pPr lvl="1" eaLnBrk="1" hangingPunct="1">
              <a:lnSpc>
                <a:spcPct val="110000"/>
              </a:lnSpc>
              <a:defRPr/>
            </a:pPr>
            <a:r>
              <a:rPr lang="en-US" sz="2000" b="1" dirty="0">
                <a:solidFill>
                  <a:srgbClr val="080808"/>
                </a:solidFill>
              </a:rPr>
              <a:t>Average case: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 / 2,</a:t>
            </a:r>
            <a:r>
              <a:rPr lang="en-US" sz="2000" i="1" dirty="0"/>
              <a:t> </a:t>
            </a:r>
            <a:r>
              <a:rPr lang="en-US" sz="2000" dirty="0"/>
              <a:t>running time </a:t>
            </a:r>
            <a:r>
              <a:rPr lang="en-US" sz="2000" dirty="0">
                <a:latin typeface="Symbol" pitchFamily="18" charset="2"/>
              </a:rPr>
              <a:t>» </a:t>
            </a:r>
            <a:r>
              <a:rPr lang="en-US" sz="2000" b="1" i="1" dirty="0">
                <a:solidFill>
                  <a:srgbClr val="080808"/>
                </a:solidFill>
              </a:rPr>
              <a:t>a’n</a:t>
            </a:r>
            <a:r>
              <a:rPr lang="en-US" sz="2000" b="1" i="1" baseline="30000" dirty="0">
                <a:solidFill>
                  <a:srgbClr val="080808"/>
                </a:solidFill>
              </a:rPr>
              <a:t>2</a:t>
            </a:r>
            <a:r>
              <a:rPr lang="en-US" sz="2000" b="1" i="1" dirty="0">
                <a:solidFill>
                  <a:srgbClr val="080808"/>
                </a:solidFill>
              </a:rPr>
              <a:t>+b’n+c’</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p:txBody>
      </p:sp>
      <p:sp>
        <p:nvSpPr>
          <p:cNvPr id="6" name="Footer Placeholder 6">
            <a:extLst>
              <a:ext uri="{FF2B5EF4-FFF2-40B4-BE49-F238E27FC236}">
                <a16:creationId xmlns:a16="http://schemas.microsoft.com/office/drawing/2014/main" id="{34CC732D-8C24-4DF7-8F46-F0E1AE56307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8186FE5C-5F1D-4BD3-BB78-201B07DA9C0E}" type="slidenum">
              <a:rPr lang="en-US" smtClean="0"/>
              <a:pPr/>
              <a:t>54</a:t>
            </a:fld>
            <a:endParaRPr lang="en-US"/>
          </a:p>
        </p:txBody>
      </p:sp>
      <p:sp>
        <p:nvSpPr>
          <p:cNvPr id="67586" name="Rectangle 2"/>
          <p:cNvSpPr>
            <a:spLocks noGrp="1" noChangeArrowheads="1"/>
          </p:cNvSpPr>
          <p:nvPr>
            <p:ph type="title"/>
          </p:nvPr>
        </p:nvSpPr>
        <p:spPr/>
        <p:txBody>
          <a:bodyPr/>
          <a:lstStyle/>
          <a:p>
            <a:pPr eaLnBrk="1" hangingPunct="1">
              <a:defRPr/>
            </a:pPr>
            <a:r>
              <a:rPr lang="en-US"/>
              <a:t>…Best/ Worst/ Average Case</a:t>
            </a:r>
          </a:p>
        </p:txBody>
      </p:sp>
      <p:sp>
        <p:nvSpPr>
          <p:cNvPr id="67587" name="Rectangle 3"/>
          <p:cNvSpPr>
            <a:spLocks noGrp="1" noChangeArrowheads="1"/>
          </p:cNvSpPr>
          <p:nvPr>
            <p:ph type="body" idx="1"/>
          </p:nvPr>
        </p:nvSpPr>
        <p:spPr>
          <a:xfrm>
            <a:off x="0" y="1171575"/>
            <a:ext cx="12188825" cy="1054100"/>
          </a:xfrm>
        </p:spPr>
        <p:txBody>
          <a:bodyPr/>
          <a:lstStyle/>
          <a:p>
            <a:pPr lvl="1" eaLnBrk="1" hangingPunct="1">
              <a:defRPr/>
            </a:pPr>
            <a:r>
              <a:rPr lang="en-US"/>
              <a:t>For inputs of all sizes:</a:t>
            </a:r>
          </a:p>
        </p:txBody>
      </p:sp>
      <p:sp>
        <p:nvSpPr>
          <p:cNvPr id="60423" name="Text Box 4"/>
          <p:cNvSpPr txBox="1">
            <a:spLocks noChangeArrowheads="1"/>
          </p:cNvSpPr>
          <p:nvPr/>
        </p:nvSpPr>
        <p:spPr bwMode="auto">
          <a:xfrm>
            <a:off x="2209800" y="4967288"/>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1n</a:t>
            </a:r>
          </a:p>
        </p:txBody>
      </p:sp>
      <p:sp>
        <p:nvSpPr>
          <p:cNvPr id="60424" name="Text Box 5"/>
          <p:cNvSpPr txBox="1">
            <a:spLocks noChangeArrowheads="1"/>
          </p:cNvSpPr>
          <p:nvPr/>
        </p:nvSpPr>
        <p:spPr bwMode="auto">
          <a:xfrm>
            <a:off x="2209800" y="4533900"/>
            <a:ext cx="515938" cy="336550"/>
          </a:xfrm>
          <a:prstGeom prst="rect">
            <a:avLst/>
          </a:prstGeom>
          <a:noFill/>
          <a:ln w="9525">
            <a:noFill/>
            <a:miter lim="800000"/>
            <a:headEnd/>
            <a:tailEnd/>
          </a:ln>
        </p:spPr>
        <p:txBody>
          <a:bodyPr>
            <a:spAutoFit/>
          </a:bodyPr>
          <a:lstStyle/>
          <a:p>
            <a:pPr eaLnBrk="1" hangingPunct="1"/>
            <a:r>
              <a:rPr lang="en-US" sz="1600">
                <a:latin typeface="Times New Roman" pitchFamily="18" charset="0"/>
              </a:rPr>
              <a:t>2n</a:t>
            </a:r>
          </a:p>
        </p:txBody>
      </p:sp>
      <p:sp>
        <p:nvSpPr>
          <p:cNvPr id="60425" name="Text Box 6"/>
          <p:cNvSpPr txBox="1">
            <a:spLocks noChangeArrowheads="1"/>
          </p:cNvSpPr>
          <p:nvPr/>
        </p:nvSpPr>
        <p:spPr bwMode="auto">
          <a:xfrm>
            <a:off x="2209800" y="41005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3n</a:t>
            </a:r>
          </a:p>
        </p:txBody>
      </p:sp>
      <p:sp>
        <p:nvSpPr>
          <p:cNvPr id="60426" name="Text Box 7"/>
          <p:cNvSpPr txBox="1">
            <a:spLocks noChangeArrowheads="1"/>
          </p:cNvSpPr>
          <p:nvPr/>
        </p:nvSpPr>
        <p:spPr bwMode="auto">
          <a:xfrm>
            <a:off x="2209800" y="36687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4n</a:t>
            </a:r>
          </a:p>
        </p:txBody>
      </p:sp>
      <p:sp>
        <p:nvSpPr>
          <p:cNvPr id="60427" name="Text Box 8"/>
          <p:cNvSpPr txBox="1">
            <a:spLocks noChangeArrowheads="1"/>
          </p:cNvSpPr>
          <p:nvPr/>
        </p:nvSpPr>
        <p:spPr bwMode="auto">
          <a:xfrm>
            <a:off x="2209800" y="32353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5n</a:t>
            </a:r>
          </a:p>
        </p:txBody>
      </p:sp>
      <p:sp>
        <p:nvSpPr>
          <p:cNvPr id="60428" name="Text Box 9"/>
          <p:cNvSpPr txBox="1">
            <a:spLocks noChangeArrowheads="1"/>
          </p:cNvSpPr>
          <p:nvPr/>
        </p:nvSpPr>
        <p:spPr bwMode="auto">
          <a:xfrm>
            <a:off x="2209800" y="28035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6n</a:t>
            </a:r>
          </a:p>
        </p:txBody>
      </p:sp>
      <p:sp>
        <p:nvSpPr>
          <p:cNvPr id="60429" name="Line 10"/>
          <p:cNvSpPr>
            <a:spLocks noChangeShapeType="1"/>
          </p:cNvSpPr>
          <p:nvPr/>
        </p:nvSpPr>
        <p:spPr bwMode="auto">
          <a:xfrm>
            <a:off x="2746375" y="2290763"/>
            <a:ext cx="0" cy="3205162"/>
          </a:xfrm>
          <a:prstGeom prst="line">
            <a:avLst/>
          </a:prstGeom>
          <a:noFill/>
          <a:ln w="28575">
            <a:solidFill>
              <a:schemeClr val="tx1"/>
            </a:solidFill>
            <a:miter lim="800000"/>
            <a:headEnd/>
            <a:tailEnd/>
          </a:ln>
        </p:spPr>
        <p:txBody>
          <a:bodyPr wrap="none"/>
          <a:lstStyle/>
          <a:p>
            <a:endParaRPr lang="en-US"/>
          </a:p>
        </p:txBody>
      </p:sp>
      <p:sp>
        <p:nvSpPr>
          <p:cNvPr id="60430" name="Line 11"/>
          <p:cNvSpPr>
            <a:spLocks noChangeShapeType="1"/>
          </p:cNvSpPr>
          <p:nvPr/>
        </p:nvSpPr>
        <p:spPr bwMode="auto">
          <a:xfrm>
            <a:off x="2746375" y="5503863"/>
            <a:ext cx="6296025" cy="0"/>
          </a:xfrm>
          <a:prstGeom prst="line">
            <a:avLst/>
          </a:prstGeom>
          <a:noFill/>
          <a:ln w="28575">
            <a:solidFill>
              <a:schemeClr val="tx1"/>
            </a:solidFill>
            <a:miter lim="800000"/>
            <a:headEnd/>
            <a:tailEnd/>
          </a:ln>
        </p:spPr>
        <p:txBody>
          <a:bodyPr wrap="none"/>
          <a:lstStyle/>
          <a:p>
            <a:endParaRPr lang="en-US"/>
          </a:p>
        </p:txBody>
      </p:sp>
      <p:sp>
        <p:nvSpPr>
          <p:cNvPr id="60431" name="Text Box 12"/>
          <p:cNvSpPr txBox="1">
            <a:spLocks noChangeArrowheads="1"/>
          </p:cNvSpPr>
          <p:nvPr/>
        </p:nvSpPr>
        <p:spPr bwMode="auto">
          <a:xfrm>
            <a:off x="456406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60432" name="Text Box 13"/>
          <p:cNvSpPr txBox="1">
            <a:spLocks noChangeArrowheads="1"/>
          </p:cNvSpPr>
          <p:nvPr/>
        </p:nvSpPr>
        <p:spPr bwMode="auto">
          <a:xfrm rot="-5400000">
            <a:off x="1226344" y="3650456"/>
            <a:ext cx="1447800"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Running time</a:t>
            </a:r>
          </a:p>
        </p:txBody>
      </p:sp>
      <p:sp>
        <p:nvSpPr>
          <p:cNvPr id="60433" name="Text Box 14"/>
          <p:cNvSpPr txBox="1">
            <a:spLocks noChangeArrowheads="1"/>
          </p:cNvSpPr>
          <p:nvPr/>
        </p:nvSpPr>
        <p:spPr bwMode="auto">
          <a:xfrm>
            <a:off x="2827338" y="5492750"/>
            <a:ext cx="5965825" cy="336550"/>
          </a:xfrm>
          <a:prstGeom prst="rect">
            <a:avLst/>
          </a:prstGeom>
          <a:noFill/>
          <a:ln w="9525">
            <a:noFill/>
            <a:miter lim="800000"/>
            <a:headEnd/>
            <a:tailEnd/>
          </a:ln>
        </p:spPr>
        <p:txBody>
          <a:bodyPr>
            <a:spAutoFit/>
          </a:bodyPr>
          <a:lstStyle/>
          <a:p>
            <a:pPr marL="457200" indent="-457200" eaLnBrk="1" hangingPunct="1"/>
            <a:r>
              <a:rPr lang="en-US" sz="1600">
                <a:latin typeface="Times New Roman" pitchFamily="18" charset="0"/>
              </a:rPr>
              <a:t>1    2    3    4    5     6    7    8     9   10   11   12  …..</a:t>
            </a:r>
          </a:p>
        </p:txBody>
      </p:sp>
      <p:sp>
        <p:nvSpPr>
          <p:cNvPr id="60434" name="Freeform 15"/>
          <p:cNvSpPr>
            <a:spLocks/>
          </p:cNvSpPr>
          <p:nvPr/>
        </p:nvSpPr>
        <p:spPr bwMode="auto">
          <a:xfrm>
            <a:off x="274478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60435" name="Freeform 16"/>
          <p:cNvSpPr>
            <a:spLocks/>
          </p:cNvSpPr>
          <p:nvPr/>
        </p:nvSpPr>
        <p:spPr bwMode="auto">
          <a:xfrm>
            <a:off x="273367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60436" name="Freeform 17"/>
          <p:cNvSpPr>
            <a:spLocks/>
          </p:cNvSpPr>
          <p:nvPr/>
        </p:nvSpPr>
        <p:spPr bwMode="auto">
          <a:xfrm>
            <a:off x="273367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60437" name="Text Box 18"/>
          <p:cNvSpPr txBox="1">
            <a:spLocks noChangeArrowheads="1"/>
          </p:cNvSpPr>
          <p:nvPr/>
        </p:nvSpPr>
        <p:spPr bwMode="auto">
          <a:xfrm>
            <a:off x="9525000" y="3479800"/>
            <a:ext cx="1030288"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best-case</a:t>
            </a:r>
          </a:p>
        </p:txBody>
      </p:sp>
      <p:sp>
        <p:nvSpPr>
          <p:cNvPr id="60438" name="Text Box 19"/>
          <p:cNvSpPr txBox="1">
            <a:spLocks noChangeArrowheads="1"/>
          </p:cNvSpPr>
          <p:nvPr/>
        </p:nvSpPr>
        <p:spPr bwMode="auto">
          <a:xfrm>
            <a:off x="9550400" y="2686050"/>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60439" name="Text Box 20"/>
          <p:cNvSpPr txBox="1">
            <a:spLocks noChangeArrowheads="1"/>
          </p:cNvSpPr>
          <p:nvPr/>
        </p:nvSpPr>
        <p:spPr bwMode="auto">
          <a:xfrm>
            <a:off x="9537700" y="2209800"/>
            <a:ext cx="1171575" cy="369888"/>
          </a:xfrm>
          <a:prstGeom prst="rect">
            <a:avLst/>
          </a:prstGeom>
          <a:noFill/>
          <a:ln w="9525">
            <a:noFill/>
            <a:miter lim="800000"/>
            <a:headEnd/>
            <a:tailEnd/>
          </a:ln>
        </p:spPr>
        <p:txBody>
          <a:bodyPr wrap="none">
            <a:spAutoFit/>
          </a:bodyPr>
          <a:lstStyle/>
          <a:p>
            <a:pPr eaLnBrk="1" hangingPunct="1"/>
            <a:r>
              <a:rPr lang="en-US">
                <a:solidFill>
                  <a:srgbClr val="FF0000"/>
                </a:solidFill>
                <a:latin typeface="Times New Roman" pitchFamily="18" charset="0"/>
              </a:rPr>
              <a:t>worst-case</a:t>
            </a:r>
          </a:p>
        </p:txBody>
      </p:sp>
      <p:sp>
        <p:nvSpPr>
          <p:cNvPr id="23" name="Footer Placeholder 6">
            <a:extLst>
              <a:ext uri="{FF2B5EF4-FFF2-40B4-BE49-F238E27FC236}">
                <a16:creationId xmlns:a16="http://schemas.microsoft.com/office/drawing/2014/main" id="{17D07F34-CDB7-42B6-9241-D2D2F681DD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44F1066-2FA5-472C-9DEC-A5F813172674}" type="slidenum">
              <a:rPr lang="en-US" smtClean="0"/>
              <a:pPr/>
              <a:t>55</a:t>
            </a:fld>
            <a:endParaRPr lang="en-US"/>
          </a:p>
        </p:txBody>
      </p:sp>
      <p:sp>
        <p:nvSpPr>
          <p:cNvPr id="68610" name="Rectangle 2"/>
          <p:cNvSpPr>
            <a:spLocks noGrp="1" noChangeArrowheads="1"/>
          </p:cNvSpPr>
          <p:nvPr>
            <p:ph type="title"/>
          </p:nvPr>
        </p:nvSpPr>
        <p:spPr/>
        <p:txBody>
          <a:bodyPr/>
          <a:lstStyle/>
          <a:p>
            <a:pPr eaLnBrk="1" hangingPunct="1">
              <a:defRPr/>
            </a:pPr>
            <a:r>
              <a:rPr lang="en-US"/>
              <a:t>…Best/ Worst/ Average Case</a:t>
            </a:r>
          </a:p>
        </p:txBody>
      </p:sp>
      <p:sp>
        <p:nvSpPr>
          <p:cNvPr id="68611" name="Rectangle 3"/>
          <p:cNvSpPr>
            <a:spLocks noGrp="1" noChangeArrowheads="1"/>
          </p:cNvSpPr>
          <p:nvPr>
            <p:ph type="body" idx="1"/>
          </p:nvPr>
        </p:nvSpPr>
        <p:spPr>
          <a:xfrm>
            <a:off x="74613" y="1212850"/>
            <a:ext cx="11849100" cy="4916488"/>
          </a:xfrm>
        </p:spPr>
        <p:txBody>
          <a:bodyPr/>
          <a:lstStyle/>
          <a:p>
            <a:pPr eaLnBrk="1" hangingPunct="1">
              <a:lnSpc>
                <a:spcPct val="140000"/>
              </a:lnSpc>
              <a:defRPr/>
            </a:pPr>
            <a:r>
              <a:rPr lang="en-US" sz="2800" b="1">
                <a:solidFill>
                  <a:srgbClr val="080808"/>
                </a:solidFill>
              </a:rPr>
              <a:t>Worst case</a:t>
            </a:r>
            <a:r>
              <a:rPr lang="en-US" sz="2800" b="1"/>
              <a:t> </a:t>
            </a:r>
            <a:r>
              <a:rPr lang="en-US" sz="2800"/>
              <a:t>is usually used:</a:t>
            </a:r>
          </a:p>
          <a:p>
            <a:pPr lvl="1" eaLnBrk="1" hangingPunct="1">
              <a:lnSpc>
                <a:spcPct val="140000"/>
              </a:lnSpc>
              <a:defRPr/>
            </a:pPr>
            <a:r>
              <a:rPr lang="en-US" sz="2400"/>
              <a:t>It is an upper-bound.</a:t>
            </a:r>
          </a:p>
          <a:p>
            <a:pPr lvl="1" eaLnBrk="1" hangingPunct="1">
              <a:lnSpc>
                <a:spcPct val="140000"/>
              </a:lnSpc>
              <a:defRPr/>
            </a:pPr>
            <a:r>
              <a:rPr lang="en-US" sz="2400"/>
              <a:t>In certain application domains (e.g., air traffic control, surgery) knowing the </a:t>
            </a:r>
            <a:r>
              <a:rPr lang="en-US" sz="2400" b="1">
                <a:solidFill>
                  <a:srgbClr val="080808"/>
                </a:solidFill>
              </a:rPr>
              <a:t>worst-case</a:t>
            </a:r>
            <a:r>
              <a:rPr lang="en-US" sz="2400"/>
              <a:t> time complexity is of crucial importance.</a:t>
            </a:r>
          </a:p>
          <a:p>
            <a:pPr lvl="1" eaLnBrk="1" hangingPunct="1">
              <a:lnSpc>
                <a:spcPct val="140000"/>
              </a:lnSpc>
              <a:defRPr/>
            </a:pPr>
            <a:r>
              <a:rPr lang="en-US" sz="2400"/>
              <a:t>For some algorithms </a:t>
            </a:r>
            <a:r>
              <a:rPr lang="en-US" sz="2400" b="1">
                <a:solidFill>
                  <a:srgbClr val="080808"/>
                </a:solidFill>
              </a:rPr>
              <a:t>worst case</a:t>
            </a:r>
            <a:r>
              <a:rPr lang="en-US" sz="2400"/>
              <a:t> occurs fairly often</a:t>
            </a:r>
          </a:p>
          <a:p>
            <a:pPr lvl="1" eaLnBrk="1" hangingPunct="1">
              <a:lnSpc>
                <a:spcPct val="140000"/>
              </a:lnSpc>
              <a:defRPr/>
            </a:pPr>
            <a:r>
              <a:rPr lang="en-US" sz="2400"/>
              <a:t>The</a:t>
            </a:r>
            <a:r>
              <a:rPr lang="en-US" sz="2400">
                <a:solidFill>
                  <a:srgbClr val="000000"/>
                </a:solidFill>
              </a:rPr>
              <a:t> </a:t>
            </a:r>
            <a:r>
              <a:rPr lang="en-US" sz="2400" b="1">
                <a:solidFill>
                  <a:srgbClr val="080808"/>
                </a:solidFill>
              </a:rPr>
              <a:t>average case</a:t>
            </a:r>
            <a:r>
              <a:rPr lang="en-US" sz="2400">
                <a:solidFill>
                  <a:srgbClr val="0000FF"/>
                </a:solidFill>
              </a:rPr>
              <a:t> </a:t>
            </a:r>
            <a:r>
              <a:rPr lang="en-US" sz="2400"/>
              <a:t>is often as bad as the </a:t>
            </a:r>
            <a:r>
              <a:rPr lang="en-US" sz="2400" b="1">
                <a:solidFill>
                  <a:srgbClr val="080808"/>
                </a:solidFill>
              </a:rPr>
              <a:t>worst case</a:t>
            </a:r>
            <a:r>
              <a:rPr lang="en-US" sz="2400"/>
              <a:t>.</a:t>
            </a:r>
          </a:p>
          <a:p>
            <a:pPr lvl="1" eaLnBrk="1" hangingPunct="1">
              <a:lnSpc>
                <a:spcPct val="140000"/>
              </a:lnSpc>
              <a:defRPr/>
            </a:pPr>
            <a:r>
              <a:rPr lang="en-US" sz="2400"/>
              <a:t>Finding the </a:t>
            </a:r>
            <a:r>
              <a:rPr lang="en-US" sz="2400" b="1">
                <a:solidFill>
                  <a:srgbClr val="080808"/>
                </a:solidFill>
              </a:rPr>
              <a:t>average case</a:t>
            </a:r>
            <a:r>
              <a:rPr lang="en-US" sz="2400" b="1"/>
              <a:t> </a:t>
            </a:r>
            <a:r>
              <a:rPr lang="en-US" sz="2400"/>
              <a:t>can be very difficult.</a:t>
            </a:r>
          </a:p>
        </p:txBody>
      </p:sp>
      <p:sp>
        <p:nvSpPr>
          <p:cNvPr id="6" name="Footer Placeholder 6">
            <a:extLst>
              <a:ext uri="{FF2B5EF4-FFF2-40B4-BE49-F238E27FC236}">
                <a16:creationId xmlns:a16="http://schemas.microsoft.com/office/drawing/2014/main" id="{C9A28817-05CE-4DB6-838E-7205012E04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FA4DB29-8D65-430B-BE66-2983A724D724}" type="slidenum">
              <a:rPr lang="en-US" smtClean="0"/>
              <a:pPr/>
              <a:t>56</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b="1" dirty="0"/>
              <a:t>Asymptotic Notations</a:t>
            </a:r>
            <a:r>
              <a:rPr lang="en-US" sz="2800" dirty="0"/>
              <a:t> are languages that allow us to analyze an algorithm's running time by identifying its behavior as the input size for the algorithm increases. </a:t>
            </a:r>
          </a:p>
          <a:p>
            <a:pPr eaLnBrk="1" hangingPunct="1">
              <a:lnSpc>
                <a:spcPct val="120000"/>
              </a:lnSpc>
              <a:defRPr/>
            </a:pPr>
            <a:r>
              <a:rPr lang="en-US" sz="2800" dirty="0"/>
              <a:t>This is also known as an algorithm's growth rate.(Wiki)</a:t>
            </a:r>
          </a:p>
        </p:txBody>
      </p:sp>
      <p:sp>
        <p:nvSpPr>
          <p:cNvPr id="7" name="Footer Placeholder 6">
            <a:extLst>
              <a:ext uri="{FF2B5EF4-FFF2-40B4-BE49-F238E27FC236}">
                <a16:creationId xmlns:a16="http://schemas.microsoft.com/office/drawing/2014/main" id="{2A6B7973-10E7-47E9-AE11-41FC5302F2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085EAA4-7EEC-472B-A62E-E97ED92E7ABF}" type="slidenum">
              <a:rPr lang="en-US" smtClean="0"/>
              <a:pPr/>
              <a:t>57</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dirty="0"/>
              <a:t>The “big-Oh” </a:t>
            </a:r>
            <a:r>
              <a:rPr lang="da-DK" sz="2800" i="1" dirty="0"/>
              <a:t>O</a:t>
            </a:r>
            <a:r>
              <a:rPr lang="da-DK" sz="2800" dirty="0"/>
              <a:t>-</a:t>
            </a:r>
            <a:r>
              <a:rPr lang="en-US" sz="2800" dirty="0"/>
              <a:t>Notation</a:t>
            </a:r>
            <a:endParaRPr lang="da-DK" sz="2800" dirty="0"/>
          </a:p>
          <a:p>
            <a:pPr lvl="1" eaLnBrk="1" hangingPunct="1">
              <a:lnSpc>
                <a:spcPct val="120000"/>
              </a:lnSpc>
              <a:defRPr/>
            </a:pPr>
            <a:r>
              <a:rPr lang="da-DK" sz="2400" dirty="0"/>
              <a:t>asymptotic upper bound</a:t>
            </a:r>
            <a:endParaRPr lang="en-US" sz="2400" dirty="0"/>
          </a:p>
          <a:p>
            <a:pPr lvl="1" eaLnBrk="1" hangingPunct="1">
              <a:lnSpc>
                <a:spcPct val="120000"/>
              </a:lnSpc>
              <a:defRPr/>
            </a:pPr>
            <a:r>
              <a:rPr lang="en-US" sz="2400" i="1" dirty="0"/>
              <a:t>f(n) = O(g(n)),</a:t>
            </a:r>
            <a:r>
              <a:rPr lang="en-US" sz="2400" dirty="0"/>
              <a:t> if there exists constants </a:t>
            </a:r>
            <a:r>
              <a:rPr lang="en-US" sz="2400" i="1" dirty="0"/>
              <a:t>c&gt;0</a:t>
            </a:r>
            <a:r>
              <a:rPr lang="en-US" sz="2400" dirty="0"/>
              <a:t> and </a:t>
            </a:r>
            <a:r>
              <a:rPr lang="en-US" sz="2400" i="1" dirty="0"/>
              <a:t>n</a:t>
            </a:r>
            <a:r>
              <a:rPr lang="en-US" sz="2400" i="1" baseline="-25000" dirty="0"/>
              <a:t>0</a:t>
            </a:r>
            <a:r>
              <a:rPr lang="en-US" sz="2400" i="1" dirty="0"/>
              <a:t>&gt;0, </a:t>
            </a:r>
            <a:r>
              <a:rPr lang="en-US" sz="2400" i="1" dirty="0" err="1"/>
              <a:t>s.t</a:t>
            </a:r>
            <a:r>
              <a:rPr lang="en-US" sz="2400" i="1" dirty="0"/>
              <a:t>. </a:t>
            </a:r>
            <a:r>
              <a:rPr lang="en-US" sz="2400" b="1" dirty="0">
                <a:solidFill>
                  <a:srgbClr val="080808"/>
                </a:solidFill>
              </a:rPr>
              <a:t>f(n) </a:t>
            </a:r>
            <a:r>
              <a:rPr lang="en-US" sz="2400" b="1" dirty="0">
                <a:solidFill>
                  <a:srgbClr val="080808"/>
                </a:solidFill>
                <a:latin typeface="Symbol" pitchFamily="18" charset="2"/>
              </a:rPr>
              <a:t>£</a:t>
            </a:r>
            <a:r>
              <a:rPr lang="en-US" sz="2400" b="1" dirty="0">
                <a:solidFill>
                  <a:srgbClr val="080808"/>
                </a:solidFill>
              </a:rPr>
              <a:t> c g(n)</a:t>
            </a:r>
            <a:r>
              <a:rPr lang="en-US" sz="2400" b="1" dirty="0">
                <a:solidFill>
                  <a:srgbClr val="FFFF00"/>
                </a:solidFill>
              </a:rPr>
              <a:t> </a:t>
            </a:r>
            <a:r>
              <a:rPr lang="en-US" sz="2400" dirty="0"/>
              <a:t>for </a:t>
            </a:r>
            <a:r>
              <a:rPr lang="en-US" sz="2400" i="1" dirty="0"/>
              <a:t>n </a:t>
            </a:r>
            <a:r>
              <a:rPr lang="en-US" sz="2400" dirty="0">
                <a:latin typeface="Symbol" pitchFamily="18" charset="2"/>
              </a:rPr>
              <a:t>³</a:t>
            </a:r>
            <a:r>
              <a:rPr lang="da-DK" sz="2400" i="1" dirty="0"/>
              <a:t> </a:t>
            </a:r>
            <a:r>
              <a:rPr lang="en-US" sz="2400" i="1" dirty="0"/>
              <a:t>n</a:t>
            </a:r>
            <a:r>
              <a:rPr lang="en-US" sz="2400" baseline="-25000" dirty="0"/>
              <a:t>0</a:t>
            </a:r>
          </a:p>
          <a:p>
            <a:pPr lvl="1" eaLnBrk="1" hangingPunct="1">
              <a:lnSpc>
                <a:spcPct val="120000"/>
              </a:lnSpc>
              <a:defRPr/>
            </a:pPr>
            <a:r>
              <a:rPr lang="en-US" sz="2400" i="1" dirty="0"/>
              <a:t>f(n)</a:t>
            </a:r>
            <a:r>
              <a:rPr lang="en-US" sz="2400" dirty="0"/>
              <a:t> and </a:t>
            </a:r>
            <a:r>
              <a:rPr lang="en-US" sz="2400" i="1" dirty="0"/>
              <a:t>g(n)</a:t>
            </a:r>
            <a:r>
              <a:rPr lang="en-US" sz="2400" dirty="0"/>
              <a:t> are functions</a:t>
            </a:r>
            <a:r>
              <a:rPr lang="da-DK" sz="2400" dirty="0"/>
              <a:t>          </a:t>
            </a:r>
          </a:p>
          <a:p>
            <a:pPr lvl="1" eaLnBrk="1" hangingPunct="1">
              <a:lnSpc>
                <a:spcPct val="120000"/>
              </a:lnSpc>
              <a:buFont typeface="Wingdings" pitchFamily="2" charset="2"/>
              <a:buNone/>
              <a:defRPr/>
            </a:pPr>
            <a:r>
              <a:rPr lang="da-DK" sz="2400" dirty="0"/>
              <a:t> </a:t>
            </a:r>
            <a:r>
              <a:rPr lang="en-US" sz="2400" dirty="0"/>
              <a:t>over non-  negative integers</a:t>
            </a:r>
          </a:p>
          <a:p>
            <a:pPr eaLnBrk="1" hangingPunct="1">
              <a:lnSpc>
                <a:spcPct val="120000"/>
              </a:lnSpc>
              <a:defRPr/>
            </a:pPr>
            <a:r>
              <a:rPr lang="en-US" sz="2800" dirty="0"/>
              <a:t>Used for </a:t>
            </a:r>
            <a:r>
              <a:rPr lang="en-US" sz="2800" b="1" i="1" dirty="0">
                <a:solidFill>
                  <a:srgbClr val="080808"/>
                </a:solidFill>
              </a:rPr>
              <a:t>worst-case</a:t>
            </a:r>
            <a:r>
              <a:rPr lang="en-US" sz="2800" dirty="0"/>
              <a:t> analysis</a:t>
            </a:r>
          </a:p>
        </p:txBody>
      </p:sp>
      <p:sp>
        <p:nvSpPr>
          <p:cNvPr id="65543" name="Rectangle 20"/>
          <p:cNvSpPr>
            <a:spLocks noChangeArrowheads="1"/>
          </p:cNvSpPr>
          <p:nvPr/>
        </p:nvSpPr>
        <p:spPr bwMode="auto">
          <a:xfrm>
            <a:off x="7834313" y="3352800"/>
            <a:ext cx="3516312" cy="2492375"/>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3083" name="Line 27"/>
          <p:cNvSpPr>
            <a:spLocks noChangeShapeType="1"/>
          </p:cNvSpPr>
          <p:nvPr/>
        </p:nvSpPr>
        <p:spPr bwMode="auto">
          <a:xfrm>
            <a:off x="8739188" y="5040313"/>
            <a:ext cx="0" cy="444500"/>
          </a:xfrm>
          <a:prstGeom prst="line">
            <a:avLst/>
          </a:prstGeom>
          <a:noFill/>
          <a:ln w="9525">
            <a:solidFill>
              <a:srgbClr val="080808"/>
            </a:solidFill>
            <a:prstDash val="sysDot"/>
            <a:round/>
            <a:headEnd/>
            <a:tailEnd/>
          </a:ln>
        </p:spPr>
        <p:txBody>
          <a:bodyPr wrap="none" anchor="ctr"/>
          <a:lstStyle/>
          <a:p>
            <a:endParaRPr lang="en-US"/>
          </a:p>
        </p:txBody>
      </p:sp>
      <p:grpSp>
        <p:nvGrpSpPr>
          <p:cNvPr id="3084" name="Group 32"/>
          <p:cNvGrpSpPr>
            <a:grpSpLocks/>
          </p:cNvGrpSpPr>
          <p:nvPr/>
        </p:nvGrpSpPr>
        <p:grpSpPr bwMode="auto">
          <a:xfrm>
            <a:off x="7869238" y="3417888"/>
            <a:ext cx="3422650" cy="2422525"/>
            <a:chOff x="3959" y="2455"/>
            <a:chExt cx="1617" cy="1526"/>
          </a:xfrm>
        </p:grpSpPr>
        <p:sp>
          <p:nvSpPr>
            <p:cNvPr id="3085" name="Line 21"/>
            <p:cNvSpPr>
              <a:spLocks noChangeShapeType="1"/>
            </p:cNvSpPr>
            <p:nvPr/>
          </p:nvSpPr>
          <p:spPr bwMode="auto">
            <a:xfrm>
              <a:off x="4191" y="2455"/>
              <a:ext cx="0" cy="1256"/>
            </a:xfrm>
            <a:prstGeom prst="line">
              <a:avLst/>
            </a:prstGeom>
            <a:noFill/>
            <a:ln w="9525">
              <a:solidFill>
                <a:srgbClr val="080808"/>
              </a:solidFill>
              <a:round/>
              <a:headEnd type="triangle" w="med" len="med"/>
              <a:tailEnd/>
            </a:ln>
          </p:spPr>
          <p:txBody>
            <a:bodyPr wrap="none" anchor="ctr"/>
            <a:lstStyle/>
            <a:p>
              <a:endParaRPr lang="en-US"/>
            </a:p>
          </p:txBody>
        </p:sp>
        <p:sp>
          <p:nvSpPr>
            <p:cNvPr id="3086" name="Line 22"/>
            <p:cNvSpPr>
              <a:spLocks noChangeShapeType="1"/>
            </p:cNvSpPr>
            <p:nvPr/>
          </p:nvSpPr>
          <p:spPr bwMode="auto">
            <a:xfrm>
              <a:off x="4191" y="3711"/>
              <a:ext cx="1111" cy="0"/>
            </a:xfrm>
            <a:prstGeom prst="line">
              <a:avLst/>
            </a:prstGeom>
            <a:noFill/>
            <a:ln w="9525">
              <a:solidFill>
                <a:srgbClr val="080808"/>
              </a:solidFill>
              <a:round/>
              <a:headEnd/>
              <a:tailEnd type="triangle" w="med" len="med"/>
            </a:ln>
          </p:spPr>
          <p:txBody>
            <a:bodyPr wrap="none" anchor="ctr"/>
            <a:lstStyle/>
            <a:p>
              <a:endParaRPr lang="en-US"/>
            </a:p>
          </p:txBody>
        </p:sp>
        <p:sp>
          <p:nvSpPr>
            <p:cNvPr id="3087" name="Freeform 23"/>
            <p:cNvSpPr>
              <a:spLocks/>
            </p:cNvSpPr>
            <p:nvPr/>
          </p:nvSpPr>
          <p:spPr bwMode="auto">
            <a:xfrm>
              <a:off x="4191" y="2699"/>
              <a:ext cx="968" cy="1012"/>
            </a:xfrm>
            <a:custGeom>
              <a:avLst/>
              <a:gdLst>
                <a:gd name="T0" fmla="*/ 0 w 1632"/>
                <a:gd name="T1" fmla="*/ 12 h 1392"/>
                <a:gd name="T2" fmla="*/ 1 w 1632"/>
                <a:gd name="T3" fmla="*/ 11 h 1392"/>
                <a:gd name="T4" fmla="*/ 1 w 1632"/>
                <a:gd name="T5" fmla="*/ 10 h 1392"/>
                <a:gd name="T6" fmla="*/ 1 w 1632"/>
                <a:gd name="T7" fmla="*/ 9 h 1392"/>
                <a:gd name="T8" fmla="*/ 1 w 1632"/>
                <a:gd name="T9" fmla="*/ 9 h 1392"/>
                <a:gd name="T10" fmla="*/ 1 w 1632"/>
                <a:gd name="T11" fmla="*/ 8 h 1392"/>
                <a:gd name="T12" fmla="*/ 1 w 1632"/>
                <a:gd name="T13" fmla="*/ 7 h 1392"/>
                <a:gd name="T14" fmla="*/ 1 w 1632"/>
                <a:gd name="T15" fmla="*/ 6 h 1392"/>
                <a:gd name="T16" fmla="*/ 1 w 1632"/>
                <a:gd name="T17" fmla="*/ 4 h 1392"/>
                <a:gd name="T18" fmla="*/ 1 w 1632"/>
                <a:gd name="T19" fmla="*/ 4 h 1392"/>
                <a:gd name="T20" fmla="*/ 1 w 1632"/>
                <a:gd name="T21" fmla="*/ 1 h 1392"/>
                <a:gd name="T22" fmla="*/ 1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3088" name="Freeform 24"/>
            <p:cNvSpPr>
              <a:spLocks/>
            </p:cNvSpPr>
            <p:nvPr/>
          </p:nvSpPr>
          <p:spPr bwMode="auto">
            <a:xfrm>
              <a:off x="4191" y="2839"/>
              <a:ext cx="1054" cy="796"/>
            </a:xfrm>
            <a:custGeom>
              <a:avLst/>
              <a:gdLst>
                <a:gd name="T0" fmla="*/ 0 w 1776"/>
                <a:gd name="T1" fmla="*/ 7 h 1096"/>
                <a:gd name="T2" fmla="*/ 1 w 1776"/>
                <a:gd name="T3" fmla="*/ 7 h 1096"/>
                <a:gd name="T4" fmla="*/ 1 w 1776"/>
                <a:gd name="T5" fmla="*/ 9 h 1096"/>
                <a:gd name="T6" fmla="*/ 1 w 1776"/>
                <a:gd name="T7" fmla="*/ 9 h 1096"/>
                <a:gd name="T8" fmla="*/ 1 w 1776"/>
                <a:gd name="T9" fmla="*/ 7 h 1096"/>
                <a:gd name="T10" fmla="*/ 1 w 1776"/>
                <a:gd name="T11" fmla="*/ 5 h 1096"/>
                <a:gd name="T12" fmla="*/ 1 w 1776"/>
                <a:gd name="T13" fmla="*/ 4 h 1096"/>
                <a:gd name="T14" fmla="*/ 1 w 1776"/>
                <a:gd name="T15" fmla="*/ 2 h 1096"/>
                <a:gd name="T16" fmla="*/ 1 w 1776"/>
                <a:gd name="T17" fmla="*/ 1 h 1096"/>
                <a:gd name="T18" fmla="*/ 1 w 1776"/>
                <a:gd name="T19" fmla="*/ 1 h 1096"/>
                <a:gd name="T20" fmla="*/ 1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3074" name="Object 0"/>
            <p:cNvGraphicFramePr>
              <a:graphicFrameLocks noChangeAspect="1"/>
            </p:cNvGraphicFramePr>
            <p:nvPr/>
          </p:nvGraphicFramePr>
          <p:xfrm>
            <a:off x="5245" y="2769"/>
            <a:ext cx="265" cy="189"/>
          </p:xfrm>
          <a:graphic>
            <a:graphicData uri="http://schemas.openxmlformats.org/presentationml/2006/ole">
              <mc:AlternateContent xmlns:mc="http://schemas.openxmlformats.org/markup-compatibility/2006">
                <mc:Choice xmlns:v="urn:schemas-microsoft-com:vml" Requires="v">
                  <p:oleObj name="Equation" r:id="rId3" imgW="628620" imgH="361989" progId="Equation.3">
                    <p:embed/>
                  </p:oleObj>
                </mc:Choice>
                <mc:Fallback>
                  <p:oleObj name="Equation" r:id="rId3" imgW="628620" imgH="361989"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 y="2769"/>
                          <a:ext cx="265"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
            <p:cNvGraphicFramePr>
              <a:graphicFrameLocks noChangeAspect="1"/>
            </p:cNvGraphicFramePr>
            <p:nvPr/>
          </p:nvGraphicFramePr>
          <p:xfrm>
            <a:off x="5200" y="2591"/>
            <a:ext cx="376" cy="199"/>
          </p:xfrm>
          <a:graphic>
            <a:graphicData uri="http://schemas.openxmlformats.org/presentationml/2006/ole">
              <mc:AlternateContent xmlns:mc="http://schemas.openxmlformats.org/markup-compatibility/2006">
                <mc:Choice xmlns:v="urn:schemas-microsoft-com:vml" Requires="v">
                  <p:oleObj name="Equation" r:id="rId5" imgW="457281" imgH="190421" progId="Equation.DSMT4">
                    <p:embed/>
                  </p:oleObj>
                </mc:Choice>
                <mc:Fallback>
                  <p:oleObj name="Equation" r:id="rId5" imgW="457281" imgH="190421"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 y="2591"/>
                          <a:ext cx="376"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2"/>
            <p:cNvGraphicFramePr>
              <a:graphicFrameLocks noChangeAspect="1"/>
            </p:cNvGraphicFramePr>
            <p:nvPr/>
          </p:nvGraphicFramePr>
          <p:xfrm>
            <a:off x="4291" y="3768"/>
            <a:ext cx="123" cy="174"/>
          </p:xfrm>
          <a:graphic>
            <a:graphicData uri="http://schemas.openxmlformats.org/presentationml/2006/ole">
              <mc:AlternateContent xmlns:mc="http://schemas.openxmlformats.org/markup-compatibility/2006">
                <mc:Choice xmlns:v="urn:schemas-microsoft-com:vml" Requires="v">
                  <p:oleObj name="Equation" r:id="rId7" imgW="330057" imgH="380835" progId="Equation.3">
                    <p:embed/>
                  </p:oleObj>
                </mc:Choice>
                <mc:Fallback>
                  <p:oleObj name="Equation" r:id="rId7" imgW="330057" imgH="38083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 y="3768"/>
                          <a:ext cx="123"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Text Box 29"/>
            <p:cNvSpPr txBox="1">
              <a:spLocks noChangeArrowheads="1"/>
            </p:cNvSpPr>
            <p:nvPr/>
          </p:nvSpPr>
          <p:spPr bwMode="auto">
            <a:xfrm>
              <a:off x="4621" y="3789"/>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3090" name="Text Box 30"/>
            <p:cNvSpPr txBox="1">
              <a:spLocks noChangeArrowheads="1"/>
            </p:cNvSpPr>
            <p:nvPr/>
          </p:nvSpPr>
          <p:spPr bwMode="auto">
            <a:xfrm rot="-5400000">
              <a:off x="3584" y="3020"/>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grpSp>
      <p:sp>
        <p:nvSpPr>
          <p:cNvPr id="18" name="Footer Placeholder 6">
            <a:extLst>
              <a:ext uri="{FF2B5EF4-FFF2-40B4-BE49-F238E27FC236}">
                <a16:creationId xmlns:a16="http://schemas.microsoft.com/office/drawing/2014/main" id="{C6875B62-A8CE-4854-913C-E10EB0671EE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F272633-FDC6-4A58-80ED-9B9195177A0D}" type="slidenum">
              <a:rPr lang="en-US" smtClean="0"/>
              <a:pPr/>
              <a:t>58</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pic>
        <p:nvPicPr>
          <p:cNvPr id="63494" name="Picture 5"/>
          <p:cNvPicPr>
            <a:picLocks noChangeAspect="1" noChangeArrowheads="1"/>
          </p:cNvPicPr>
          <p:nvPr/>
        </p:nvPicPr>
        <p:blipFill>
          <a:blip r:embed="rId2"/>
          <a:srcRect/>
          <a:stretch>
            <a:fillRect/>
          </a:stretch>
        </p:blipFill>
        <p:spPr bwMode="auto">
          <a:xfrm>
            <a:off x="3732213" y="1276350"/>
            <a:ext cx="4724400" cy="4305300"/>
          </a:xfrm>
          <a:prstGeom prst="rect">
            <a:avLst/>
          </a:prstGeom>
          <a:noFill/>
          <a:ln w="9525">
            <a:noFill/>
            <a:miter lim="800000"/>
            <a:headEnd/>
            <a:tailEnd/>
          </a:ln>
        </p:spPr>
      </p:pic>
      <p:sp>
        <p:nvSpPr>
          <p:cNvPr id="6" name="Footer Placeholder 6">
            <a:extLst>
              <a:ext uri="{FF2B5EF4-FFF2-40B4-BE49-F238E27FC236}">
                <a16:creationId xmlns:a16="http://schemas.microsoft.com/office/drawing/2014/main" id="{4DA88FA6-F33D-4305-ACC7-7D2AAD1C3EC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549B12E-745E-4593-B91C-2071EB2F2882}" type="slidenum">
              <a:rPr lang="en-US" smtClean="0"/>
              <a:pPr/>
              <a:t>59</a:t>
            </a:fld>
            <a:endParaRPr lang="en-US"/>
          </a:p>
        </p:txBody>
      </p:sp>
      <p:sp>
        <p:nvSpPr>
          <p:cNvPr id="176130" name="Rectangle 2"/>
          <p:cNvSpPr>
            <a:spLocks noGrp="1" noChangeArrowheads="1"/>
          </p:cNvSpPr>
          <p:nvPr>
            <p:ph type="body" idx="1"/>
          </p:nvPr>
        </p:nvSpPr>
        <p:spPr>
          <a:xfrm>
            <a:off x="4763" y="1171575"/>
            <a:ext cx="11969750" cy="4951413"/>
          </a:xfrm>
        </p:spPr>
        <p:txBody>
          <a:bodyPr/>
          <a:lstStyle/>
          <a:p>
            <a:pPr eaLnBrk="1" hangingPunct="1">
              <a:lnSpc>
                <a:spcPct val="140000"/>
              </a:lnSpc>
              <a:defRPr/>
            </a:pPr>
            <a:r>
              <a:rPr lang="en-US" sz="2400" dirty="0"/>
              <a:t>The “big-Omega” </a:t>
            </a:r>
            <a:r>
              <a:rPr lang="en-US" sz="2400" dirty="0">
                <a:latin typeface="Symbol" pitchFamily="18" charset="2"/>
              </a:rPr>
              <a:t>W</a:t>
            </a:r>
            <a:r>
              <a:rPr lang="da-DK" sz="2400" dirty="0">
                <a:latin typeface="Symbol" pitchFamily="18" charset="2"/>
              </a:rPr>
              <a:t>-</a:t>
            </a:r>
            <a:r>
              <a:rPr lang="en-US" sz="2400" dirty="0"/>
              <a:t>Notation</a:t>
            </a:r>
          </a:p>
          <a:p>
            <a:pPr lvl="1" eaLnBrk="1" hangingPunct="1">
              <a:lnSpc>
                <a:spcPct val="140000"/>
              </a:lnSpc>
              <a:defRPr/>
            </a:pPr>
            <a:r>
              <a:rPr lang="da-DK" sz="2000" dirty="0"/>
              <a:t>asymptotic lower bound</a:t>
            </a:r>
          </a:p>
          <a:p>
            <a:pPr lvl="1" eaLnBrk="1" hangingPunct="1">
              <a:lnSpc>
                <a:spcPct val="140000"/>
              </a:lnSpc>
              <a:defRPr/>
            </a:pPr>
            <a:r>
              <a:rPr lang="en-US" sz="2000" i="1" dirty="0"/>
              <a:t>f(n) = </a:t>
            </a:r>
            <a:r>
              <a:rPr lang="en-US" sz="2000" dirty="0">
                <a:latin typeface="Symbol" pitchFamily="18" charset="2"/>
              </a:rPr>
              <a:t>W</a:t>
            </a:r>
            <a:r>
              <a:rPr lang="en-US" sz="2000" i="1" dirty="0"/>
              <a:t>(g(n))</a:t>
            </a:r>
            <a:r>
              <a:rPr lang="en-US" sz="2000" dirty="0"/>
              <a:t> if there exists constants </a:t>
            </a:r>
            <a:r>
              <a:rPr lang="en-US" sz="2000" i="1" dirty="0"/>
              <a:t>c&gt;0</a:t>
            </a:r>
            <a:r>
              <a:rPr lang="en-US" sz="2000" dirty="0"/>
              <a:t> and </a:t>
            </a:r>
            <a:r>
              <a:rPr lang="en-US" sz="2000" i="1" dirty="0"/>
              <a:t>n</a:t>
            </a:r>
            <a:r>
              <a:rPr lang="en-US" sz="2000" i="1" baseline="-25000" dirty="0"/>
              <a:t>0</a:t>
            </a:r>
            <a:r>
              <a:rPr lang="en-US" sz="2000" i="1" dirty="0"/>
              <a:t>&gt;0, </a:t>
            </a:r>
            <a:r>
              <a:rPr lang="en-US" sz="2000" i="1" dirty="0" err="1"/>
              <a:t>s.t</a:t>
            </a:r>
            <a:r>
              <a:rPr lang="en-US" sz="2000" i="1" dirty="0"/>
              <a:t>. </a:t>
            </a:r>
            <a:r>
              <a:rPr lang="en-US" sz="2000" b="1" dirty="0">
                <a:solidFill>
                  <a:srgbClr val="080808"/>
                </a:solidFill>
              </a:rPr>
              <a:t>c g(n) </a:t>
            </a:r>
            <a:r>
              <a:rPr lang="en-US" sz="2000" b="1" dirty="0">
                <a:solidFill>
                  <a:srgbClr val="080808"/>
                </a:solidFill>
                <a:latin typeface="Symbol" pitchFamily="18" charset="2"/>
              </a:rPr>
              <a:t>£</a:t>
            </a:r>
            <a:r>
              <a:rPr lang="en-US" sz="2000" b="1" dirty="0">
                <a:solidFill>
                  <a:srgbClr val="080808"/>
                </a:solidFill>
              </a:rPr>
              <a:t> f(n)</a:t>
            </a:r>
            <a:r>
              <a:rPr lang="en-US" sz="2000" b="1" dirty="0"/>
              <a:t> </a:t>
            </a:r>
            <a:r>
              <a:rPr lang="en-US" sz="2000" dirty="0"/>
              <a:t>for </a:t>
            </a:r>
            <a:r>
              <a:rPr lang="en-US" sz="2000" i="1" dirty="0"/>
              <a:t>n </a:t>
            </a:r>
            <a:r>
              <a:rPr lang="en-US" sz="2000" dirty="0">
                <a:latin typeface="Symbol" pitchFamily="18" charset="2"/>
              </a:rPr>
              <a:t>³</a:t>
            </a:r>
            <a:r>
              <a:rPr lang="da-DK" sz="2000" i="1" dirty="0"/>
              <a:t> </a:t>
            </a:r>
            <a:r>
              <a:rPr lang="en-US" sz="2000" i="1" dirty="0"/>
              <a:t>n</a:t>
            </a:r>
            <a:r>
              <a:rPr lang="en-US" sz="2000" i="1" baseline="-25000" dirty="0"/>
              <a:t>0</a:t>
            </a:r>
          </a:p>
          <a:p>
            <a:pPr eaLnBrk="1" hangingPunct="1">
              <a:lnSpc>
                <a:spcPct val="140000"/>
              </a:lnSpc>
              <a:defRPr/>
            </a:pPr>
            <a:r>
              <a:rPr lang="en-US" sz="2400" dirty="0"/>
              <a:t>Used to describe </a:t>
            </a:r>
            <a:r>
              <a:rPr lang="en-US" sz="2400" b="1" i="1" dirty="0">
                <a:solidFill>
                  <a:srgbClr val="080808"/>
                </a:solidFill>
              </a:rPr>
              <a:t>best-case</a:t>
            </a:r>
            <a:r>
              <a:rPr lang="en-US" sz="2400" i="1" dirty="0"/>
              <a:t> </a:t>
            </a:r>
            <a:r>
              <a:rPr lang="en-US" sz="2400" dirty="0"/>
              <a:t>running times or lower bounds  of algorithmic problems.</a:t>
            </a:r>
          </a:p>
          <a:p>
            <a:pPr eaLnBrk="1" hangingPunct="1">
              <a:lnSpc>
                <a:spcPct val="140000"/>
              </a:lnSpc>
              <a:buFontTx/>
              <a:buNone/>
              <a:defRPr/>
            </a:pPr>
            <a:r>
              <a:rPr lang="en-US" sz="2000" dirty="0"/>
              <a:t>E.g., lower-bound of searching   in an unsorted array is </a:t>
            </a:r>
            <a:r>
              <a:rPr lang="en-US" sz="2000" dirty="0">
                <a:latin typeface="Symbol" pitchFamily="18" charset="2"/>
              </a:rPr>
              <a:t>W</a:t>
            </a:r>
            <a:r>
              <a:rPr lang="en-US" sz="2000" i="1" dirty="0"/>
              <a:t>(n). </a:t>
            </a:r>
          </a:p>
        </p:txBody>
      </p:sp>
      <p:grpSp>
        <p:nvGrpSpPr>
          <p:cNvPr id="4105" name="Group 18"/>
          <p:cNvGrpSpPr>
            <a:grpSpLocks/>
          </p:cNvGrpSpPr>
          <p:nvPr/>
        </p:nvGrpSpPr>
        <p:grpSpPr bwMode="auto">
          <a:xfrm>
            <a:off x="7389813" y="3810000"/>
            <a:ext cx="4051300" cy="2351088"/>
            <a:chOff x="7048500" y="3352800"/>
            <a:chExt cx="4051300" cy="2351088"/>
          </a:xfrm>
        </p:grpSpPr>
        <p:sp>
          <p:nvSpPr>
            <p:cNvPr id="66566" name="Rectangle 4"/>
            <p:cNvSpPr>
              <a:spLocks noChangeArrowheads="1"/>
            </p:cNvSpPr>
            <p:nvPr/>
          </p:nvSpPr>
          <p:spPr bwMode="auto">
            <a:xfrm>
              <a:off x="7048500" y="3352800"/>
              <a:ext cx="4027487" cy="2351088"/>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grpSp>
          <p:nvGrpSpPr>
            <p:cNvPr id="4108" name="Group 16"/>
            <p:cNvGrpSpPr>
              <a:grpSpLocks/>
            </p:cNvGrpSpPr>
            <p:nvPr/>
          </p:nvGrpSpPr>
          <p:grpSpPr bwMode="auto">
            <a:xfrm>
              <a:off x="7058025" y="3402013"/>
              <a:ext cx="4041775" cy="2301875"/>
              <a:chOff x="3614" y="1912"/>
              <a:chExt cx="1910" cy="1450"/>
            </a:xfrm>
          </p:grpSpPr>
          <p:sp>
            <p:nvSpPr>
              <p:cNvPr id="4109" name="Text Box 5"/>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4110" name="Text Box 6"/>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4111" name="Line 7"/>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4112" name="Line 8"/>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4113" name="Freeform 9"/>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4114" name="Freeform 10"/>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4098"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
              <p:cNvGraphicFramePr>
                <a:graphicFrameLocks noChangeAspect="1"/>
              </p:cNvGraphicFramePr>
              <p:nvPr/>
            </p:nvGraphicFramePr>
            <p:xfrm>
              <a:off x="5046" y="2423"/>
              <a:ext cx="478" cy="208"/>
            </p:xfrm>
            <a:graphic>
              <a:graphicData uri="http://schemas.openxmlformats.org/presentationml/2006/ole">
                <mc:AlternateContent xmlns:mc="http://schemas.openxmlformats.org/markup-compatibility/2006">
                  <mc:Choice xmlns:v="urn:schemas-microsoft-com:vml" Requires="v">
                    <p:oleObj name="Equation" r:id="rId4" imgW="457281" imgH="190421" progId="Equation.DSMT4">
                      <p:embed/>
                    </p:oleObj>
                  </mc:Choice>
                  <mc:Fallback>
                    <p:oleObj name="Equation" r:id="rId4" imgW="457281" imgH="190421"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 y="2423"/>
                            <a:ext cx="47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Line 13"/>
              <p:cNvSpPr>
                <a:spLocks noChangeShapeType="1"/>
              </p:cNvSpPr>
              <p:nvPr/>
            </p:nvSpPr>
            <p:spPr bwMode="auto">
              <a:xfrm>
                <a:off x="4294" y="2879"/>
                <a:ext cx="1" cy="267"/>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4100" name="Object 2"/>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name="Equation" r:id="rId6" imgW="330057" imgH="380835" progId="Equation.3">
                      <p:embed/>
                    </p:oleObj>
                  </mc:Choice>
                  <mc:Fallback>
                    <p:oleObj name="Equation" r:id="rId6" imgW="330057" imgH="380835"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6143" name="Rectangle 15"/>
          <p:cNvSpPr>
            <a:spLocks noGrp="1" noChangeArrowheads="1"/>
          </p:cNvSpPr>
          <p:nvPr>
            <p:ph type="title"/>
          </p:nvPr>
        </p:nvSpPr>
        <p:spPr/>
        <p:txBody>
          <a:bodyPr/>
          <a:lstStyle/>
          <a:p>
            <a:pPr eaLnBrk="1" hangingPunct="1">
              <a:defRPr/>
            </a:pPr>
            <a:r>
              <a:rPr lang="da-DK"/>
              <a:t>...Asymptotic Notation</a:t>
            </a:r>
          </a:p>
        </p:txBody>
      </p:sp>
      <p:sp>
        <p:nvSpPr>
          <p:cNvPr id="19" name="Footer Placeholder 6">
            <a:extLst>
              <a:ext uri="{FF2B5EF4-FFF2-40B4-BE49-F238E27FC236}">
                <a16:creationId xmlns:a16="http://schemas.microsoft.com/office/drawing/2014/main" id="{2E1CA2D1-5EFA-4B08-B549-2D0B338BBE1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2800" dirty="0"/>
              <a:t>Enrich the computer education curriculum to suit the needs of the industry-   wide standards for both domestic and international markets</a:t>
            </a:r>
          </a:p>
          <a:p>
            <a:pPr algn="just">
              <a:lnSpc>
                <a:spcPct val="80000"/>
              </a:lnSpc>
              <a:defRPr/>
            </a:pPr>
            <a:r>
              <a:rPr lang="en-US" altLang="ja-JP" sz="2800" dirty="0"/>
              <a:t>Equip the faculty and staff with professional, modern technological and research skills</a:t>
            </a:r>
          </a:p>
          <a:p>
            <a:pPr algn="just">
              <a:lnSpc>
                <a:spcPct val="80000"/>
              </a:lnSpc>
              <a:defRPr/>
            </a:pPr>
            <a:r>
              <a:rPr lang="en-US" altLang="ja-JP" sz="2800" dirty="0"/>
              <a:t>Upgrade continuously computer hardware's, facilities and instructional materials to cope with the challenges of the information technology age</a:t>
            </a:r>
          </a:p>
          <a:p>
            <a:pPr algn="just">
              <a:lnSpc>
                <a:spcPct val="80000"/>
              </a:lnSpc>
              <a:defRPr/>
            </a:pPr>
            <a:r>
              <a:rPr lang="en-US" altLang="ja-JP" sz="2800" dirty="0"/>
              <a:t>Initiate and conduct relevant research, software development and outreach services.</a:t>
            </a:r>
          </a:p>
          <a:p>
            <a:pPr algn="just">
              <a:lnSpc>
                <a:spcPct val="80000"/>
              </a:lnSpc>
              <a:defRPr/>
            </a:pPr>
            <a:r>
              <a:rPr lang="en-US" altLang="ja-JP" sz="2800" dirty="0"/>
              <a:t>Establish </a:t>
            </a:r>
            <a:r>
              <a:rPr lang="en-US" altLang="ja-JP" sz="2800" dirty="0" err="1"/>
              <a:t>inkage</a:t>
            </a:r>
            <a:r>
              <a:rPr lang="en-US" altLang="ja-JP" sz="2800" dirty="0"/>
              <a:t> with industry and other IT-based organizations/ institutions for sharing of resources and expertise, and better job opportunities for students</a:t>
            </a:r>
          </a:p>
          <a:p>
            <a:pPr>
              <a:defRPr/>
            </a:pPr>
            <a:endParaRPr lang="en-US" sz="28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6</a:t>
            </a:fld>
            <a:endParaRPr lang="en-US"/>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39313AD-2F47-4564-9E17-51C10B52CFCF}" type="slidenum">
              <a:rPr lang="en-US" smtClean="0"/>
              <a:pPr/>
              <a:t>60</a:t>
            </a:fld>
            <a:endParaRPr lang="en-US"/>
          </a:p>
        </p:txBody>
      </p:sp>
      <p:sp>
        <p:nvSpPr>
          <p:cNvPr id="178178" name="Rectangle 2"/>
          <p:cNvSpPr>
            <a:spLocks noGrp="1" noChangeArrowheads="1"/>
          </p:cNvSpPr>
          <p:nvPr>
            <p:ph type="body" idx="1"/>
          </p:nvPr>
        </p:nvSpPr>
        <p:spPr>
          <a:xfrm>
            <a:off x="23813" y="1212850"/>
            <a:ext cx="11842750" cy="4916488"/>
          </a:xfrm>
        </p:spPr>
        <p:txBody>
          <a:bodyPr/>
          <a:lstStyle/>
          <a:p>
            <a:pPr eaLnBrk="1" hangingPunct="1">
              <a:lnSpc>
                <a:spcPct val="150000"/>
              </a:lnSpc>
              <a:defRPr/>
            </a:pPr>
            <a:r>
              <a:rPr lang="en-US" sz="2400" dirty="0"/>
              <a:t>The “big-Theta” </a:t>
            </a:r>
            <a:r>
              <a:rPr lang="en-US" sz="2400" dirty="0">
                <a:latin typeface="Symbol" pitchFamily="18" charset="2"/>
              </a:rPr>
              <a:t>Q-</a:t>
            </a:r>
            <a:r>
              <a:rPr lang="en-US" sz="2400" dirty="0"/>
              <a:t>Notation</a:t>
            </a:r>
          </a:p>
          <a:p>
            <a:pPr lvl="1" eaLnBrk="1" hangingPunct="1">
              <a:lnSpc>
                <a:spcPct val="150000"/>
              </a:lnSpc>
              <a:defRPr/>
            </a:pPr>
            <a:r>
              <a:rPr lang="da-DK" sz="2000" dirty="0"/>
              <a:t>asymptoticly tight bound</a:t>
            </a:r>
          </a:p>
          <a:p>
            <a:pPr lvl="1" eaLnBrk="1" hangingPunct="1">
              <a:lnSpc>
                <a:spcPct val="150000"/>
              </a:lnSpc>
              <a:defRPr/>
            </a:pPr>
            <a:r>
              <a:rPr lang="en-US" sz="2000" i="1" dirty="0"/>
              <a:t>f(n) =</a:t>
            </a:r>
            <a:r>
              <a:rPr lang="en-US" sz="2000" dirty="0"/>
              <a:t> </a:t>
            </a:r>
            <a:r>
              <a:rPr lang="en-US" sz="2000" dirty="0">
                <a:latin typeface="Symbol" pitchFamily="18" charset="2"/>
              </a:rPr>
              <a:t>Q</a:t>
            </a:r>
            <a:r>
              <a:rPr lang="en-US" sz="2000" i="1" dirty="0"/>
              <a:t>(g(n))</a:t>
            </a:r>
            <a:r>
              <a:rPr lang="en-US" sz="2000" dirty="0"/>
              <a:t> if there exists constants </a:t>
            </a:r>
            <a:r>
              <a:rPr lang="en-US" sz="2000" i="1" dirty="0"/>
              <a:t>c</a:t>
            </a:r>
            <a:r>
              <a:rPr lang="en-US" sz="2000" i="1" baseline="-25000" dirty="0"/>
              <a:t>1</a:t>
            </a:r>
            <a:r>
              <a:rPr lang="en-US" sz="2000" i="1" dirty="0"/>
              <a:t>&gt;0, c</a:t>
            </a:r>
            <a:r>
              <a:rPr lang="en-US" sz="2000" i="1" baseline="-25000" dirty="0"/>
              <a:t>2</a:t>
            </a:r>
            <a:r>
              <a:rPr lang="en-US" sz="2000" i="1" dirty="0"/>
              <a:t>&gt;0,</a:t>
            </a:r>
            <a:r>
              <a:rPr lang="en-US" sz="2000" dirty="0"/>
              <a:t> and </a:t>
            </a:r>
            <a:r>
              <a:rPr lang="en-US" sz="2000" i="1" dirty="0"/>
              <a:t>n</a:t>
            </a:r>
            <a:r>
              <a:rPr lang="en-US" sz="2000" i="1" baseline="-25000" dirty="0"/>
              <a:t>0</a:t>
            </a:r>
            <a:r>
              <a:rPr lang="en-US" sz="2000" i="1" dirty="0"/>
              <a:t>&gt;0, </a:t>
            </a:r>
            <a:r>
              <a:rPr lang="en-US" sz="2000" i="1" dirty="0" err="1"/>
              <a:t>s.t.</a:t>
            </a:r>
            <a:r>
              <a:rPr lang="en-US" sz="2000" i="1" dirty="0"/>
              <a:t> </a:t>
            </a:r>
            <a:r>
              <a:rPr lang="en-US" sz="2000" dirty="0"/>
              <a:t>for      </a:t>
            </a:r>
            <a:r>
              <a:rPr lang="en-US" sz="2000" i="1" dirty="0"/>
              <a:t>n </a:t>
            </a:r>
            <a:r>
              <a:rPr lang="en-US" sz="2000" dirty="0">
                <a:latin typeface="Symbol" pitchFamily="18" charset="2"/>
              </a:rPr>
              <a:t>³</a:t>
            </a:r>
            <a:r>
              <a:rPr lang="da-DK" sz="2000" i="1" dirty="0"/>
              <a:t> </a:t>
            </a:r>
            <a:r>
              <a:rPr lang="en-US" sz="2000" i="1" dirty="0"/>
              <a:t>n</a:t>
            </a:r>
            <a:r>
              <a:rPr lang="en-US" sz="2000" baseline="-25000" dirty="0"/>
              <a:t>0</a:t>
            </a:r>
            <a:r>
              <a:rPr lang="en-US" sz="2000" i="1" dirty="0"/>
              <a:t> </a:t>
            </a:r>
            <a:r>
              <a:rPr lang="en-US" sz="2000" b="1" dirty="0">
                <a:solidFill>
                  <a:srgbClr val="080808"/>
                </a:solidFill>
              </a:rPr>
              <a:t>c</a:t>
            </a:r>
            <a:r>
              <a:rPr lang="da-DK" sz="2000" b="1" baseline="-25000" dirty="0">
                <a:solidFill>
                  <a:srgbClr val="080808"/>
                </a:solidFill>
              </a:rPr>
              <a:t>1</a:t>
            </a:r>
            <a:r>
              <a:rPr lang="en-US" sz="2000" b="1" dirty="0">
                <a:solidFill>
                  <a:srgbClr val="080808"/>
                </a:solidFill>
              </a:rPr>
              <a:t> g(n) </a:t>
            </a:r>
            <a:r>
              <a:rPr lang="en-US" sz="2000" b="1" dirty="0">
                <a:solidFill>
                  <a:srgbClr val="080808"/>
                </a:solidFill>
                <a:latin typeface="Symbol" pitchFamily="18" charset="2"/>
              </a:rPr>
              <a:t>£</a:t>
            </a:r>
            <a:r>
              <a:rPr lang="en-US" sz="2000" b="1" dirty="0">
                <a:solidFill>
                  <a:srgbClr val="080808"/>
                </a:solidFill>
              </a:rPr>
              <a:t> f(n) </a:t>
            </a:r>
            <a:r>
              <a:rPr lang="en-US" sz="2000" b="1" dirty="0">
                <a:solidFill>
                  <a:srgbClr val="080808"/>
                </a:solidFill>
                <a:latin typeface="Symbol" pitchFamily="18" charset="2"/>
              </a:rPr>
              <a:t>£</a:t>
            </a:r>
            <a:r>
              <a:rPr lang="en-US" sz="2000" b="1" dirty="0">
                <a:solidFill>
                  <a:srgbClr val="080808"/>
                </a:solidFill>
              </a:rPr>
              <a:t> c</a:t>
            </a:r>
            <a:r>
              <a:rPr lang="da-DK" sz="2000" b="1" baseline="-25000" dirty="0">
                <a:solidFill>
                  <a:srgbClr val="080808"/>
                </a:solidFill>
              </a:rPr>
              <a:t>2</a:t>
            </a:r>
            <a:r>
              <a:rPr lang="en-US" sz="2000" b="1" dirty="0">
                <a:solidFill>
                  <a:srgbClr val="080808"/>
                </a:solidFill>
              </a:rPr>
              <a:t> g(n)</a:t>
            </a:r>
            <a:endParaRPr lang="en-US" sz="2000" b="1" baseline="-25000" dirty="0">
              <a:solidFill>
                <a:srgbClr val="080808"/>
              </a:solidFill>
            </a:endParaRPr>
          </a:p>
          <a:p>
            <a:pPr eaLnBrk="1" hangingPunct="1">
              <a:lnSpc>
                <a:spcPct val="150000"/>
              </a:lnSpc>
              <a:defRPr/>
            </a:pPr>
            <a:r>
              <a:rPr lang="en-US" sz="2400" i="1" dirty="0"/>
              <a:t>f(n)</a:t>
            </a:r>
            <a:r>
              <a:rPr lang="en-US" sz="2400" dirty="0"/>
              <a:t> </a:t>
            </a:r>
            <a:r>
              <a:rPr lang="en-US" sz="2400" i="1" dirty="0"/>
              <a:t>=</a:t>
            </a:r>
            <a:r>
              <a:rPr lang="en-US" sz="2400" dirty="0"/>
              <a:t> </a:t>
            </a:r>
            <a:r>
              <a:rPr lang="en-US" sz="2400" dirty="0">
                <a:latin typeface="Symbol" pitchFamily="18" charset="2"/>
              </a:rPr>
              <a:t>Q</a:t>
            </a:r>
            <a:r>
              <a:rPr lang="en-US" sz="2400" i="1" dirty="0"/>
              <a:t>(g(n)) </a:t>
            </a:r>
            <a:r>
              <a:rPr lang="en-US" sz="2400" dirty="0"/>
              <a:t>if and only if </a:t>
            </a:r>
            <a:r>
              <a:rPr lang="en-US" sz="2400" i="1" dirty="0"/>
              <a:t>f(n)</a:t>
            </a:r>
            <a:r>
              <a:rPr lang="en-US" sz="2400" dirty="0"/>
              <a:t> </a:t>
            </a:r>
            <a:r>
              <a:rPr lang="en-US" sz="2400" i="1" dirty="0"/>
              <a:t>=</a:t>
            </a:r>
            <a:r>
              <a:rPr lang="en-US" sz="2400" dirty="0"/>
              <a:t> </a:t>
            </a:r>
            <a:r>
              <a:rPr lang="en-US" sz="2400" i="1" dirty="0">
                <a:latin typeface="Symbol" pitchFamily="18" charset="2"/>
              </a:rPr>
              <a:t>O</a:t>
            </a:r>
            <a:r>
              <a:rPr lang="en-US" sz="2400" i="1" dirty="0"/>
              <a:t>(g(n)), f(n)</a:t>
            </a:r>
            <a:r>
              <a:rPr lang="en-US" sz="2400" dirty="0"/>
              <a:t> </a:t>
            </a:r>
            <a:r>
              <a:rPr lang="en-US" sz="2400" i="1" dirty="0"/>
              <a:t>=</a:t>
            </a:r>
            <a:r>
              <a:rPr lang="en-US" sz="2400" dirty="0"/>
              <a:t> </a:t>
            </a:r>
            <a:r>
              <a:rPr lang="en-US" sz="2400" dirty="0">
                <a:latin typeface="Symbol" pitchFamily="18" charset="2"/>
              </a:rPr>
              <a:t>W</a:t>
            </a:r>
            <a:r>
              <a:rPr lang="en-US" sz="2400" i="1" dirty="0"/>
              <a:t>(g(n))</a:t>
            </a:r>
          </a:p>
        </p:txBody>
      </p:sp>
      <p:sp>
        <p:nvSpPr>
          <p:cNvPr id="178189" name="Rectangle 13"/>
          <p:cNvSpPr>
            <a:spLocks noGrp="1" noChangeArrowheads="1"/>
          </p:cNvSpPr>
          <p:nvPr>
            <p:ph type="title"/>
          </p:nvPr>
        </p:nvSpPr>
        <p:spPr/>
        <p:txBody>
          <a:bodyPr/>
          <a:lstStyle/>
          <a:p>
            <a:pPr eaLnBrk="1" hangingPunct="1">
              <a:defRPr/>
            </a:pPr>
            <a:r>
              <a:rPr lang="da-DK"/>
              <a:t>...Asymptotic Notation</a:t>
            </a:r>
          </a:p>
        </p:txBody>
      </p:sp>
      <p:grpSp>
        <p:nvGrpSpPr>
          <p:cNvPr id="5131" name="Group 18"/>
          <p:cNvGrpSpPr>
            <a:grpSpLocks/>
          </p:cNvGrpSpPr>
          <p:nvPr/>
        </p:nvGrpSpPr>
        <p:grpSpPr bwMode="auto">
          <a:xfrm>
            <a:off x="7832726" y="3410569"/>
            <a:ext cx="4033837" cy="2365375"/>
            <a:chOff x="3614" y="1872"/>
            <a:chExt cx="1906" cy="1490"/>
          </a:xfrm>
        </p:grpSpPr>
        <p:sp>
          <p:nvSpPr>
            <p:cNvPr id="67592" name="Rectangle 3"/>
            <p:cNvSpPr>
              <a:spLocks noChangeArrowheads="1"/>
            </p:cNvSpPr>
            <p:nvPr/>
          </p:nvSpPr>
          <p:spPr bwMode="auto">
            <a:xfrm>
              <a:off x="3622" y="1872"/>
              <a:ext cx="1898" cy="1451"/>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5133" name="Text Box 4"/>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5134" name="Text Box 5"/>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5135" name="Line 6"/>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5136" name="Line 7"/>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5137" name="Freeform 8"/>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5138" name="Freeform 9"/>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5122"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Line 11"/>
            <p:cNvSpPr>
              <a:spLocks noChangeShapeType="1"/>
            </p:cNvSpPr>
            <p:nvPr/>
          </p:nvSpPr>
          <p:spPr bwMode="auto">
            <a:xfrm flipH="1">
              <a:off x="4295" y="2688"/>
              <a:ext cx="5" cy="458"/>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5123" name="Object 1"/>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name="Equation" r:id="rId4" imgW="330057" imgH="380835" progId="Equation.3">
                    <p:embed/>
                  </p:oleObj>
                </mc:Choice>
                <mc:Fallback>
                  <p:oleObj name="Equation" r:id="rId4" imgW="330057" imgH="38083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2"/>
            <p:cNvGraphicFramePr>
              <a:graphicFrameLocks noChangeAspect="1"/>
            </p:cNvGraphicFramePr>
            <p:nvPr/>
          </p:nvGraphicFramePr>
          <p:xfrm>
            <a:off x="5016" y="2002"/>
            <a:ext cx="468" cy="156"/>
          </p:xfrm>
          <a:graphic>
            <a:graphicData uri="http://schemas.openxmlformats.org/presentationml/2006/ole">
              <mc:AlternateContent xmlns:mc="http://schemas.openxmlformats.org/markup-compatibility/2006">
                <mc:Choice xmlns:v="urn:schemas-microsoft-com:vml" Requires="v">
                  <p:oleObj name="Equation" r:id="rId6" imgW="1117600" imgH="368300" progId="Equation.3">
                    <p:embed/>
                  </p:oleObj>
                </mc:Choice>
                <mc:Fallback>
                  <p:oleObj name="Equation" r:id="rId6" imgW="1117600" imgH="3683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 y="2002"/>
                          <a:ext cx="468" cy="156"/>
                        </a:xfrm>
                        <a:prstGeom prst="rect">
                          <a:avLst/>
                        </a:prstGeom>
                        <a:solidFill>
                          <a:schemeClr val="bg1"/>
                        </a:solidFill>
                      </p:spPr>
                    </p:pic>
                  </p:oleObj>
                </mc:Fallback>
              </mc:AlternateContent>
            </a:graphicData>
          </a:graphic>
        </p:graphicFrame>
        <p:graphicFrame>
          <p:nvGraphicFramePr>
            <p:cNvPr id="5125" name="Object 3"/>
            <p:cNvGraphicFramePr>
              <a:graphicFrameLocks noChangeAspect="1"/>
            </p:cNvGraphicFramePr>
            <p:nvPr/>
          </p:nvGraphicFramePr>
          <p:xfrm>
            <a:off x="5060" y="2491"/>
            <a:ext cx="439" cy="150"/>
          </p:xfrm>
          <a:graphic>
            <a:graphicData uri="http://schemas.openxmlformats.org/presentationml/2006/ole">
              <mc:AlternateContent xmlns:mc="http://schemas.openxmlformats.org/markup-compatibility/2006">
                <mc:Choice xmlns:v="urn:schemas-microsoft-com:vml" Requires="v">
                  <p:oleObj name="Equation" r:id="rId8" imgW="1091726" imgH="368140" progId="Equation.3">
                    <p:embed/>
                  </p:oleObj>
                </mc:Choice>
                <mc:Fallback>
                  <p:oleObj name="Equation" r:id="rId8" imgW="1091726" imgH="36814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0" y="2491"/>
                          <a:ext cx="439" cy="150"/>
                        </a:xfrm>
                        <a:prstGeom prst="rect">
                          <a:avLst/>
                        </a:prstGeom>
                        <a:solidFill>
                          <a:schemeClr val="bg1"/>
                        </a:solidFill>
                      </p:spPr>
                    </p:pic>
                  </p:oleObj>
                </mc:Fallback>
              </mc:AlternateContent>
            </a:graphicData>
          </a:graphic>
        </p:graphicFrame>
        <p:sp>
          <p:nvSpPr>
            <p:cNvPr id="5140" name="Freeform 17"/>
            <p:cNvSpPr>
              <a:spLocks/>
            </p:cNvSpPr>
            <p:nvPr/>
          </p:nvSpPr>
          <p:spPr bwMode="auto">
            <a:xfrm rot="441463">
              <a:off x="3858" y="2036"/>
              <a:ext cx="1104" cy="1152"/>
            </a:xfrm>
            <a:custGeom>
              <a:avLst/>
              <a:gdLst>
                <a:gd name="T0" fmla="*/ 0 w 1632"/>
                <a:gd name="T1" fmla="*/ 81 h 1392"/>
                <a:gd name="T2" fmla="*/ 1 w 1632"/>
                <a:gd name="T3" fmla="*/ 75 h 1392"/>
                <a:gd name="T4" fmla="*/ 1 w 1632"/>
                <a:gd name="T5" fmla="*/ 70 h 1392"/>
                <a:gd name="T6" fmla="*/ 1 w 1632"/>
                <a:gd name="T7" fmla="*/ 61 h 1392"/>
                <a:gd name="T8" fmla="*/ 1 w 1632"/>
                <a:gd name="T9" fmla="*/ 59 h 1392"/>
                <a:gd name="T10" fmla="*/ 1 w 1632"/>
                <a:gd name="T11" fmla="*/ 54 h 1392"/>
                <a:gd name="T12" fmla="*/ 2 w 1632"/>
                <a:gd name="T13" fmla="*/ 48 h 1392"/>
                <a:gd name="T14" fmla="*/ 2 w 1632"/>
                <a:gd name="T15" fmla="*/ 40 h 1392"/>
                <a:gd name="T16" fmla="*/ 3 w 1632"/>
                <a:gd name="T17" fmla="*/ 28 h 1392"/>
                <a:gd name="T18" fmla="*/ 3 w 1632"/>
                <a:gd name="T19" fmla="*/ 26 h 1392"/>
                <a:gd name="T20" fmla="*/ 3 w 1632"/>
                <a:gd name="T21" fmla="*/ 6 h 1392"/>
                <a:gd name="T22" fmla="*/ 5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grpSp>
      <p:sp>
        <p:nvSpPr>
          <p:cNvPr id="20" name="Footer Placeholder 6">
            <a:extLst>
              <a:ext uri="{FF2B5EF4-FFF2-40B4-BE49-F238E27FC236}">
                <a16:creationId xmlns:a16="http://schemas.microsoft.com/office/drawing/2014/main" id="{86457304-1624-4F06-A180-AFD202724ED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D2272CA-0AEC-4152-AD0C-FDBD8E8D41D8}" type="slidenum">
              <a:rPr lang="en-US" smtClean="0"/>
              <a:pPr/>
              <a:t>61</a:t>
            </a:fld>
            <a:endParaRPr lang="en-US"/>
          </a:p>
        </p:txBody>
      </p:sp>
      <p:sp>
        <p:nvSpPr>
          <p:cNvPr id="174082" name="Rectangle 2"/>
          <p:cNvSpPr>
            <a:spLocks noGrp="1" noChangeArrowheads="1"/>
          </p:cNvSpPr>
          <p:nvPr>
            <p:ph type="title"/>
          </p:nvPr>
        </p:nvSpPr>
        <p:spPr/>
        <p:txBody>
          <a:bodyPr/>
          <a:lstStyle/>
          <a:p>
            <a:pPr eaLnBrk="1" hangingPunct="1">
              <a:defRPr/>
            </a:pPr>
            <a:r>
              <a:rPr lang="en-US"/>
              <a:t>Asymptotic Analysis</a:t>
            </a:r>
          </a:p>
        </p:txBody>
      </p:sp>
      <p:sp>
        <p:nvSpPr>
          <p:cNvPr id="174083" name="Rectangle 3"/>
          <p:cNvSpPr>
            <a:spLocks noGrp="1" noChangeArrowheads="1"/>
          </p:cNvSpPr>
          <p:nvPr>
            <p:ph type="body" idx="1"/>
          </p:nvPr>
        </p:nvSpPr>
        <p:spPr/>
        <p:txBody>
          <a:bodyPr/>
          <a:lstStyle/>
          <a:p>
            <a:pPr algn="just" eaLnBrk="1" hangingPunct="1">
              <a:lnSpc>
                <a:spcPct val="120000"/>
              </a:lnSpc>
              <a:defRPr/>
            </a:pPr>
            <a:r>
              <a:rPr lang="en-US" sz="2800" b="1" dirty="0">
                <a:solidFill>
                  <a:srgbClr val="080808"/>
                </a:solidFill>
              </a:rPr>
              <a:t>Goal:</a:t>
            </a:r>
            <a:r>
              <a:rPr lang="en-US" sz="2800" dirty="0"/>
              <a:t> </a:t>
            </a:r>
            <a:r>
              <a:rPr lang="da-DK" sz="2800" dirty="0"/>
              <a:t>t</a:t>
            </a:r>
            <a:r>
              <a:rPr lang="en-US" sz="2800" dirty="0"/>
              <a:t>o simplify the analysis of the running time by getting rid of</a:t>
            </a:r>
            <a:r>
              <a:rPr lang="da-DK" sz="2800" dirty="0"/>
              <a:t> details, which are affected by specific implementation and hardware </a:t>
            </a:r>
          </a:p>
          <a:p>
            <a:pPr lvl="1" algn="just" eaLnBrk="1" hangingPunct="1">
              <a:lnSpc>
                <a:spcPct val="120000"/>
              </a:lnSpc>
              <a:defRPr/>
            </a:pPr>
            <a:r>
              <a:rPr lang="en-US" sz="2400" b="1" dirty="0">
                <a:solidFill>
                  <a:srgbClr val="080808"/>
                </a:solidFill>
              </a:rPr>
              <a:t>rounding</a:t>
            </a:r>
            <a:r>
              <a:rPr lang="en-US" sz="2400" dirty="0"/>
              <a:t> of numbers: </a:t>
            </a:r>
            <a:r>
              <a:rPr lang="da-DK" sz="2400" dirty="0"/>
              <a:t> </a:t>
            </a:r>
            <a:r>
              <a:rPr lang="en-US" sz="2400" dirty="0"/>
              <a:t>1,000,001</a:t>
            </a:r>
            <a:r>
              <a:rPr lang="da-DK" sz="2400" dirty="0"/>
              <a:t> </a:t>
            </a:r>
            <a:r>
              <a:rPr lang="en-US" sz="2400" dirty="0">
                <a:latin typeface="Symbol" pitchFamily="18" charset="2"/>
              </a:rPr>
              <a:t>»</a:t>
            </a:r>
            <a:r>
              <a:rPr lang="da-DK" sz="2400" dirty="0"/>
              <a:t> </a:t>
            </a:r>
            <a:r>
              <a:rPr lang="en-US" sz="2400" dirty="0"/>
              <a:t>1,000,000</a:t>
            </a:r>
          </a:p>
          <a:p>
            <a:pPr lvl="1" algn="just" eaLnBrk="1" hangingPunct="1">
              <a:lnSpc>
                <a:spcPct val="120000"/>
              </a:lnSpc>
              <a:defRPr/>
            </a:pPr>
            <a:r>
              <a:rPr lang="en-US" sz="2400" b="1" dirty="0">
                <a:solidFill>
                  <a:srgbClr val="080808"/>
                </a:solidFill>
              </a:rPr>
              <a:t>rounding</a:t>
            </a:r>
            <a:r>
              <a:rPr lang="en-US" sz="2400" dirty="0"/>
              <a:t> of functions</a:t>
            </a:r>
            <a:r>
              <a:rPr lang="da-DK" sz="2400" dirty="0"/>
              <a:t>: 3</a:t>
            </a:r>
            <a:r>
              <a:rPr lang="en-US" sz="2400" i="1" dirty="0"/>
              <a:t>n</a:t>
            </a:r>
            <a:r>
              <a:rPr lang="en-US" sz="2400" baseline="30000" dirty="0"/>
              <a:t>2</a:t>
            </a:r>
            <a:r>
              <a:rPr lang="en-US" sz="2400" dirty="0"/>
              <a:t> </a:t>
            </a:r>
            <a:r>
              <a:rPr lang="en-US" sz="2400" dirty="0">
                <a:latin typeface="Symbol" pitchFamily="18" charset="2"/>
              </a:rPr>
              <a:t>»</a:t>
            </a:r>
            <a:r>
              <a:rPr lang="da-DK" sz="2400" dirty="0"/>
              <a:t> </a:t>
            </a:r>
            <a:r>
              <a:rPr lang="en-US" sz="2400" i="1" dirty="0"/>
              <a:t>n</a:t>
            </a:r>
            <a:r>
              <a:rPr lang="en-US" sz="2400" baseline="30000" dirty="0"/>
              <a:t>2</a:t>
            </a:r>
            <a:endParaRPr lang="da-DK" sz="2400" baseline="30000" dirty="0"/>
          </a:p>
          <a:p>
            <a:pPr algn="just" eaLnBrk="1" hangingPunct="1">
              <a:lnSpc>
                <a:spcPct val="120000"/>
              </a:lnSpc>
              <a:defRPr/>
            </a:pPr>
            <a:r>
              <a:rPr lang="en-US" sz="2800" b="1" dirty="0">
                <a:solidFill>
                  <a:srgbClr val="080808"/>
                </a:solidFill>
              </a:rPr>
              <a:t>Capturing the essence:</a:t>
            </a:r>
            <a:r>
              <a:rPr lang="en-US" sz="2800" dirty="0"/>
              <a:t> how the running time of an algorithm increases with the size of the input </a:t>
            </a:r>
            <a:r>
              <a:rPr lang="en-US" sz="2800" b="1" i="1" dirty="0">
                <a:solidFill>
                  <a:srgbClr val="080808"/>
                </a:solidFill>
              </a:rPr>
              <a:t>in the limit</a:t>
            </a:r>
            <a:r>
              <a:rPr lang="en-US" sz="2800" dirty="0"/>
              <a:t>.</a:t>
            </a:r>
          </a:p>
          <a:p>
            <a:pPr lvl="1" algn="just" eaLnBrk="1" hangingPunct="1">
              <a:lnSpc>
                <a:spcPct val="120000"/>
              </a:lnSpc>
              <a:defRPr/>
            </a:pPr>
            <a:r>
              <a:rPr lang="en-US" sz="2400" dirty="0"/>
              <a:t>Asymptotically more efficient algorithms are best for all but small inputs </a:t>
            </a:r>
          </a:p>
        </p:txBody>
      </p:sp>
      <p:sp>
        <p:nvSpPr>
          <p:cNvPr id="6" name="Footer Placeholder 6">
            <a:extLst>
              <a:ext uri="{FF2B5EF4-FFF2-40B4-BE49-F238E27FC236}">
                <a16:creationId xmlns:a16="http://schemas.microsoft.com/office/drawing/2014/main" id="{8800FA23-4B02-4383-B839-443E79A087D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29722F5-CECB-4D10-BDFD-0C4AB852EB8A}" type="slidenum">
              <a:rPr lang="en-US" smtClean="0"/>
              <a:pPr/>
              <a:t>62</a:t>
            </a:fld>
            <a:endParaRPr lang="en-US"/>
          </a:p>
        </p:txBody>
      </p:sp>
      <p:sp>
        <p:nvSpPr>
          <p:cNvPr id="177154" name="Rectangle 2"/>
          <p:cNvSpPr>
            <a:spLocks noGrp="1" noChangeArrowheads="1"/>
          </p:cNvSpPr>
          <p:nvPr>
            <p:ph type="title"/>
          </p:nvPr>
        </p:nvSpPr>
        <p:spPr/>
        <p:txBody>
          <a:bodyPr/>
          <a:lstStyle/>
          <a:p>
            <a:pPr eaLnBrk="1" hangingPunct="1">
              <a:defRPr/>
            </a:pPr>
            <a:r>
              <a:rPr lang="da-DK"/>
              <a:t>...Asymptotic </a:t>
            </a:r>
            <a:r>
              <a:rPr lang="en-US"/>
              <a:t>Analysis</a:t>
            </a:r>
            <a:endParaRPr lang="da-DK"/>
          </a:p>
        </p:txBody>
      </p:sp>
      <p:sp>
        <p:nvSpPr>
          <p:cNvPr id="177155" name="Rectangle 3"/>
          <p:cNvSpPr>
            <a:spLocks noGrp="1" noChangeArrowheads="1"/>
          </p:cNvSpPr>
          <p:nvPr>
            <p:ph type="body" idx="1"/>
          </p:nvPr>
        </p:nvSpPr>
        <p:spPr/>
        <p:txBody>
          <a:bodyPr/>
          <a:lstStyle/>
          <a:p>
            <a:pPr eaLnBrk="1" hangingPunct="1">
              <a:lnSpc>
                <a:spcPct val="120000"/>
              </a:lnSpc>
              <a:defRPr/>
            </a:pPr>
            <a:r>
              <a:rPr lang="da-DK" b="1" dirty="0">
                <a:solidFill>
                  <a:srgbClr val="080808"/>
                </a:solidFill>
              </a:rPr>
              <a:t>Simple Rule:</a:t>
            </a:r>
            <a:r>
              <a:rPr lang="da-DK" dirty="0"/>
              <a:t> Drop lower order terms and constant factors.</a:t>
            </a:r>
          </a:p>
          <a:p>
            <a:pPr lvl="1" eaLnBrk="1" hangingPunct="1">
              <a:lnSpc>
                <a:spcPct val="120000"/>
              </a:lnSpc>
              <a:defRPr/>
            </a:pPr>
            <a:r>
              <a:rPr lang="da-DK" dirty="0">
                <a:solidFill>
                  <a:srgbClr val="080808"/>
                </a:solidFill>
              </a:rPr>
              <a:t>50 </a:t>
            </a:r>
            <a:r>
              <a:rPr lang="da-DK" i="1" dirty="0">
                <a:solidFill>
                  <a:srgbClr val="080808"/>
                </a:solidFill>
              </a:rPr>
              <a:t>n </a:t>
            </a:r>
            <a:r>
              <a:rPr lang="da-DK" dirty="0">
                <a:solidFill>
                  <a:srgbClr val="080808"/>
                </a:solidFill>
              </a:rPr>
              <a:t>log </a:t>
            </a:r>
            <a:r>
              <a:rPr lang="da-DK" i="1" dirty="0">
                <a:solidFill>
                  <a:srgbClr val="080808"/>
                </a:solidFill>
              </a:rPr>
              <a:t>n </a:t>
            </a:r>
            <a:r>
              <a:rPr lang="da-DK" dirty="0">
                <a:solidFill>
                  <a:srgbClr val="080808"/>
                </a:solidFill>
              </a:rPr>
              <a:t>is O(</a:t>
            </a:r>
            <a:r>
              <a:rPr lang="da-DK" i="1" dirty="0">
                <a:solidFill>
                  <a:srgbClr val="080808"/>
                </a:solidFill>
              </a:rPr>
              <a:t>n </a:t>
            </a:r>
            <a:r>
              <a:rPr lang="da-DK" dirty="0">
                <a:solidFill>
                  <a:srgbClr val="080808"/>
                </a:solidFill>
              </a:rPr>
              <a:t>log </a:t>
            </a:r>
            <a:r>
              <a:rPr lang="da-DK" i="1" dirty="0">
                <a:solidFill>
                  <a:srgbClr val="080808"/>
                </a:solidFill>
              </a:rPr>
              <a:t>n)</a:t>
            </a:r>
            <a:endParaRPr lang="da-DK" dirty="0">
              <a:solidFill>
                <a:srgbClr val="080808"/>
              </a:solidFill>
            </a:endParaRPr>
          </a:p>
          <a:p>
            <a:pPr lvl="1" eaLnBrk="1" hangingPunct="1">
              <a:lnSpc>
                <a:spcPct val="120000"/>
              </a:lnSpc>
              <a:defRPr/>
            </a:pPr>
            <a:r>
              <a:rPr lang="da-DK" dirty="0">
                <a:solidFill>
                  <a:srgbClr val="000000"/>
                </a:solidFill>
              </a:rPr>
              <a:t>7</a:t>
            </a:r>
            <a:r>
              <a:rPr lang="da-DK" i="1" dirty="0">
                <a:solidFill>
                  <a:srgbClr val="000000"/>
                </a:solidFill>
              </a:rPr>
              <a:t>n </a:t>
            </a:r>
            <a:r>
              <a:rPr lang="da-DK" dirty="0">
                <a:solidFill>
                  <a:srgbClr val="000000"/>
                </a:solidFill>
              </a:rPr>
              <a:t>- 3 is O(</a:t>
            </a:r>
            <a:r>
              <a:rPr lang="da-DK" i="1" dirty="0">
                <a:solidFill>
                  <a:srgbClr val="000000"/>
                </a:solidFill>
              </a:rPr>
              <a:t>n</a:t>
            </a:r>
            <a:r>
              <a:rPr lang="da-DK" dirty="0">
                <a:solidFill>
                  <a:srgbClr val="000000"/>
                </a:solidFill>
              </a:rPr>
              <a:t>)</a:t>
            </a:r>
          </a:p>
          <a:p>
            <a:pPr lvl="1" eaLnBrk="1" hangingPunct="1">
              <a:lnSpc>
                <a:spcPct val="120000"/>
              </a:lnSpc>
              <a:defRPr/>
            </a:pPr>
            <a:r>
              <a:rPr lang="da-DK" dirty="0">
                <a:solidFill>
                  <a:srgbClr val="000000"/>
                </a:solidFill>
              </a:rPr>
              <a:t>8</a:t>
            </a:r>
            <a:r>
              <a:rPr lang="da-DK" i="1" dirty="0">
                <a:solidFill>
                  <a:srgbClr val="000000"/>
                </a:solidFill>
              </a:rPr>
              <a:t>n</a:t>
            </a:r>
            <a:r>
              <a:rPr lang="da-DK" baseline="30000" dirty="0">
                <a:solidFill>
                  <a:srgbClr val="000000"/>
                </a:solidFill>
              </a:rPr>
              <a:t>2</a:t>
            </a:r>
            <a:r>
              <a:rPr lang="da-DK" dirty="0">
                <a:solidFill>
                  <a:srgbClr val="000000"/>
                </a:solidFill>
              </a:rPr>
              <a:t> log </a:t>
            </a:r>
            <a:r>
              <a:rPr lang="da-DK" i="1" dirty="0">
                <a:solidFill>
                  <a:srgbClr val="000000"/>
                </a:solidFill>
              </a:rPr>
              <a:t>n </a:t>
            </a:r>
            <a:r>
              <a:rPr lang="da-DK" dirty="0">
                <a:solidFill>
                  <a:srgbClr val="000000"/>
                </a:solidFill>
              </a:rPr>
              <a:t>+ 5</a:t>
            </a:r>
            <a:r>
              <a:rPr lang="da-DK" i="1" dirty="0">
                <a:solidFill>
                  <a:srgbClr val="000000"/>
                </a:solidFill>
              </a:rPr>
              <a:t>n</a:t>
            </a:r>
            <a:r>
              <a:rPr lang="da-DK" baseline="30000" dirty="0">
                <a:solidFill>
                  <a:srgbClr val="000000"/>
                </a:solidFill>
              </a:rPr>
              <a:t>2</a:t>
            </a:r>
            <a:r>
              <a:rPr lang="da-DK" dirty="0">
                <a:solidFill>
                  <a:srgbClr val="000000"/>
                </a:solidFill>
              </a:rPr>
              <a:t> + </a:t>
            </a:r>
            <a:r>
              <a:rPr lang="da-DK" i="1" dirty="0">
                <a:solidFill>
                  <a:srgbClr val="000000"/>
                </a:solidFill>
              </a:rPr>
              <a:t>n </a:t>
            </a:r>
            <a:r>
              <a:rPr lang="da-DK" dirty="0">
                <a:solidFill>
                  <a:srgbClr val="000000"/>
                </a:solidFill>
              </a:rPr>
              <a:t>is O(</a:t>
            </a:r>
            <a:r>
              <a:rPr lang="da-DK" i="1" dirty="0">
                <a:solidFill>
                  <a:srgbClr val="000000"/>
                </a:solidFill>
              </a:rPr>
              <a:t>n</a:t>
            </a:r>
            <a:r>
              <a:rPr lang="da-DK" baseline="30000" dirty="0">
                <a:solidFill>
                  <a:srgbClr val="000000"/>
                </a:solidFill>
              </a:rPr>
              <a:t>2</a:t>
            </a:r>
            <a:r>
              <a:rPr lang="da-DK" dirty="0">
                <a:solidFill>
                  <a:srgbClr val="000000"/>
                </a:solidFill>
              </a:rPr>
              <a:t> log </a:t>
            </a:r>
            <a:r>
              <a:rPr lang="da-DK" i="1" dirty="0">
                <a:solidFill>
                  <a:srgbClr val="000000"/>
                </a:solidFill>
              </a:rPr>
              <a:t>n</a:t>
            </a:r>
            <a:r>
              <a:rPr lang="da-DK" dirty="0">
                <a:solidFill>
                  <a:srgbClr val="000000"/>
                </a:solidFill>
              </a:rPr>
              <a:t>)</a:t>
            </a:r>
          </a:p>
        </p:txBody>
      </p:sp>
      <p:sp>
        <p:nvSpPr>
          <p:cNvPr id="6" name="Footer Placeholder 6">
            <a:extLst>
              <a:ext uri="{FF2B5EF4-FFF2-40B4-BE49-F238E27FC236}">
                <a16:creationId xmlns:a16="http://schemas.microsoft.com/office/drawing/2014/main" id="{C103B9FE-0227-48A2-8272-059675CD519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63</a:t>
            </a:fld>
            <a:endParaRPr lang="en-US"/>
          </a:p>
        </p:txBody>
      </p:sp>
      <p:sp>
        <p:nvSpPr>
          <p:cNvPr id="7" name="Rectangle 2"/>
          <p:cNvSpPr txBox="1">
            <a:spLocks noChangeArrowheads="1"/>
          </p:cNvSpPr>
          <p:nvPr/>
        </p:nvSpPr>
        <p:spPr bwMode="black">
          <a:xfrm>
            <a:off x="661988" y="152400"/>
            <a:ext cx="7551737"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mj-lt"/>
                <a:ea typeface="+mj-ea"/>
                <a:cs typeface="+mj-cs"/>
              </a:rPr>
              <a:t>Time complexity familiar tasks</a:t>
            </a:r>
          </a:p>
        </p:txBody>
      </p:sp>
      <p:sp>
        <p:nvSpPr>
          <p:cNvPr id="8" name="Rectangle 3"/>
          <p:cNvSpPr txBox="1">
            <a:spLocks noChangeArrowheads="1"/>
          </p:cNvSpPr>
          <p:nvPr/>
        </p:nvSpPr>
        <p:spPr bwMode="black">
          <a:xfrm>
            <a:off x="280988" y="817563"/>
            <a:ext cx="6642100"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1" i="0" u="sng" strike="noStrike" kern="0" cap="none" spc="0" normalizeH="0" baseline="0" noProof="0" dirty="0">
                <a:ln>
                  <a:noFill/>
                </a:ln>
                <a:effectLst>
                  <a:outerShdw blurRad="38100" dist="38100" dir="2700000" algn="tl">
                    <a:srgbClr val="C0C0C0"/>
                  </a:outerShdw>
                </a:effectLst>
                <a:uLnTx/>
                <a:uFillTx/>
                <a:latin typeface="+mn-lt"/>
                <a:ea typeface="+mn-ea"/>
                <a:cs typeface="+mn-cs"/>
              </a:rPr>
              <a:t>Task</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Matrix/vector multiply</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Getting a specific element from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Dividing a list in half, dividing one halve in half, etc</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Binary Search</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Scanning (brute force search)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Nested </a:t>
            </a:r>
            <a:r>
              <a:rPr kumimoji="0" lang="en-US" sz="2000" b="1" i="0" u="none" strike="noStrike" kern="0" cap="none" spc="0" normalizeH="0" baseline="0" noProof="0" dirty="0">
                <a:ln>
                  <a:noFill/>
                </a:ln>
                <a:effectLst>
                  <a:outerShdw blurRad="38100" dist="38100" dir="2700000" algn="tl">
                    <a:srgbClr val="C0C0C0"/>
                  </a:outerShdw>
                </a:effectLst>
                <a:uLnTx/>
                <a:uFillTx/>
                <a:latin typeface="Courier New" pitchFamily="49" charset="0"/>
                <a:cs typeface="Courier New" pitchFamily="49" charset="0"/>
              </a:rPr>
              <a:t>for</a:t>
            </a: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 loops (k levels)</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MergeSort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BubbleSort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subsets of a set of data</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permutations of a set of data</a:t>
            </a:r>
          </a:p>
        </p:txBody>
      </p:sp>
      <p:sp>
        <p:nvSpPr>
          <p:cNvPr id="9" name="Rectangle 4"/>
          <p:cNvSpPr>
            <a:spLocks noChangeArrowheads="1"/>
          </p:cNvSpPr>
          <p:nvPr/>
        </p:nvSpPr>
        <p:spPr bwMode="black">
          <a:xfrm>
            <a:off x="6927850" y="823913"/>
            <a:ext cx="1798638" cy="5761037"/>
          </a:xfrm>
          <a:prstGeom prst="rect">
            <a:avLst/>
          </a:prstGeom>
          <a:noFill/>
          <a:ln w="9525">
            <a:noFill/>
            <a:miter lim="800000"/>
            <a:headEnd/>
            <a:tailEnd/>
          </a:ln>
          <a:effectLst/>
        </p:spPr>
        <p:txBody>
          <a:bodyPr/>
          <a:lstStyle/>
          <a:p>
            <a:pPr>
              <a:spcBef>
                <a:spcPct val="20000"/>
              </a:spcBef>
            </a:pPr>
            <a:r>
              <a:rPr lang="en-US" sz="2400" dirty="0"/>
              <a:t>Growth rate</a:t>
            </a:r>
          </a:p>
          <a:p>
            <a:pPr>
              <a:spcBef>
                <a:spcPct val="20000"/>
              </a:spcBef>
            </a:pPr>
            <a:r>
              <a:rPr lang="en-US" sz="2000" dirty="0"/>
              <a:t>O(N</a:t>
            </a:r>
            <a:r>
              <a:rPr lang="en-US" sz="2000" baseline="30000" dirty="0"/>
              <a:t>2</a:t>
            </a:r>
            <a:r>
              <a:rPr lang="en-US" sz="2000" dirty="0"/>
              <a:t>)</a:t>
            </a:r>
          </a:p>
          <a:p>
            <a:pPr>
              <a:spcBef>
                <a:spcPct val="20000"/>
              </a:spcBef>
            </a:pPr>
            <a:r>
              <a:rPr lang="en-US" sz="2000" dirty="0"/>
              <a:t>O(1)</a:t>
            </a:r>
          </a:p>
          <a:p>
            <a:pPr>
              <a:spcBef>
                <a:spcPct val="20000"/>
              </a:spcBef>
            </a:pPr>
            <a:r>
              <a:rPr lang="en-US" sz="2000" dirty="0"/>
              <a:t>O(log</a:t>
            </a:r>
            <a:r>
              <a:rPr lang="en-US" sz="2000" baseline="-25000" dirty="0"/>
              <a:t>2</a:t>
            </a:r>
            <a:r>
              <a:rPr lang="en-US" sz="2000" dirty="0"/>
              <a:t>N)</a:t>
            </a:r>
          </a:p>
          <a:p>
            <a:pPr>
              <a:spcBef>
                <a:spcPct val="20000"/>
              </a:spcBef>
            </a:pPr>
            <a:r>
              <a:rPr lang="en-US" sz="2000" dirty="0"/>
              <a:t>O(log</a:t>
            </a:r>
            <a:r>
              <a:rPr lang="en-US" sz="2000" baseline="-25000" dirty="0"/>
              <a:t>2</a:t>
            </a:r>
            <a:r>
              <a:rPr lang="en-US" sz="2000" dirty="0"/>
              <a:t>N)</a:t>
            </a:r>
          </a:p>
          <a:p>
            <a:pPr>
              <a:spcBef>
                <a:spcPct val="20000"/>
              </a:spcBef>
            </a:pPr>
            <a:r>
              <a:rPr lang="en-US" sz="2000" dirty="0"/>
              <a:t>O(N)</a:t>
            </a:r>
          </a:p>
          <a:p>
            <a:pPr>
              <a:spcBef>
                <a:spcPct val="20000"/>
              </a:spcBef>
            </a:pPr>
            <a:r>
              <a:rPr lang="en-US" sz="2000" dirty="0"/>
              <a:t>O(</a:t>
            </a:r>
            <a:r>
              <a:rPr lang="en-US" sz="2000" dirty="0" err="1"/>
              <a:t>N</a:t>
            </a:r>
            <a:r>
              <a:rPr lang="en-US" sz="2000" baseline="30000" dirty="0" err="1"/>
              <a:t>k</a:t>
            </a:r>
            <a:r>
              <a:rPr lang="en-US" sz="2000" dirty="0"/>
              <a:t>)</a:t>
            </a:r>
          </a:p>
          <a:p>
            <a:pPr>
              <a:spcBef>
                <a:spcPct val="20000"/>
              </a:spcBef>
            </a:pPr>
            <a:r>
              <a:rPr lang="en-US" sz="2000" dirty="0"/>
              <a:t>O(N log</a:t>
            </a:r>
            <a:r>
              <a:rPr lang="en-US" sz="2000" baseline="-25000" dirty="0"/>
              <a:t>2</a:t>
            </a:r>
            <a:r>
              <a:rPr lang="en-US" sz="2000" dirty="0"/>
              <a:t>N)</a:t>
            </a:r>
          </a:p>
          <a:p>
            <a:pPr>
              <a:spcBef>
                <a:spcPct val="20000"/>
              </a:spcBef>
            </a:pPr>
            <a:r>
              <a:rPr lang="en-US" sz="2000" dirty="0"/>
              <a:t>O(N</a:t>
            </a:r>
            <a:r>
              <a:rPr lang="en-US" sz="2000" baseline="30000" dirty="0"/>
              <a:t>2</a:t>
            </a:r>
            <a:r>
              <a:rPr lang="en-US" sz="2000" dirty="0"/>
              <a:t>)</a:t>
            </a:r>
          </a:p>
          <a:p>
            <a:pPr>
              <a:spcBef>
                <a:spcPct val="20000"/>
              </a:spcBef>
            </a:pPr>
            <a:r>
              <a:rPr lang="en-US" sz="2000" dirty="0"/>
              <a:t>O(2</a:t>
            </a:r>
            <a:r>
              <a:rPr lang="en-US" sz="2000" baseline="30000" dirty="0"/>
              <a:t>N</a:t>
            </a:r>
            <a:r>
              <a:rPr lang="en-US" sz="2000" dirty="0"/>
              <a:t>)</a:t>
            </a:r>
          </a:p>
          <a:p>
            <a:pPr>
              <a:spcBef>
                <a:spcPct val="20000"/>
              </a:spcBef>
            </a:pPr>
            <a:r>
              <a:rPr lang="en-US" sz="2000" dirty="0"/>
              <a:t>O(N!)</a:t>
            </a:r>
          </a:p>
        </p:txBody>
      </p:sp>
      <p:sp>
        <p:nvSpPr>
          <p:cNvPr id="10" name="Line 5"/>
          <p:cNvSpPr>
            <a:spLocks noChangeShapeType="1"/>
          </p:cNvSpPr>
          <p:nvPr/>
        </p:nvSpPr>
        <p:spPr bwMode="black">
          <a:xfrm>
            <a:off x="409575" y="1201738"/>
            <a:ext cx="8215313" cy="12700"/>
          </a:xfrm>
          <a:prstGeom prst="line">
            <a:avLst/>
          </a:prstGeom>
          <a:noFill/>
          <a:ln w="25400">
            <a:solidFill>
              <a:schemeClr val="bg1"/>
            </a:solidFill>
            <a:round/>
            <a:headEnd/>
            <a:tailEnd/>
          </a:ln>
          <a:effectLst/>
        </p:spPr>
        <p:txBody>
          <a:bodyPr/>
          <a:lstStyle/>
          <a:p>
            <a:endParaRPr lang="en-US"/>
          </a:p>
        </p:txBody>
      </p:sp>
      <p:sp>
        <p:nvSpPr>
          <p:cNvPr id="11" name="Line 6"/>
          <p:cNvSpPr>
            <a:spLocks noChangeShapeType="1"/>
          </p:cNvSpPr>
          <p:nvPr/>
        </p:nvSpPr>
        <p:spPr bwMode="black">
          <a:xfrm>
            <a:off x="6919913" y="887413"/>
            <a:ext cx="0" cy="4068762"/>
          </a:xfrm>
          <a:prstGeom prst="line">
            <a:avLst/>
          </a:prstGeom>
          <a:noFill/>
          <a:ln w="25400">
            <a:solidFill>
              <a:schemeClr val="bg1"/>
            </a:solidFill>
            <a:round/>
            <a:headEnd/>
            <a:tailEnd/>
          </a:ln>
          <a:effectLst/>
        </p:spPr>
        <p:txBody>
          <a:bodyPr/>
          <a:lstStyle/>
          <a:p>
            <a:endParaRPr lang="en-US"/>
          </a:p>
        </p:txBody>
      </p:sp>
      <p:sp>
        <p:nvSpPr>
          <p:cNvPr id="12" name="Line 7"/>
          <p:cNvSpPr>
            <a:spLocks noChangeShapeType="1"/>
          </p:cNvSpPr>
          <p:nvPr/>
        </p:nvSpPr>
        <p:spPr bwMode="black">
          <a:xfrm>
            <a:off x="419100" y="4954588"/>
            <a:ext cx="8215313" cy="12700"/>
          </a:xfrm>
          <a:prstGeom prst="line">
            <a:avLst/>
          </a:prstGeom>
          <a:noFill/>
          <a:ln w="25400">
            <a:solidFill>
              <a:schemeClr val="bg1"/>
            </a:solidFill>
            <a:round/>
            <a:headEnd/>
            <a:tailEnd/>
          </a:ln>
          <a:effectLst/>
        </p:spPr>
        <p:txBody>
          <a:bodyPr/>
          <a:lstStyle/>
          <a:p>
            <a:endParaRPr lang="en-US"/>
          </a:p>
        </p:txBody>
      </p:sp>
      <p:sp>
        <p:nvSpPr>
          <p:cNvPr id="13" name="Footer Placeholder 6">
            <a:extLst>
              <a:ext uri="{FF2B5EF4-FFF2-40B4-BE49-F238E27FC236}">
                <a16:creationId xmlns:a16="http://schemas.microsoft.com/office/drawing/2014/main" id="{C313DE32-CA9C-4D77-9FC1-301879641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extLst>
      <p:ext uri="{BB962C8B-B14F-4D97-AF65-F5344CB8AC3E}">
        <p14:creationId xmlns:p14="http://schemas.microsoft.com/office/powerpoint/2010/main" val="279856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FDF84B1-C356-4B56-B303-48A62D1C9515}" type="slidenum">
              <a:rPr lang="en-US" smtClean="0"/>
              <a:pPr/>
              <a:t>64</a:t>
            </a:fld>
            <a:endParaRPr lang="en-US"/>
          </a:p>
        </p:txBody>
      </p:sp>
      <p:sp>
        <p:nvSpPr>
          <p:cNvPr id="83970" name="Rectangle 2"/>
          <p:cNvSpPr>
            <a:spLocks noGrp="1" noChangeArrowheads="1"/>
          </p:cNvSpPr>
          <p:nvPr>
            <p:ph type="title"/>
          </p:nvPr>
        </p:nvSpPr>
        <p:spPr/>
        <p:txBody>
          <a:bodyPr/>
          <a:lstStyle/>
          <a:p>
            <a:pPr eaLnBrk="1" hangingPunct="1">
              <a:defRPr/>
            </a:pPr>
            <a:r>
              <a:rPr lang="en-US"/>
              <a:t>Correctness of Algorithms</a:t>
            </a:r>
          </a:p>
        </p:txBody>
      </p:sp>
      <p:sp>
        <p:nvSpPr>
          <p:cNvPr id="83971" name="Rectangle 3"/>
          <p:cNvSpPr>
            <a:spLocks noGrp="1" noChangeArrowheads="1"/>
          </p:cNvSpPr>
          <p:nvPr>
            <p:ph type="body" idx="1"/>
          </p:nvPr>
        </p:nvSpPr>
        <p:spPr>
          <a:xfrm>
            <a:off x="436561" y="1189831"/>
            <a:ext cx="11353801" cy="5187950"/>
          </a:xfrm>
        </p:spPr>
        <p:txBody>
          <a:bodyPr/>
          <a:lstStyle/>
          <a:p>
            <a:pPr algn="just" eaLnBrk="1" hangingPunct="1">
              <a:lnSpc>
                <a:spcPct val="140000"/>
              </a:lnSpc>
              <a:defRPr/>
            </a:pPr>
            <a:r>
              <a:rPr lang="en-US" dirty="0"/>
              <a:t>An algorithm is </a:t>
            </a:r>
            <a:r>
              <a:rPr lang="en-US" b="1" i="1" dirty="0">
                <a:solidFill>
                  <a:srgbClr val="080808"/>
                </a:solidFill>
              </a:rPr>
              <a:t>correct</a:t>
            </a:r>
            <a:r>
              <a:rPr lang="en-US" dirty="0"/>
              <a:t> if for any legal input it </a:t>
            </a:r>
            <a:r>
              <a:rPr lang="en-US" b="1" i="1" dirty="0">
                <a:solidFill>
                  <a:srgbClr val="080808"/>
                </a:solidFill>
              </a:rPr>
              <a:t>terminates</a:t>
            </a:r>
            <a:r>
              <a:rPr lang="en-US" dirty="0"/>
              <a:t> and </a:t>
            </a:r>
            <a:r>
              <a:rPr lang="en-US" b="1" i="1" dirty="0">
                <a:solidFill>
                  <a:srgbClr val="080808"/>
                </a:solidFill>
              </a:rPr>
              <a:t>produces the desired output</a:t>
            </a:r>
            <a:r>
              <a:rPr lang="en-US" dirty="0"/>
              <a:t>..</a:t>
            </a:r>
          </a:p>
          <a:p>
            <a:pPr algn="just" eaLnBrk="1" hangingPunct="1">
              <a:lnSpc>
                <a:spcPct val="140000"/>
              </a:lnSpc>
              <a:defRPr/>
            </a:pPr>
            <a:r>
              <a:rPr lang="en-US" dirty="0"/>
              <a:t>There are practical techniques and rigorous formalisms that help to reason about the correctness of (parts of) algorithms.</a:t>
            </a:r>
          </a:p>
        </p:txBody>
      </p:sp>
      <p:sp>
        <p:nvSpPr>
          <p:cNvPr id="6" name="Footer Placeholder 6">
            <a:extLst>
              <a:ext uri="{FF2B5EF4-FFF2-40B4-BE49-F238E27FC236}">
                <a16:creationId xmlns:a16="http://schemas.microsoft.com/office/drawing/2014/main" id="{40B7344E-24F7-4A1C-A52C-70E33D0E9DE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9516A5-A54E-4CF3-996E-15E97B8CFFA7}" type="slidenum">
              <a:rPr lang="en-US" smtClean="0"/>
              <a:pPr/>
              <a:t>65</a:t>
            </a:fld>
            <a:endParaRPr lang="en-US"/>
          </a:p>
        </p:txBody>
      </p:sp>
      <p:sp>
        <p:nvSpPr>
          <p:cNvPr id="84994" name="Rectangle 2"/>
          <p:cNvSpPr>
            <a:spLocks noGrp="1" noChangeArrowheads="1"/>
          </p:cNvSpPr>
          <p:nvPr>
            <p:ph type="title"/>
          </p:nvPr>
        </p:nvSpPr>
        <p:spPr/>
        <p:txBody>
          <a:bodyPr/>
          <a:lstStyle/>
          <a:p>
            <a:pPr eaLnBrk="1" hangingPunct="1">
              <a:defRPr/>
            </a:pPr>
            <a:r>
              <a:rPr lang="en-US"/>
              <a:t>Partial and Total Correctness</a:t>
            </a:r>
          </a:p>
        </p:txBody>
      </p:sp>
      <p:sp>
        <p:nvSpPr>
          <p:cNvPr id="84995" name="Rectangle 3"/>
          <p:cNvSpPr>
            <a:spLocks noGrp="1" noChangeArrowheads="1"/>
          </p:cNvSpPr>
          <p:nvPr>
            <p:ph type="body" idx="1"/>
          </p:nvPr>
        </p:nvSpPr>
        <p:spPr>
          <a:xfrm>
            <a:off x="185738" y="1246188"/>
            <a:ext cx="11141075" cy="717550"/>
          </a:xfrm>
        </p:spPr>
        <p:txBody>
          <a:bodyPr/>
          <a:lstStyle/>
          <a:p>
            <a:pPr lvl="1" eaLnBrk="1" hangingPunct="1">
              <a:buClr>
                <a:schemeClr val="hlink"/>
              </a:buClr>
              <a:defRPr/>
            </a:pPr>
            <a:r>
              <a:rPr lang="en-US"/>
              <a:t>Partial correctness</a:t>
            </a:r>
          </a:p>
        </p:txBody>
      </p:sp>
      <p:sp>
        <p:nvSpPr>
          <p:cNvPr id="37895" name="Rectangle 4"/>
          <p:cNvSpPr>
            <a:spLocks noChangeArrowheads="1"/>
          </p:cNvSpPr>
          <p:nvPr/>
        </p:nvSpPr>
        <p:spPr bwMode="auto">
          <a:xfrm>
            <a:off x="982663" y="288925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896" name="Text Box 5"/>
          <p:cNvSpPr txBox="1">
            <a:spLocks noChangeArrowheads="1"/>
          </p:cNvSpPr>
          <p:nvPr/>
        </p:nvSpPr>
        <p:spPr bwMode="auto">
          <a:xfrm>
            <a:off x="1108075" y="2924175"/>
            <a:ext cx="2957513"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897" name="AutoShape 6"/>
          <p:cNvSpPr>
            <a:spLocks noChangeArrowheads="1"/>
          </p:cNvSpPr>
          <p:nvPr/>
        </p:nvSpPr>
        <p:spPr bwMode="auto">
          <a:xfrm>
            <a:off x="4175125"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898" name="Oval 7"/>
          <p:cNvSpPr>
            <a:spLocks noChangeArrowheads="1"/>
          </p:cNvSpPr>
          <p:nvPr/>
        </p:nvSpPr>
        <p:spPr bwMode="auto">
          <a:xfrm>
            <a:off x="5033963" y="269240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899" name="Text Box 8"/>
          <p:cNvSpPr txBox="1">
            <a:spLocks noChangeArrowheads="1"/>
          </p:cNvSpPr>
          <p:nvPr/>
        </p:nvSpPr>
        <p:spPr bwMode="auto">
          <a:xfrm>
            <a:off x="5110163" y="2914650"/>
            <a:ext cx="1490662"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00" name="AutoShape 9"/>
          <p:cNvSpPr>
            <a:spLocks noChangeArrowheads="1"/>
          </p:cNvSpPr>
          <p:nvPr/>
        </p:nvSpPr>
        <p:spPr bwMode="auto">
          <a:xfrm>
            <a:off x="7283450"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901" name="Rectangle 10"/>
          <p:cNvSpPr>
            <a:spLocks noChangeArrowheads="1"/>
          </p:cNvSpPr>
          <p:nvPr/>
        </p:nvSpPr>
        <p:spPr bwMode="auto">
          <a:xfrm>
            <a:off x="8145463" y="2901950"/>
            <a:ext cx="2700337"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02" name="Text Box 11"/>
          <p:cNvSpPr txBox="1">
            <a:spLocks noChangeArrowheads="1"/>
          </p:cNvSpPr>
          <p:nvPr/>
        </p:nvSpPr>
        <p:spPr bwMode="auto">
          <a:xfrm>
            <a:off x="8197850" y="290195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03" name="Text Box 12"/>
          <p:cNvSpPr txBox="1">
            <a:spLocks noChangeArrowheads="1"/>
          </p:cNvSpPr>
          <p:nvPr/>
        </p:nvSpPr>
        <p:spPr bwMode="auto">
          <a:xfrm>
            <a:off x="5313363" y="2201863"/>
            <a:ext cx="2190750" cy="338137"/>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IF</a:t>
            </a:r>
            <a:r>
              <a:rPr lang="en-US" sz="1600">
                <a:latin typeface="Times New Roman" pitchFamily="18" charset="0"/>
              </a:rPr>
              <a:t> this point is reached,</a:t>
            </a:r>
            <a:r>
              <a:rPr lang="en-US" sz="1400">
                <a:latin typeface="Times New Roman" pitchFamily="18" charset="0"/>
              </a:rPr>
              <a:t> </a:t>
            </a:r>
          </a:p>
        </p:txBody>
      </p:sp>
      <p:sp>
        <p:nvSpPr>
          <p:cNvPr id="37904" name="Line 13"/>
          <p:cNvSpPr>
            <a:spLocks noChangeShapeType="1"/>
          </p:cNvSpPr>
          <p:nvPr/>
        </p:nvSpPr>
        <p:spPr bwMode="auto">
          <a:xfrm>
            <a:off x="7183438" y="2566988"/>
            <a:ext cx="493712" cy="466725"/>
          </a:xfrm>
          <a:prstGeom prst="line">
            <a:avLst/>
          </a:prstGeom>
          <a:noFill/>
          <a:ln w="19050">
            <a:solidFill>
              <a:schemeClr val="tx1"/>
            </a:solidFill>
            <a:miter lim="800000"/>
            <a:headEnd/>
            <a:tailEnd type="triangle" w="med" len="med"/>
          </a:ln>
        </p:spPr>
        <p:txBody>
          <a:bodyPr wrap="none"/>
          <a:lstStyle/>
          <a:p>
            <a:endParaRPr lang="en-US"/>
          </a:p>
        </p:txBody>
      </p:sp>
      <p:sp>
        <p:nvSpPr>
          <p:cNvPr id="37905" name="Text Box 14"/>
          <p:cNvSpPr txBox="1">
            <a:spLocks noChangeArrowheads="1"/>
          </p:cNvSpPr>
          <p:nvPr/>
        </p:nvSpPr>
        <p:spPr bwMode="auto">
          <a:xfrm>
            <a:off x="8242300" y="2197100"/>
            <a:ext cx="2874963" cy="338138"/>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THEN</a:t>
            </a:r>
            <a:r>
              <a:rPr lang="en-US" sz="1600">
                <a:latin typeface="Times New Roman" pitchFamily="18" charset="0"/>
              </a:rPr>
              <a:t> this is the desired output</a:t>
            </a:r>
            <a:r>
              <a:rPr lang="en-US" sz="1400">
                <a:latin typeface="Times New Roman" pitchFamily="18" charset="0"/>
              </a:rPr>
              <a:t> </a:t>
            </a:r>
          </a:p>
        </p:txBody>
      </p:sp>
      <p:sp>
        <p:nvSpPr>
          <p:cNvPr id="37906" name="Line 15"/>
          <p:cNvSpPr>
            <a:spLocks noChangeShapeType="1"/>
          </p:cNvSpPr>
          <p:nvPr/>
        </p:nvSpPr>
        <p:spPr bwMode="auto">
          <a:xfrm flipH="1">
            <a:off x="9759950" y="2552700"/>
            <a:ext cx="771525" cy="282575"/>
          </a:xfrm>
          <a:prstGeom prst="line">
            <a:avLst/>
          </a:prstGeom>
          <a:noFill/>
          <a:ln w="19050">
            <a:solidFill>
              <a:schemeClr val="tx1"/>
            </a:solidFill>
            <a:miter lim="800000"/>
            <a:headEnd/>
            <a:tailEnd type="triangle" w="med" len="med"/>
          </a:ln>
        </p:spPr>
        <p:txBody>
          <a:bodyPr wrap="none"/>
          <a:lstStyle/>
          <a:p>
            <a:endParaRPr lang="en-US"/>
          </a:p>
        </p:txBody>
      </p:sp>
      <p:sp>
        <p:nvSpPr>
          <p:cNvPr id="2" name="Rectangle 3"/>
          <p:cNvSpPr>
            <a:spLocks noChangeArrowheads="1"/>
          </p:cNvSpPr>
          <p:nvPr/>
        </p:nvSpPr>
        <p:spPr bwMode="auto">
          <a:xfrm>
            <a:off x="508000" y="3733800"/>
            <a:ext cx="11141075" cy="717550"/>
          </a:xfrm>
          <a:prstGeom prst="rect">
            <a:avLst/>
          </a:prstGeom>
          <a:noFill/>
          <a:ln w="9525">
            <a:noFill/>
            <a:miter lim="800000"/>
            <a:headEnd/>
            <a:tailEnd/>
          </a:ln>
        </p:spPr>
        <p:txBody>
          <a:bodyPr/>
          <a:lstStyle/>
          <a:p>
            <a:pPr marL="742950" lvl="1" indent="-285750" eaLnBrk="1" hangingPunct="1">
              <a:spcBef>
                <a:spcPct val="20000"/>
              </a:spcBef>
              <a:buClr>
                <a:schemeClr val="hlink"/>
              </a:buClr>
              <a:buFont typeface="Wingdings" pitchFamily="2" charset="2"/>
              <a:buChar char="§"/>
              <a:defRPr/>
            </a:pPr>
            <a:r>
              <a:rPr lang="en-US" sz="2800">
                <a:effectLst>
                  <a:outerShdw blurRad="38100" dist="38100" dir="2700000" algn="tl">
                    <a:srgbClr val="C0C0C0"/>
                  </a:outerShdw>
                </a:effectLst>
              </a:rPr>
              <a:t>Total correctness</a:t>
            </a:r>
          </a:p>
        </p:txBody>
      </p:sp>
      <p:sp>
        <p:nvSpPr>
          <p:cNvPr id="37922" name="Rectangle 4"/>
          <p:cNvSpPr>
            <a:spLocks noChangeArrowheads="1"/>
          </p:cNvSpPr>
          <p:nvPr/>
        </p:nvSpPr>
        <p:spPr bwMode="auto">
          <a:xfrm>
            <a:off x="1016000" y="496570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3" name="Text Box 5"/>
          <p:cNvSpPr txBox="1">
            <a:spLocks noChangeArrowheads="1"/>
          </p:cNvSpPr>
          <p:nvPr/>
        </p:nvSpPr>
        <p:spPr bwMode="auto">
          <a:xfrm>
            <a:off x="1143000" y="5000625"/>
            <a:ext cx="2955925"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924" name="AutoShape 6"/>
          <p:cNvSpPr>
            <a:spLocks noChangeArrowheads="1"/>
          </p:cNvSpPr>
          <p:nvPr/>
        </p:nvSpPr>
        <p:spPr bwMode="auto">
          <a:xfrm>
            <a:off x="4208463"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5" name="Oval 7"/>
          <p:cNvSpPr>
            <a:spLocks noChangeArrowheads="1"/>
          </p:cNvSpPr>
          <p:nvPr/>
        </p:nvSpPr>
        <p:spPr bwMode="auto">
          <a:xfrm>
            <a:off x="5068888" y="47688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926" name="Text Box 8"/>
          <p:cNvSpPr txBox="1">
            <a:spLocks noChangeArrowheads="1"/>
          </p:cNvSpPr>
          <p:nvPr/>
        </p:nvSpPr>
        <p:spPr bwMode="auto">
          <a:xfrm>
            <a:off x="5143500" y="4991100"/>
            <a:ext cx="1490663"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27" name="AutoShape 9"/>
          <p:cNvSpPr>
            <a:spLocks noChangeArrowheads="1"/>
          </p:cNvSpPr>
          <p:nvPr/>
        </p:nvSpPr>
        <p:spPr bwMode="auto">
          <a:xfrm>
            <a:off x="7316788"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8" name="Rectangle 10"/>
          <p:cNvSpPr>
            <a:spLocks noChangeArrowheads="1"/>
          </p:cNvSpPr>
          <p:nvPr/>
        </p:nvSpPr>
        <p:spPr bwMode="auto">
          <a:xfrm>
            <a:off x="8178800" y="4978400"/>
            <a:ext cx="2700338"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9" name="Text Box 11"/>
          <p:cNvSpPr txBox="1">
            <a:spLocks noChangeArrowheads="1"/>
          </p:cNvSpPr>
          <p:nvPr/>
        </p:nvSpPr>
        <p:spPr bwMode="auto">
          <a:xfrm>
            <a:off x="8231188" y="497840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30" name="Text Box 12"/>
          <p:cNvSpPr txBox="1">
            <a:spLocks noChangeArrowheads="1"/>
          </p:cNvSpPr>
          <p:nvPr/>
        </p:nvSpPr>
        <p:spPr bwMode="auto">
          <a:xfrm>
            <a:off x="5078413" y="4278313"/>
            <a:ext cx="2605087"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INDEED</a:t>
            </a:r>
            <a:r>
              <a:rPr lang="en-US" sz="1400"/>
              <a:t> this point is reached, </a:t>
            </a:r>
          </a:p>
        </p:txBody>
      </p:sp>
      <p:sp>
        <p:nvSpPr>
          <p:cNvPr id="37931" name="Line 13"/>
          <p:cNvSpPr>
            <a:spLocks noChangeShapeType="1"/>
          </p:cNvSpPr>
          <p:nvPr/>
        </p:nvSpPr>
        <p:spPr bwMode="auto">
          <a:xfrm>
            <a:off x="7218363" y="4643438"/>
            <a:ext cx="492125" cy="466725"/>
          </a:xfrm>
          <a:prstGeom prst="line">
            <a:avLst/>
          </a:prstGeom>
          <a:noFill/>
          <a:ln w="19050">
            <a:solidFill>
              <a:schemeClr val="tx1"/>
            </a:solidFill>
            <a:miter lim="800000"/>
            <a:headEnd/>
            <a:tailEnd type="triangle" w="med" len="med"/>
          </a:ln>
        </p:spPr>
        <p:txBody>
          <a:bodyPr wrap="none"/>
          <a:lstStyle/>
          <a:p>
            <a:endParaRPr lang="en-US"/>
          </a:p>
        </p:txBody>
      </p:sp>
      <p:sp>
        <p:nvSpPr>
          <p:cNvPr id="37932" name="Text Box 14"/>
          <p:cNvSpPr txBox="1">
            <a:spLocks noChangeArrowheads="1"/>
          </p:cNvSpPr>
          <p:nvPr/>
        </p:nvSpPr>
        <p:spPr bwMode="auto">
          <a:xfrm>
            <a:off x="8275638" y="4273550"/>
            <a:ext cx="2613025"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AND</a:t>
            </a:r>
            <a:r>
              <a:rPr lang="en-US" sz="1400"/>
              <a:t> this is the desired output </a:t>
            </a:r>
          </a:p>
        </p:txBody>
      </p:sp>
      <p:sp>
        <p:nvSpPr>
          <p:cNvPr id="37933" name="Line 15"/>
          <p:cNvSpPr>
            <a:spLocks noChangeShapeType="1"/>
          </p:cNvSpPr>
          <p:nvPr/>
        </p:nvSpPr>
        <p:spPr bwMode="auto">
          <a:xfrm flipH="1">
            <a:off x="9793288" y="4629150"/>
            <a:ext cx="773112" cy="282575"/>
          </a:xfrm>
          <a:prstGeom prst="line">
            <a:avLst/>
          </a:prstGeom>
          <a:noFill/>
          <a:ln w="19050">
            <a:solidFill>
              <a:schemeClr val="tx1"/>
            </a:solidFill>
            <a:miter lim="800000"/>
            <a:headEnd/>
            <a:tailEnd type="triangle" w="med" len="med"/>
          </a:ln>
        </p:spPr>
        <p:txBody>
          <a:bodyPr wrap="none"/>
          <a:lstStyle/>
          <a:p>
            <a:endParaRPr lang="en-US"/>
          </a:p>
        </p:txBody>
      </p:sp>
      <p:sp>
        <p:nvSpPr>
          <p:cNvPr id="31" name="Footer Placeholder 6">
            <a:extLst>
              <a:ext uri="{FF2B5EF4-FFF2-40B4-BE49-F238E27FC236}">
                <a16:creationId xmlns:a16="http://schemas.microsoft.com/office/drawing/2014/main" id="{86F1EAA1-3F52-4FE8-BEB2-F622153EE9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7897"/>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37900"/>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379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7903"/>
                                        </p:tgtEl>
                                        <p:attrNameLst>
                                          <p:attrName>style.visibility</p:attrName>
                                        </p:attrNameLst>
                                      </p:cBhvr>
                                      <p:to>
                                        <p:strVal val="visible"/>
                                      </p:to>
                                    </p:set>
                                    <p:animEffect transition="in" filter="box(in)">
                                      <p:cBhvr>
                                        <p:cTn id="33" dur="500"/>
                                        <p:tgtEl>
                                          <p:spTgt spid="3790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7904"/>
                                        </p:tgtEl>
                                        <p:attrNameLst>
                                          <p:attrName>style.visibility</p:attrName>
                                        </p:attrNameLst>
                                      </p:cBhvr>
                                      <p:to>
                                        <p:strVal val="visible"/>
                                      </p:to>
                                    </p:set>
                                    <p:animEffect transition="in" filter="box(in)">
                                      <p:cBhvr>
                                        <p:cTn id="36" dur="500"/>
                                        <p:tgtEl>
                                          <p:spTgt spid="379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7905"/>
                                        </p:tgtEl>
                                        <p:attrNameLst>
                                          <p:attrName>style.visibility</p:attrName>
                                        </p:attrNameLst>
                                      </p:cBhvr>
                                      <p:to>
                                        <p:strVal val="visible"/>
                                      </p:to>
                                    </p:set>
                                    <p:animEffect transition="in" filter="box(in)">
                                      <p:cBhvr>
                                        <p:cTn id="41" dur="500"/>
                                        <p:tgtEl>
                                          <p:spTgt spid="3790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7906"/>
                                        </p:tgtEl>
                                        <p:attrNameLst>
                                          <p:attrName>style.visibility</p:attrName>
                                        </p:attrNameLst>
                                      </p:cBhvr>
                                      <p:to>
                                        <p:strVal val="visible"/>
                                      </p:to>
                                    </p:set>
                                    <p:animEffect transition="in" filter="box(in)">
                                      <p:cBhvr>
                                        <p:cTn id="44" dur="500"/>
                                        <p:tgtEl>
                                          <p:spTgt spid="379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23"/>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500"/>
                                  </p:stCondLst>
                                  <p:childTnLst>
                                    <p:set>
                                      <p:cBhvr>
                                        <p:cTn id="57" dur="1" fill="hold">
                                          <p:stCondLst>
                                            <p:cond delay="0"/>
                                          </p:stCondLst>
                                        </p:cTn>
                                        <p:tgtEl>
                                          <p:spTgt spid="37924"/>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500"/>
                                  </p:stCondLst>
                                  <p:childTnLst>
                                    <p:set>
                                      <p:cBhvr>
                                        <p:cTn id="60" dur="1" fill="hold">
                                          <p:stCondLst>
                                            <p:cond delay="0"/>
                                          </p:stCondLst>
                                        </p:cTn>
                                        <p:tgtEl>
                                          <p:spTgt spid="379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26"/>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grpId="0" nodeType="afterEffect">
                                  <p:stCondLst>
                                    <p:cond delay="500"/>
                                  </p:stCondLst>
                                  <p:childTnLst>
                                    <p:set>
                                      <p:cBhvr>
                                        <p:cTn id="65" dur="1" fill="hold">
                                          <p:stCondLst>
                                            <p:cond delay="0"/>
                                          </p:stCondLst>
                                        </p:cTn>
                                        <p:tgtEl>
                                          <p:spTgt spid="37927"/>
                                        </p:tgtEl>
                                        <p:attrNameLst>
                                          <p:attrName>style.visibility</p:attrName>
                                        </p:attrNameLst>
                                      </p:cBhvr>
                                      <p:to>
                                        <p:strVal val="visible"/>
                                      </p:to>
                                    </p:set>
                                  </p:childTnLst>
                                </p:cTn>
                              </p:par>
                            </p:childTnLst>
                          </p:cTn>
                        </p:par>
                        <p:par>
                          <p:cTn id="66" fill="hold" nodeType="afterGroup">
                            <p:stCondLst>
                              <p:cond delay="1500"/>
                            </p:stCondLst>
                            <p:childTnLst>
                              <p:par>
                                <p:cTn id="67" presetID="1" presetClass="entr" presetSubtype="0" fill="hold" grpId="0" nodeType="afterEffect">
                                  <p:stCondLst>
                                    <p:cond delay="500"/>
                                  </p:stCondLst>
                                  <p:childTnLst>
                                    <p:set>
                                      <p:cBhvr>
                                        <p:cTn id="68" dur="1" fill="hold">
                                          <p:stCondLst>
                                            <p:cond delay="0"/>
                                          </p:stCondLst>
                                        </p:cTn>
                                        <p:tgtEl>
                                          <p:spTgt spid="379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2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7930"/>
                                        </p:tgtEl>
                                        <p:attrNameLst>
                                          <p:attrName>style.visibility</p:attrName>
                                        </p:attrNameLst>
                                      </p:cBhvr>
                                      <p:to>
                                        <p:strVal val="visible"/>
                                      </p:to>
                                    </p:set>
                                    <p:animEffect transition="in" filter="box(in)">
                                      <p:cBhvr>
                                        <p:cTn id="75" dur="500"/>
                                        <p:tgtEl>
                                          <p:spTgt spid="379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7931"/>
                                        </p:tgtEl>
                                        <p:attrNameLst>
                                          <p:attrName>style.visibility</p:attrName>
                                        </p:attrNameLst>
                                      </p:cBhvr>
                                      <p:to>
                                        <p:strVal val="visible"/>
                                      </p:to>
                                    </p:set>
                                    <p:animEffect transition="in" filter="box(in)">
                                      <p:cBhvr>
                                        <p:cTn id="78" dur="500"/>
                                        <p:tgtEl>
                                          <p:spTgt spid="379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37932"/>
                                        </p:tgtEl>
                                        <p:attrNameLst>
                                          <p:attrName>style.visibility</p:attrName>
                                        </p:attrNameLst>
                                      </p:cBhvr>
                                      <p:to>
                                        <p:strVal val="visible"/>
                                      </p:to>
                                    </p:set>
                                    <p:animEffect transition="in" filter="box(in)">
                                      <p:cBhvr>
                                        <p:cTn id="83" dur="500"/>
                                        <p:tgtEl>
                                          <p:spTgt spid="37932"/>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7933"/>
                                        </p:tgtEl>
                                        <p:attrNameLst>
                                          <p:attrName>style.visibility</p:attrName>
                                        </p:attrNameLst>
                                      </p:cBhvr>
                                      <p:to>
                                        <p:strVal val="visible"/>
                                      </p:to>
                                    </p:set>
                                    <p:animEffect transition="in" filter="box(in)">
                                      <p:cBhvr>
                                        <p:cTn id="86" dur="500"/>
                                        <p:tgtEl>
                                          <p:spTgt spid="37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37895" grpId="0" animBg="1"/>
      <p:bldP spid="37896" grpId="0"/>
      <p:bldP spid="37897" grpId="0" animBg="1"/>
      <p:bldP spid="37898" grpId="0" animBg="1"/>
      <p:bldP spid="37899" grpId="0"/>
      <p:bldP spid="37900" grpId="0" animBg="1"/>
      <p:bldP spid="37901" grpId="0" animBg="1"/>
      <p:bldP spid="37902" grpId="0"/>
      <p:bldP spid="37903" grpId="0"/>
      <p:bldP spid="37904" grpId="0" animBg="1"/>
      <p:bldP spid="37905" grpId="0"/>
      <p:bldP spid="37906" grpId="0" animBg="1"/>
      <p:bldP spid="2" grpId="0" build="p"/>
      <p:bldP spid="37922" grpId="0" animBg="1"/>
      <p:bldP spid="37923" grpId="0"/>
      <p:bldP spid="37924" grpId="0" animBg="1"/>
      <p:bldP spid="37925" grpId="0" animBg="1"/>
      <p:bldP spid="37926" grpId="0"/>
      <p:bldP spid="37927" grpId="0" animBg="1"/>
      <p:bldP spid="37928" grpId="0" animBg="1"/>
      <p:bldP spid="37929" grpId="0"/>
      <p:bldP spid="37930" grpId="0"/>
      <p:bldP spid="37931" grpId="0" animBg="1"/>
      <p:bldP spid="37932" grpId="0"/>
      <p:bldP spid="379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F1DBC40-C6A4-4F91-AE0E-A68024A3EE1B}" type="slidenum">
              <a:rPr lang="en-US" smtClean="0"/>
              <a:pPr/>
              <a:t>66</a:t>
            </a:fld>
            <a:endParaRPr lang="en-US"/>
          </a:p>
        </p:txBody>
      </p:sp>
      <p:sp>
        <p:nvSpPr>
          <p:cNvPr id="86018" name="Rectangle 2"/>
          <p:cNvSpPr>
            <a:spLocks noGrp="1" noChangeArrowheads="1"/>
          </p:cNvSpPr>
          <p:nvPr>
            <p:ph type="title"/>
          </p:nvPr>
        </p:nvSpPr>
        <p:spPr/>
        <p:txBody>
          <a:bodyPr/>
          <a:lstStyle/>
          <a:p>
            <a:pPr eaLnBrk="1" hangingPunct="1">
              <a:defRPr/>
            </a:pPr>
            <a:r>
              <a:rPr lang="en-US"/>
              <a:t>Assertions</a:t>
            </a:r>
          </a:p>
        </p:txBody>
      </p:sp>
      <p:sp>
        <p:nvSpPr>
          <p:cNvPr id="86019" name="Rectangle 3"/>
          <p:cNvSpPr>
            <a:spLocks noGrp="1" noChangeArrowheads="1"/>
          </p:cNvSpPr>
          <p:nvPr>
            <p:ph type="body" idx="1"/>
          </p:nvPr>
        </p:nvSpPr>
        <p:spPr>
          <a:xfrm>
            <a:off x="0" y="914400"/>
            <a:ext cx="12188825" cy="5591175"/>
          </a:xfrm>
        </p:spPr>
        <p:txBody>
          <a:bodyPr/>
          <a:lstStyle/>
          <a:p>
            <a:pPr eaLnBrk="1" hangingPunct="1">
              <a:lnSpc>
                <a:spcPct val="180000"/>
              </a:lnSpc>
              <a:defRPr/>
            </a:pPr>
            <a:r>
              <a:rPr lang="en-US" sz="2400" dirty="0"/>
              <a:t>To prove partial correctness, we associate a number of </a:t>
            </a:r>
            <a:r>
              <a:rPr lang="en-US" sz="2400" b="1" dirty="0">
                <a:solidFill>
                  <a:srgbClr val="080808"/>
                </a:solidFill>
              </a:rPr>
              <a:t>assertions</a:t>
            </a:r>
            <a:r>
              <a:rPr lang="en-US" sz="2400" dirty="0"/>
              <a:t> (statements about the state of the execution) with specific checkpoints in the algorithm.</a:t>
            </a:r>
          </a:p>
          <a:p>
            <a:pPr eaLnBrk="1" hangingPunct="1">
              <a:lnSpc>
                <a:spcPct val="180000"/>
              </a:lnSpc>
              <a:defRPr/>
            </a:pPr>
            <a:r>
              <a:rPr lang="en-US" sz="2400" b="1" dirty="0">
                <a:solidFill>
                  <a:srgbClr val="080808"/>
                </a:solidFill>
              </a:rPr>
              <a:t>Preconditions</a:t>
            </a:r>
            <a:r>
              <a:rPr lang="en-US" sz="2400" i="1" dirty="0"/>
              <a:t> </a:t>
            </a:r>
            <a:r>
              <a:rPr lang="en-US" sz="2400" dirty="0"/>
              <a:t>– assertions that must be valid </a:t>
            </a:r>
            <a:r>
              <a:rPr lang="en-US" sz="2400" i="1" dirty="0"/>
              <a:t>before</a:t>
            </a:r>
            <a:r>
              <a:rPr lang="en-US" sz="2400" dirty="0"/>
              <a:t> the execution of an algorithm or a subroutine (</a:t>
            </a:r>
            <a:r>
              <a:rPr lang="en-US" sz="2400" i="1" dirty="0">
                <a:solidFill>
                  <a:srgbClr val="080808"/>
                </a:solidFill>
              </a:rPr>
              <a:t>INPUT</a:t>
            </a:r>
            <a:r>
              <a:rPr lang="en-US" sz="2400" dirty="0"/>
              <a:t>).</a:t>
            </a:r>
          </a:p>
          <a:p>
            <a:pPr eaLnBrk="1" hangingPunct="1">
              <a:lnSpc>
                <a:spcPct val="180000"/>
              </a:lnSpc>
              <a:defRPr/>
            </a:pPr>
            <a:r>
              <a:rPr lang="en-US" sz="2400" b="1" dirty="0">
                <a:solidFill>
                  <a:srgbClr val="080808"/>
                </a:solidFill>
              </a:rPr>
              <a:t>Postconditions</a:t>
            </a:r>
            <a:r>
              <a:rPr lang="en-US" sz="2400" i="1" dirty="0"/>
              <a:t> </a:t>
            </a:r>
            <a:r>
              <a:rPr lang="en-US" sz="2400" dirty="0"/>
              <a:t>– assertions that must be valid </a:t>
            </a:r>
            <a:r>
              <a:rPr lang="en-US" sz="2400" i="1" dirty="0"/>
              <a:t>after</a:t>
            </a:r>
            <a:r>
              <a:rPr lang="en-US" sz="2400" dirty="0"/>
              <a:t> the execution of an algorithm or a subroutine (</a:t>
            </a:r>
            <a:r>
              <a:rPr lang="en-US" sz="2400" i="1" dirty="0">
                <a:solidFill>
                  <a:srgbClr val="080808"/>
                </a:solidFill>
              </a:rPr>
              <a:t>OUTPUT</a:t>
            </a:r>
            <a:r>
              <a:rPr lang="en-US" sz="2400" dirty="0"/>
              <a:t>).</a:t>
            </a:r>
          </a:p>
        </p:txBody>
      </p:sp>
      <p:sp>
        <p:nvSpPr>
          <p:cNvPr id="6" name="Footer Placeholder 6">
            <a:extLst>
              <a:ext uri="{FF2B5EF4-FFF2-40B4-BE49-F238E27FC236}">
                <a16:creationId xmlns:a16="http://schemas.microsoft.com/office/drawing/2014/main" id="{2E591678-DD73-49D9-A011-95FB3442B66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775EC2-E210-4E11-A763-8B07D0F430DC}" type="slidenum">
              <a:rPr lang="en-US" smtClean="0"/>
              <a:pPr/>
              <a:t>67</a:t>
            </a:fld>
            <a:endParaRPr lang="en-US"/>
          </a:p>
        </p:txBody>
      </p:sp>
      <p:sp>
        <p:nvSpPr>
          <p:cNvPr id="87042" name="Rectangle 2"/>
          <p:cNvSpPr>
            <a:spLocks noGrp="1" noChangeArrowheads="1"/>
          </p:cNvSpPr>
          <p:nvPr>
            <p:ph type="title"/>
          </p:nvPr>
        </p:nvSpPr>
        <p:spPr/>
        <p:txBody>
          <a:bodyPr/>
          <a:lstStyle/>
          <a:p>
            <a:pPr eaLnBrk="1" hangingPunct="1">
              <a:defRPr/>
            </a:pPr>
            <a:r>
              <a:rPr lang="en-US"/>
              <a:t>Pre/post-conditions</a:t>
            </a:r>
          </a:p>
        </p:txBody>
      </p:sp>
      <p:sp>
        <p:nvSpPr>
          <p:cNvPr id="87043" name="Rectangle 3"/>
          <p:cNvSpPr>
            <a:spLocks noGrp="1" noChangeArrowheads="1"/>
          </p:cNvSpPr>
          <p:nvPr>
            <p:ph type="body" idx="1"/>
          </p:nvPr>
        </p:nvSpPr>
        <p:spPr/>
        <p:txBody>
          <a:bodyPr/>
          <a:lstStyle/>
          <a:p>
            <a:pPr eaLnBrk="1" hangingPunct="1">
              <a:lnSpc>
                <a:spcPct val="150000"/>
              </a:lnSpc>
              <a:defRPr/>
            </a:pPr>
            <a:r>
              <a:rPr lang="en-US" sz="2800" b="1" dirty="0">
                <a:solidFill>
                  <a:srgbClr val="080808"/>
                </a:solidFill>
              </a:rPr>
              <a:t>Example:</a:t>
            </a:r>
          </a:p>
          <a:p>
            <a:pPr lvl="1" eaLnBrk="1" hangingPunct="1">
              <a:lnSpc>
                <a:spcPct val="150000"/>
              </a:lnSpc>
              <a:defRPr/>
            </a:pPr>
            <a:r>
              <a:rPr lang="en-US" sz="2400" dirty="0"/>
              <a:t>Write a pseudocode algorithm to find the two smallest numbers in a sequence of numbers (given as an array).</a:t>
            </a:r>
          </a:p>
          <a:p>
            <a:pPr eaLnBrk="1" hangingPunct="1">
              <a:lnSpc>
                <a:spcPct val="150000"/>
              </a:lnSpc>
              <a:defRPr/>
            </a:pPr>
            <a:r>
              <a:rPr lang="en-US" sz="2800" b="1" dirty="0">
                <a:solidFill>
                  <a:srgbClr val="080808"/>
                </a:solidFill>
              </a:rPr>
              <a:t>INPUT:</a:t>
            </a:r>
            <a:r>
              <a:rPr lang="en-US" sz="2800" dirty="0"/>
              <a:t> an array of integers A[1..n], n &gt; 0</a:t>
            </a:r>
          </a:p>
          <a:p>
            <a:pPr eaLnBrk="1" hangingPunct="1">
              <a:lnSpc>
                <a:spcPct val="150000"/>
              </a:lnSpc>
              <a:defRPr/>
            </a:pPr>
            <a:r>
              <a:rPr lang="en-US" sz="2800" b="1" dirty="0">
                <a:solidFill>
                  <a:srgbClr val="080808"/>
                </a:solidFill>
              </a:rPr>
              <a:t>OUTPUT:</a:t>
            </a:r>
            <a:r>
              <a:rPr lang="en-US" sz="2800" dirty="0"/>
              <a:t> (m1, m2) such that</a:t>
            </a:r>
          </a:p>
          <a:p>
            <a:pPr lvl="1" eaLnBrk="1" hangingPunct="1">
              <a:lnSpc>
                <a:spcPct val="150000"/>
              </a:lnSpc>
              <a:defRPr/>
            </a:pPr>
            <a:r>
              <a:rPr lang="en-US" sz="2400" dirty="0"/>
              <a:t>m1&lt;m2 and for each </a:t>
            </a:r>
            <a:r>
              <a:rPr lang="en-US" sz="2400" dirty="0" err="1"/>
              <a:t>i</a:t>
            </a:r>
            <a:r>
              <a:rPr lang="en-US" sz="2400" dirty="0" err="1">
                <a:latin typeface="Symbol" pitchFamily="18" charset="2"/>
              </a:rPr>
              <a:t>Î</a:t>
            </a:r>
            <a:r>
              <a:rPr lang="en-US" sz="2400" dirty="0"/>
              <a:t>[1..n]: m1 </a:t>
            </a:r>
            <a:r>
              <a:rPr lang="en-US" sz="2400" dirty="0">
                <a:latin typeface="Symbol" pitchFamily="18" charset="2"/>
              </a:rPr>
              <a:t>£</a:t>
            </a:r>
            <a:r>
              <a:rPr lang="en-US" sz="2400" dirty="0"/>
              <a:t> A[</a:t>
            </a:r>
            <a:r>
              <a:rPr lang="en-US" sz="2400" dirty="0" err="1"/>
              <a:t>i</a:t>
            </a:r>
            <a:r>
              <a:rPr lang="en-US" sz="2400" dirty="0"/>
              <a:t>] and, if A[</a:t>
            </a:r>
            <a:r>
              <a:rPr lang="en-US" sz="2400" dirty="0" err="1"/>
              <a:t>i</a:t>
            </a:r>
            <a:r>
              <a:rPr lang="en-US" sz="2400" dirty="0"/>
              <a:t>] </a:t>
            </a:r>
            <a:r>
              <a:rPr lang="en-US" sz="2400" dirty="0">
                <a:latin typeface="Symbol" pitchFamily="18" charset="2"/>
              </a:rPr>
              <a:t>¹</a:t>
            </a:r>
            <a:r>
              <a:rPr lang="en-US" sz="2400" dirty="0"/>
              <a:t> m1, then m2 </a:t>
            </a:r>
            <a:r>
              <a:rPr lang="en-US" sz="2400" dirty="0">
                <a:latin typeface="Symbol" pitchFamily="18" charset="2"/>
              </a:rPr>
              <a:t>£</a:t>
            </a:r>
            <a:r>
              <a:rPr lang="en-US" sz="2400" dirty="0"/>
              <a:t> A[</a:t>
            </a:r>
            <a:r>
              <a:rPr lang="en-US" sz="2400" dirty="0" err="1"/>
              <a:t>i</a:t>
            </a:r>
            <a:r>
              <a:rPr lang="en-US" sz="2400" dirty="0"/>
              <a:t>]. </a:t>
            </a:r>
          </a:p>
          <a:p>
            <a:pPr lvl="1" eaLnBrk="1" hangingPunct="1">
              <a:lnSpc>
                <a:spcPct val="150000"/>
              </a:lnSpc>
              <a:defRPr/>
            </a:pPr>
            <a:r>
              <a:rPr lang="en-US" sz="2400" dirty="0"/>
              <a:t>m2 = m1 = A[1] if </a:t>
            </a:r>
            <a:r>
              <a:rPr lang="en-US" sz="2400" dirty="0">
                <a:latin typeface="Symbol" pitchFamily="18" charset="2"/>
              </a:rPr>
              <a:t>"</a:t>
            </a:r>
            <a:r>
              <a:rPr lang="en-US" sz="2400" dirty="0" err="1"/>
              <a:t>j,i</a:t>
            </a:r>
            <a:r>
              <a:rPr lang="en-US" sz="2400" dirty="0" err="1">
                <a:latin typeface="Symbol" pitchFamily="18" charset="2"/>
              </a:rPr>
              <a:t>Î</a:t>
            </a:r>
            <a:r>
              <a:rPr lang="en-US" sz="2400" dirty="0"/>
              <a:t>[1..n]: A[</a:t>
            </a:r>
            <a:r>
              <a:rPr lang="en-US" sz="2400" dirty="0" err="1"/>
              <a:t>i</a:t>
            </a:r>
            <a:r>
              <a:rPr lang="en-US" sz="2400" dirty="0"/>
              <a:t>]=A[j]</a:t>
            </a:r>
          </a:p>
        </p:txBody>
      </p:sp>
      <p:sp>
        <p:nvSpPr>
          <p:cNvPr id="8" name="Footer Placeholder 6">
            <a:extLst>
              <a:ext uri="{FF2B5EF4-FFF2-40B4-BE49-F238E27FC236}">
                <a16:creationId xmlns:a16="http://schemas.microsoft.com/office/drawing/2014/main" id="{6380D080-6926-4DA6-86ED-C19A6B8BB46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409BB94-51FC-400C-B158-5648BEC058EC}" type="slidenum">
              <a:rPr lang="en-US" smtClean="0"/>
              <a:pPr/>
              <a:t>68</a:t>
            </a:fld>
            <a:endParaRPr lang="en-US"/>
          </a:p>
        </p:txBody>
      </p:sp>
      <p:sp>
        <p:nvSpPr>
          <p:cNvPr id="88066" name="Rectangle 2"/>
          <p:cNvSpPr>
            <a:spLocks noGrp="1" noChangeArrowheads="1"/>
          </p:cNvSpPr>
          <p:nvPr>
            <p:ph type="title"/>
          </p:nvPr>
        </p:nvSpPr>
        <p:spPr/>
        <p:txBody>
          <a:bodyPr/>
          <a:lstStyle/>
          <a:p>
            <a:pPr eaLnBrk="1" hangingPunct="1">
              <a:defRPr/>
            </a:pPr>
            <a:r>
              <a:rPr lang="en-US"/>
              <a:t>Loop Invariants</a:t>
            </a:r>
          </a:p>
        </p:txBody>
      </p:sp>
      <p:sp>
        <p:nvSpPr>
          <p:cNvPr id="88067" name="Rectangle 3"/>
          <p:cNvSpPr>
            <a:spLocks noGrp="1" noChangeArrowheads="1"/>
          </p:cNvSpPr>
          <p:nvPr>
            <p:ph type="body" idx="1"/>
          </p:nvPr>
        </p:nvSpPr>
        <p:spPr>
          <a:xfrm>
            <a:off x="196850" y="1212850"/>
            <a:ext cx="11726863" cy="5224463"/>
          </a:xfrm>
        </p:spPr>
        <p:txBody>
          <a:bodyPr/>
          <a:lstStyle/>
          <a:p>
            <a:pPr eaLnBrk="1" hangingPunct="1">
              <a:lnSpc>
                <a:spcPct val="160000"/>
              </a:lnSpc>
              <a:defRPr/>
            </a:pPr>
            <a:r>
              <a:rPr lang="en-US" sz="2400" b="1" dirty="0">
                <a:solidFill>
                  <a:srgbClr val="080808"/>
                </a:solidFill>
              </a:rPr>
              <a:t>Invariants:</a:t>
            </a:r>
            <a:r>
              <a:rPr lang="en-US" sz="2400" dirty="0"/>
              <a:t> assertions that are valid any time they are reached (many times during the execution of an algorithm, e.g., in loops)</a:t>
            </a:r>
          </a:p>
          <a:p>
            <a:pPr eaLnBrk="1" hangingPunct="1">
              <a:lnSpc>
                <a:spcPct val="160000"/>
              </a:lnSpc>
              <a:defRPr/>
            </a:pPr>
            <a:r>
              <a:rPr lang="en-US" sz="2400" dirty="0"/>
              <a:t>We must show three things about loop invariants:</a:t>
            </a:r>
          </a:p>
          <a:p>
            <a:pPr lvl="1" eaLnBrk="1" hangingPunct="1">
              <a:lnSpc>
                <a:spcPct val="160000"/>
              </a:lnSpc>
              <a:defRPr/>
            </a:pPr>
            <a:r>
              <a:rPr lang="en-US" sz="2400" b="1" dirty="0">
                <a:solidFill>
                  <a:srgbClr val="080808"/>
                </a:solidFill>
              </a:rPr>
              <a:t>Initialization:</a:t>
            </a:r>
            <a:r>
              <a:rPr lang="en-US" sz="2400" dirty="0"/>
              <a:t> it is true prior to the first iteration.</a:t>
            </a:r>
          </a:p>
          <a:p>
            <a:pPr lvl="1" eaLnBrk="1" hangingPunct="1">
              <a:lnSpc>
                <a:spcPct val="160000"/>
              </a:lnSpc>
              <a:defRPr/>
            </a:pPr>
            <a:r>
              <a:rPr lang="en-US" sz="2400" b="1" dirty="0">
                <a:solidFill>
                  <a:srgbClr val="080808"/>
                </a:solidFill>
              </a:rPr>
              <a:t>Maintenance:</a:t>
            </a:r>
            <a:r>
              <a:rPr lang="en-US" sz="2400" dirty="0"/>
              <a:t> </a:t>
            </a:r>
            <a:r>
              <a:rPr lang="en-US" sz="2400" i="1" dirty="0"/>
              <a:t>if</a:t>
            </a:r>
            <a:r>
              <a:rPr lang="en-US" sz="2400" dirty="0"/>
              <a:t>  it is true before an iteration, </a:t>
            </a:r>
            <a:r>
              <a:rPr lang="en-US" sz="2400" i="1" dirty="0"/>
              <a:t>then</a:t>
            </a:r>
            <a:r>
              <a:rPr lang="en-US" sz="2400" dirty="0"/>
              <a:t> it is true after the iteration.</a:t>
            </a:r>
          </a:p>
          <a:p>
            <a:pPr lvl="1" eaLnBrk="1" hangingPunct="1">
              <a:lnSpc>
                <a:spcPct val="160000"/>
              </a:lnSpc>
              <a:defRPr/>
            </a:pPr>
            <a:r>
              <a:rPr lang="en-US" sz="2400" b="1" dirty="0">
                <a:solidFill>
                  <a:srgbClr val="080808"/>
                </a:solidFill>
              </a:rPr>
              <a:t>Termination:</a:t>
            </a:r>
            <a:r>
              <a:rPr lang="en-US" sz="2400" dirty="0"/>
              <a:t> when a loop terminates the invariant gives a useful property to show the correctness of the algorithm</a:t>
            </a:r>
            <a:endParaRPr lang="en-US" sz="2400" b="1" dirty="0"/>
          </a:p>
        </p:txBody>
      </p:sp>
      <p:sp>
        <p:nvSpPr>
          <p:cNvPr id="6" name="Footer Placeholder 6">
            <a:extLst>
              <a:ext uri="{FF2B5EF4-FFF2-40B4-BE49-F238E27FC236}">
                <a16:creationId xmlns:a16="http://schemas.microsoft.com/office/drawing/2014/main" id="{2A5870C4-D497-4899-9C6D-9881AC3BA4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02DB033-1295-4F19-8EF6-7FC8DD09B283}" type="slidenum">
              <a:rPr lang="en-US" smtClean="0"/>
              <a:pPr/>
              <a:t>69</a:t>
            </a:fld>
            <a:endParaRPr lang="en-US"/>
          </a:p>
        </p:txBody>
      </p:sp>
      <p:sp>
        <p:nvSpPr>
          <p:cNvPr id="95234" name="Rectangle 2"/>
          <p:cNvSpPr>
            <a:spLocks noGrp="1" noChangeArrowheads="1"/>
          </p:cNvSpPr>
          <p:nvPr>
            <p:ph type="title"/>
          </p:nvPr>
        </p:nvSpPr>
        <p:spPr/>
        <p:txBody>
          <a:bodyPr/>
          <a:lstStyle/>
          <a:p>
            <a:pPr eaLnBrk="1" hangingPunct="1">
              <a:defRPr/>
            </a:pPr>
            <a:r>
              <a:rPr lang="en-US"/>
              <a:t>Example: Binary Search</a:t>
            </a:r>
          </a:p>
        </p:txBody>
      </p:sp>
      <p:sp>
        <p:nvSpPr>
          <p:cNvPr id="95235" name="Rectangle 3"/>
          <p:cNvSpPr>
            <a:spLocks noGrp="1" noChangeArrowheads="1"/>
          </p:cNvSpPr>
          <p:nvPr>
            <p:ph type="body" idx="1"/>
          </p:nvPr>
        </p:nvSpPr>
        <p:spPr>
          <a:xfrm>
            <a:off x="0" y="3589338"/>
            <a:ext cx="11653838" cy="2749550"/>
          </a:xfrm>
        </p:spPr>
        <p:txBody>
          <a:bodyPr/>
          <a:lstStyle/>
          <a:p>
            <a:pPr eaLnBrk="1" hangingPunct="1">
              <a:defRPr/>
            </a:pPr>
            <a:r>
              <a:rPr lang="en-US" sz="2400" b="1">
                <a:solidFill>
                  <a:srgbClr val="080808"/>
                </a:solidFill>
              </a:rPr>
              <a:t>Initialization:</a:t>
            </a:r>
            <a:r>
              <a:rPr lang="en-US" sz="2400"/>
              <a:t> </a:t>
            </a:r>
            <a:r>
              <a:rPr lang="en-US" sz="2400" i="1"/>
              <a:t>l = 1, r = n </a:t>
            </a:r>
            <a:r>
              <a:rPr lang="en-US" sz="2400"/>
              <a:t>the invariant holds because there are no elements to the left of </a:t>
            </a:r>
            <a:r>
              <a:rPr lang="en-US" sz="2400" i="1"/>
              <a:t>l </a:t>
            </a:r>
            <a:r>
              <a:rPr lang="en-US" sz="2400"/>
              <a:t>or to the right of </a:t>
            </a:r>
            <a:r>
              <a:rPr lang="en-US" sz="2400" i="1"/>
              <a:t>r.</a:t>
            </a:r>
            <a:endParaRPr lang="en-US" sz="2400">
              <a:sym typeface="Wingdings" pitchFamily="2" charset="2"/>
            </a:endParaRPr>
          </a:p>
          <a:p>
            <a:pPr eaLnBrk="1" hangingPunct="1">
              <a:defRPr/>
            </a:pPr>
            <a:r>
              <a:rPr lang="en-US" sz="2400">
                <a:sym typeface="Wingdings" pitchFamily="2" charset="2"/>
              </a:rPr>
              <a:t>l=1 yields </a:t>
            </a:r>
            <a:r>
              <a:rPr lang="en-US" sz="2400">
                <a:latin typeface="Symbol" pitchFamily="18" charset="2"/>
              </a:rPr>
              <a:t>"</a:t>
            </a:r>
            <a:r>
              <a:rPr lang="en-US" sz="2400"/>
              <a:t>j,i </a:t>
            </a:r>
            <a:r>
              <a:rPr lang="en-US" sz="2400">
                <a:latin typeface="Symbol" pitchFamily="18" charset="2"/>
              </a:rPr>
              <a:t>Î</a:t>
            </a:r>
            <a:r>
              <a:rPr lang="en-US" sz="2400"/>
              <a:t>[1..0]: A[i]&lt;q </a:t>
            </a:r>
            <a:br>
              <a:rPr lang="en-US" sz="2400"/>
            </a:br>
            <a:r>
              <a:rPr lang="en-US" sz="2400"/>
              <a:t>	this holds because [1..0] is empty</a:t>
            </a:r>
          </a:p>
          <a:p>
            <a:pPr eaLnBrk="1" hangingPunct="1">
              <a:defRPr/>
            </a:pPr>
            <a:r>
              <a:rPr lang="en-US" sz="2400">
                <a:sym typeface="Wingdings" pitchFamily="2" charset="2"/>
              </a:rPr>
              <a:t>r=n yields </a:t>
            </a:r>
            <a:r>
              <a:rPr lang="en-US" sz="2400">
                <a:latin typeface="Symbol" pitchFamily="18" charset="2"/>
              </a:rPr>
              <a:t>"</a:t>
            </a:r>
            <a:r>
              <a:rPr lang="en-US" sz="2400"/>
              <a:t>j,i </a:t>
            </a:r>
            <a:r>
              <a:rPr lang="en-US" sz="2400">
                <a:latin typeface="Symbol" pitchFamily="18" charset="2"/>
              </a:rPr>
              <a:t>Î</a:t>
            </a:r>
            <a:r>
              <a:rPr lang="en-US" sz="2400"/>
              <a:t>[n+1..n]: A[i]&gt;q </a:t>
            </a:r>
            <a:br>
              <a:rPr lang="en-US" sz="2400"/>
            </a:br>
            <a:r>
              <a:rPr lang="en-US" sz="2400"/>
              <a:t>	this holds because [n+1..n] is empty</a:t>
            </a:r>
            <a:endParaRPr lang="en-US"/>
          </a:p>
        </p:txBody>
      </p:sp>
      <p:sp>
        <p:nvSpPr>
          <p:cNvPr id="75783" name="Text Box 4"/>
          <p:cNvSpPr txBox="1">
            <a:spLocks noChangeArrowheads="1"/>
          </p:cNvSpPr>
          <p:nvPr/>
        </p:nvSpPr>
        <p:spPr bwMode="auto">
          <a:xfrm>
            <a:off x="5883275" y="118110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alpha val="50000"/>
              </a:schemeClr>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95237" name="Rectangle 5"/>
          <p:cNvSpPr>
            <a:spLocks noChangeArrowheads="1"/>
          </p:cNvSpPr>
          <p:nvPr/>
        </p:nvSpPr>
        <p:spPr bwMode="auto">
          <a:xfrm>
            <a:off x="363538" y="1638300"/>
            <a:ext cx="5427662" cy="2133600"/>
          </a:xfrm>
          <a:prstGeom prst="rect">
            <a:avLst/>
          </a:prstGeom>
          <a:noFill/>
          <a:ln w="9525">
            <a:noFill/>
            <a:miter lim="800000"/>
            <a:headEnd/>
            <a:tailEnd/>
          </a:ln>
          <a:effectLst/>
        </p:spPr>
        <p:txBody>
          <a:bodyPr/>
          <a:lstStyle/>
          <a:p>
            <a:pPr marL="342900" indent="-342900" eaLnBrk="1" hangingPunct="1">
              <a:lnSpc>
                <a:spcPct val="120000"/>
              </a:lnSpc>
              <a:spcBef>
                <a:spcPct val="20000"/>
              </a:spcBef>
              <a:buClr>
                <a:schemeClr val="folHlink"/>
              </a:buClr>
              <a:buSzPct val="60000"/>
              <a:buFont typeface="Wingdings" pitchFamily="2" charset="2"/>
              <a:buChar char="n"/>
              <a:defRPr/>
            </a:pPr>
            <a:r>
              <a:rPr lang="en-US" sz="2000" dirty="0">
                <a:latin typeface="Tahoma" pitchFamily="34" charset="0"/>
              </a:rPr>
              <a:t>We want to show that </a:t>
            </a:r>
            <a:r>
              <a:rPr lang="en-US" sz="2000" b="1" i="1" dirty="0">
                <a:solidFill>
                  <a:srgbClr val="080808"/>
                </a:solidFill>
                <a:effectLst>
                  <a:outerShdw blurRad="38100" dist="38100" dir="2700000" algn="tl">
                    <a:srgbClr val="C0C0C0"/>
                  </a:outerShdw>
                </a:effectLst>
                <a:latin typeface="Tahoma" pitchFamily="34" charset="0"/>
              </a:rPr>
              <a:t>q</a:t>
            </a:r>
            <a:r>
              <a:rPr lang="en-US" sz="2000" i="1" dirty="0">
                <a:latin typeface="Tahoma" pitchFamily="34" charset="0"/>
              </a:rPr>
              <a:t> </a:t>
            </a:r>
            <a:r>
              <a:rPr lang="en-US" sz="2000" dirty="0">
                <a:latin typeface="Tahoma" pitchFamily="34" charset="0"/>
              </a:rPr>
              <a:t>is not in </a:t>
            </a:r>
            <a:r>
              <a:rPr lang="en-US" sz="2000" b="1" dirty="0">
                <a:solidFill>
                  <a:srgbClr val="080808"/>
                </a:solidFill>
                <a:effectLst>
                  <a:outerShdw blurRad="38100" dist="38100" dir="2700000" algn="tl">
                    <a:srgbClr val="C0C0C0"/>
                  </a:outerShdw>
                </a:effectLst>
                <a:latin typeface="Tahoma" pitchFamily="34" charset="0"/>
              </a:rPr>
              <a:t>A</a:t>
            </a:r>
            <a:r>
              <a:rPr lang="en-US" sz="2000" b="1" dirty="0">
                <a:latin typeface="Tahoma" pitchFamily="34" charset="0"/>
              </a:rPr>
              <a:t> </a:t>
            </a:r>
            <a:r>
              <a:rPr lang="en-US" sz="2000" dirty="0">
                <a:latin typeface="Tahoma" pitchFamily="34" charset="0"/>
              </a:rPr>
              <a:t>if </a:t>
            </a:r>
            <a:r>
              <a:rPr lang="en-US" sz="2000" b="1" dirty="0">
                <a:solidFill>
                  <a:srgbClr val="080808"/>
                </a:solidFill>
                <a:effectLst>
                  <a:outerShdw blurRad="38100" dist="38100" dir="2700000" algn="tl">
                    <a:srgbClr val="C0C0C0"/>
                  </a:outerShdw>
                </a:effectLst>
                <a:latin typeface="Tahoma" pitchFamily="34" charset="0"/>
              </a:rPr>
              <a:t>NIL</a:t>
            </a:r>
            <a:r>
              <a:rPr lang="en-US" sz="2000" dirty="0">
                <a:latin typeface="Tahoma" pitchFamily="34" charset="0"/>
              </a:rPr>
              <a:t> is returned.</a:t>
            </a:r>
            <a:endParaRPr lang="en-US" sz="2000" b="1" dirty="0">
              <a:latin typeface="Tahoma" pitchFamily="34" charset="0"/>
            </a:endParaRPr>
          </a:p>
          <a:p>
            <a:pPr marL="342900" indent="-342900" eaLnBrk="1" hangingPunct="1">
              <a:lnSpc>
                <a:spcPct val="120000"/>
              </a:lnSpc>
              <a:spcBef>
                <a:spcPct val="20000"/>
              </a:spcBef>
              <a:buClr>
                <a:schemeClr val="folHlink"/>
              </a:buClr>
              <a:buSzPct val="60000"/>
              <a:buFont typeface="Wingdings" pitchFamily="2" charset="2"/>
              <a:buChar char="n"/>
              <a:defRPr/>
            </a:pPr>
            <a:r>
              <a:rPr lang="en-US" sz="2000" b="1" dirty="0">
                <a:solidFill>
                  <a:srgbClr val="080808"/>
                </a:solidFill>
                <a:effectLst>
                  <a:outerShdw blurRad="38100" dist="38100" dir="2700000" algn="tl">
                    <a:srgbClr val="C0C0C0"/>
                  </a:outerShdw>
                </a:effectLst>
                <a:latin typeface="Tahoma" pitchFamily="34" charset="0"/>
              </a:rPr>
              <a:t>Invariant</a:t>
            </a:r>
            <a:r>
              <a:rPr lang="en-US" sz="2000" dirty="0">
                <a:solidFill>
                  <a:srgbClr val="080808"/>
                </a:solidFill>
                <a:effectLst>
                  <a:outerShdw blurRad="38100" dist="38100" dir="2700000" algn="tl">
                    <a:srgbClr val="C0C0C0"/>
                  </a:outerShdw>
                </a:effectLst>
                <a:latin typeface="Tahoma" pitchFamily="34" charset="0"/>
              </a:rPr>
              <a:t>:</a:t>
            </a:r>
            <a:r>
              <a:rPr lang="en-US" sz="2000" dirty="0">
                <a:latin typeface="Tahoma" pitchFamily="34" charset="0"/>
              </a:rPr>
              <a:t> </a:t>
            </a:r>
            <a:br>
              <a:rPr lang="en-US" sz="2000" i="1" dirty="0">
                <a:latin typeface="Tahoma" pitchFamily="34" charset="0"/>
              </a:rPr>
            </a:b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[1..l-1]: A[</a:t>
            </a:r>
            <a:r>
              <a:rPr lang="en-US" sz="2000" dirty="0" err="1">
                <a:latin typeface="Tahoma" pitchFamily="34" charset="0"/>
              </a:rPr>
              <a:t>i</a:t>
            </a:r>
            <a:r>
              <a:rPr lang="en-US" sz="2000" dirty="0">
                <a:latin typeface="Tahoma" pitchFamily="34" charset="0"/>
              </a:rPr>
              <a:t>]&lt;q  </a:t>
            </a:r>
            <a:r>
              <a:rPr lang="en-US" sz="2000" dirty="0">
                <a:latin typeface="MT Symbol" pitchFamily="82" charset="2"/>
              </a:rPr>
              <a:t> </a:t>
            </a:r>
            <a:r>
              <a:rPr lang="en-US" sz="2000" dirty="0">
                <a:latin typeface="Tahoma" pitchFamily="34" charset="0"/>
              </a:rPr>
              <a:t>(</a:t>
            </a:r>
            <a:r>
              <a:rPr lang="en-US" sz="2000" dirty="0" err="1">
                <a:solidFill>
                  <a:srgbClr val="080808"/>
                </a:solidFill>
                <a:effectLst>
                  <a:outerShdw blurRad="38100" dist="38100" dir="2700000" algn="tl">
                    <a:srgbClr val="C0C0C0"/>
                  </a:outerShdw>
                </a:effectLst>
                <a:latin typeface="Tahoma" pitchFamily="34" charset="0"/>
              </a:rPr>
              <a:t>Ia</a:t>
            </a:r>
            <a:r>
              <a:rPr lang="en-US" sz="2000" dirty="0">
                <a:latin typeface="Tahoma" pitchFamily="34" charset="0"/>
              </a:rPr>
              <a:t>) </a:t>
            </a:r>
          </a:p>
          <a:p>
            <a:pPr marL="342900" indent="-342900" eaLnBrk="1" hangingPunct="1">
              <a:lnSpc>
                <a:spcPct val="120000"/>
              </a:lnSpc>
              <a:spcBef>
                <a:spcPct val="20000"/>
              </a:spcBef>
              <a:buClr>
                <a:schemeClr val="folHlink"/>
              </a:buClr>
              <a:buSzPct val="60000"/>
              <a:defRPr/>
            </a:pPr>
            <a:r>
              <a:rPr lang="en-US" sz="2000" dirty="0">
                <a:latin typeface="Tahoma" pitchFamily="34" charset="0"/>
              </a:rPr>
              <a:t>    </a:t>
            </a: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[r+1..n]: A[</a:t>
            </a:r>
            <a:r>
              <a:rPr lang="en-US" sz="2000" dirty="0" err="1">
                <a:latin typeface="Tahoma" pitchFamily="34" charset="0"/>
              </a:rPr>
              <a:t>i</a:t>
            </a:r>
            <a:r>
              <a:rPr lang="en-US" sz="2000" dirty="0">
                <a:latin typeface="Tahoma" pitchFamily="34" charset="0"/>
              </a:rPr>
              <a:t>]&gt;q (</a:t>
            </a:r>
            <a:r>
              <a:rPr lang="en-US" sz="2000" dirty="0" err="1">
                <a:solidFill>
                  <a:srgbClr val="080808"/>
                </a:solidFill>
                <a:effectLst>
                  <a:outerShdw blurRad="38100" dist="38100" dir="2700000" algn="tl">
                    <a:srgbClr val="C0C0C0"/>
                  </a:outerShdw>
                </a:effectLst>
                <a:latin typeface="Tahoma" pitchFamily="34" charset="0"/>
              </a:rPr>
              <a:t>Ib</a:t>
            </a:r>
            <a:r>
              <a:rPr lang="en-US" sz="2000" dirty="0">
                <a:latin typeface="Tahoma" pitchFamily="34" charset="0"/>
              </a:rPr>
              <a:t>)</a:t>
            </a:r>
          </a:p>
        </p:txBody>
      </p:sp>
      <p:sp>
        <p:nvSpPr>
          <p:cNvPr id="8" name="Footer Placeholder 6">
            <a:extLst>
              <a:ext uri="{FF2B5EF4-FFF2-40B4-BE49-F238E27FC236}">
                <a16:creationId xmlns:a16="http://schemas.microsoft.com/office/drawing/2014/main" id="{EBAC6277-BE5F-4823-9EEC-38C624F61F0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dirty="0"/>
          </a:p>
          <a:p>
            <a:pPr algn="just">
              <a:defRPr/>
            </a:pPr>
            <a:r>
              <a:rPr lang="en-US" dirty="0"/>
              <a:t>The purpose of the course is </a:t>
            </a:r>
          </a:p>
          <a:p>
            <a:pPr lvl="1" algn="just">
              <a:defRPr/>
            </a:pPr>
            <a:r>
              <a:rPr lang="en-US" dirty="0"/>
              <a:t>a) to raise your level of sophistication in thinking about the design and analysis of algorithms; </a:t>
            </a:r>
          </a:p>
          <a:p>
            <a:pPr lvl="1" algn="just">
              <a:defRPr/>
            </a:pPr>
            <a:r>
              <a:rPr lang="en-US" dirty="0"/>
              <a:t>b) learn some of the classic algorithms and recent improvements;</a:t>
            </a:r>
          </a:p>
          <a:p>
            <a:pPr lvl="1" algn="just">
              <a:defRPr/>
            </a:pPr>
            <a:r>
              <a:rPr lang="en-US"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7</a:t>
            </a:fld>
            <a:endParaRPr lang="en-US"/>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4A9BE90-4122-4720-AFEE-E246B2CD4BDE}" type="slidenum">
              <a:rPr lang="en-US" smtClean="0"/>
              <a:pPr/>
              <a:t>70</a:t>
            </a:fld>
            <a:endParaRPr lang="en-US"/>
          </a:p>
        </p:txBody>
      </p:sp>
      <p:sp>
        <p:nvSpPr>
          <p:cNvPr id="96258" name="Rectangle 2"/>
          <p:cNvSpPr>
            <a:spLocks noGrp="1" noChangeArrowheads="1"/>
          </p:cNvSpPr>
          <p:nvPr>
            <p:ph type="title"/>
          </p:nvPr>
        </p:nvSpPr>
        <p:spPr/>
        <p:txBody>
          <a:bodyPr/>
          <a:lstStyle/>
          <a:p>
            <a:pPr eaLnBrk="1" hangingPunct="1">
              <a:defRPr/>
            </a:pPr>
            <a:r>
              <a:rPr lang="en-US"/>
              <a:t>…Example: Binary Search</a:t>
            </a:r>
          </a:p>
        </p:txBody>
      </p:sp>
      <p:sp>
        <p:nvSpPr>
          <p:cNvPr id="96259" name="Rectangle 3"/>
          <p:cNvSpPr>
            <a:spLocks noGrp="1" noChangeArrowheads="1"/>
          </p:cNvSpPr>
          <p:nvPr>
            <p:ph type="body" idx="1"/>
          </p:nvPr>
        </p:nvSpPr>
        <p:spPr>
          <a:xfrm>
            <a:off x="522288" y="3883025"/>
            <a:ext cx="11334750" cy="2416175"/>
          </a:xfrm>
        </p:spPr>
        <p:txBody>
          <a:bodyPr/>
          <a:lstStyle/>
          <a:p>
            <a:pPr eaLnBrk="1" hangingPunct="1">
              <a:lnSpc>
                <a:spcPct val="90000"/>
              </a:lnSpc>
              <a:defRPr/>
            </a:pPr>
            <a:r>
              <a:rPr lang="en-US" sz="2400" b="1" dirty="0">
                <a:solidFill>
                  <a:srgbClr val="080808"/>
                </a:solidFill>
              </a:rPr>
              <a:t>Maintenance:</a:t>
            </a:r>
            <a:r>
              <a:rPr lang="en-US" sz="2400" dirty="0"/>
              <a:t> l, r, m = </a:t>
            </a:r>
            <a:r>
              <a:rPr lang="en-US" sz="2400" dirty="0">
                <a:latin typeface="Symbol" pitchFamily="18" charset="2"/>
              </a:rPr>
              <a:t>ë</a:t>
            </a:r>
            <a:r>
              <a:rPr lang="en-US" sz="2400" dirty="0"/>
              <a:t>(</a:t>
            </a:r>
            <a:r>
              <a:rPr lang="en-US" sz="2400" dirty="0" err="1"/>
              <a:t>l+r</a:t>
            </a:r>
            <a:r>
              <a:rPr lang="en-US" sz="2400" dirty="0"/>
              <a:t>)/2</a:t>
            </a:r>
            <a:r>
              <a:rPr lang="en-US" sz="2400" dirty="0">
                <a:latin typeface="Symbol" pitchFamily="18" charset="2"/>
              </a:rPr>
              <a:t>û</a:t>
            </a:r>
          </a:p>
          <a:p>
            <a:pPr eaLnBrk="1" hangingPunct="1">
              <a:lnSpc>
                <a:spcPct val="110000"/>
              </a:lnSpc>
              <a:defRPr/>
            </a:pPr>
            <a:r>
              <a:rPr lang="en-US" sz="2400" dirty="0"/>
              <a:t>A[m]!=q &amp; A[m]&gt;q, r=m-1,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[r+1..n]: A[k]&gt;q (</a:t>
            </a:r>
            <a:r>
              <a:rPr lang="en-US" sz="2400" dirty="0" err="1">
                <a:solidFill>
                  <a:srgbClr val="080808"/>
                </a:solidFill>
              </a:rPr>
              <a:t>Ib</a:t>
            </a:r>
            <a:r>
              <a:rPr lang="en-US" sz="2400" dirty="0"/>
              <a:t>)</a:t>
            </a:r>
          </a:p>
          <a:p>
            <a:pPr eaLnBrk="1" hangingPunct="1">
              <a:lnSpc>
                <a:spcPct val="110000"/>
              </a:lnSpc>
              <a:defRPr/>
            </a:pPr>
            <a:r>
              <a:rPr lang="en-US" sz="2400" dirty="0"/>
              <a:t>A[m]!=q &amp; A[m]&lt;q, l=m+1,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[1..l-1]: A[k]&lt;q (</a:t>
            </a:r>
            <a:r>
              <a:rPr lang="en-US" sz="2400" dirty="0" err="1">
                <a:solidFill>
                  <a:srgbClr val="080808"/>
                </a:solidFill>
              </a:rPr>
              <a:t>Ia</a:t>
            </a:r>
            <a:r>
              <a:rPr lang="en-US" sz="2400" dirty="0"/>
              <a:t>)</a:t>
            </a:r>
          </a:p>
          <a:p>
            <a:pPr eaLnBrk="1" hangingPunct="1">
              <a:lnSpc>
                <a:spcPct val="90000"/>
              </a:lnSpc>
              <a:defRPr/>
            </a:pPr>
            <a:endParaRPr lang="en-US" sz="2400" dirty="0"/>
          </a:p>
        </p:txBody>
      </p:sp>
      <p:sp>
        <p:nvSpPr>
          <p:cNvPr id="96260" name="Rectangle 4"/>
          <p:cNvSpPr>
            <a:spLocks noChangeArrowheads="1"/>
          </p:cNvSpPr>
          <p:nvPr/>
        </p:nvSpPr>
        <p:spPr bwMode="auto">
          <a:xfrm>
            <a:off x="360363" y="1638300"/>
            <a:ext cx="5310187"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solidFill>
                  <a:srgbClr val="080808"/>
                </a:solidFill>
                <a:effectLst>
                  <a:outerShdw blurRad="38100" dist="38100" dir="2700000" algn="tl">
                    <a:srgbClr val="C0C0C0"/>
                  </a:outerShdw>
                </a:effectLst>
                <a:latin typeface="Tahoma" pitchFamily="34" charset="0"/>
              </a:rPr>
              <a: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 (</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6808" name="Text Box 5"/>
          <p:cNvSpPr txBox="1">
            <a:spLocks noChangeArrowheads="1"/>
          </p:cNvSpPr>
          <p:nvPr/>
        </p:nvSpPr>
        <p:spPr bwMode="auto">
          <a:xfrm>
            <a:off x="5954713" y="1384300"/>
            <a:ext cx="6088062"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DBF6D8E6-8395-4D13-B20F-39C204F3668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3B16B6D-2F44-4179-8E48-0A8B197B416B}" type="slidenum">
              <a:rPr lang="en-US" smtClean="0"/>
              <a:pPr/>
              <a:t>71</a:t>
            </a:fld>
            <a:endParaRPr lang="en-US"/>
          </a:p>
        </p:txBody>
      </p:sp>
      <p:sp>
        <p:nvSpPr>
          <p:cNvPr id="97282" name="Rectangle 2"/>
          <p:cNvSpPr>
            <a:spLocks noGrp="1" noChangeArrowheads="1"/>
          </p:cNvSpPr>
          <p:nvPr>
            <p:ph type="title"/>
          </p:nvPr>
        </p:nvSpPr>
        <p:spPr/>
        <p:txBody>
          <a:bodyPr/>
          <a:lstStyle/>
          <a:p>
            <a:pPr eaLnBrk="1" hangingPunct="1">
              <a:defRPr/>
            </a:pPr>
            <a:r>
              <a:rPr lang="en-US" dirty="0"/>
              <a:t>…Example: Binary Search</a:t>
            </a:r>
          </a:p>
        </p:txBody>
      </p:sp>
      <p:sp>
        <p:nvSpPr>
          <p:cNvPr id="97283" name="Rectangle 3"/>
          <p:cNvSpPr>
            <a:spLocks noGrp="1" noChangeArrowheads="1"/>
          </p:cNvSpPr>
          <p:nvPr>
            <p:ph type="body" idx="1"/>
          </p:nvPr>
        </p:nvSpPr>
        <p:spPr>
          <a:xfrm>
            <a:off x="522288" y="3883025"/>
            <a:ext cx="11141075" cy="2447925"/>
          </a:xfrm>
        </p:spPr>
        <p:txBody>
          <a:bodyPr/>
          <a:lstStyle/>
          <a:p>
            <a:pPr eaLnBrk="1" hangingPunct="1">
              <a:lnSpc>
                <a:spcPct val="80000"/>
              </a:lnSpc>
              <a:defRPr/>
            </a:pPr>
            <a:r>
              <a:rPr lang="en-US" sz="2800" b="1">
                <a:solidFill>
                  <a:srgbClr val="080808"/>
                </a:solidFill>
              </a:rPr>
              <a:t>Termination:</a:t>
            </a:r>
            <a:r>
              <a:rPr lang="en-US" sz="2800"/>
              <a:t> l, r, l&lt;=r</a:t>
            </a:r>
          </a:p>
          <a:p>
            <a:pPr eaLnBrk="1" hangingPunct="1">
              <a:lnSpc>
                <a:spcPct val="80000"/>
              </a:lnSpc>
              <a:defRPr/>
            </a:pPr>
            <a:r>
              <a:rPr lang="en-US" sz="2800"/>
              <a:t>Two cases:</a:t>
            </a:r>
          </a:p>
          <a:p>
            <a:pPr lvl="1" eaLnBrk="1" hangingPunct="1">
              <a:lnSpc>
                <a:spcPct val="80000"/>
              </a:lnSpc>
              <a:defRPr/>
            </a:pPr>
            <a:r>
              <a:rPr lang="en-US" sz="2400"/>
              <a:t>l:=m+1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&gt; l</a:t>
            </a:r>
          </a:p>
          <a:p>
            <a:pPr lvl="1" eaLnBrk="1" hangingPunct="1">
              <a:lnSpc>
                <a:spcPct val="80000"/>
              </a:lnSpc>
              <a:defRPr/>
            </a:pPr>
            <a:r>
              <a:rPr lang="en-US" sz="2400"/>
              <a:t>r:=m-1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&lt; r</a:t>
            </a:r>
          </a:p>
          <a:p>
            <a:pPr eaLnBrk="1" hangingPunct="1">
              <a:lnSpc>
                <a:spcPct val="80000"/>
              </a:lnSpc>
              <a:defRPr/>
            </a:pPr>
            <a:r>
              <a:rPr lang="en-US" sz="2800"/>
              <a:t>The range gets smaller during each iteration and the loop will terminate when l&lt;=r no longer holds.</a:t>
            </a:r>
            <a:endParaRPr lang="en-US" sz="2800" i="1"/>
          </a:p>
        </p:txBody>
      </p:sp>
      <p:sp>
        <p:nvSpPr>
          <p:cNvPr id="97284" name="Rectangle 4"/>
          <p:cNvSpPr>
            <a:spLocks noChangeArrowheads="1"/>
          </p:cNvSpPr>
          <p:nvPr/>
        </p:nvSpPr>
        <p:spPr bwMode="auto">
          <a:xfrm>
            <a:off x="457200" y="1638300"/>
            <a:ext cx="5254625"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a:t>
            </a:r>
            <a:r>
              <a:rPr lang="en-US" sz="2400">
                <a:latin typeface="MT Symbol" pitchFamily="82" charset="2"/>
              </a:rPr>
              <a:t> </a:t>
            </a:r>
            <a:r>
              <a:rPr lang="en-US" sz="2400">
                <a:latin typeface="Tahoma" pitchFamily="34" charset="0"/>
              </a:rPr>
              <a:t>(</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7832" name="Text Box 5"/>
          <p:cNvSpPr txBox="1">
            <a:spLocks noChangeArrowheads="1"/>
          </p:cNvSpPr>
          <p:nvPr/>
        </p:nvSpPr>
        <p:spPr bwMode="auto">
          <a:xfrm>
            <a:off x="5807075" y="155575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3EFD428B-142D-4AEF-A049-02E90865E7F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9413" y="0"/>
            <a:ext cx="10912475" cy="769938"/>
          </a:xfrm>
          <a:prstGeom prst="rect">
            <a:avLst/>
          </a:prstGeom>
        </p:spPr>
        <p:txBody>
          <a:bodyPr wrap="none">
            <a:spAutoFit/>
          </a:bodyPr>
          <a:lstStyle/>
          <a:p>
            <a:pPr>
              <a:defRPr/>
            </a:pPr>
            <a:r>
              <a:rPr lang="en-US" sz="4400" b="1" dirty="0">
                <a:latin typeface="+mj-lt"/>
              </a:rPr>
              <a:t>Growth Rates and Dominance Relations</a:t>
            </a:r>
            <a:endParaRPr lang="en-US" sz="4400" dirty="0">
              <a:latin typeface="+mj-lt"/>
            </a:endParaRPr>
          </a:p>
        </p:txBody>
      </p:sp>
      <p:pic>
        <p:nvPicPr>
          <p:cNvPr id="74755" name="Picture 2"/>
          <p:cNvPicPr>
            <a:picLocks noChangeAspect="1" noChangeArrowheads="1"/>
          </p:cNvPicPr>
          <p:nvPr/>
        </p:nvPicPr>
        <p:blipFill>
          <a:blip r:embed="rId2"/>
          <a:srcRect/>
          <a:stretch>
            <a:fillRect/>
          </a:stretch>
        </p:blipFill>
        <p:spPr bwMode="auto">
          <a:xfrm>
            <a:off x="303213" y="838200"/>
            <a:ext cx="11880850" cy="4724400"/>
          </a:xfrm>
          <a:prstGeom prst="rect">
            <a:avLst/>
          </a:prstGeom>
          <a:noFill/>
          <a:ln w="9525">
            <a:noFill/>
            <a:miter lim="800000"/>
            <a:headEnd/>
            <a:tailEnd/>
          </a:ln>
        </p:spPr>
      </p:pic>
      <p:pic>
        <p:nvPicPr>
          <p:cNvPr id="74756" name="Picture 3"/>
          <p:cNvPicPr>
            <a:picLocks noChangeAspect="1" noChangeArrowheads="1"/>
          </p:cNvPicPr>
          <p:nvPr/>
        </p:nvPicPr>
        <p:blipFill>
          <a:blip r:embed="rId3"/>
          <a:srcRect/>
          <a:stretch>
            <a:fillRect/>
          </a:stretch>
        </p:blipFill>
        <p:spPr bwMode="auto">
          <a:xfrm>
            <a:off x="760413" y="5486400"/>
            <a:ext cx="10102850" cy="762000"/>
          </a:xfrm>
          <a:prstGeom prst="rect">
            <a:avLst/>
          </a:prstGeom>
          <a:noFill/>
          <a:ln w="9525">
            <a:noFill/>
            <a:miter lim="800000"/>
            <a:headEnd/>
            <a:tailEnd/>
          </a:ln>
        </p:spPr>
      </p:pic>
      <p:sp>
        <p:nvSpPr>
          <p:cNvPr id="7475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F0FF-4F7E-45A8-B517-35A3EFC5E67E}" type="slidenum">
              <a:rPr lang="en-US" smtClean="0"/>
              <a:pPr/>
              <a:t>72</a:t>
            </a:fld>
            <a:endParaRPr lang="en-US"/>
          </a:p>
        </p:txBody>
      </p:sp>
      <p:sp>
        <p:nvSpPr>
          <p:cNvPr id="8" name="Footer Placeholder 6">
            <a:extLst>
              <a:ext uri="{FF2B5EF4-FFF2-40B4-BE49-F238E27FC236}">
                <a16:creationId xmlns:a16="http://schemas.microsoft.com/office/drawing/2014/main" id="{6264C6C5-F0AA-4D94-B931-3E88D7D296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BE8A56-8946-43D6-9600-86E3C665D08F}" type="slidenum">
              <a:rPr lang="en-US" smtClean="0"/>
              <a:pPr/>
              <a:t>73</a:t>
            </a:fld>
            <a:endParaRPr lang="en-US"/>
          </a:p>
        </p:txBody>
      </p:sp>
      <p:sp>
        <p:nvSpPr>
          <p:cNvPr id="261122" name="Rectangle 2"/>
          <p:cNvSpPr>
            <a:spLocks noGrp="1" noChangeArrowheads="1"/>
          </p:cNvSpPr>
          <p:nvPr>
            <p:ph type="title"/>
          </p:nvPr>
        </p:nvSpPr>
        <p:spPr/>
        <p:txBody>
          <a:bodyPr/>
          <a:lstStyle/>
          <a:p>
            <a:pPr eaLnBrk="1" hangingPunct="1">
              <a:defRPr/>
            </a:pPr>
            <a:r>
              <a:rPr lang="da-DK"/>
              <a:t>Proof by Induction</a:t>
            </a:r>
          </a:p>
        </p:txBody>
      </p:sp>
      <p:sp>
        <p:nvSpPr>
          <p:cNvPr id="261123" name="Rectangle 3"/>
          <p:cNvSpPr>
            <a:spLocks noGrp="1" noChangeArrowheads="1"/>
          </p:cNvSpPr>
          <p:nvPr>
            <p:ph type="body" idx="1"/>
          </p:nvPr>
        </p:nvSpPr>
        <p:spPr/>
        <p:txBody>
          <a:bodyPr/>
          <a:lstStyle/>
          <a:p>
            <a:pPr eaLnBrk="1" hangingPunct="1">
              <a:defRPr/>
            </a:pPr>
            <a:r>
              <a:rPr lang="da-DK" sz="2800"/>
              <a:t>We want to show that property </a:t>
            </a:r>
            <a:r>
              <a:rPr lang="da-DK" sz="2800" i="1"/>
              <a:t>P </a:t>
            </a:r>
            <a:r>
              <a:rPr lang="da-DK" sz="2800"/>
              <a:t>is true for all integers </a:t>
            </a:r>
            <a:r>
              <a:rPr lang="da-DK" sz="2800" i="1"/>
              <a:t>n </a:t>
            </a:r>
            <a:r>
              <a:rPr lang="da-DK" sz="2800">
                <a:latin typeface="Symbol" pitchFamily="18" charset="2"/>
              </a:rPr>
              <a:t>³</a:t>
            </a:r>
            <a:r>
              <a:rPr lang="da-DK" sz="2800"/>
              <a:t> </a:t>
            </a:r>
            <a:r>
              <a:rPr lang="da-DK" sz="2800" i="1"/>
              <a:t>n</a:t>
            </a:r>
            <a:r>
              <a:rPr lang="da-DK" sz="2800" baseline="-25000"/>
              <a:t>0</a:t>
            </a:r>
            <a:r>
              <a:rPr lang="da-DK" sz="2800"/>
              <a:t>.</a:t>
            </a:r>
          </a:p>
          <a:p>
            <a:pPr eaLnBrk="1" hangingPunct="1">
              <a:defRPr/>
            </a:pPr>
            <a:r>
              <a:rPr lang="da-DK" sz="2800" b="1"/>
              <a:t>Basis</a:t>
            </a:r>
            <a:r>
              <a:rPr lang="da-DK" sz="2800"/>
              <a:t>: prove that </a:t>
            </a:r>
            <a:r>
              <a:rPr lang="da-DK" sz="2800" i="1"/>
              <a:t>P</a:t>
            </a:r>
            <a:r>
              <a:rPr lang="da-DK" sz="2800"/>
              <a:t> is true for </a:t>
            </a:r>
            <a:r>
              <a:rPr lang="da-DK" sz="2800" i="1"/>
              <a:t>n</a:t>
            </a:r>
            <a:r>
              <a:rPr lang="da-DK" sz="2800" baseline="-25000"/>
              <a:t>0</a:t>
            </a:r>
            <a:r>
              <a:rPr lang="da-DK" sz="2800"/>
              <a:t>.</a:t>
            </a:r>
            <a:endParaRPr lang="da-DK" sz="2800" baseline="-25000"/>
          </a:p>
          <a:p>
            <a:pPr eaLnBrk="1" hangingPunct="1">
              <a:defRPr/>
            </a:pPr>
            <a:r>
              <a:rPr lang="da-DK" sz="2800" b="1"/>
              <a:t>Inductive step</a:t>
            </a:r>
            <a:r>
              <a:rPr lang="da-DK" sz="2800"/>
              <a:t>: prove that if </a:t>
            </a:r>
            <a:r>
              <a:rPr lang="da-DK" sz="2800" i="1"/>
              <a:t>P</a:t>
            </a:r>
            <a:r>
              <a:rPr lang="da-DK" sz="2800"/>
              <a:t> is true for all </a:t>
            </a:r>
            <a:r>
              <a:rPr lang="da-DK" sz="2800" i="1"/>
              <a:t>k</a:t>
            </a:r>
            <a:r>
              <a:rPr lang="da-DK" sz="2800"/>
              <a:t> such that </a:t>
            </a:r>
            <a:r>
              <a:rPr lang="da-DK" sz="2800" i="1"/>
              <a:t>n</a:t>
            </a:r>
            <a:r>
              <a:rPr lang="da-DK" sz="2800" baseline="-25000"/>
              <a:t>0 </a:t>
            </a:r>
            <a:r>
              <a:rPr lang="da-DK" sz="2800">
                <a:latin typeface="Symbol" pitchFamily="18" charset="2"/>
              </a:rPr>
              <a:t>£</a:t>
            </a:r>
            <a:r>
              <a:rPr lang="da-DK" sz="2800" baseline="-25000"/>
              <a:t> </a:t>
            </a:r>
            <a:r>
              <a:rPr lang="da-DK" sz="2800" i="1"/>
              <a:t>k </a:t>
            </a:r>
            <a:r>
              <a:rPr lang="da-DK" sz="2800">
                <a:latin typeface="Symbol" pitchFamily="18" charset="2"/>
              </a:rPr>
              <a:t>£</a:t>
            </a:r>
            <a:r>
              <a:rPr lang="da-DK" sz="2800"/>
              <a:t> </a:t>
            </a:r>
            <a:r>
              <a:rPr lang="da-DK" sz="2800" i="1"/>
              <a:t>n </a:t>
            </a:r>
            <a:r>
              <a:rPr lang="da-DK" sz="2800"/>
              <a:t>– 1 then </a:t>
            </a:r>
            <a:r>
              <a:rPr lang="da-DK" sz="2800" i="1"/>
              <a:t>P</a:t>
            </a:r>
            <a:r>
              <a:rPr lang="da-DK" sz="2800"/>
              <a:t> is also true for </a:t>
            </a:r>
            <a:r>
              <a:rPr lang="da-DK" sz="2800" i="1"/>
              <a:t>n.</a:t>
            </a:r>
          </a:p>
          <a:p>
            <a:pPr eaLnBrk="1" hangingPunct="1">
              <a:defRPr/>
            </a:pPr>
            <a:r>
              <a:rPr lang="da-DK" sz="2800"/>
              <a:t>Example</a:t>
            </a:r>
          </a:p>
          <a:p>
            <a:pPr eaLnBrk="1" hangingPunct="1">
              <a:defRPr/>
            </a:pPr>
            <a:endParaRPr lang="da-DK" sz="2800"/>
          </a:p>
          <a:p>
            <a:pPr eaLnBrk="1" hangingPunct="1">
              <a:defRPr/>
            </a:pPr>
            <a:r>
              <a:rPr lang="da-DK" sz="2800"/>
              <a:t>Basis</a:t>
            </a:r>
          </a:p>
          <a:p>
            <a:pPr eaLnBrk="1" hangingPunct="1">
              <a:defRPr/>
            </a:pPr>
            <a:endParaRPr lang="da-DK" sz="2800" baseline="-25000"/>
          </a:p>
        </p:txBody>
      </p:sp>
      <p:graphicFrame>
        <p:nvGraphicFramePr>
          <p:cNvPr id="6146" name="Object 4"/>
          <p:cNvGraphicFramePr>
            <a:graphicFrameLocks noChangeAspect="1"/>
          </p:cNvGraphicFramePr>
          <p:nvPr/>
        </p:nvGraphicFramePr>
        <p:xfrm>
          <a:off x="3656013" y="4419600"/>
          <a:ext cx="4967287" cy="862013"/>
        </p:xfrm>
        <a:graphic>
          <a:graphicData uri="http://schemas.openxmlformats.org/presentationml/2006/ole">
            <mc:AlternateContent xmlns:mc="http://schemas.openxmlformats.org/markup-compatibility/2006">
              <mc:Choice xmlns:v="urn:schemas-microsoft-com:vml" Requires="v">
                <p:oleObj name="Equation" r:id="rId2" imgW="1866900" imgH="431800" progId="Equation.DSMT4">
                  <p:embed/>
                </p:oleObj>
              </mc:Choice>
              <mc:Fallback>
                <p:oleObj name="Equation" r:id="rId2" imgW="18669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3" y="4419600"/>
                        <a:ext cx="496728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3527425" y="5257800"/>
          <a:ext cx="3278188" cy="862013"/>
        </p:xfrm>
        <a:graphic>
          <a:graphicData uri="http://schemas.openxmlformats.org/presentationml/2006/ole">
            <mc:AlternateContent xmlns:mc="http://schemas.openxmlformats.org/markup-compatibility/2006">
              <mc:Choice xmlns:v="urn:schemas-microsoft-com:vml" Requires="v">
                <p:oleObj name="Equation" r:id="rId4" imgW="1231366" imgH="431613" progId="Equation.DSMT4">
                  <p:embed/>
                </p:oleObj>
              </mc:Choice>
              <mc:Fallback>
                <p:oleObj name="Equation" r:id="rId4" imgW="1231366" imgH="4316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5257800"/>
                        <a:ext cx="3278188"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6">
            <a:extLst>
              <a:ext uri="{FF2B5EF4-FFF2-40B4-BE49-F238E27FC236}">
                <a16:creationId xmlns:a16="http://schemas.microsoft.com/office/drawing/2014/main" id="{3E990287-7354-448B-8447-14F044B34E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2DD3EDC-3725-40B1-84FF-874518285D0F}" type="slidenum">
              <a:rPr lang="en-US" smtClean="0"/>
              <a:pPr/>
              <a:t>74</a:t>
            </a:fld>
            <a:endParaRPr lang="en-US"/>
          </a:p>
        </p:txBody>
      </p:sp>
      <p:sp>
        <p:nvSpPr>
          <p:cNvPr id="262146" name="Rectangle 2"/>
          <p:cNvSpPr>
            <a:spLocks noGrp="1" noChangeArrowheads="1"/>
          </p:cNvSpPr>
          <p:nvPr>
            <p:ph type="title"/>
          </p:nvPr>
        </p:nvSpPr>
        <p:spPr/>
        <p:txBody>
          <a:bodyPr/>
          <a:lstStyle/>
          <a:p>
            <a:pPr eaLnBrk="1" hangingPunct="1">
              <a:defRPr/>
            </a:pPr>
            <a:r>
              <a:rPr lang="da-DK"/>
              <a:t>...Proof by Induction</a:t>
            </a:r>
          </a:p>
        </p:txBody>
      </p:sp>
      <p:graphicFrame>
        <p:nvGraphicFramePr>
          <p:cNvPr id="7170" name="Object 3"/>
          <p:cNvGraphicFramePr>
            <a:graphicFrameLocks noGrp="1" noChangeAspect="1"/>
          </p:cNvGraphicFramePr>
          <p:nvPr>
            <p:ph type="body" idx="1"/>
          </p:nvPr>
        </p:nvGraphicFramePr>
        <p:xfrm>
          <a:off x="1216025" y="2043113"/>
          <a:ext cx="7866063" cy="3846512"/>
        </p:xfrm>
        <a:graphic>
          <a:graphicData uri="http://schemas.openxmlformats.org/presentationml/2006/ole">
            <mc:AlternateContent xmlns:mc="http://schemas.openxmlformats.org/markup-compatibility/2006">
              <mc:Choice xmlns:v="urn:schemas-microsoft-com:vml" Requires="v">
                <p:oleObj name="Equation" r:id="rId2" imgW="2387600" imgH="1701800" progId="Equation.DSMT4">
                  <p:embed/>
                </p:oleObj>
              </mc:Choice>
              <mc:Fallback>
                <p:oleObj name="Equation" r:id="rId2" imgW="2387600" imgH="17018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2043113"/>
                        <a:ext cx="7866063" cy="384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48" name="Rectangle 4"/>
          <p:cNvSpPr>
            <a:spLocks noGrp="1" noChangeArrowheads="1"/>
          </p:cNvSpPr>
          <p:nvPr>
            <p:ph type="body" idx="1"/>
          </p:nvPr>
        </p:nvSpPr>
        <p:spPr/>
        <p:txBody>
          <a:bodyPr/>
          <a:lstStyle/>
          <a:p>
            <a:pPr eaLnBrk="1" hangingPunct="1">
              <a:defRPr/>
            </a:pPr>
            <a:r>
              <a:rPr lang="da-DK"/>
              <a:t>Inductive Step</a:t>
            </a:r>
          </a:p>
        </p:txBody>
      </p:sp>
      <p:sp>
        <p:nvSpPr>
          <p:cNvPr id="7" name="Footer Placeholder 6">
            <a:extLst>
              <a:ext uri="{FF2B5EF4-FFF2-40B4-BE49-F238E27FC236}">
                <a16:creationId xmlns:a16="http://schemas.microsoft.com/office/drawing/2014/main" id="{7DC315F9-DB88-401A-98F8-37692411C7A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A0540C8-BEF9-4590-93A1-1815FC0AAE7E}" type="slidenum">
              <a:rPr lang="en-US" smtClean="0"/>
              <a:pPr/>
              <a:t>75</a:t>
            </a:fld>
            <a:endParaRPr lang="en-US"/>
          </a:p>
        </p:txBody>
      </p:sp>
      <p:sp>
        <p:nvSpPr>
          <p:cNvPr id="251906" name="Rectangle 2"/>
          <p:cNvSpPr>
            <a:spLocks noGrp="1" noChangeArrowheads="1"/>
          </p:cNvSpPr>
          <p:nvPr>
            <p:ph type="title"/>
          </p:nvPr>
        </p:nvSpPr>
        <p:spPr/>
        <p:txBody>
          <a:bodyPr/>
          <a:lstStyle/>
          <a:p>
            <a:pPr eaLnBrk="1" hangingPunct="1">
              <a:defRPr/>
            </a:pPr>
            <a:r>
              <a:rPr lang="da-DK"/>
              <a:t>Sorting</a:t>
            </a:r>
            <a:endParaRPr lang="en-US"/>
          </a:p>
        </p:txBody>
      </p:sp>
      <p:sp>
        <p:nvSpPr>
          <p:cNvPr id="251907" name="Rectangle 3"/>
          <p:cNvSpPr>
            <a:spLocks noGrp="1" noChangeArrowheads="1"/>
          </p:cNvSpPr>
          <p:nvPr>
            <p:ph type="body" idx="1"/>
          </p:nvPr>
        </p:nvSpPr>
        <p:spPr/>
        <p:txBody>
          <a:bodyPr/>
          <a:lstStyle/>
          <a:p>
            <a:pPr eaLnBrk="1" hangingPunct="1">
              <a:lnSpc>
                <a:spcPct val="120000"/>
              </a:lnSpc>
              <a:defRPr/>
            </a:pPr>
            <a:r>
              <a:rPr lang="da-DK" sz="2800"/>
              <a:t>Sorting is a classical and important algorithmic problem.</a:t>
            </a:r>
          </a:p>
          <a:p>
            <a:pPr eaLnBrk="1" hangingPunct="1">
              <a:lnSpc>
                <a:spcPct val="120000"/>
              </a:lnSpc>
              <a:defRPr/>
            </a:pPr>
            <a:r>
              <a:rPr lang="da-DK" sz="2800"/>
              <a:t>We look at sorting arrays (in contrast to files, which restrict random access).</a:t>
            </a:r>
          </a:p>
          <a:p>
            <a:pPr eaLnBrk="1" hangingPunct="1">
              <a:lnSpc>
                <a:spcPct val="120000"/>
              </a:lnSpc>
              <a:defRPr/>
            </a:pPr>
            <a:r>
              <a:rPr lang="da-DK" sz="2800"/>
              <a:t>A key constraint is the efficient management of the space</a:t>
            </a:r>
          </a:p>
          <a:p>
            <a:pPr lvl="1" eaLnBrk="1" hangingPunct="1">
              <a:lnSpc>
                <a:spcPct val="120000"/>
              </a:lnSpc>
              <a:defRPr/>
            </a:pPr>
            <a:r>
              <a:rPr lang="da-DK" sz="2400"/>
              <a:t>In-place sorting algorithms</a:t>
            </a:r>
          </a:p>
          <a:p>
            <a:pPr eaLnBrk="1" hangingPunct="1">
              <a:lnSpc>
                <a:spcPct val="120000"/>
              </a:lnSpc>
              <a:defRPr/>
            </a:pPr>
            <a:r>
              <a:rPr lang="da-DK" sz="2800"/>
              <a:t>The efficiency comparison is based on the number of comparisons (C) and the number of movements (M).</a:t>
            </a:r>
          </a:p>
        </p:txBody>
      </p:sp>
      <p:sp>
        <p:nvSpPr>
          <p:cNvPr id="6" name="Footer Placeholder 6">
            <a:extLst>
              <a:ext uri="{FF2B5EF4-FFF2-40B4-BE49-F238E27FC236}">
                <a16:creationId xmlns:a16="http://schemas.microsoft.com/office/drawing/2014/main" id="{152844BD-67B5-45DC-82AE-2443E522592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54CAD3C-1024-4E15-8CFF-D457898AE67C}" type="slidenum">
              <a:rPr lang="en-US" smtClean="0"/>
              <a:pPr/>
              <a:t>76</a:t>
            </a:fld>
            <a:endParaRPr lang="en-US"/>
          </a:p>
        </p:txBody>
      </p:sp>
      <p:sp>
        <p:nvSpPr>
          <p:cNvPr id="253954" name="Rectangle 2"/>
          <p:cNvSpPr>
            <a:spLocks noGrp="1" noChangeArrowheads="1"/>
          </p:cNvSpPr>
          <p:nvPr>
            <p:ph type="title"/>
          </p:nvPr>
        </p:nvSpPr>
        <p:spPr/>
        <p:txBody>
          <a:bodyPr/>
          <a:lstStyle/>
          <a:p>
            <a:pPr eaLnBrk="1" hangingPunct="1">
              <a:defRPr/>
            </a:pPr>
            <a:r>
              <a:rPr lang="da-DK"/>
              <a:t>Sorting</a:t>
            </a:r>
            <a:endParaRPr lang="en-US"/>
          </a:p>
        </p:txBody>
      </p:sp>
      <p:sp>
        <p:nvSpPr>
          <p:cNvPr id="253955" name="Rectangle 3"/>
          <p:cNvSpPr>
            <a:spLocks noGrp="1" noChangeArrowheads="1"/>
          </p:cNvSpPr>
          <p:nvPr>
            <p:ph type="body" idx="1"/>
          </p:nvPr>
        </p:nvSpPr>
        <p:spPr/>
        <p:txBody>
          <a:bodyPr/>
          <a:lstStyle/>
          <a:p>
            <a:pPr eaLnBrk="1" hangingPunct="1">
              <a:defRPr/>
            </a:pPr>
            <a:r>
              <a:rPr lang="da-DK" sz="2800"/>
              <a:t>Simple sorting methods use roughly n * n  comparisons</a:t>
            </a:r>
          </a:p>
          <a:p>
            <a:pPr lvl="1" eaLnBrk="1" hangingPunct="1">
              <a:defRPr/>
            </a:pPr>
            <a:r>
              <a:rPr lang="da-DK" sz="2400"/>
              <a:t>Insertion sort</a:t>
            </a:r>
          </a:p>
          <a:p>
            <a:pPr lvl="1" eaLnBrk="1" hangingPunct="1">
              <a:defRPr/>
            </a:pPr>
            <a:r>
              <a:rPr lang="da-DK" sz="2400"/>
              <a:t>Selection sort</a:t>
            </a:r>
          </a:p>
          <a:p>
            <a:pPr lvl="1" eaLnBrk="1" hangingPunct="1">
              <a:defRPr/>
            </a:pPr>
            <a:r>
              <a:rPr lang="da-DK" sz="2400"/>
              <a:t>Bubble sort</a:t>
            </a:r>
          </a:p>
          <a:p>
            <a:pPr eaLnBrk="1" hangingPunct="1">
              <a:defRPr/>
            </a:pPr>
            <a:r>
              <a:rPr lang="da-DK" sz="2800"/>
              <a:t>Fast sorting methods use roughly n * log n comparisons.</a:t>
            </a:r>
          </a:p>
          <a:p>
            <a:pPr lvl="1" eaLnBrk="1" hangingPunct="1">
              <a:defRPr/>
            </a:pPr>
            <a:r>
              <a:rPr lang="da-DK" sz="2400"/>
              <a:t>Merge sort</a:t>
            </a:r>
          </a:p>
          <a:p>
            <a:pPr lvl="1" eaLnBrk="1" hangingPunct="1">
              <a:defRPr/>
            </a:pPr>
            <a:r>
              <a:rPr lang="da-DK" sz="2400"/>
              <a:t>Heap sort</a:t>
            </a:r>
          </a:p>
          <a:p>
            <a:pPr lvl="1" eaLnBrk="1" hangingPunct="1">
              <a:defRPr/>
            </a:pPr>
            <a:r>
              <a:rPr lang="da-DK" sz="2400"/>
              <a:t>Quicksort</a:t>
            </a:r>
            <a:endParaRPr lang="en-US" sz="2400"/>
          </a:p>
        </p:txBody>
      </p:sp>
      <p:sp>
        <p:nvSpPr>
          <p:cNvPr id="6" name="Footer Placeholder 6">
            <a:extLst>
              <a:ext uri="{FF2B5EF4-FFF2-40B4-BE49-F238E27FC236}">
                <a16:creationId xmlns:a16="http://schemas.microsoft.com/office/drawing/2014/main" id="{B7DEB85B-7102-494F-916D-07D2B5B997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0E6514A-7D94-49C5-80CB-EC538F394624}" type="slidenum">
              <a:rPr lang="en-US" smtClean="0"/>
              <a:pPr/>
              <a:t>77</a:t>
            </a:fld>
            <a:endParaRPr lang="en-US"/>
          </a:p>
        </p:txBody>
      </p:sp>
      <p:sp>
        <p:nvSpPr>
          <p:cNvPr id="267266" name="Rectangle 2"/>
          <p:cNvSpPr>
            <a:spLocks noGrp="1" noChangeArrowheads="1"/>
          </p:cNvSpPr>
          <p:nvPr>
            <p:ph type="title"/>
          </p:nvPr>
        </p:nvSpPr>
        <p:spPr/>
        <p:txBody>
          <a:bodyPr/>
          <a:lstStyle/>
          <a:p>
            <a:pPr eaLnBrk="1" hangingPunct="1">
              <a:defRPr/>
            </a:pPr>
            <a:r>
              <a:rPr lang="en-US"/>
              <a:t>References &amp; Readings</a:t>
            </a:r>
          </a:p>
        </p:txBody>
      </p:sp>
      <p:sp>
        <p:nvSpPr>
          <p:cNvPr id="267267" name="Rectangle 3"/>
          <p:cNvSpPr>
            <a:spLocks noGrp="1" noChangeArrowheads="1"/>
          </p:cNvSpPr>
          <p:nvPr>
            <p:ph type="body" idx="1"/>
          </p:nvPr>
        </p:nvSpPr>
        <p:spPr/>
        <p:txBody>
          <a:bodyPr/>
          <a:lstStyle/>
          <a:p>
            <a:pPr eaLnBrk="1" hangingPunct="1">
              <a:lnSpc>
                <a:spcPct val="80000"/>
              </a:lnSpc>
              <a:defRPr/>
            </a:pPr>
            <a:r>
              <a:rPr lang="en-US" sz="2800"/>
              <a:t>CLRS</a:t>
            </a:r>
          </a:p>
          <a:p>
            <a:pPr lvl="1" eaLnBrk="1" hangingPunct="1">
              <a:lnSpc>
                <a:spcPct val="80000"/>
              </a:lnSpc>
              <a:defRPr/>
            </a:pPr>
            <a:r>
              <a:rPr lang="en-US" sz="2400"/>
              <a:t>Chapters: 1, 2 (2.1, 2.2), 3</a:t>
            </a:r>
          </a:p>
          <a:p>
            <a:pPr lvl="1" eaLnBrk="1" hangingPunct="1">
              <a:lnSpc>
                <a:spcPct val="80000"/>
              </a:lnSpc>
              <a:defRPr/>
            </a:pPr>
            <a:r>
              <a:rPr lang="en-US" sz="2400"/>
              <a:t>Exercises: 1.2-2, 1.2-3, 2.1-3, 2.1-4, 2.2-1, 2.2-3, 3.1-1, 3.1-4, 3.1-6, 3.1</a:t>
            </a:r>
          </a:p>
          <a:p>
            <a:pPr lvl="1" eaLnBrk="1" hangingPunct="1">
              <a:lnSpc>
                <a:spcPct val="80000"/>
              </a:lnSpc>
              <a:defRPr/>
            </a:pPr>
            <a:r>
              <a:rPr lang="en-US" sz="2400"/>
              <a:t>Problems: 1-1, 3-3</a:t>
            </a:r>
          </a:p>
          <a:p>
            <a:pPr eaLnBrk="1" hangingPunct="1">
              <a:lnSpc>
                <a:spcPct val="80000"/>
              </a:lnSpc>
              <a:defRPr/>
            </a:pPr>
            <a:r>
              <a:rPr lang="en-US" sz="2800"/>
              <a:t>HSR</a:t>
            </a:r>
          </a:p>
          <a:p>
            <a:pPr lvl="1" eaLnBrk="1" hangingPunct="1">
              <a:lnSpc>
                <a:spcPct val="80000"/>
              </a:lnSpc>
              <a:defRPr/>
            </a:pPr>
            <a:r>
              <a:rPr lang="en-US" sz="2400"/>
              <a:t>Chapters: 1 (1.1-1.3)</a:t>
            </a:r>
          </a:p>
          <a:p>
            <a:pPr lvl="1" eaLnBrk="1" hangingPunct="1">
              <a:lnSpc>
                <a:spcPct val="80000"/>
              </a:lnSpc>
              <a:defRPr/>
            </a:pPr>
            <a:r>
              <a:rPr lang="en-US" sz="2400"/>
              <a:t>Examples: 1.4-1.6, 1.11-1.13, 1.17-1.18</a:t>
            </a:r>
          </a:p>
          <a:p>
            <a:pPr lvl="1" eaLnBrk="1" hangingPunct="1">
              <a:lnSpc>
                <a:spcPct val="80000"/>
              </a:lnSpc>
              <a:defRPr/>
            </a:pPr>
            <a:r>
              <a:rPr lang="en-US" sz="2400"/>
              <a:t>Exercises: 1.3 (1-4, 8, 9)</a:t>
            </a:r>
          </a:p>
          <a:p>
            <a:pPr eaLnBrk="1" hangingPunct="1">
              <a:lnSpc>
                <a:spcPct val="80000"/>
              </a:lnSpc>
              <a:defRPr/>
            </a:pPr>
            <a:r>
              <a:rPr lang="en-US" sz="2800"/>
              <a:t>Review for laboratory</a:t>
            </a:r>
          </a:p>
          <a:p>
            <a:pPr lvl="1" eaLnBrk="1" hangingPunct="1">
              <a:lnSpc>
                <a:spcPct val="80000"/>
              </a:lnSpc>
              <a:defRPr/>
            </a:pPr>
            <a:r>
              <a:rPr lang="en-US" sz="2400"/>
              <a:t>HSR</a:t>
            </a:r>
          </a:p>
          <a:p>
            <a:pPr lvl="2" eaLnBrk="1" hangingPunct="1">
              <a:lnSpc>
                <a:spcPct val="80000"/>
              </a:lnSpc>
              <a:defRPr/>
            </a:pPr>
            <a:r>
              <a:rPr lang="en-US" sz="2000"/>
              <a:t>Chapters: 2, 3.2 - 3.5  </a:t>
            </a:r>
          </a:p>
          <a:p>
            <a:pPr lvl="1" eaLnBrk="1" hangingPunct="1">
              <a:lnSpc>
                <a:spcPct val="80000"/>
              </a:lnSpc>
              <a:defRPr/>
            </a:pPr>
            <a:r>
              <a:rPr lang="en-US" sz="2400"/>
              <a:t>CLRS</a:t>
            </a:r>
          </a:p>
          <a:p>
            <a:pPr lvl="2" eaLnBrk="1" hangingPunct="1">
              <a:lnSpc>
                <a:spcPct val="80000"/>
              </a:lnSpc>
              <a:defRPr/>
            </a:pPr>
            <a:r>
              <a:rPr lang="en-US" sz="2000"/>
              <a:t>Chapters: 6, 7, 10, 12</a:t>
            </a:r>
          </a:p>
        </p:txBody>
      </p:sp>
      <p:sp>
        <p:nvSpPr>
          <p:cNvPr id="6" name="Footer Placeholder 6">
            <a:extLst>
              <a:ext uri="{FF2B5EF4-FFF2-40B4-BE49-F238E27FC236}">
                <a16:creationId xmlns:a16="http://schemas.microsoft.com/office/drawing/2014/main" id="{4DF4A5E1-7349-49CA-950C-A42B4BE5E42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8</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dirty="0"/>
              <a:t>Programming</a:t>
            </a:r>
          </a:p>
          <a:p>
            <a:pPr lvl="1" eaLnBrk="1" hangingPunct="1">
              <a:defRPr/>
            </a:pPr>
            <a:r>
              <a:rPr lang="en-US" sz="2400" dirty="0"/>
              <a:t>Data types, operations</a:t>
            </a:r>
          </a:p>
          <a:p>
            <a:pPr lvl="1" eaLnBrk="1" hangingPunct="1">
              <a:defRPr/>
            </a:pPr>
            <a:r>
              <a:rPr lang="en-US" sz="2400" dirty="0"/>
              <a:t>Conditional statements</a:t>
            </a:r>
          </a:p>
          <a:p>
            <a:pPr lvl="1" eaLnBrk="1" hangingPunct="1">
              <a:defRPr/>
            </a:pPr>
            <a:r>
              <a:rPr lang="en-US" sz="2400" dirty="0"/>
              <a:t>Loops</a:t>
            </a:r>
          </a:p>
          <a:p>
            <a:pPr lvl="1" eaLnBrk="1" hangingPunct="1">
              <a:defRPr/>
            </a:pPr>
            <a:r>
              <a:rPr lang="en-US" sz="2400" dirty="0"/>
              <a:t>Procedures and functions</a:t>
            </a:r>
          </a:p>
          <a:p>
            <a:pPr lvl="1" eaLnBrk="1" hangingPunct="1">
              <a:defRPr/>
            </a:pPr>
            <a:r>
              <a:rPr lang="en-US" sz="2400" dirty="0"/>
              <a:t>C/ C++/ Java</a:t>
            </a:r>
          </a:p>
          <a:p>
            <a:pPr eaLnBrk="1" hangingPunct="1">
              <a:defRPr/>
            </a:pPr>
            <a:r>
              <a:rPr lang="en-US" sz="2800" dirty="0"/>
              <a:t>Discrete Mathematics</a:t>
            </a:r>
          </a:p>
          <a:p>
            <a:pPr eaLnBrk="1" hangingPunct="1">
              <a:defRPr/>
            </a:pPr>
            <a:r>
              <a:rPr lang="en-US" sz="2800" dirty="0"/>
              <a:t>Data Structures (array, structure, pointer, file, etc...)</a:t>
            </a:r>
          </a:p>
          <a:p>
            <a:pPr eaLnBrk="1" hangingPunct="1">
              <a:defRPr/>
            </a:pPr>
            <a:r>
              <a:rPr lang="en-US" sz="2800" dirty="0"/>
              <a:t>Computer lab (edit, compile, execute, debug)</a:t>
            </a:r>
          </a:p>
          <a:p>
            <a:pPr eaLnBrk="1" hangingPunct="1">
              <a:defRPr/>
            </a:pPr>
            <a:r>
              <a:rPr lang="en-US" sz="2800" b="1" u="sng" dirty="0">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dirty="0"/>
              <a:t>This course is a continuation of the courses Programming Language 1 &amp; 2, and Data Structure.</a:t>
            </a:r>
          </a:p>
          <a:p>
            <a:pPr algn="just">
              <a:defRPr/>
            </a:pPr>
            <a:r>
              <a:rPr lang="en-US" dirty="0"/>
              <a:t>Algorithm is required for all areas of computer science – especially for developing problem solving ability.</a:t>
            </a:r>
          </a:p>
          <a:p>
            <a:pPr algn="just">
              <a:defRPr/>
            </a:pPr>
            <a:r>
              <a:rPr lang="en-US" dirty="0"/>
              <a:t>This course will give the basic for the understanding of the courses –Theory of Computation, Artificial Intelligence,  etc.</a:t>
            </a:r>
          </a:p>
          <a:p>
            <a:pPr algn="just">
              <a:defRPr/>
            </a:pPr>
            <a:r>
              <a:rPr lang="en-US"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9</a:t>
            </a:fld>
            <a:endParaRPr lang="en-US"/>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AC8BEC7548904C918C2E4B53361884" ma:contentTypeVersion="0" ma:contentTypeDescription="Create a new document." ma:contentTypeScope="" ma:versionID="4eb6c4b26808b0c91b7043aa2112e67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B43FA5-5919-4337-A02F-EE853AE2C077}"/>
</file>

<file path=customXml/itemProps2.xml><?xml version="1.0" encoding="utf-8"?>
<ds:datastoreItem xmlns:ds="http://schemas.openxmlformats.org/officeDocument/2006/customXml" ds:itemID="{9E7C22CC-056F-4B51-9E21-D0B715FB87BD}"/>
</file>

<file path=customXml/itemProps3.xml><?xml version="1.0" encoding="utf-8"?>
<ds:datastoreItem xmlns:ds="http://schemas.openxmlformats.org/officeDocument/2006/customXml" ds:itemID="{2CA1D4E5-1517-4140-AA84-F93EB4B4D107}"/>
</file>

<file path=docProps/app.xml><?xml version="1.0" encoding="utf-8"?>
<Properties xmlns="http://schemas.openxmlformats.org/officeDocument/2006/extended-properties" xmlns:vt="http://schemas.openxmlformats.org/officeDocument/2006/docPropsVTypes">
  <Template/>
  <TotalTime>4358</TotalTime>
  <Words>6761</Words>
  <Application>Microsoft Office PowerPoint</Application>
  <PresentationFormat>Custom</PresentationFormat>
  <Paragraphs>911</Paragraphs>
  <Slides>77</Slides>
  <Notes>20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77</vt:i4>
      </vt:variant>
    </vt:vector>
  </HeadingPairs>
  <TitlesOfParts>
    <vt:vector size="91" baseType="lpstr">
      <vt:lpstr>Arial</vt:lpstr>
      <vt:lpstr>Calibri</vt:lpstr>
      <vt:lpstr>Corbel</vt:lpstr>
      <vt:lpstr>Courier New</vt:lpstr>
      <vt:lpstr>inherit</vt:lpstr>
      <vt:lpstr>MT Symbol</vt:lpstr>
      <vt:lpstr>Symbol</vt:lpstr>
      <vt:lpstr>Tahoma</vt:lpstr>
      <vt:lpstr>Times New Roman</vt:lpstr>
      <vt:lpstr>Verdana</vt:lpstr>
      <vt:lpstr>Wingdings</vt:lpstr>
      <vt:lpstr>Default Design</vt:lpstr>
      <vt:lpstr>Spectrum</vt:lpstr>
      <vt:lpstr>Equation</vt:lpstr>
      <vt:lpstr>Lecture Title: Introduction &amp; Preliminary  Discussions on Algorithms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Resources &amp; References</vt:lpstr>
      <vt:lpstr>PowerPoint Presentation</vt:lpstr>
      <vt:lpstr>Course Evaluation</vt:lpstr>
      <vt:lpstr>Online 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lpstr>PowerPoint Presentation</vt:lpstr>
      <vt:lpstr>PowerPoint Presentation</vt:lpstr>
      <vt:lpstr>Analysis of Algorithms</vt:lpstr>
      <vt:lpstr>The RAM Model</vt:lpstr>
      <vt:lpstr>The RAM model (cntd..)</vt:lpstr>
      <vt:lpstr>Example</vt:lpstr>
      <vt:lpstr>Example: N-by-N matrix, N-by-1 vector, multiply</vt:lpstr>
      <vt:lpstr>Insertion Sort</vt:lpstr>
      <vt:lpstr>PowerPoint Presentation</vt:lpstr>
      <vt:lpstr>Insertion Sort Simulation</vt:lpstr>
      <vt:lpstr>Analysis of Insertion Sort</vt:lpstr>
      <vt:lpstr>…Analysis of Insertion Sort</vt:lpstr>
      <vt:lpstr>…Analysis of Insertion Sort</vt:lpstr>
      <vt:lpstr>Performance Analysis</vt:lpstr>
      <vt:lpstr>Best/ Worst/ Average Case</vt:lpstr>
      <vt:lpstr>…Best/ Worst/ Average Case</vt:lpstr>
      <vt:lpstr>…Best/ Worst/ Average Case</vt:lpstr>
      <vt:lpstr>Asymptotic Notation</vt:lpstr>
      <vt:lpstr>Asymptotic Notation</vt:lpstr>
      <vt:lpstr>Asymptotic Notation</vt:lpstr>
      <vt:lpstr>...Asymptotic Notation</vt:lpstr>
      <vt:lpstr>...Asymptotic Notation</vt:lpstr>
      <vt:lpstr>Asymptotic Analysis</vt:lpstr>
      <vt:lpstr>...Asymptotic Analysis</vt:lpstr>
      <vt:lpstr>PowerPoint Presentation</vt:lpstr>
      <vt:lpstr>Correctness of Algorithms</vt:lpstr>
      <vt:lpstr>Partial and Total Correctness</vt:lpstr>
      <vt:lpstr>Assertions</vt:lpstr>
      <vt:lpstr>Pre/post-conditions</vt:lpstr>
      <vt:lpstr>Loop Invariants</vt:lpstr>
      <vt:lpstr>Example: Binary Search</vt:lpstr>
      <vt:lpstr>…Example: Binary Search</vt:lpstr>
      <vt:lpstr>…Example: Binary Search</vt:lpstr>
      <vt:lpstr>PowerPoint Presentation</vt:lpstr>
      <vt:lpstr>Proof by Induction</vt:lpstr>
      <vt:lpstr>...Proof by Induction</vt:lpstr>
      <vt:lpstr>Sorting</vt:lpstr>
      <vt:lpstr>Sorting</vt:lpstr>
      <vt:lpstr>References &amp; Readings</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Rifath Mahmud</cp:lastModifiedBy>
  <cp:revision>465</cp:revision>
  <dcterms:created xsi:type="dcterms:W3CDTF">2004-05-30T04:37:03Z</dcterms:created>
  <dcterms:modified xsi:type="dcterms:W3CDTF">2021-05-23T05:59:48Z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0x01010086AC8BEC7548904C918C2E4B53361884</vt:lpwstr>
  </property>
</Properties>
</file>