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56" r:id="rId5"/>
    <p:sldId id="257" r:id="rId6"/>
    <p:sldId id="266" r:id="rId7"/>
    <p:sldId id="415" r:id="rId8"/>
    <p:sldId id="416" r:id="rId9"/>
    <p:sldId id="258" r:id="rId10"/>
    <p:sldId id="432" r:id="rId11"/>
    <p:sldId id="440" r:id="rId12"/>
    <p:sldId id="441" r:id="rId13"/>
    <p:sldId id="442" r:id="rId14"/>
    <p:sldId id="351" r:id="rId15"/>
    <p:sldId id="353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430" r:id="rId26"/>
    <p:sldId id="443" r:id="rId27"/>
    <p:sldId id="462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3" r:id="rId37"/>
    <p:sldId id="454" r:id="rId38"/>
    <p:sldId id="276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02" r:id="rId47"/>
    <p:sldId id="410" r:id="rId48"/>
    <p:sldId id="264" r:id="rId49"/>
    <p:sldId id="26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EB6-66C3-4217-A7CF-B9D926E6FE9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E746-BBEB-409A-A855-6D202903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actional-knapsack-problem/" TargetMode="External"/><Relationship Id="rId2" Type="http://schemas.openxmlformats.org/officeDocument/2006/relationships/hyperlink" Target="https://www.tutorialspoint.com/Huffman-Coding-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spoint.com/data_structures_algorithms/greedy_algorithms.htm" TargetMode="External"/><Relationship Id="rId5" Type="http://schemas.openxmlformats.org/officeDocument/2006/relationships/hyperlink" Target="https://www.geeksforgeeks.org/huffman-coding-greedy-algo-3/" TargetMode="External"/><Relationship Id="rId4" Type="http://schemas.openxmlformats.org/officeDocument/2006/relationships/hyperlink" Target="https://www.geeksforgeeks.org/activity-selection-problem-greedy-algo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20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D0FFA-6290-4F2D-BEC8-4FF770208E08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6CC9BA06-506C-4F0B-9F3B-4FBE82201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36542"/>
              </p:ext>
            </p:extLst>
          </p:nvPr>
        </p:nvGraphicFramePr>
        <p:xfrm>
          <a:off x="1531669" y="1120460"/>
          <a:ext cx="3662632" cy="1333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Item</a:t>
                      </a:r>
                      <a:endParaRPr sz="2000" b="1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Benefit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Weight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A</a:t>
                      </a:r>
                      <a:endParaRPr sz="2000" b="1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25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18 kg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95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15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10 kg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24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15 kg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9">
            <a:extLst>
              <a:ext uri="{FF2B5EF4-FFF2-40B4-BE49-F238E27FC236}">
                <a16:creationId xmlns:a16="http://schemas.microsoft.com/office/drawing/2014/main" id="{63169AF8-9B97-4480-BC5E-B9248CAE31C4}"/>
              </a:ext>
            </a:extLst>
          </p:cNvPr>
          <p:cNvSpPr txBox="1"/>
          <p:nvPr/>
        </p:nvSpPr>
        <p:spPr>
          <a:xfrm>
            <a:off x="347294" y="1340566"/>
            <a:ext cx="94741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cs typeface="Tahoma"/>
              </a:rPr>
              <a:t>Capacity</a:t>
            </a:r>
            <a:r>
              <a:rPr sz="2000" spc="-20" dirty="0">
                <a:cs typeface="Tahoma"/>
              </a:rPr>
              <a:t> </a:t>
            </a:r>
            <a:r>
              <a:rPr sz="2000" spc="-10" dirty="0">
                <a:cs typeface="Tahoma"/>
              </a:rPr>
              <a:t>W=20</a:t>
            </a:r>
            <a:endParaRPr sz="2000" dirty="0"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2EF48-90F2-42BF-9F3C-094E4718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" y="2511573"/>
            <a:ext cx="8545745" cy="40580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31F7E1-E426-456E-9CD8-E0CA2F0E0FAD}"/>
              </a:ext>
            </a:extLst>
          </p:cNvPr>
          <p:cNvSpPr/>
          <p:nvPr/>
        </p:nvSpPr>
        <p:spPr>
          <a:xfrm>
            <a:off x="347294" y="3429000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D68D-2128-48FF-8850-5E66C4B44845}"/>
              </a:ext>
            </a:extLst>
          </p:cNvPr>
          <p:cNvSpPr/>
          <p:nvPr/>
        </p:nvSpPr>
        <p:spPr>
          <a:xfrm>
            <a:off x="344953" y="3722076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CBA3C-7814-4292-80F1-1808D25D127D}"/>
              </a:ext>
            </a:extLst>
          </p:cNvPr>
          <p:cNvSpPr/>
          <p:nvPr/>
        </p:nvSpPr>
        <p:spPr>
          <a:xfrm>
            <a:off x="359019" y="4425455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3F6FD-B18B-4538-B79F-5AE5B87863B8}"/>
              </a:ext>
            </a:extLst>
          </p:cNvPr>
          <p:cNvSpPr/>
          <p:nvPr/>
        </p:nvSpPr>
        <p:spPr>
          <a:xfrm>
            <a:off x="359018" y="4706821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89AB-FED7-4491-8DCE-A695AE66C5FF}"/>
              </a:ext>
            </a:extLst>
          </p:cNvPr>
          <p:cNvSpPr/>
          <p:nvPr/>
        </p:nvSpPr>
        <p:spPr>
          <a:xfrm>
            <a:off x="370741" y="5028025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71CB0-65A2-4864-AE81-9094F732ECC5}"/>
              </a:ext>
            </a:extLst>
          </p:cNvPr>
          <p:cNvSpPr/>
          <p:nvPr/>
        </p:nvSpPr>
        <p:spPr>
          <a:xfrm>
            <a:off x="384814" y="5548534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4C0D3-9957-43AA-8904-7D501CFD0B60}"/>
              </a:ext>
            </a:extLst>
          </p:cNvPr>
          <p:cNvSpPr/>
          <p:nvPr/>
        </p:nvSpPr>
        <p:spPr>
          <a:xfrm>
            <a:off x="398883" y="6308186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5879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u="sng" spc="20" dirty="0">
                <a:latin typeface="Calibri"/>
                <a:cs typeface="Calibri"/>
              </a:rPr>
              <a:t>Fractional knapsack</a:t>
            </a:r>
            <a:r>
              <a:rPr sz="2774" u="sng" spc="-79" dirty="0">
                <a:latin typeface="Calibri"/>
                <a:cs typeface="Calibri"/>
              </a:rPr>
              <a:t> </a:t>
            </a:r>
            <a:r>
              <a:rPr sz="2774" u="sng" spc="-69" dirty="0">
                <a:latin typeface="Calibri"/>
                <a:cs typeface="Calibri"/>
              </a:rPr>
              <a:t>problem</a:t>
            </a:r>
            <a:endParaRPr sz="2774" u="sng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" y="3353887"/>
            <a:ext cx="8604241" cy="2434905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D65A073-259D-4CBB-BD52-B13E366E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45385"/>
              </p:ext>
            </p:extLst>
          </p:nvPr>
        </p:nvGraphicFramePr>
        <p:xfrm>
          <a:off x="1531669" y="1586650"/>
          <a:ext cx="4292355" cy="135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944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spc="-65" dirty="0">
                          <a:latin typeface="+mn-lt"/>
                          <a:cs typeface="Tahoma"/>
                        </a:rPr>
                        <a:t>Item</a:t>
                      </a:r>
                      <a:endParaRPr sz="2000" b="1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spc="-30" dirty="0">
                          <a:latin typeface="+mn-lt"/>
                          <a:cs typeface="Tahoma"/>
                        </a:rPr>
                        <a:t>Benefit</a:t>
                      </a:r>
                      <a:endParaRPr sz="2000" b="1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spc="-30" dirty="0">
                          <a:latin typeface="+mn-lt"/>
                          <a:cs typeface="Tahoma"/>
                        </a:rPr>
                        <a:t>Weight</a:t>
                      </a:r>
                      <a:endParaRPr sz="2000" b="1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44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dirty="0">
                          <a:latin typeface="+mn-lt"/>
                          <a:cs typeface="Tahoma"/>
                        </a:rPr>
                        <a:t>A</a:t>
                      </a:r>
                      <a:endParaRPr sz="2000" b="1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25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18</a:t>
                      </a:r>
                      <a:r>
                        <a:rPr sz="2000" spc="-2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+mn-lt"/>
                          <a:cs typeface="Tahoma"/>
                        </a:rPr>
                        <a:t>kg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dirty="0">
                          <a:latin typeface="+mn-lt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15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10</a:t>
                      </a:r>
                      <a:r>
                        <a:rPr sz="2000" spc="-2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+mn-lt"/>
                          <a:cs typeface="Tahoma"/>
                        </a:rPr>
                        <a:t>kg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44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dirty="0">
                          <a:latin typeface="+mn-lt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24</a:t>
                      </a:r>
                      <a:endParaRPr sz="200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15</a:t>
                      </a:r>
                      <a:r>
                        <a:rPr sz="2000" spc="-2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+mn-lt"/>
                          <a:cs typeface="Tahoma"/>
                        </a:rPr>
                        <a:t>kg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80207" y="478966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</a:t>
            </a:r>
            <a:r>
              <a:rPr sz="2400" b="1" u="sng" spc="-79" dirty="0">
                <a:latin typeface="Calibri"/>
                <a:cs typeface="Calibri"/>
              </a:rPr>
              <a:t>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" y="983874"/>
            <a:ext cx="8444300" cy="57155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398" y="2848102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5" name="Rectangle 14"/>
          <p:cNvSpPr/>
          <p:nvPr/>
        </p:nvSpPr>
        <p:spPr>
          <a:xfrm>
            <a:off x="590197" y="3345367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618074" y="3907557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557666" y="4704383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8" name="Rectangle 17"/>
          <p:cNvSpPr/>
          <p:nvPr/>
        </p:nvSpPr>
        <p:spPr>
          <a:xfrm>
            <a:off x="501914" y="5543026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9" name="Rectangle 18"/>
          <p:cNvSpPr/>
          <p:nvPr/>
        </p:nvSpPr>
        <p:spPr>
          <a:xfrm>
            <a:off x="494951" y="6351465"/>
            <a:ext cx="8009050" cy="50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86923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</a:t>
            </a:r>
            <a:r>
              <a:rPr sz="2774" b="1" u="sng" spc="-79" dirty="0">
                <a:latin typeface="Calibri"/>
                <a:cs typeface="Calibri"/>
              </a:rPr>
              <a:t> </a:t>
            </a:r>
            <a:r>
              <a:rPr sz="2774" b="1" u="sng" spc="-69" dirty="0">
                <a:latin typeface="Calibri"/>
                <a:cs typeface="Calibri"/>
              </a:rPr>
              <a:t>problem</a:t>
            </a:r>
            <a:endParaRPr sz="2774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13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4" y="2069984"/>
            <a:ext cx="8401691" cy="2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626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 </a:t>
            </a:r>
            <a:r>
              <a:rPr sz="2400" b="1" u="sng" spc="-10" dirty="0">
                <a:latin typeface="Calibri"/>
                <a:cs typeface="Calibri"/>
              </a:rPr>
              <a:t>in</a:t>
            </a:r>
            <a:r>
              <a:rPr sz="2400" b="1" u="sng" spc="218" dirty="0">
                <a:latin typeface="Calibri"/>
                <a:cs typeface="Calibri"/>
              </a:rPr>
              <a:t> </a:t>
            </a:r>
            <a:r>
              <a:rPr sz="2400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2647"/>
              </p:ext>
            </p:extLst>
          </p:nvPr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Calculate </a:t>
            </a:r>
            <a:r>
              <a:rPr sz="2180" spc="-40" dirty="0">
                <a:latin typeface="Tahoma"/>
                <a:cs typeface="Tahoma"/>
              </a:rPr>
              <a:t>benefit/kg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2180" spc="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index</a:t>
            </a:r>
            <a:r>
              <a:rPr sz="2180" spc="-9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322"/>
              </p:ext>
            </p:extLst>
          </p:nvPr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>
              <a:spcBef>
                <a:spcPts val="503"/>
              </a:spcBef>
            </a:pPr>
            <a:r>
              <a:rPr sz="2180" spc="-59" dirty="0">
                <a:latin typeface="Tahoma"/>
                <a:cs typeface="Tahoma"/>
              </a:rPr>
              <a:t>Sort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non-increasing </a:t>
            </a:r>
            <a:r>
              <a:rPr sz="2180" spc="-99" dirty="0">
                <a:latin typeface="Tahoma"/>
                <a:cs typeface="Tahoma"/>
              </a:rPr>
              <a:t>value</a:t>
            </a:r>
            <a:r>
              <a:rPr sz="2180" spc="386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index.</a:t>
            </a:r>
            <a:endParaRPr sz="2180" dirty="0">
              <a:latin typeface="Tahoma"/>
              <a:cs typeface="Tahoma"/>
            </a:endParaRPr>
          </a:p>
          <a:p>
            <a:pPr marL="2234882">
              <a:spcBef>
                <a:spcPts val="1982"/>
              </a:spcBef>
            </a:pPr>
            <a:r>
              <a:rPr sz="1189" b="1" spc="-79" dirty="0">
                <a:solidFill>
                  <a:srgbClr val="FFFFFF"/>
                </a:solidFill>
                <a:latin typeface="Arial"/>
                <a:cs typeface="Arial"/>
              </a:rPr>
              <a:t>Licensed</a:t>
            </a:r>
            <a:r>
              <a:rPr sz="1189" b="1" spc="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5431"/>
              </p:ext>
            </p:extLst>
          </p:nvPr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6621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8696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200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2809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440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Optimization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Greedy Algorithm.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Coin Changing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Fractional knapsack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Huffman Encoding.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Activity Selection Problem.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</a:t>
            </a:r>
            <a:r>
              <a:rPr lang="en-US" sz="2774" b="1" u="sng" spc="20" dirty="0">
                <a:latin typeface="Calibri"/>
                <a:cs typeface="Calibri"/>
              </a:rPr>
              <a:t>l</a:t>
            </a:r>
            <a:r>
              <a:rPr sz="2774" b="1" u="sng" spc="20" dirty="0">
                <a:latin typeface="Calibri"/>
                <a:cs typeface="Calibri"/>
              </a:rPr>
              <a:t>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8994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lang="en-US" sz="2180" spc="-79" dirty="0">
                <a:latin typeface="Tahoma"/>
                <a:cs typeface="Tahoma"/>
              </a:rPr>
              <a:t>Tk.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2061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lang="en-US" sz="2180" spc="-109" dirty="0">
                <a:latin typeface="Tahoma"/>
                <a:cs typeface="Tahoma"/>
              </a:rPr>
              <a:t>510</a:t>
            </a:r>
            <a:r>
              <a:rPr lang="en-US" sz="2180" spc="-79" dirty="0">
                <a:latin typeface="Tahoma"/>
                <a:cs typeface="Tahoma"/>
              </a:rPr>
              <a:t> Tk.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21323082-E34D-4604-BEFE-1BA93A4E7099}"/>
              </a:ext>
            </a:extLst>
          </p:cNvPr>
          <p:cNvSpPr/>
          <p:nvPr/>
        </p:nvSpPr>
        <p:spPr>
          <a:xfrm>
            <a:off x="1398897" y="1111679"/>
            <a:ext cx="6342077" cy="26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129" y="1616978"/>
            <a:ext cx="8503502" cy="4228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50" dirty="0">
                <a:cs typeface="Calibri"/>
              </a:rPr>
              <a:t>greedy</a:t>
            </a:r>
            <a:r>
              <a:rPr lang="en-US" sz="2400" b="1" u="sng" spc="268" dirty="0">
                <a:cs typeface="Calibri"/>
              </a:rPr>
              <a:t>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99F117D-CE41-4081-9FB3-6B6A186079EF}"/>
              </a:ext>
            </a:extLst>
          </p:cNvPr>
          <p:cNvSpPr txBox="1">
            <a:spLocks noChangeArrowheads="1"/>
          </p:cNvSpPr>
          <p:nvPr/>
        </p:nvSpPr>
        <p:spPr>
          <a:xfrm>
            <a:off x="343949" y="1346854"/>
            <a:ext cx="8456103" cy="543606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b="1" kern="0" dirty="0">
                <a:latin typeface="+mn-lt"/>
              </a:rPr>
              <a:t>Running time: </a:t>
            </a:r>
          </a:p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latin typeface="+mn-lt"/>
              </a:rPr>
              <a:t>Given a collection S of n items, such that each item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has a benefit b</a:t>
            </a:r>
            <a:r>
              <a:rPr lang="en-US" sz="2400" kern="0" baseline="-25000" dirty="0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and weight </a:t>
            </a:r>
            <a:r>
              <a:rPr lang="en-US" sz="2400" kern="0" dirty="0" err="1">
                <a:latin typeface="+mn-lt"/>
              </a:rPr>
              <a:t>w</a:t>
            </a:r>
            <a:r>
              <a:rPr lang="en-US" sz="2400" kern="0" baseline="-2500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, we can construct a maximum-benefit subset of S, allowing for fractional amounts, that has a total weight W in 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O(</a:t>
            </a:r>
            <a:r>
              <a:rPr lang="en-US" sz="2400" kern="0" dirty="0" err="1">
                <a:solidFill>
                  <a:srgbClr val="CC0000"/>
                </a:solidFill>
                <a:latin typeface="+mn-lt"/>
              </a:rPr>
              <a:t>nlogn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sz="2400" kern="0" dirty="0">
                <a:latin typeface="+mn-lt"/>
              </a:rPr>
              <a:t> time. (how?)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Use heap-based priority queue to store S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Removing the item with the highest value takes O(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logn</a:t>
            </a:r>
            <a:r>
              <a:rPr lang="en-US" sz="2400" kern="0" dirty="0">
                <a:solidFill>
                  <a:sysClr val="windowText" lastClr="000000"/>
                </a:solidFill>
              </a:rPr>
              <a:t>) time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In the worst case, need to remove all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ECF9-BB43-41B7-BCBD-B2F6B058EC7B}"/>
              </a:ext>
            </a:extLst>
          </p:cNvPr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333333"/>
                </a:solidFill>
                <a:latin typeface="+mn-lt"/>
              </a:rPr>
              <a:t>Assume that we have a knapsack with max weight capacity, W = 16.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r>
              <a:rPr lang="en-US" sz="2400" dirty="0">
                <a:solidFill>
                  <a:srgbClr val="333333"/>
                </a:solidFill>
                <a:latin typeface="+mn-lt"/>
              </a:rPr>
              <a:t>our objective is to fill the knapsack with items such that the benefit (value or profit) is maximum.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r>
              <a:rPr lang="en-US" sz="2400" dirty="0">
                <a:solidFill>
                  <a:srgbClr val="333333"/>
                </a:solidFill>
                <a:latin typeface="+mn-lt"/>
              </a:rPr>
              <a:t>Consider the following items and their associated weight and value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54678"/>
              </p:ext>
            </p:extLst>
          </p:nvPr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3DFB-7F9E-4722-B016-21DA25CD6CC5}"/>
              </a:ext>
            </a:extLst>
          </p:cNvPr>
          <p:cNvSpPr txBox="1">
            <a:spLocks/>
          </p:cNvSpPr>
          <p:nvPr/>
        </p:nvSpPr>
        <p:spPr>
          <a:xfrm>
            <a:off x="285549" y="59149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74" b="1" u="sng" kern="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Huffman Codes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D022DB-923D-4C7B-B1EC-08F11D020C7D}"/>
              </a:ext>
            </a:extLst>
          </p:cNvPr>
          <p:cNvSpPr txBox="1">
            <a:spLocks noChangeArrowheads="1"/>
          </p:cNvSpPr>
          <p:nvPr/>
        </p:nvSpPr>
        <p:spPr>
          <a:xfrm>
            <a:off x="494950" y="1314975"/>
            <a:ext cx="8305101" cy="413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774" kern="0" dirty="0"/>
              <a:t>Widely used technique for data compression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Assume the data to be a sequence of characters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Looking for an effective way of storing the data</a:t>
            </a:r>
          </a:p>
          <a:p>
            <a:pPr>
              <a:lnSpc>
                <a:spcPct val="200000"/>
              </a:lnSpc>
            </a:pPr>
            <a:r>
              <a:rPr lang="en-US" sz="2774" b="1" i="1" kern="0" dirty="0"/>
              <a:t>Binary character code</a:t>
            </a:r>
          </a:p>
          <a:p>
            <a:pPr>
              <a:lnSpc>
                <a:spcPct val="20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val="429068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0C5005F-7075-447C-89BE-5A1483A4598D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65976"/>
            <a:ext cx="8185557" cy="376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774" kern="0" dirty="0"/>
              <a:t>Data file containing 100,000 characters</a:t>
            </a:r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r>
              <a:rPr lang="en-US" sz="2774" kern="0" dirty="0"/>
              <a:t>3 bits needed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a = 000, b = 001, c = 010, d = 011, e = 100, f = 101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Requires: 100,000 </a:t>
            </a:r>
            <a:r>
              <a:rPr lang="en-US" sz="2774" kern="0" dirty="0">
                <a:sym typeface="Symbol" panose="05050102010706020507" pitchFamily="18" charset="2"/>
              </a:rPr>
              <a:t></a:t>
            </a:r>
            <a:r>
              <a:rPr lang="en-US" sz="2774" kern="0" dirty="0"/>
              <a:t> 3 = 300,000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0FEEF-0A66-4260-A7C8-778DC46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60284"/>
            <a:ext cx="7653463" cy="10518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B8D5CA-2906-48B6-890B-DDBE4C342418}"/>
              </a:ext>
            </a:extLst>
          </p:cNvPr>
          <p:cNvSpPr txBox="1">
            <a:spLocks/>
          </p:cNvSpPr>
          <p:nvPr/>
        </p:nvSpPr>
        <p:spPr>
          <a:xfrm>
            <a:off x="327752" y="661841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Fixed-Length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AEDD0A-3989-4AA9-AB23-78666A37E7E6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5182334"/>
            <a:ext cx="8638563" cy="16350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71" b="1" i="1" kern="0" dirty="0">
                <a:latin typeface="+mn-lt"/>
              </a:rPr>
              <a:t>Idea: </a:t>
            </a:r>
            <a:r>
              <a:rPr lang="en-US" sz="2378" b="1" i="1" kern="0" dirty="0">
                <a:solidFill>
                  <a:sysClr val="windowText" lastClr="000000"/>
                </a:solidFill>
                <a:latin typeface="+mn-lt"/>
              </a:rPr>
              <a:t>Use the frequencies of occurrence of characters to build a optimal way of representing each character</a:t>
            </a:r>
            <a:endParaRPr lang="en-US" sz="1784" b="1" i="1" kern="0" dirty="0">
              <a:solidFill>
                <a:sysClr val="windowText" lastClr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9EABD-3C34-457F-8BC9-63B48A56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0" y="6065341"/>
            <a:ext cx="6479663" cy="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E93B-DF6A-4D86-80C2-9544EBCBD13B}"/>
              </a:ext>
            </a:extLst>
          </p:cNvPr>
          <p:cNvSpPr txBox="1">
            <a:spLocks/>
          </p:cNvSpPr>
          <p:nvPr/>
        </p:nvSpPr>
        <p:spPr>
          <a:xfrm>
            <a:off x="201145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Variable-Length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B6D38A-9C2B-4B68-AF3C-62BE3A8A4BA2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51908"/>
            <a:ext cx="8185558" cy="4604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78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378" kern="0" dirty="0"/>
              <a:t>Data file containing 100,000 characters</a:t>
            </a:r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pPr algn="just"/>
            <a:r>
              <a:rPr lang="en-US" sz="2378" kern="0" dirty="0"/>
              <a:t>Assign short </a:t>
            </a:r>
            <a:r>
              <a:rPr lang="en-US" sz="2378" kern="0" dirty="0" err="1"/>
              <a:t>codewords</a:t>
            </a:r>
            <a:r>
              <a:rPr lang="en-US" sz="2378" kern="0" dirty="0"/>
              <a:t> to frequent characters and long </a:t>
            </a:r>
            <a:r>
              <a:rPr lang="en-US" sz="2378" kern="0" dirty="0" err="1"/>
              <a:t>codewords</a:t>
            </a:r>
            <a:r>
              <a:rPr lang="en-US" sz="2378" kern="0" dirty="0"/>
              <a:t> to infrequent characters</a:t>
            </a:r>
          </a:p>
          <a:p>
            <a:pPr algn="just"/>
            <a:endParaRPr lang="en-US" sz="2378" kern="0" dirty="0"/>
          </a:p>
          <a:p>
            <a:pPr algn="just"/>
            <a:r>
              <a:rPr lang="en-US" sz="2378" kern="0" dirty="0"/>
              <a:t>a = 0, b = 101, c = 100, d = 111, e = 1101, f = 1100</a:t>
            </a:r>
          </a:p>
          <a:p>
            <a:pPr algn="just"/>
            <a:r>
              <a:rPr lang="en-US" sz="2378" kern="0" dirty="0"/>
              <a:t>(45 </a:t>
            </a:r>
            <a:r>
              <a:rPr lang="en-US" sz="2378" kern="0" dirty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algn="just"/>
            <a:endParaRPr lang="en-US" sz="1387" kern="0" dirty="0">
              <a:sym typeface="Symbol" panose="05050102010706020507" pitchFamily="18" charset="2"/>
            </a:endParaRPr>
          </a:p>
          <a:p>
            <a:pPr algn="just"/>
            <a:r>
              <a:rPr lang="en-US" sz="2378" kern="0" dirty="0">
                <a:sym typeface="Symbol" panose="05050102010706020507" pitchFamily="18" charset="2"/>
              </a:rPr>
              <a:t>    =   224,000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6848D-FE54-4B50-ADC8-DBFF2381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20985"/>
            <a:ext cx="6747452" cy="9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C8DA46-F047-44DC-AE7A-796BCD2CA239}"/>
              </a:ext>
            </a:extLst>
          </p:cNvPr>
          <p:cNvSpPr txBox="1">
            <a:spLocks noChangeArrowheads="1"/>
          </p:cNvSpPr>
          <p:nvPr/>
        </p:nvSpPr>
        <p:spPr>
          <a:xfrm>
            <a:off x="355599" y="1178041"/>
            <a:ext cx="7810501" cy="3882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kern="0" dirty="0">
                <a:latin typeface="+mn-lt"/>
              </a:rPr>
              <a:t>Prefix codes: </a:t>
            </a:r>
            <a:r>
              <a:rPr lang="en-US" sz="2000" kern="0" dirty="0">
                <a:solidFill>
                  <a:sysClr val="windowText" lastClr="000000"/>
                </a:solidFill>
              </a:rPr>
              <a:t>A prefix code is a type of code system distinguished by its possession of the "prefix property", which requires that there is no whole code word in the system that is a prefix (initial segment) of any other code word in the system. </a:t>
            </a:r>
          </a:p>
          <a:p>
            <a:pPr lvl="1">
              <a:lnSpc>
                <a:spcPct val="150000"/>
              </a:lnSpc>
            </a:pPr>
            <a:r>
              <a:rPr lang="en-US" sz="2000" b="1" kern="0" dirty="0">
                <a:solidFill>
                  <a:sysClr val="windowText" lastClr="000000"/>
                </a:solidFill>
              </a:rPr>
              <a:t>Codes of a </a:t>
            </a:r>
            <a:r>
              <a:rPr lang="en-US" sz="2000" b="1" kern="0" dirty="0">
                <a:solidFill>
                  <a:srgbClr val="FF0000"/>
                </a:solidFill>
              </a:rPr>
              <a:t>code word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cannot be prefix of some other </a:t>
            </a:r>
            <a:r>
              <a:rPr lang="en-US" sz="2000" b="1" kern="0" dirty="0">
                <a:solidFill>
                  <a:srgbClr val="FF0000"/>
                </a:solidFill>
              </a:rPr>
              <a:t>code word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</a:rPr>
              <a:t>Better name would be “prefix-free codes”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ysClr val="windowText" lastClr="000000"/>
                </a:solidFill>
              </a:rPr>
              <a:t>We can achieve optimal data compression using prefix codes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ysClr val="windowText" lastClr="000000"/>
                </a:solidFill>
              </a:rPr>
              <a:t>We will restrict our attention to prefix codes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8777D-715C-44AD-8530-DCE903A465F0}"/>
              </a:ext>
            </a:extLst>
          </p:cNvPr>
          <p:cNvSpPr txBox="1">
            <a:spLocks/>
          </p:cNvSpPr>
          <p:nvPr/>
        </p:nvSpPr>
        <p:spPr>
          <a:xfrm>
            <a:off x="201142" y="549299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74" b="1" u="sng" kern="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Prefix Codes</a:t>
            </a:r>
          </a:p>
        </p:txBody>
      </p:sp>
    </p:spTree>
    <p:extLst>
      <p:ext uri="{BB962C8B-B14F-4D97-AF65-F5344CB8AC3E}">
        <p14:creationId xmlns:p14="http://schemas.microsoft.com/office/powerpoint/2010/main" val="226942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F78-C5B7-49F7-A189-89D9F12FF007}"/>
              </a:ext>
            </a:extLst>
          </p:cNvPr>
          <p:cNvSpPr txBox="1">
            <a:spLocks/>
          </p:cNvSpPr>
          <p:nvPr/>
        </p:nvSpPr>
        <p:spPr>
          <a:xfrm>
            <a:off x="201142" y="61963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Encoding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655C4C-01BA-412A-A0FA-5AE69B95458A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314975"/>
            <a:ext cx="8336560" cy="377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774" b="1" kern="0" dirty="0"/>
              <a:t>Encoding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Concatenate the code words representing each character in the file</a:t>
            </a:r>
          </a:p>
          <a:p>
            <a:pPr algn="just"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sz="2774" kern="0" dirty="0">
                <a:solidFill>
                  <a:srgbClr val="DD011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 err="1">
                <a:solidFill>
                  <a:sysClr val="windowText" lastClr="000000"/>
                </a:solidFill>
              </a:rPr>
              <a:t>abc</a:t>
            </a:r>
            <a:r>
              <a:rPr lang="en-US" sz="2774" kern="0" dirty="0">
                <a:solidFill>
                  <a:sysClr val="windowText" lastClr="000000"/>
                </a:solidFill>
              </a:rPr>
              <a:t> = 0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val="15963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3C1E54-99A9-4F06-9707-5539D3F079D1}"/>
              </a:ext>
            </a:extLst>
          </p:cNvPr>
          <p:cNvSpPr txBox="1">
            <a:spLocks noChangeArrowheads="1"/>
          </p:cNvSpPr>
          <p:nvPr/>
        </p:nvSpPr>
        <p:spPr>
          <a:xfrm>
            <a:off x="241300" y="2171115"/>
            <a:ext cx="8902700" cy="3527682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dirty="0">
                <a:solidFill>
                  <a:schemeClr val="tx1"/>
                </a:solidFill>
              </a:rPr>
              <a:t>optimization problem</a:t>
            </a:r>
            <a:r>
              <a:rPr lang="en-US" sz="2000" dirty="0">
                <a:solidFill>
                  <a:schemeClr val="tx1"/>
                </a:solidFill>
              </a:rPr>
              <a:t> is one in which you want to find, not just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solution, but the </a:t>
            </a:r>
            <a:r>
              <a:rPr lang="en-US" sz="2000" b="1" i="1" dirty="0">
                <a:solidFill>
                  <a:schemeClr val="tx1"/>
                </a:solidFill>
              </a:rPr>
              <a:t>best</a:t>
            </a:r>
            <a:r>
              <a:rPr lang="en-US" sz="2000" b="1" dirty="0">
                <a:solidFill>
                  <a:schemeClr val="tx1"/>
                </a:solidFill>
              </a:rPr>
              <a:t> solution</a:t>
            </a:r>
          </a:p>
          <a:p>
            <a:endParaRPr lang="en-US" sz="2000" u="sng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cs typeface="Times New Roman" pitchFamily="18" charset="0"/>
              </a:rPr>
              <a:t>Example</a:t>
            </a:r>
          </a:p>
          <a:p>
            <a:pPr>
              <a:buFont typeface="Arial" pitchFamily="34" charset="0"/>
              <a:buChar char="•"/>
            </a:pPr>
            <a:r>
              <a:rPr lang="en-US" sz="2000" b="1" u="sng" dirty="0">
                <a:solidFill>
                  <a:schemeClr val="tx1"/>
                </a:solidFill>
                <a:cs typeface="Times New Roman" pitchFamily="18" charset="0"/>
              </a:rPr>
              <a:t>Graph coloring </a:t>
            </a:r>
            <a:r>
              <a:rPr lang="en-US" sz="2000" b="1" i="1" u="sng" dirty="0">
                <a:solidFill>
                  <a:schemeClr val="tx1"/>
                </a:solidFill>
                <a:cs typeface="Times New Roman" pitchFamily="18" charset="0"/>
              </a:rPr>
              <a:t>optimization problem</a:t>
            </a:r>
            <a:r>
              <a:rPr lang="en-US" sz="2000" b="1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given an undirected graph, G= (V,E), what is the minimum number of colors required to assign “colors” to each vertex in such a way that no two adjacent vertices have the same color</a:t>
            </a:r>
          </a:p>
          <a:p>
            <a:pPr>
              <a:buFont typeface="Arial" pitchFamily="34" charset="0"/>
              <a:buChar char="•"/>
            </a:pPr>
            <a:endParaRPr lang="en-US" sz="2000" u="sng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u="sng" dirty="0">
                <a:solidFill>
                  <a:schemeClr val="tx1"/>
                </a:solidFill>
                <a:cs typeface="Times New Roman" pitchFamily="18" charset="0"/>
              </a:rPr>
              <a:t>Path </a:t>
            </a:r>
            <a:r>
              <a:rPr lang="en-US" sz="2000" b="1" i="1" u="sng" dirty="0">
                <a:solidFill>
                  <a:schemeClr val="tx1"/>
                </a:solidFill>
                <a:cs typeface="Times New Roman" pitchFamily="18" charset="0"/>
              </a:rPr>
              <a:t>optimization problem</a:t>
            </a:r>
            <a:r>
              <a:rPr lang="en-US" sz="2000" b="1" dirty="0">
                <a:solidFill>
                  <a:schemeClr val="tx1"/>
                </a:solidFill>
                <a:cs typeface="Times New Roman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 Find the shortest path(s) from u to v in a given graph G.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86A62A-249F-4175-A79A-0B0127E554EC}"/>
              </a:ext>
            </a:extLst>
          </p:cNvPr>
          <p:cNvGrpSpPr/>
          <p:nvPr/>
        </p:nvGrpSpPr>
        <p:grpSpPr>
          <a:xfrm>
            <a:off x="5382285" y="5031620"/>
            <a:ext cx="2848032" cy="1520951"/>
            <a:chOff x="-50568" y="4384713"/>
            <a:chExt cx="5368042" cy="20536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F7FB1-7174-44C2-AB2A-04FA4D475BE3}"/>
                </a:ext>
              </a:extLst>
            </p:cNvPr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FBC35-FA03-43D2-951A-BF051A66057B}"/>
                </a:ext>
              </a:extLst>
            </p:cNvPr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E68532-1227-4EC1-AD6F-07AEBF7B7F5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AE2FD9-8546-4BBB-8CAE-FD148F2D62CF}"/>
                </a:ext>
              </a:extLst>
            </p:cNvPr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8FDA5-48DC-478D-86FF-7999BA450978}"/>
                </a:ext>
              </a:extLst>
            </p:cNvPr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9CC316-3C12-407F-A4DB-AF41CC0C744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A8804E-C3B1-48DD-B9F4-534E60F43DC2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EB2833-6BA8-4D96-8C01-61CA4AC06E3A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70CC1-6359-4B4F-A970-135C2E9326E5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79F269-EE94-4C10-9529-82A4E101E77C}"/>
                </a:ext>
              </a:extLst>
            </p:cNvPr>
            <p:cNvSpPr txBox="1"/>
            <p:nvPr/>
          </p:nvSpPr>
          <p:spPr>
            <a:xfrm>
              <a:off x="-50568" y="4652791"/>
              <a:ext cx="2203372" cy="17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Find all the </a:t>
              </a:r>
              <a:r>
                <a:rPr lang="en-US" sz="1050" b="1" dirty="0"/>
                <a:t>shortest</a:t>
              </a:r>
              <a:r>
                <a:rPr lang="en-US" sz="1050" dirty="0"/>
                <a:t> paths from a to d:</a:t>
              </a:r>
            </a:p>
            <a:p>
              <a:r>
                <a:rPr lang="en-US" sz="1050" dirty="0"/>
                <a:t>a →b →d</a:t>
              </a:r>
            </a:p>
            <a:p>
              <a:r>
                <a:rPr lang="en-US" sz="1050" dirty="0"/>
                <a:t>a →c →d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C82B-808E-47D1-A742-C337E8FBD9E9}"/>
              </a:ext>
            </a:extLst>
          </p:cNvPr>
          <p:cNvSpPr txBox="1">
            <a:spLocks/>
          </p:cNvSpPr>
          <p:nvPr/>
        </p:nvSpPr>
        <p:spPr>
          <a:xfrm>
            <a:off x="187075" y="493030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Decoding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BDC6FC-2241-4C8A-8D8A-9303868A06BA}"/>
              </a:ext>
            </a:extLst>
          </p:cNvPr>
          <p:cNvSpPr txBox="1">
            <a:spLocks noChangeArrowheads="1"/>
          </p:cNvSpPr>
          <p:nvPr/>
        </p:nvSpPr>
        <p:spPr>
          <a:xfrm>
            <a:off x="343948" y="1515666"/>
            <a:ext cx="8607105" cy="454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74" kern="0" dirty="0"/>
              <a:t>Prefix codes simplify decoding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</a:rPr>
              <a:t>No </a:t>
            </a:r>
            <a:r>
              <a:rPr lang="en-US" sz="2774" kern="0" dirty="0" err="1">
                <a:solidFill>
                  <a:sysClr val="windowText" lastClr="000000"/>
                </a:solidFill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</a:rPr>
              <a:t> is a prefix of another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 the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that begins an encoded file is unambiguous</a:t>
            </a:r>
          </a:p>
          <a:p>
            <a:r>
              <a:rPr lang="en-US" sz="2774" kern="0" dirty="0">
                <a:sym typeface="Symbol" panose="05050102010706020507" pitchFamily="18" charset="2"/>
              </a:rPr>
              <a:t>Approach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Identify the initial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endParaRPr lang="en-US" sz="2774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Translate it back to the original character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Repeat the process on the remainder of the file</a:t>
            </a:r>
          </a:p>
          <a:p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sz="2774" kern="0" dirty="0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/>
            <a:r>
              <a:rPr lang="en-US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001011101 = 0.0.101.1101 = </a:t>
            </a:r>
            <a:r>
              <a:rPr lang="en-US" sz="2800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aabe</a:t>
            </a:r>
            <a:endParaRPr lang="en-US" sz="2800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47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020A-66B8-4164-97B5-93E16800BE62}"/>
              </a:ext>
            </a:extLst>
          </p:cNvPr>
          <p:cNvSpPr txBox="1">
            <a:spLocks/>
          </p:cNvSpPr>
          <p:nvPr/>
        </p:nvSpPr>
        <p:spPr>
          <a:xfrm>
            <a:off x="327752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Code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353661-43C9-4740-A09E-E943527DBD1A}"/>
              </a:ext>
            </a:extLst>
          </p:cNvPr>
          <p:cNvSpPr txBox="1">
            <a:spLocks noChangeArrowheads="1"/>
          </p:cNvSpPr>
          <p:nvPr/>
        </p:nvSpPr>
        <p:spPr>
          <a:xfrm>
            <a:off x="192949" y="1295399"/>
            <a:ext cx="8607105" cy="5422901"/>
          </a:xfrm>
          <a:prstGeom prst="rect">
            <a:avLst/>
          </a:prstGeom>
        </p:spPr>
        <p:txBody>
          <a:bodyPr wrap="square" lIns="0" tIns="0" rIns="0" bIns="0">
            <a:normAutofit fontScale="55000" lnSpcReduction="20000"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kern="0" dirty="0"/>
              <a:t>A greedy algorithm that constructs an optimal prefix code called a </a:t>
            </a:r>
            <a:r>
              <a:rPr lang="en-US" sz="3600" b="1" kern="0" dirty="0"/>
              <a:t>Huffman code</a:t>
            </a:r>
          </a:p>
          <a:p>
            <a:pPr>
              <a:lnSpc>
                <a:spcPct val="120000"/>
              </a:lnSpc>
            </a:pPr>
            <a:endParaRPr lang="en-US" sz="2180" kern="0" dirty="0"/>
          </a:p>
          <a:p>
            <a:pPr>
              <a:lnSpc>
                <a:spcPct val="120000"/>
              </a:lnSpc>
            </a:pPr>
            <a:r>
              <a:rPr lang="en-US" sz="3600" b="1" kern="0" dirty="0"/>
              <a:t>Assume that: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</a:t>
            </a:r>
            <a:r>
              <a:rPr lang="en-US" sz="3963" kern="0" dirty="0">
                <a:solidFill>
                  <a:sysClr val="windowText" lastClr="000000"/>
                </a:solidFill>
              </a:rPr>
              <a:t> is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n</a:t>
            </a:r>
            <a:r>
              <a:rPr lang="en-US" sz="3963" kern="0" dirty="0">
                <a:solidFill>
                  <a:sysClr val="windowText" lastClr="000000"/>
                </a:solidFill>
              </a:rPr>
              <a:t> characters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Each character has a frequency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f(c)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The tree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</a:t>
            </a:r>
            <a:r>
              <a:rPr lang="en-US" sz="3963" kern="0" dirty="0">
                <a:solidFill>
                  <a:sysClr val="windowText" lastClr="000000"/>
                </a:solidFill>
              </a:rPr>
              <a:t> is built in a bottom-up manner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Left means ‘0’, right means ‘1’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More frequent characters will be </a:t>
            </a:r>
            <a:r>
              <a:rPr lang="en-US" sz="3963" kern="0" dirty="0">
                <a:solidFill>
                  <a:schemeClr val="tx2"/>
                </a:solidFill>
              </a:rPr>
              <a:t>higher</a:t>
            </a:r>
            <a:r>
              <a:rPr lang="en-US" sz="3963" kern="0" dirty="0">
                <a:solidFill>
                  <a:sysClr val="windowText" lastClr="000000"/>
                </a:solidFill>
              </a:rPr>
              <a:t> in the tree</a:t>
            </a:r>
          </a:p>
          <a:p>
            <a:pPr lvl="1">
              <a:lnSpc>
                <a:spcPct val="120000"/>
              </a:lnSpc>
            </a:pPr>
            <a:endParaRPr lang="en-US" sz="3963" kern="0" dirty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b="1" kern="0" dirty="0"/>
              <a:t>Idea: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Start with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|C|</a:t>
            </a:r>
            <a:r>
              <a:rPr lang="en-US" sz="3963" kern="0" dirty="0">
                <a:solidFill>
                  <a:sysClr val="windowText" lastClr="000000"/>
                </a:solidFill>
              </a:rPr>
              <a:t> leaves 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At each step, merge the two least frequent objects: the frequency of the new node = sum of two frequencies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Use a min-priority queue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Q</a:t>
            </a:r>
            <a:r>
              <a:rPr lang="en-US" sz="3963" kern="0" dirty="0">
                <a:solidFill>
                  <a:sysClr val="windowText" lastClr="000000"/>
                </a:solidFill>
              </a:rPr>
              <a:t>, keyed on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 </a:t>
            </a:r>
            <a:r>
              <a:rPr lang="en-US" sz="3963" kern="0" dirty="0">
                <a:solidFill>
                  <a:sysClr val="windowText" lastClr="000000"/>
                </a:solidFill>
              </a:rPr>
              <a:t>to identify the two least frequent objects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6972-DFAD-494C-B16A-7FBCDF95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1" y="4262790"/>
            <a:ext cx="3996077" cy="4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149C-F9A5-44FB-AEE7-AEB24ADBE099}"/>
              </a:ext>
            </a:extLst>
          </p:cNvPr>
          <p:cNvSpPr txBox="1">
            <a:spLocks/>
          </p:cNvSpPr>
          <p:nvPr/>
        </p:nvSpPr>
        <p:spPr>
          <a:xfrm>
            <a:off x="327751" y="535232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1320-DDE3-440C-BCDF-6F5389CE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163973"/>
            <a:ext cx="8657615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33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48AA7A9-6900-4B0B-91BD-02CD9409BDF0}"/>
              </a:ext>
            </a:extLst>
          </p:cNvPr>
          <p:cNvGrpSpPr>
            <a:grpSpLocks/>
          </p:cNvGrpSpPr>
          <p:nvPr/>
        </p:nvGrpSpPr>
        <p:grpSpPr bwMode="auto">
          <a:xfrm>
            <a:off x="441942" y="1330666"/>
            <a:ext cx="4022207" cy="334655"/>
            <a:chOff x="276" y="837"/>
            <a:chExt cx="2536" cy="211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EC543FB-CBD9-41F2-A766-0E2A3383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3897509-582E-42D8-B9BB-284EA96A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CF926270-44FF-45B1-98E8-7167C17CA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7D23C51-69A6-411C-8DF3-2D49002C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D17A8C7-8CD8-497F-B856-55BCA4D4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 dirty="0"/>
                <a:t>e: 9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0AFB7A0-A149-4DA0-A2BE-EDDDE93FC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85F6D053-B8B7-4E98-93D0-DB709468DA67}"/>
              </a:ext>
            </a:extLst>
          </p:cNvPr>
          <p:cNvGrpSpPr>
            <a:grpSpLocks/>
          </p:cNvGrpSpPr>
          <p:nvPr/>
        </p:nvGrpSpPr>
        <p:grpSpPr bwMode="auto">
          <a:xfrm>
            <a:off x="4843215" y="1271983"/>
            <a:ext cx="3812848" cy="943696"/>
            <a:chOff x="3051" y="800"/>
            <a:chExt cx="2404" cy="595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40AA6C4-F1A7-4913-82B7-FB0A02B4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578A760-08F5-4F96-B532-EA4F35B6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4F90B09-D8CA-4923-8B3B-7C586DFA0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AFD5CEB-DD4B-4034-A1ED-6B485915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0A0BCAD8-386B-4D06-81CA-8C0251CD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14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36F478BF-B3F1-4CA1-BB1E-56BA16646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8B958CD9-DC34-4036-AC32-1EA5745C3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744F19C-FDAD-4238-96B1-F2D7849A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2FD9892-E766-48CE-9DAB-1BE3713A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e: 9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8E97006-2C68-416C-AD00-98198266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9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EF47A041-EF56-4EDB-9B20-BA12AB72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" y="9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128C652-D656-43E2-A642-049234E85641}"/>
              </a:ext>
            </a:extLst>
          </p:cNvPr>
          <p:cNvGrpSpPr>
            <a:grpSpLocks/>
          </p:cNvGrpSpPr>
          <p:nvPr/>
        </p:nvGrpSpPr>
        <p:grpSpPr bwMode="auto">
          <a:xfrm>
            <a:off x="329336" y="2323528"/>
            <a:ext cx="3462329" cy="957970"/>
            <a:chOff x="205" y="1463"/>
            <a:chExt cx="2183" cy="604"/>
          </a:xfrm>
        </p:grpSpPr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E3D0B07-7F6B-4E90-8CB4-ED38B130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73EC48BB-16D2-4EFD-AB56-D53965AC8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34A2D868-94C5-4820-A15C-A599D87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8B0BB95D-B9C6-4C0C-B5F3-92EB7B4D4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37" name="Oval 27">
                <a:extLst>
                  <a:ext uri="{FF2B5EF4-FFF2-40B4-BE49-F238E27FC236}">
                    <a16:creationId xmlns:a16="http://schemas.microsoft.com/office/drawing/2014/main" id="{A251AE26-58E1-41E1-A355-BAAF65A9D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176D7901-A95F-4643-8C2D-8FA8AEFF0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9D768489-2395-4F25-853E-653AE8D85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1395CE04-856A-4FE2-9323-3E0E9A5B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FD20213-24CE-4CD0-B7E6-1B7218297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96DC6BFD-FE60-4DE6-BA81-3BF78C0E4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600FDBDD-B392-47DE-B40F-754D4CE3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1ECB7024-C555-4178-B4F5-7F91F653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33" name="Line 35">
                <a:extLst>
                  <a:ext uri="{FF2B5EF4-FFF2-40B4-BE49-F238E27FC236}">
                    <a16:creationId xmlns:a16="http://schemas.microsoft.com/office/drawing/2014/main" id="{67012A93-F587-4F17-BC57-89BA82CE0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4" name="Line 36">
                <a:extLst>
                  <a:ext uri="{FF2B5EF4-FFF2-40B4-BE49-F238E27FC236}">
                    <a16:creationId xmlns:a16="http://schemas.microsoft.com/office/drawing/2014/main" id="{0D4145A7-0AFC-4A2D-BA10-C0030E0FC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8787FA0-74C8-4503-B689-9198BAA0B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160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44643083-98DE-46D0-9594-722EA387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159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B5777DB0-AB6B-4004-88DF-4AAE1B9F0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9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D502D6F-16A9-4FA2-A54C-F84F61318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6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40" name="Group 41">
            <a:extLst>
              <a:ext uri="{FF2B5EF4-FFF2-40B4-BE49-F238E27FC236}">
                <a16:creationId xmlns:a16="http://schemas.microsoft.com/office/drawing/2014/main" id="{6EE41D97-5C86-4D0D-B2D5-A5D91C1CC3D7}"/>
              </a:ext>
            </a:extLst>
          </p:cNvPr>
          <p:cNvGrpSpPr>
            <a:grpSpLocks/>
          </p:cNvGrpSpPr>
          <p:nvPr/>
        </p:nvGrpSpPr>
        <p:grpSpPr bwMode="auto">
          <a:xfrm>
            <a:off x="4808322" y="2364765"/>
            <a:ext cx="3731961" cy="1541633"/>
            <a:chOff x="3029" y="1489"/>
            <a:chExt cx="2353" cy="972"/>
          </a:xfrm>
        </p:grpSpPr>
        <p:grpSp>
          <p:nvGrpSpPr>
            <p:cNvPr id="41" name="Group 42">
              <a:extLst>
                <a:ext uri="{FF2B5EF4-FFF2-40B4-BE49-F238E27FC236}">
                  <a16:creationId xmlns:a16="http://schemas.microsoft.com/office/drawing/2014/main" id="{53EDAD8D-5633-48E2-8BEE-418553E73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CCC12A77-23F8-4254-9C44-AE5CB1E0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60" name="Rectangle 44">
                <a:extLst>
                  <a:ext uri="{FF2B5EF4-FFF2-40B4-BE49-F238E27FC236}">
                    <a16:creationId xmlns:a16="http://schemas.microsoft.com/office/drawing/2014/main" id="{B4B8A5B5-5F1B-4AD7-94A8-DFF2F2B20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61" name="Oval 45">
                <a:extLst>
                  <a:ext uri="{FF2B5EF4-FFF2-40B4-BE49-F238E27FC236}">
                    <a16:creationId xmlns:a16="http://schemas.microsoft.com/office/drawing/2014/main" id="{BBD2751C-BB7D-4C4B-B2DC-1813868A6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FB65D0F3-C691-49B3-A12E-C691F6A99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63" name="Line 47">
                <a:extLst>
                  <a:ext uri="{FF2B5EF4-FFF2-40B4-BE49-F238E27FC236}">
                    <a16:creationId xmlns:a16="http://schemas.microsoft.com/office/drawing/2014/main" id="{F3F6A50F-9622-4A50-8773-4A9119487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grpSp>
          <p:nvGrpSpPr>
            <p:cNvPr id="42" name="Group 48">
              <a:extLst>
                <a:ext uri="{FF2B5EF4-FFF2-40B4-BE49-F238E27FC236}">
                  <a16:creationId xmlns:a16="http://schemas.microsoft.com/office/drawing/2014/main" id="{E1BD0AAB-0A48-47C7-99C9-9448D0B0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61659FE4-A0F0-42F8-885A-64D938A6F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27F15E18-215E-486B-A1C4-70886AC5A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56" name="Oval 51">
                <a:extLst>
                  <a:ext uri="{FF2B5EF4-FFF2-40B4-BE49-F238E27FC236}">
                    <a16:creationId xmlns:a16="http://schemas.microsoft.com/office/drawing/2014/main" id="{571D458A-5C2E-4AF6-843D-AB5AE12E4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57" name="Line 52">
                <a:extLst>
                  <a:ext uri="{FF2B5EF4-FFF2-40B4-BE49-F238E27FC236}">
                    <a16:creationId xmlns:a16="http://schemas.microsoft.com/office/drawing/2014/main" id="{6FC17FE1-B443-4A38-BB3C-DA3EEE801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58" name="Line 53">
                <a:extLst>
                  <a:ext uri="{FF2B5EF4-FFF2-40B4-BE49-F238E27FC236}">
                    <a16:creationId xmlns:a16="http://schemas.microsoft.com/office/drawing/2014/main" id="{17678060-B544-4682-A797-FAA4D99D2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F1BEED9A-3F16-427B-8FE7-C92D6739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53099FC7-85FB-401D-B8D4-7BDA600B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30</a:t>
              </a:r>
            </a:p>
          </p:txBody>
        </p:sp>
        <p:sp>
          <p:nvSpPr>
            <p:cNvPr id="45" name="Line 56">
              <a:extLst>
                <a:ext uri="{FF2B5EF4-FFF2-40B4-BE49-F238E27FC236}">
                  <a16:creationId xmlns:a16="http://schemas.microsoft.com/office/drawing/2014/main" id="{4CE3ACF1-BAD6-4FF4-84BD-FB82F209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AA0E5CCA-9779-4709-8AD0-48537FA71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7" name="Rectangle 58">
              <a:extLst>
                <a:ext uri="{FF2B5EF4-FFF2-40B4-BE49-F238E27FC236}">
                  <a16:creationId xmlns:a16="http://schemas.microsoft.com/office/drawing/2014/main" id="{FDB51B0C-647C-4DE3-B173-AF4895B7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8" name="Text Box 59">
              <a:extLst>
                <a:ext uri="{FF2B5EF4-FFF2-40B4-BE49-F238E27FC236}">
                  <a16:creationId xmlns:a16="http://schemas.microsoft.com/office/drawing/2014/main" id="{9BB9DE7D-082A-4A30-923B-B44D1FE5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16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49" name="Text Box 60">
              <a:extLst>
                <a:ext uri="{FF2B5EF4-FFF2-40B4-BE49-F238E27FC236}">
                  <a16:creationId xmlns:a16="http://schemas.microsoft.com/office/drawing/2014/main" id="{ACE0E0AD-E685-4ECD-84DB-F12998EF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50" name="Text Box 61">
              <a:extLst>
                <a:ext uri="{FF2B5EF4-FFF2-40B4-BE49-F238E27FC236}">
                  <a16:creationId xmlns:a16="http://schemas.microsoft.com/office/drawing/2014/main" id="{582411C5-AA1C-484C-9356-FC84312F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99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51" name="Text Box 62">
              <a:extLst>
                <a:ext uri="{FF2B5EF4-FFF2-40B4-BE49-F238E27FC236}">
                  <a16:creationId xmlns:a16="http://schemas.microsoft.com/office/drawing/2014/main" id="{8DA39742-F700-4867-90D9-E5A57E6C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6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52" name="Text Box 63">
              <a:extLst>
                <a:ext uri="{FF2B5EF4-FFF2-40B4-BE49-F238E27FC236}">
                  <a16:creationId xmlns:a16="http://schemas.microsoft.com/office/drawing/2014/main" id="{01A53F15-80BD-4889-A0C4-6469C0CB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62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53" name="Text Box 64">
              <a:extLst>
                <a:ext uri="{FF2B5EF4-FFF2-40B4-BE49-F238E27FC236}">
                  <a16:creationId xmlns:a16="http://schemas.microsoft.com/office/drawing/2014/main" id="{A9F57656-C64E-4F4F-B122-CB65EE141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20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3E3C7C0F-8F08-4465-87A8-344C4D3E976C}"/>
              </a:ext>
            </a:extLst>
          </p:cNvPr>
          <p:cNvGrpSpPr>
            <a:grpSpLocks/>
          </p:cNvGrpSpPr>
          <p:nvPr/>
        </p:nvGrpSpPr>
        <p:grpSpPr bwMode="auto">
          <a:xfrm>
            <a:off x="576757" y="4176024"/>
            <a:ext cx="3335446" cy="2183981"/>
            <a:chOff x="361" y="2631"/>
            <a:chExt cx="2103" cy="1377"/>
          </a:xfrm>
        </p:grpSpPr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3906795-B505-4A46-94CD-3E70E3637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66" name="Group 67">
              <a:extLst>
                <a:ext uri="{FF2B5EF4-FFF2-40B4-BE49-F238E27FC236}">
                  <a16:creationId xmlns:a16="http://schemas.microsoft.com/office/drawing/2014/main" id="{E1132508-7172-45A1-8A81-D66E84C58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78" name="Group 68">
                <a:extLst>
                  <a:ext uri="{FF2B5EF4-FFF2-40B4-BE49-F238E27FC236}">
                    <a16:creationId xmlns:a16="http://schemas.microsoft.com/office/drawing/2014/main" id="{228DD95D-5B29-46C9-A837-586C006819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9" name="Rectangle 69">
                  <a:extLst>
                    <a:ext uri="{FF2B5EF4-FFF2-40B4-BE49-F238E27FC236}">
                      <a16:creationId xmlns:a16="http://schemas.microsoft.com/office/drawing/2014/main" id="{E126C8AE-06DE-4D97-8442-036337CAD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90" name="Rectangle 70">
                  <a:extLst>
                    <a:ext uri="{FF2B5EF4-FFF2-40B4-BE49-F238E27FC236}">
                      <a16:creationId xmlns:a16="http://schemas.microsoft.com/office/drawing/2014/main" id="{88543B91-9DCF-4D1F-8756-BF39F6DEF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91" name="Oval 71">
                  <a:extLst>
                    <a:ext uri="{FF2B5EF4-FFF2-40B4-BE49-F238E27FC236}">
                      <a16:creationId xmlns:a16="http://schemas.microsoft.com/office/drawing/2014/main" id="{FDAC66E3-3D4F-4E4E-89D5-83A617742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92" name="Line 72">
                  <a:extLst>
                    <a:ext uri="{FF2B5EF4-FFF2-40B4-BE49-F238E27FC236}">
                      <a16:creationId xmlns:a16="http://schemas.microsoft.com/office/drawing/2014/main" id="{092A82F9-1440-4643-87B0-22AFF1F03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B472E9A7-103D-4476-A27A-52E8A7143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79" name="Group 74">
                <a:extLst>
                  <a:ext uri="{FF2B5EF4-FFF2-40B4-BE49-F238E27FC236}">
                    <a16:creationId xmlns:a16="http://schemas.microsoft.com/office/drawing/2014/main" id="{4D5986AA-7DEF-4BE5-8EF7-8572D02D2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B3917DA7-5F18-4F1C-829B-F303FEEC9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7D7849F5-C77B-4B8F-835E-17A025E39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86" name="Oval 77">
                  <a:extLst>
                    <a:ext uri="{FF2B5EF4-FFF2-40B4-BE49-F238E27FC236}">
                      <a16:creationId xmlns:a16="http://schemas.microsoft.com/office/drawing/2014/main" id="{D904DF4C-65C1-400F-8466-2CD8DCF70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87" name="Line 78">
                  <a:extLst>
                    <a:ext uri="{FF2B5EF4-FFF2-40B4-BE49-F238E27FC236}">
                      <a16:creationId xmlns:a16="http://schemas.microsoft.com/office/drawing/2014/main" id="{B1AB59FC-AAEA-48DE-92FB-DA982EF4B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88" name="Line 79">
                  <a:extLst>
                    <a:ext uri="{FF2B5EF4-FFF2-40B4-BE49-F238E27FC236}">
                      <a16:creationId xmlns:a16="http://schemas.microsoft.com/office/drawing/2014/main" id="{BB4EFDFD-DBB5-4A05-BC9F-A0746F694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80" name="Rectangle 80">
                <a:extLst>
                  <a:ext uri="{FF2B5EF4-FFF2-40B4-BE49-F238E27FC236}">
                    <a16:creationId xmlns:a16="http://schemas.microsoft.com/office/drawing/2014/main" id="{D04BB921-519B-4379-A6D7-96308AA7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81" name="Oval 81">
                <a:extLst>
                  <a:ext uri="{FF2B5EF4-FFF2-40B4-BE49-F238E27FC236}">
                    <a16:creationId xmlns:a16="http://schemas.microsoft.com/office/drawing/2014/main" id="{5C803C5A-BCF4-4AE0-908A-7A181B39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AC87A4B5-EB8E-4B39-AAFC-6C85FE2F8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83" name="Line 83">
                <a:extLst>
                  <a:ext uri="{FF2B5EF4-FFF2-40B4-BE49-F238E27FC236}">
                    <a16:creationId xmlns:a16="http://schemas.microsoft.com/office/drawing/2014/main" id="{152B2227-1AA8-4B2B-92A4-42D032D6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67" name="Oval 84">
              <a:extLst>
                <a:ext uri="{FF2B5EF4-FFF2-40B4-BE49-F238E27FC236}">
                  <a16:creationId xmlns:a16="http://schemas.microsoft.com/office/drawing/2014/main" id="{A8B08784-0534-4AC4-868F-C84F7C6A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68" name="Line 85">
              <a:extLst>
                <a:ext uri="{FF2B5EF4-FFF2-40B4-BE49-F238E27FC236}">
                  <a16:creationId xmlns:a16="http://schemas.microsoft.com/office/drawing/2014/main" id="{C82882AE-4777-4035-9FD2-BDAB5C8A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55455D0-6E7D-4FD2-9552-F16498A12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0" name="Text Box 87">
              <a:extLst>
                <a:ext uri="{FF2B5EF4-FFF2-40B4-BE49-F238E27FC236}">
                  <a16:creationId xmlns:a16="http://schemas.microsoft.com/office/drawing/2014/main" id="{B18D00F4-A9D8-4A1A-BAA8-DC54A4BB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" y="27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1" name="Text Box 88">
              <a:extLst>
                <a:ext uri="{FF2B5EF4-FFF2-40B4-BE49-F238E27FC236}">
                  <a16:creationId xmlns:a16="http://schemas.microsoft.com/office/drawing/2014/main" id="{776C3552-B4C4-4618-AF0F-066241405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317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2" name="Text Box 89">
              <a:extLst>
                <a:ext uri="{FF2B5EF4-FFF2-40B4-BE49-F238E27FC236}">
                  <a16:creationId xmlns:a16="http://schemas.microsoft.com/office/drawing/2014/main" id="{77DD4334-4608-4640-8413-4D5B74A8C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316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3" name="Text Box 90">
              <a:extLst>
                <a:ext uri="{FF2B5EF4-FFF2-40B4-BE49-F238E27FC236}">
                  <a16:creationId xmlns:a16="http://schemas.microsoft.com/office/drawing/2014/main" id="{1D065874-7185-4619-B94C-96C7C545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5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4" name="Text Box 91">
              <a:extLst>
                <a:ext uri="{FF2B5EF4-FFF2-40B4-BE49-F238E27FC236}">
                  <a16:creationId xmlns:a16="http://schemas.microsoft.com/office/drawing/2014/main" id="{7A88E25F-BD79-4359-9AE4-32E7F13C1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7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5" name="Text Box 92">
              <a:extLst>
                <a:ext uri="{FF2B5EF4-FFF2-40B4-BE49-F238E27FC236}">
                  <a16:creationId xmlns:a16="http://schemas.microsoft.com/office/drawing/2014/main" id="{587C9353-76C8-489F-9FC1-8306D7A5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31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76" name="Text Box 93">
              <a:extLst>
                <a:ext uri="{FF2B5EF4-FFF2-40B4-BE49-F238E27FC236}">
                  <a16:creationId xmlns:a16="http://schemas.microsoft.com/office/drawing/2014/main" id="{2CE352F5-30AA-4991-8243-D0BE30A4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31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7" name="Text Box 94">
              <a:extLst>
                <a:ext uri="{FF2B5EF4-FFF2-40B4-BE49-F238E27FC236}">
                  <a16:creationId xmlns:a16="http://schemas.microsoft.com/office/drawing/2014/main" id="{83BB2C90-9E1D-46F9-90B3-58729FEE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55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94" name="Group 95">
            <a:extLst>
              <a:ext uri="{FF2B5EF4-FFF2-40B4-BE49-F238E27FC236}">
                <a16:creationId xmlns:a16="http://schemas.microsoft.com/office/drawing/2014/main" id="{6D67570D-A1AF-49F0-91E9-47750D94A6DB}"/>
              </a:ext>
            </a:extLst>
          </p:cNvPr>
          <p:cNvGrpSpPr>
            <a:grpSpLocks/>
          </p:cNvGrpSpPr>
          <p:nvPr/>
        </p:nvGrpSpPr>
        <p:grpSpPr bwMode="auto">
          <a:xfrm>
            <a:off x="5288888" y="4087207"/>
            <a:ext cx="3229183" cy="2653450"/>
            <a:chOff x="3332" y="2575"/>
            <a:chExt cx="2036" cy="1673"/>
          </a:xfrm>
        </p:grpSpPr>
        <p:grpSp>
          <p:nvGrpSpPr>
            <p:cNvPr id="95" name="Group 96">
              <a:extLst>
                <a:ext uri="{FF2B5EF4-FFF2-40B4-BE49-F238E27FC236}">
                  <a16:creationId xmlns:a16="http://schemas.microsoft.com/office/drawing/2014/main" id="{BC89BA5A-8312-4278-9BBC-137F044D3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13" name="Group 97">
                <a:extLst>
                  <a:ext uri="{FF2B5EF4-FFF2-40B4-BE49-F238E27FC236}">
                    <a16:creationId xmlns:a16="http://schemas.microsoft.com/office/drawing/2014/main" id="{26926023-5071-4E30-8043-818FCFD2A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24" name="Rectangle 98">
                  <a:extLst>
                    <a:ext uri="{FF2B5EF4-FFF2-40B4-BE49-F238E27FC236}">
                      <a16:creationId xmlns:a16="http://schemas.microsoft.com/office/drawing/2014/main" id="{E16072F5-235F-43A7-94FA-29117A099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125" name="Rectangle 99">
                  <a:extLst>
                    <a:ext uri="{FF2B5EF4-FFF2-40B4-BE49-F238E27FC236}">
                      <a16:creationId xmlns:a16="http://schemas.microsoft.com/office/drawing/2014/main" id="{6C4F5F60-B932-440A-92A8-F75D190ED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126" name="Oval 100">
                  <a:extLst>
                    <a:ext uri="{FF2B5EF4-FFF2-40B4-BE49-F238E27FC236}">
                      <a16:creationId xmlns:a16="http://schemas.microsoft.com/office/drawing/2014/main" id="{37BB3EE0-B11A-46D0-9558-F4CA9FD8E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127" name="Line 101">
                  <a:extLst>
                    <a:ext uri="{FF2B5EF4-FFF2-40B4-BE49-F238E27FC236}">
                      <a16:creationId xmlns:a16="http://schemas.microsoft.com/office/drawing/2014/main" id="{A94306DD-DC21-49C1-9FAB-DCD919D3C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8" name="Line 102">
                  <a:extLst>
                    <a:ext uri="{FF2B5EF4-FFF2-40B4-BE49-F238E27FC236}">
                      <a16:creationId xmlns:a16="http://schemas.microsoft.com/office/drawing/2014/main" id="{A4D5DC33-66E5-49A3-A4CF-F01D57CFA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114" name="Group 103">
                <a:extLst>
                  <a:ext uri="{FF2B5EF4-FFF2-40B4-BE49-F238E27FC236}">
                    <a16:creationId xmlns:a16="http://schemas.microsoft.com/office/drawing/2014/main" id="{CAAE8286-FDED-4911-9FAB-61FF17530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19" name="Rectangle 104">
                  <a:extLst>
                    <a:ext uri="{FF2B5EF4-FFF2-40B4-BE49-F238E27FC236}">
                      <a16:creationId xmlns:a16="http://schemas.microsoft.com/office/drawing/2014/main" id="{D197908F-8136-4D83-BC96-B04D5F505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120" name="Rectangle 105">
                  <a:extLst>
                    <a:ext uri="{FF2B5EF4-FFF2-40B4-BE49-F238E27FC236}">
                      <a16:creationId xmlns:a16="http://schemas.microsoft.com/office/drawing/2014/main" id="{AD39C5A3-02FF-421B-B947-9FAFE41B3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121" name="Oval 106">
                  <a:extLst>
                    <a:ext uri="{FF2B5EF4-FFF2-40B4-BE49-F238E27FC236}">
                      <a16:creationId xmlns:a16="http://schemas.microsoft.com/office/drawing/2014/main" id="{62842453-59AD-4B8C-A84A-7DC97315B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122" name="Line 107">
                  <a:extLst>
                    <a:ext uri="{FF2B5EF4-FFF2-40B4-BE49-F238E27FC236}">
                      <a16:creationId xmlns:a16="http://schemas.microsoft.com/office/drawing/2014/main" id="{D8DF90A5-393B-43F1-96A1-342145275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3" name="Line 108">
                  <a:extLst>
                    <a:ext uri="{FF2B5EF4-FFF2-40B4-BE49-F238E27FC236}">
                      <a16:creationId xmlns:a16="http://schemas.microsoft.com/office/drawing/2014/main" id="{A3629BB6-F6AD-43A1-B92D-2B1681659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115" name="Rectangle 109">
                <a:extLst>
                  <a:ext uri="{FF2B5EF4-FFF2-40B4-BE49-F238E27FC236}">
                    <a16:creationId xmlns:a16="http://schemas.microsoft.com/office/drawing/2014/main" id="{4F65C2DC-2637-4DE1-B5C5-0F0F09938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116" name="Oval 110">
                <a:extLst>
                  <a:ext uri="{FF2B5EF4-FFF2-40B4-BE49-F238E27FC236}">
                    <a16:creationId xmlns:a16="http://schemas.microsoft.com/office/drawing/2014/main" id="{AD03B923-85E8-4527-9F7A-152F4F21D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117" name="Line 111">
                <a:extLst>
                  <a:ext uri="{FF2B5EF4-FFF2-40B4-BE49-F238E27FC236}">
                    <a16:creationId xmlns:a16="http://schemas.microsoft.com/office/drawing/2014/main" id="{5AEC61FF-AFAB-4AB6-A8B5-E493A1266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118" name="Line 112">
                <a:extLst>
                  <a:ext uri="{FF2B5EF4-FFF2-40B4-BE49-F238E27FC236}">
                    <a16:creationId xmlns:a16="http://schemas.microsoft.com/office/drawing/2014/main" id="{27B12B82-A739-4281-9EE2-785C97DA9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8DCCFE9-F2E6-48F0-B0DA-CED5559D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97" name="Line 114">
              <a:extLst>
                <a:ext uri="{FF2B5EF4-FFF2-40B4-BE49-F238E27FC236}">
                  <a16:creationId xmlns:a16="http://schemas.microsoft.com/office/drawing/2014/main" id="{E5530536-F0B8-4F59-862F-B5230DBF5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8" name="Line 115">
              <a:extLst>
                <a:ext uri="{FF2B5EF4-FFF2-40B4-BE49-F238E27FC236}">
                  <a16:creationId xmlns:a16="http://schemas.microsoft.com/office/drawing/2014/main" id="{985A4B14-3AA7-4F17-8D10-FD36D9577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9" name="Rectangle 116">
              <a:extLst>
                <a:ext uri="{FF2B5EF4-FFF2-40B4-BE49-F238E27FC236}">
                  <a16:creationId xmlns:a16="http://schemas.microsoft.com/office/drawing/2014/main" id="{5BD5121B-F7D9-435E-8DDE-355F2804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D9B92BB2-5CBF-4903-A67A-54A041CD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100</a:t>
              </a:r>
            </a:p>
          </p:txBody>
        </p:sp>
        <p:sp>
          <p:nvSpPr>
            <p:cNvPr id="101" name="Line 118">
              <a:extLst>
                <a:ext uri="{FF2B5EF4-FFF2-40B4-BE49-F238E27FC236}">
                  <a16:creationId xmlns:a16="http://schemas.microsoft.com/office/drawing/2014/main" id="{607E2D58-CCDA-4529-9523-B0DE8D7D9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2" name="Line 119">
              <a:extLst>
                <a:ext uri="{FF2B5EF4-FFF2-40B4-BE49-F238E27FC236}">
                  <a16:creationId xmlns:a16="http://schemas.microsoft.com/office/drawing/2014/main" id="{351B21AB-3956-4D08-B1D3-E7E37765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3" name="Text Box 120">
              <a:extLst>
                <a:ext uri="{FF2B5EF4-FFF2-40B4-BE49-F238E27FC236}">
                  <a16:creationId xmlns:a16="http://schemas.microsoft.com/office/drawing/2014/main" id="{34CCCC78-D943-41A8-950B-AF66A18C3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61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4" name="Text Box 121">
              <a:extLst>
                <a:ext uri="{FF2B5EF4-FFF2-40B4-BE49-F238E27FC236}">
                  <a16:creationId xmlns:a16="http://schemas.microsoft.com/office/drawing/2014/main" id="{42F0F6A3-DCF0-428B-BFBA-30BA96472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9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5" name="Text Box 122">
              <a:extLst>
                <a:ext uri="{FF2B5EF4-FFF2-40B4-BE49-F238E27FC236}">
                  <a16:creationId xmlns:a16="http://schemas.microsoft.com/office/drawing/2014/main" id="{2F680E19-564C-4D3B-9293-6EC41B84A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4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6" name="Text Box 123">
              <a:extLst>
                <a:ext uri="{FF2B5EF4-FFF2-40B4-BE49-F238E27FC236}">
                  <a16:creationId xmlns:a16="http://schemas.microsoft.com/office/drawing/2014/main" id="{809DB4CD-3417-4AF0-9D69-71B3A501A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34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7" name="Text Box 124">
              <a:extLst>
                <a:ext uri="{FF2B5EF4-FFF2-40B4-BE49-F238E27FC236}">
                  <a16:creationId xmlns:a16="http://schemas.microsoft.com/office/drawing/2014/main" id="{87BBB151-0A7C-41DE-8D05-B6216ECF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78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8" name="Text Box 125">
              <a:extLst>
                <a:ext uri="{FF2B5EF4-FFF2-40B4-BE49-F238E27FC236}">
                  <a16:creationId xmlns:a16="http://schemas.microsoft.com/office/drawing/2014/main" id="{3945CBC8-AFC2-499D-B046-69F84AB98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260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09" name="Text Box 126">
              <a:extLst>
                <a:ext uri="{FF2B5EF4-FFF2-40B4-BE49-F238E27FC236}">
                  <a16:creationId xmlns:a16="http://schemas.microsoft.com/office/drawing/2014/main" id="{4DBC9C65-DD88-4736-85E3-E6F9AD61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9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0" name="Text Box 127">
              <a:extLst>
                <a:ext uri="{FF2B5EF4-FFF2-40B4-BE49-F238E27FC236}">
                  <a16:creationId xmlns:a16="http://schemas.microsoft.com/office/drawing/2014/main" id="{24E6DA28-EFEB-4358-90E0-CEC6D985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0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1" name="Text Box 128">
              <a:extLst>
                <a:ext uri="{FF2B5EF4-FFF2-40B4-BE49-F238E27FC236}">
                  <a16:creationId xmlns:a16="http://schemas.microsoft.com/office/drawing/2014/main" id="{822B814F-E59B-4118-9C85-1554133E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34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12" name="Text Box 129">
              <a:extLst>
                <a:ext uri="{FF2B5EF4-FFF2-40B4-BE49-F238E27FC236}">
                  <a16:creationId xmlns:a16="http://schemas.microsoft.com/office/drawing/2014/main" id="{B52DAD80-F9EC-4DE8-B497-F7D01BFC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38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9F39D-3DD1-45C7-9830-2012E6B68344}"/>
              </a:ext>
            </a:extLst>
          </p:cNvPr>
          <p:cNvSpPr txBox="1"/>
          <p:nvPr/>
        </p:nvSpPr>
        <p:spPr>
          <a:xfrm>
            <a:off x="282299" y="66118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80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3C1F-917C-49A7-A504-63F205B4AB87}"/>
              </a:ext>
            </a:extLst>
          </p:cNvPr>
          <p:cNvSpPr txBox="1">
            <a:spLocks/>
          </p:cNvSpPr>
          <p:nvPr/>
        </p:nvSpPr>
        <p:spPr>
          <a:xfrm>
            <a:off x="187078" y="549301"/>
            <a:ext cx="9131836" cy="5489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Huffman encoding/decoding using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9DCD-75E2-4D84-AE7D-6669B9A22119}"/>
              </a:ext>
            </a:extLst>
          </p:cNvPr>
          <p:cNvSpPr txBox="1"/>
          <p:nvPr/>
        </p:nvSpPr>
        <p:spPr>
          <a:xfrm>
            <a:off x="129735" y="983485"/>
            <a:ext cx="8943084" cy="589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74" b="1" dirty="0"/>
              <a:t>Encoding: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to assign a code to each leaf (representing an input character )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Use these codes to encode the file</a:t>
            </a:r>
          </a:p>
          <a:p>
            <a:pPr algn="just">
              <a:buFont typeface="Arial" charset="0"/>
              <a:buChar char="•"/>
            </a:pPr>
            <a:endParaRPr lang="en-US" sz="2378" dirty="0"/>
          </a:p>
          <a:p>
            <a:pPr algn="just"/>
            <a:r>
              <a:rPr lang="en-US" sz="2774" b="1" dirty="0"/>
              <a:t>Decoding: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according to the bits you encounter until you reach a leaf node at which point you output the character represented by that leaf node.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Continue in this fashion until all the bits in the file are read.</a:t>
            </a:r>
          </a:p>
          <a:p>
            <a:pPr algn="just"/>
            <a:endParaRPr lang="en-US" sz="2378" dirty="0"/>
          </a:p>
        </p:txBody>
      </p:sp>
    </p:spTree>
    <p:extLst>
      <p:ext uri="{BB962C8B-B14F-4D97-AF65-F5344CB8AC3E}">
        <p14:creationId xmlns:p14="http://schemas.microsoft.com/office/powerpoint/2010/main" val="90385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576" y="2133600"/>
            <a:ext cx="7076747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arbitrarily.</a:t>
            </a:r>
          </a:p>
          <a:p>
            <a:pPr marL="12700" marR="5080" lvl="0" indent="0" defTabSz="91440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1: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using </a:t>
            </a: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5" dirty="0">
                <a:solidFill>
                  <a:prstClr val="black"/>
                </a:solidFill>
                <a:cs typeface="Arial"/>
              </a:rPr>
              <a:t>resource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 </a:t>
            </a:r>
            <a:r>
              <a:rPr sz="2400" b="1" u="sng" spc="-35" dirty="0">
                <a:solidFill>
                  <a:prstClr val="black"/>
                </a:solidFill>
                <a:cs typeface="Arial"/>
              </a:rPr>
              <a:t>early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</a:t>
            </a:r>
            <a:r>
              <a:rPr sz="2400" b="1" u="sng" spc="-114" dirty="0">
                <a:solidFill>
                  <a:prstClr val="black"/>
                </a:solidFill>
                <a:cs typeface="Arial"/>
              </a:rPr>
              <a:t>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possible.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</a:t>
            </a:r>
            <a:r>
              <a:rPr lang="en-US" sz="2400" spc="-20" dirty="0"/>
              <a:t>Sort </a:t>
            </a:r>
            <a:r>
              <a:rPr lang="en-US" sz="2400" spc="-15" dirty="0"/>
              <a:t>the </a:t>
            </a:r>
            <a:r>
              <a:rPr lang="en-US" sz="2400" spc="-20" dirty="0"/>
              <a:t>activities </a:t>
            </a:r>
            <a:r>
              <a:rPr lang="en-US" sz="2400" spc="-40" dirty="0"/>
              <a:t>by </a:t>
            </a:r>
            <a:r>
              <a:rPr lang="en-US" sz="2400" spc="-15" dirty="0"/>
              <a:t>length, </a:t>
            </a:r>
            <a:r>
              <a:rPr lang="en-US" sz="2400" spc="-30" dirty="0"/>
              <a:t>breaking </a:t>
            </a:r>
            <a:r>
              <a:rPr lang="en-US" sz="2400" spc="-25" dirty="0"/>
              <a:t>ties</a:t>
            </a:r>
            <a:r>
              <a:rPr lang="en-US" sz="2400" spc="95" dirty="0"/>
              <a:t> </a:t>
            </a:r>
            <a:r>
              <a:rPr lang="en-US" sz="2400" spc="-10" dirty="0"/>
              <a:t>arbitrarily.</a:t>
            </a:r>
            <a:endParaRPr lang="en-US" sz="2400" dirty="0"/>
          </a:p>
          <a:p>
            <a:pPr marL="12700" marR="5080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/>
              <a:t>2. Pick </a:t>
            </a:r>
            <a:r>
              <a:rPr lang="en-US" sz="2400" spc="-15" dirty="0"/>
              <a:t>the </a:t>
            </a:r>
            <a:r>
              <a:rPr lang="en-US" sz="2400" spc="5" dirty="0"/>
              <a:t>first </a:t>
            </a:r>
            <a:r>
              <a:rPr lang="en-US" sz="2400" spc="-45" dirty="0"/>
              <a:t>one, </a:t>
            </a:r>
            <a:r>
              <a:rPr lang="en-US" sz="2400" spc="-30" dirty="0"/>
              <a:t>removing </a:t>
            </a:r>
            <a:r>
              <a:rPr lang="en-US" sz="2400" spc="50" dirty="0"/>
              <a:t>it </a:t>
            </a:r>
            <a:r>
              <a:rPr lang="en-US" sz="2400" spc="-5" dirty="0"/>
              <a:t>from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35" dirty="0"/>
              <a:t>along </a:t>
            </a:r>
            <a:r>
              <a:rPr lang="en-US" sz="2400" spc="10" dirty="0"/>
              <a:t>with </a:t>
            </a:r>
            <a:r>
              <a:rPr lang="en-US" sz="2400" spc="-10" dirty="0"/>
              <a:t>all </a:t>
            </a:r>
            <a:r>
              <a:rPr lang="en-US" sz="2400" spc="-15" dirty="0"/>
              <a:t>the </a:t>
            </a:r>
            <a:r>
              <a:rPr lang="en-US" sz="2400" spc="-20" dirty="0"/>
              <a:t>activities  </a:t>
            </a:r>
            <a:r>
              <a:rPr lang="en-US" sz="2400" spc="20" dirty="0"/>
              <a:t>that </a:t>
            </a:r>
            <a:r>
              <a:rPr lang="en-US" sz="2400" spc="-5" dirty="0"/>
              <a:t>conflict </a:t>
            </a:r>
            <a:r>
              <a:rPr lang="en-US" sz="2400" spc="10" dirty="0"/>
              <a:t>with</a:t>
            </a:r>
            <a:r>
              <a:rPr lang="en-US" sz="2400" spc="145" dirty="0"/>
              <a:t> </a:t>
            </a:r>
            <a:r>
              <a:rPr lang="en-US" sz="2400" spc="35" dirty="0"/>
              <a:t>it.</a:t>
            </a:r>
            <a:endParaRPr lang="en-US" sz="2400" dirty="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/>
              <a:t>Repeat </a:t>
            </a:r>
            <a:r>
              <a:rPr lang="en-US" sz="2400" spc="-35" dirty="0"/>
              <a:t>Step </a:t>
            </a:r>
            <a:r>
              <a:rPr lang="en-US" sz="2400" spc="-20" dirty="0"/>
              <a:t>2, </a:t>
            </a:r>
            <a:r>
              <a:rPr lang="en-US" sz="2400" spc="10" dirty="0"/>
              <a:t>until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40" dirty="0"/>
              <a:t>is</a:t>
            </a:r>
            <a:r>
              <a:rPr lang="en-US" sz="2400" spc="50" dirty="0"/>
              <a:t> </a:t>
            </a:r>
            <a:r>
              <a:rPr lang="en-US" sz="2400" spc="-35" dirty="0"/>
              <a:t>empty.</a:t>
            </a:r>
            <a:endParaRPr lang="en-US" sz="24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2: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shortest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?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F258CF86-69D1-440D-BE5B-505F272EDBA3}"/>
              </a:ext>
            </a:extLst>
          </p:cNvPr>
          <p:cNvSpPr/>
          <p:nvPr/>
        </p:nvSpPr>
        <p:spPr>
          <a:xfrm>
            <a:off x="1593095" y="3347072"/>
            <a:ext cx="3346388" cy="171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sz="2400" spc="-30" dirty="0">
                <a:cs typeface="Arial"/>
              </a:rPr>
              <a:t>number</a:t>
            </a:r>
            <a:r>
              <a:rPr sz="2400" spc="65" dirty="0">
                <a:cs typeface="Arial"/>
              </a:rPr>
              <a:t> </a:t>
            </a:r>
            <a:r>
              <a:rPr sz="2400" spc="-10" dirty="0">
                <a:cs typeface="Arial"/>
              </a:rPr>
              <a:t>of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other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which</a:t>
            </a:r>
            <a:r>
              <a:rPr sz="2400" spc="60" dirty="0">
                <a:cs typeface="Arial"/>
              </a:rPr>
              <a:t> </a:t>
            </a:r>
            <a:r>
              <a:rPr sz="2400" spc="-5" dirty="0">
                <a:cs typeface="Arial"/>
              </a:rPr>
              <a:t>conflict</a:t>
            </a:r>
            <a:r>
              <a:rPr sz="2400" spc="65" dirty="0">
                <a:cs typeface="Arial"/>
              </a:rPr>
              <a:t> </a:t>
            </a:r>
            <a:r>
              <a:rPr sz="2400" spc="10" dirty="0">
                <a:cs typeface="Arial"/>
              </a:rPr>
              <a:t>with</a:t>
            </a:r>
            <a:r>
              <a:rPr sz="2400" spc="60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20" dirty="0">
                <a:solidFill>
                  <a:srgbClr val="FFFFFF"/>
                </a:solidFill>
                <a:cs typeface="Arial"/>
              </a:rPr>
              <a:t>Strategy 3. </a:t>
            </a:r>
            <a:r>
              <a:rPr sz="2400" i="1" spc="-35" dirty="0">
                <a:solidFill>
                  <a:srgbClr val="FFFFFF"/>
                </a:solidFill>
                <a:cs typeface="Trebuchet MS"/>
              </a:rPr>
              <a:t>Least-conflict</a:t>
            </a:r>
            <a:r>
              <a:rPr sz="2400" i="1" spc="185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i="1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dirty="0">
              <a:cs typeface="Trebuchet MS"/>
            </a:endParaRPr>
          </a:p>
          <a:p>
            <a:pPr marL="12700" marR="5080">
              <a:lnSpc>
                <a:spcPct val="101499"/>
              </a:lnSpc>
              <a:spcBef>
                <a:spcPts val="345"/>
              </a:spcBef>
            </a:pPr>
            <a:r>
              <a:rPr sz="2400" spc="-15" dirty="0">
                <a:cs typeface="Arial"/>
              </a:rPr>
              <a:t>The </a:t>
            </a:r>
            <a:r>
              <a:rPr sz="2400" i="1" spc="-30" dirty="0">
                <a:cs typeface="Trebuchet MS"/>
              </a:rPr>
              <a:t>Shortest First </a:t>
            </a:r>
            <a:r>
              <a:rPr sz="2400" spc="-20" dirty="0">
                <a:cs typeface="Arial"/>
              </a:rPr>
              <a:t>strategy failed </a:t>
            </a:r>
            <a:r>
              <a:rPr sz="2400" spc="-45" dirty="0">
                <a:cs typeface="Arial"/>
              </a:rPr>
              <a:t>perhaps </a:t>
            </a:r>
            <a:r>
              <a:rPr sz="2400" spc="-65" dirty="0">
                <a:cs typeface="Arial"/>
              </a:rPr>
              <a:t>because </a:t>
            </a:r>
            <a:r>
              <a:rPr sz="2400" spc="-15" dirty="0">
                <a:cs typeface="Arial"/>
              </a:rPr>
              <a:t>the </a:t>
            </a:r>
            <a:r>
              <a:rPr sz="2400" spc="-25" dirty="0">
                <a:cs typeface="Arial"/>
              </a:rPr>
              <a:t>shorter </a:t>
            </a:r>
            <a:r>
              <a:rPr sz="2400" spc="-70" dirty="0">
                <a:cs typeface="Arial"/>
              </a:rPr>
              <a:t>ones </a:t>
            </a:r>
            <a:r>
              <a:rPr sz="2400" spc="-40" dirty="0">
                <a:cs typeface="Arial"/>
              </a:rPr>
              <a:t>had </a:t>
            </a:r>
            <a:r>
              <a:rPr sz="2400" spc="-45" dirty="0">
                <a:cs typeface="Arial"/>
              </a:rPr>
              <a:t>more  </a:t>
            </a:r>
            <a:r>
              <a:rPr sz="2400" spc="-15" dirty="0">
                <a:cs typeface="Arial"/>
              </a:rPr>
              <a:t>conflicts, </a:t>
            </a:r>
            <a:r>
              <a:rPr sz="2400" spc="-40" dirty="0">
                <a:cs typeface="Arial"/>
              </a:rPr>
              <a:t>and </a:t>
            </a:r>
            <a:r>
              <a:rPr sz="2400" spc="-25" dirty="0">
                <a:cs typeface="Arial"/>
              </a:rPr>
              <a:t>ruled </a:t>
            </a:r>
            <a:r>
              <a:rPr sz="2400" dirty="0">
                <a:cs typeface="Arial"/>
              </a:rPr>
              <a:t>out </a:t>
            </a:r>
            <a:r>
              <a:rPr sz="2400" spc="5" dirty="0">
                <a:cs typeface="Arial"/>
              </a:rPr>
              <a:t>too </a:t>
            </a:r>
            <a:r>
              <a:rPr sz="2400" spc="-35" dirty="0">
                <a:cs typeface="Arial"/>
              </a:rPr>
              <a:t>many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in </a:t>
            </a:r>
            <a:r>
              <a:rPr sz="2400" spc="-15" dirty="0">
                <a:cs typeface="Arial"/>
              </a:rPr>
              <a:t>the</a:t>
            </a:r>
            <a:r>
              <a:rPr sz="2400" spc="204" dirty="0">
                <a:cs typeface="Arial"/>
              </a:rPr>
              <a:t> </a:t>
            </a:r>
            <a:r>
              <a:rPr sz="2400" spc="-50" dirty="0">
                <a:cs typeface="Arial"/>
              </a:rPr>
              <a:t>process.</a:t>
            </a:r>
            <a:endParaRPr sz="2400" dirty="0"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3: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least-conflict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A07411-3FDB-4543-A67C-5802ABF31DE2}"/>
              </a:ext>
            </a:extLst>
          </p:cNvPr>
          <p:cNvSpPr/>
          <p:nvPr/>
        </p:nvSpPr>
        <p:spPr>
          <a:xfrm>
            <a:off x="962710" y="4663432"/>
            <a:ext cx="4636232" cy="10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5E02429A-D897-4B19-958A-1D255FB7E110}"/>
              </a:ext>
            </a:extLst>
          </p:cNvPr>
          <p:cNvSpPr txBox="1"/>
          <p:nvPr/>
        </p:nvSpPr>
        <p:spPr>
          <a:xfrm>
            <a:off x="1678942" y="5785172"/>
            <a:ext cx="2991532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104886" y="4469972"/>
            <a:ext cx="3984684" cy="159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8">
            <a:extLst>
              <a:ext uri="{FF2B5EF4-FFF2-40B4-BE49-F238E27FC236}">
                <a16:creationId xmlns:a16="http://schemas.microsoft.com/office/drawing/2014/main" id="{5A47C8A0-D57D-49F4-AB46-0C604FDC5F2A}"/>
              </a:ext>
            </a:extLst>
          </p:cNvPr>
          <p:cNvSpPr txBox="1"/>
          <p:nvPr/>
        </p:nvSpPr>
        <p:spPr>
          <a:xfrm>
            <a:off x="2096147" y="5951261"/>
            <a:ext cx="1066165" cy="196656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0" dirty="0">
                <a:cs typeface="Arial"/>
              </a:rPr>
              <a:t>3.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72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4: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finish-first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lang="en-US" sz="2400" spc="60" dirty="0">
                <a:cs typeface="Arial"/>
              </a:rPr>
              <a:t>finishing time, breaking ties </a:t>
            </a:r>
            <a:r>
              <a:rPr lang="en-US" sz="2400" spc="60" dirty="0" err="1">
                <a:cs typeface="Arial"/>
              </a:rPr>
              <a:t>arbitally</a:t>
            </a:r>
            <a:r>
              <a:rPr sz="2400" spc="35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1955467" y="4385182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5" dirty="0">
                <a:cs typeface="Arial"/>
              </a:rPr>
              <a:t>4.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20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This </a:t>
            </a:r>
            <a:r>
              <a:rPr sz="2400" b="1" spc="-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strategy </a:t>
            </a:r>
            <a:r>
              <a:rPr sz="2400" b="1" spc="-4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is </a:t>
            </a:r>
            <a:r>
              <a:rPr sz="2400" b="1" spc="-1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the </a:t>
            </a:r>
            <a:r>
              <a:rPr sz="2400" b="1" spc="-5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one </a:t>
            </a:r>
            <a:r>
              <a:rPr sz="2400" b="1" spc="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that</a:t>
            </a:r>
            <a:r>
              <a:rPr sz="2400" b="1" spc="4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 </a:t>
            </a:r>
            <a:r>
              <a:rPr sz="2400" b="1" spc="-3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works.</a:t>
            </a:r>
            <a:endParaRPr sz="2400" b="1" dirty="0">
              <a:solidFill>
                <a:srgbClr val="00B050"/>
              </a:solidFill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918889"/>
            <a:ext cx="8607103" cy="6298035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Solves an optimization problem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000" dirty="0">
                <a:solidFill>
                  <a:schemeClr val="tx2"/>
                </a:solidFill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000" dirty="0"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000" dirty="0" err="1">
                <a:solidFill>
                  <a:srgbClr val="FF0000"/>
                </a:solidFill>
                <a:cs typeface="Arial" panose="020B0604020202020204" pitchFamily="34" charset="0"/>
              </a:rPr>
              <a:t>subproblems</a:t>
            </a:r>
            <a:r>
              <a:rPr lang="en-US" altLang="en-US" sz="2000" dirty="0">
                <a:cs typeface="Arial" panose="020B0604020202020204" pitchFamily="34" charset="0"/>
              </a:rPr>
              <a:t> (a.k.a., </a:t>
            </a:r>
            <a:r>
              <a:rPr lang="en-US" altLang="en-US" sz="2000" i="1" dirty="0">
                <a:cs typeface="Arial" panose="020B0604020202020204" pitchFamily="34" charset="0"/>
              </a:rPr>
              <a:t>overlapping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i="1" dirty="0" err="1">
                <a:cs typeface="Arial" panose="020B0604020202020204" pitchFamily="34" charset="0"/>
              </a:rPr>
              <a:t>subproblems</a:t>
            </a:r>
            <a:r>
              <a:rPr lang="en-US" altLang="en-US" sz="2000" dirty="0"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It makes a </a:t>
            </a:r>
            <a:r>
              <a:rPr lang="en-US" altLang="en-US" sz="2000" u="sng" dirty="0">
                <a:solidFill>
                  <a:srgbClr val="FF0000"/>
                </a:solidFill>
                <a:cs typeface="Arial" panose="020B0604020202020204" pitchFamily="34" charset="0"/>
              </a:rPr>
              <a:t>locally optimal choice</a:t>
            </a:r>
            <a:r>
              <a:rPr lang="en-US" altLang="en-US" sz="2000" dirty="0">
                <a:cs typeface="Arial" panose="020B0604020202020204" pitchFamily="34" charset="0"/>
              </a:rPr>
              <a:t> in the hope that this choice will lead to a globally optimal solution.</a:t>
            </a:r>
          </a:p>
          <a:p>
            <a:pPr lvl="1" algn="just">
              <a:spcBef>
                <a:spcPts val="1189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Here are a set of start and finish times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57823"/>
              </p:ext>
            </p:extLst>
          </p:nvPr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7024"/>
              </p:ext>
            </p:extLst>
          </p:nvPr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{1, 4, 8, 11} which is a larger set (</a:t>
            </a:r>
            <a:r>
              <a:rPr lang="en-US" sz="2400" i="1" u="sng" dirty="0">
                <a:solidFill>
                  <a:prstClr val="black"/>
                </a:solidFill>
                <a:cs typeface="Arial" charset="0"/>
              </a:rPr>
              <a:t>an optimal solution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Solution is not unique, consider {2, 4, 9, 11}  (another optimal solution)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Input: A list of different activities with starting and ending times. </a:t>
            </a:r>
          </a:p>
          <a:p>
            <a:r>
              <a:rPr lang="en-US" sz="4000" dirty="0"/>
              <a:t>{(5,9), (1,2), (3,4), (0,6), (5,7), (8,9)}</a:t>
            </a:r>
          </a:p>
          <a:p>
            <a:endParaRPr lang="en-US" sz="4000" dirty="0"/>
          </a:p>
          <a:p>
            <a:r>
              <a:rPr lang="en-US" sz="4000" dirty="0"/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66145" y="647771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dirty="0">
                <a:latin typeface="Calibri"/>
                <a:cs typeface="Calibri"/>
              </a:rPr>
              <a:t>Problem </a:t>
            </a:r>
            <a:r>
              <a:rPr sz="2400" b="1" u="sng" spc="-30" dirty="0">
                <a:latin typeface="Calibri"/>
                <a:cs typeface="Calibri"/>
              </a:rPr>
              <a:t>types </a:t>
            </a:r>
            <a:r>
              <a:rPr sz="2400" b="1" u="sng" spc="-40" dirty="0">
                <a:latin typeface="Calibri"/>
                <a:cs typeface="Calibri"/>
              </a:rPr>
              <a:t>solved </a:t>
            </a:r>
            <a:r>
              <a:rPr sz="2400" b="1" u="sng" spc="-50" dirty="0">
                <a:latin typeface="Calibri"/>
                <a:cs typeface="Calibri"/>
              </a:rPr>
              <a:t>by greedy</a:t>
            </a:r>
            <a:r>
              <a:rPr sz="2400" b="1" u="sng" spc="-168" dirty="0">
                <a:latin typeface="Calibri"/>
                <a:cs typeface="Calibri"/>
              </a:rPr>
              <a:t> </a:t>
            </a:r>
            <a:r>
              <a:rPr sz="2400" b="1" u="sng" spc="-20" dirty="0">
                <a:latin typeface="Calibri"/>
                <a:cs typeface="Calibri"/>
              </a:rPr>
              <a:t>algorithms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0" y="1163972"/>
            <a:ext cx="8748640" cy="46810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948" y="2220985"/>
            <a:ext cx="8315839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561753" y="3081589"/>
            <a:ext cx="8315839" cy="11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494952" y="4275664"/>
            <a:ext cx="8315839" cy="155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10949362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8009" y="5071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4" name="object 2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9" y="1004769"/>
            <a:ext cx="8755528" cy="55704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2077" y="1918982"/>
            <a:ext cx="8755610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5" name="Rectangle 24"/>
          <p:cNvSpPr/>
          <p:nvPr/>
        </p:nvSpPr>
        <p:spPr>
          <a:xfrm>
            <a:off x="192948" y="2785501"/>
            <a:ext cx="8315839" cy="10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6" name="Rectangle 25"/>
          <p:cNvSpPr/>
          <p:nvPr/>
        </p:nvSpPr>
        <p:spPr>
          <a:xfrm>
            <a:off x="195865" y="3847777"/>
            <a:ext cx="8315839" cy="59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7" name="Rectangle 26"/>
          <p:cNvSpPr/>
          <p:nvPr/>
        </p:nvSpPr>
        <p:spPr>
          <a:xfrm>
            <a:off x="192947" y="4547031"/>
            <a:ext cx="8456103" cy="6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8" name="Rectangle 27"/>
          <p:cNvSpPr/>
          <p:nvPr/>
        </p:nvSpPr>
        <p:spPr>
          <a:xfrm>
            <a:off x="192946" y="5415873"/>
            <a:ext cx="8754740" cy="11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373494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69703" y="3251822"/>
            <a:ext cx="643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https://www.tutorialspoint.com/Huffman-Coding-Algorithm</a:t>
            </a:r>
            <a:endParaRPr lang="en-FI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26D5D-55E3-4AEF-AD8F-73AD0B7A63A6}"/>
              </a:ext>
            </a:extLst>
          </p:cNvPr>
          <p:cNvSpPr txBox="1"/>
          <p:nvPr/>
        </p:nvSpPr>
        <p:spPr>
          <a:xfrm>
            <a:off x="633046" y="2307099"/>
            <a:ext cx="666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https://www.geeksforgeeks.org/fractional-knapsack-problem/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A42CE-BD5A-4E14-95EC-0B5A3BB7BC2A}"/>
              </a:ext>
            </a:extLst>
          </p:cNvPr>
          <p:cNvSpPr txBox="1"/>
          <p:nvPr/>
        </p:nvSpPr>
        <p:spPr>
          <a:xfrm>
            <a:off x="703377" y="2883875"/>
            <a:ext cx="791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https://www.geeksforgeeks.org/activity-selection-problem-greedy-algo-1/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D4232-6AFA-4586-B667-6A7F06D519A7}"/>
              </a:ext>
            </a:extLst>
          </p:cNvPr>
          <p:cNvSpPr txBox="1"/>
          <p:nvPr/>
        </p:nvSpPr>
        <p:spPr>
          <a:xfrm>
            <a:off x="858122" y="3784206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5"/>
              </a:rPr>
              <a:t>https://www.geeksforgeeks.org/huffman-coding-greedy-algo-3/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1569B-1787-4DD9-A39C-51710F014347}"/>
              </a:ext>
            </a:extLst>
          </p:cNvPr>
          <p:cNvSpPr txBox="1"/>
          <p:nvPr/>
        </p:nvSpPr>
        <p:spPr>
          <a:xfrm>
            <a:off x="196945" y="1561515"/>
            <a:ext cx="90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6"/>
              </a:rPr>
              <a:t>https://www.tutorialspoint.com/data_structures_algorithms/greedy_algorithms.htm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40" dirty="0">
                <a:latin typeface="Calibri"/>
                <a:cs typeface="Calibri"/>
              </a:rPr>
              <a:t>Optimal</a:t>
            </a:r>
            <a:r>
              <a:rPr sz="2774" spc="287" dirty="0">
                <a:latin typeface="Calibri"/>
                <a:cs typeface="Calibri"/>
              </a:rPr>
              <a:t> </a:t>
            </a:r>
            <a:r>
              <a:rPr sz="2774" spc="20" dirty="0">
                <a:latin typeface="Calibri"/>
                <a:cs typeface="Calibri"/>
              </a:rPr>
              <a:t>Solution</a:t>
            </a:r>
            <a:endParaRPr sz="2774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938" y="1368994"/>
            <a:ext cx="8107641" cy="4057010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algn="just">
              <a:spcBef>
                <a:spcPts val="1457"/>
              </a:spcBef>
            </a:pPr>
            <a:r>
              <a:rPr lang="en-US" sz="2000" spc="-20" dirty="0">
                <a:cs typeface="Times New Roman" panose="02020603050405020304" pitchFamily="18" charset="0"/>
              </a:rPr>
              <a:t>       </a:t>
            </a:r>
            <a:r>
              <a:rPr sz="2000" b="1" spc="-20" dirty="0">
                <a:cs typeface="Times New Roman" panose="02020603050405020304" pitchFamily="18" charset="0"/>
              </a:rPr>
              <a:t>What </a:t>
            </a:r>
            <a:r>
              <a:rPr sz="2000" b="1" spc="-69" dirty="0">
                <a:cs typeface="Times New Roman" panose="02020603050405020304" pitchFamily="18" charset="0"/>
              </a:rPr>
              <a:t>is </a:t>
            </a:r>
            <a:r>
              <a:rPr sz="2000" b="1" spc="-109" dirty="0">
                <a:cs typeface="Times New Roman" panose="02020603050405020304" pitchFamily="18" charset="0"/>
              </a:rPr>
              <a:t>an </a:t>
            </a:r>
            <a:r>
              <a:rPr sz="2000" b="1" spc="-30" dirty="0">
                <a:cs typeface="Times New Roman" panose="02020603050405020304" pitchFamily="18" charset="0"/>
              </a:rPr>
              <a:t>Optimal</a:t>
            </a:r>
            <a:r>
              <a:rPr sz="2000" b="1" spc="317" dirty="0">
                <a:cs typeface="Times New Roman" panose="02020603050405020304" pitchFamily="18" charset="0"/>
              </a:rPr>
              <a:t> </a:t>
            </a:r>
            <a:r>
              <a:rPr sz="2000" b="1" spc="-40" dirty="0">
                <a:cs typeface="Times New Roman" panose="02020603050405020304" pitchFamily="18" charset="0"/>
              </a:rPr>
              <a:t>Solution?</a:t>
            </a:r>
            <a:endParaRPr sz="2000" b="1" dirty="0"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1248"/>
              </a:spcBef>
              <a:buFont typeface="Courier New" panose="02070309020205020404" pitchFamily="49" charset="0"/>
              <a:buChar char="o"/>
            </a:pPr>
            <a:r>
              <a:rPr sz="2000" spc="-89" dirty="0">
                <a:cs typeface="Times New Roman" panose="02020603050405020304" pitchFamily="18" charset="0"/>
              </a:rPr>
              <a:t>Given </a:t>
            </a:r>
            <a:r>
              <a:rPr sz="2000" spc="-109" dirty="0">
                <a:cs typeface="Times New Roman" panose="02020603050405020304" pitchFamily="18" charset="0"/>
              </a:rPr>
              <a:t>a problem, </a:t>
            </a:r>
            <a:r>
              <a:rPr sz="2000" spc="-139" dirty="0">
                <a:cs typeface="Times New Roman" panose="02020603050405020304" pitchFamily="18" charset="0"/>
              </a:rPr>
              <a:t>more </a:t>
            </a:r>
            <a:r>
              <a:rPr sz="2000" spc="-69" dirty="0">
                <a:cs typeface="Times New Roman" panose="02020603050405020304" pitchFamily="18" charset="0"/>
              </a:rPr>
              <a:t>than </a:t>
            </a:r>
            <a:r>
              <a:rPr sz="2000" spc="-139" dirty="0">
                <a:cs typeface="Times New Roman" panose="02020603050405020304" pitchFamily="18" charset="0"/>
              </a:rPr>
              <a:t>one </a:t>
            </a:r>
            <a:r>
              <a:rPr sz="2000" spc="-59" dirty="0">
                <a:cs typeface="Times New Roman" panose="02020603050405020304" pitchFamily="18" charset="0"/>
              </a:rPr>
              <a:t>solution</a:t>
            </a:r>
            <a:r>
              <a:rPr sz="2000" spc="-198" dirty="0">
                <a:cs typeface="Times New Roman" panose="02020603050405020304" pitchFamily="18" charset="0"/>
              </a:rPr>
              <a:t> </a:t>
            </a:r>
            <a:r>
              <a:rPr sz="2000" spc="-69" dirty="0">
                <a:cs typeface="Times New Roman" panose="02020603050405020304" pitchFamily="18" charset="0"/>
              </a:rPr>
              <a:t>exist</a:t>
            </a:r>
            <a:endParaRPr sz="2000" dirty="0"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sz="2000" spc="-79" dirty="0">
                <a:cs typeface="Times New Roman" panose="02020603050405020304" pitchFamily="18" charset="0"/>
              </a:rPr>
              <a:t>One </a:t>
            </a:r>
            <a:r>
              <a:rPr sz="2000" spc="-69" dirty="0">
                <a:cs typeface="Times New Roman" panose="02020603050405020304" pitchFamily="18" charset="0"/>
              </a:rPr>
              <a:t>of </a:t>
            </a:r>
            <a:r>
              <a:rPr sz="2000" spc="-79" dirty="0">
                <a:cs typeface="Times New Roman" panose="02020603050405020304" pitchFamily="18" charset="0"/>
              </a:rPr>
              <a:t>the </a:t>
            </a:r>
            <a:r>
              <a:rPr sz="2000" spc="-59" dirty="0">
                <a:cs typeface="Times New Roman" panose="02020603050405020304" pitchFamily="18" charset="0"/>
              </a:rPr>
              <a:t>solution </a:t>
            </a:r>
            <a:r>
              <a:rPr sz="2000" spc="-69" dirty="0">
                <a:cs typeface="Times New Roman" panose="02020603050405020304" pitchFamily="18" charset="0"/>
              </a:rPr>
              <a:t>is </a:t>
            </a:r>
            <a:r>
              <a:rPr sz="2000" spc="-89" dirty="0">
                <a:cs typeface="Times New Roman" panose="02020603050405020304" pitchFamily="18" charset="0"/>
              </a:rPr>
              <a:t>the best </a:t>
            </a:r>
            <a:r>
              <a:rPr sz="2000" spc="-139" dirty="0">
                <a:cs typeface="Times New Roman" panose="02020603050405020304" pitchFamily="18" charset="0"/>
              </a:rPr>
              <a:t>based </a:t>
            </a:r>
            <a:r>
              <a:rPr sz="2000" spc="-109" dirty="0">
                <a:cs typeface="Times New Roman" panose="02020603050405020304" pitchFamily="18" charset="0"/>
              </a:rPr>
              <a:t>on </a:t>
            </a:r>
            <a:r>
              <a:rPr sz="2000" spc="-139" dirty="0">
                <a:cs typeface="Times New Roman" panose="02020603050405020304" pitchFamily="18" charset="0"/>
              </a:rPr>
              <a:t>some </a:t>
            </a:r>
            <a:r>
              <a:rPr sz="2000" spc="-99" dirty="0">
                <a:cs typeface="Times New Roman" panose="02020603050405020304" pitchFamily="18" charset="0"/>
              </a:rPr>
              <a:t>given  </a:t>
            </a:r>
            <a:r>
              <a:rPr sz="2000" spc="-69" dirty="0">
                <a:cs typeface="Times New Roman" panose="02020603050405020304" pitchFamily="18" charset="0"/>
              </a:rPr>
              <a:t>constraints, </a:t>
            </a:r>
            <a:r>
              <a:rPr sz="2000" spc="-30" dirty="0">
                <a:cs typeface="Times New Roman" panose="02020603050405020304" pitchFamily="18" charset="0"/>
              </a:rPr>
              <a:t>that </a:t>
            </a:r>
            <a:r>
              <a:rPr sz="2000" spc="-59" dirty="0">
                <a:cs typeface="Times New Roman" panose="02020603050405020304" pitchFamily="18" charset="0"/>
              </a:rPr>
              <a:t>solution </a:t>
            </a:r>
            <a:r>
              <a:rPr sz="2000" spc="-69" dirty="0">
                <a:cs typeface="Times New Roman" panose="02020603050405020304" pitchFamily="18" charset="0"/>
              </a:rPr>
              <a:t>is called </a:t>
            </a:r>
            <a:r>
              <a:rPr sz="2000" spc="-89" dirty="0">
                <a:cs typeface="Times New Roman" panose="02020603050405020304" pitchFamily="18" charset="0"/>
              </a:rPr>
              <a:t>the </a:t>
            </a:r>
            <a:r>
              <a:rPr sz="2000" spc="-50" dirty="0">
                <a:cs typeface="Times New Roman" panose="02020603050405020304" pitchFamily="18" charset="0"/>
              </a:rPr>
              <a:t>optimal</a:t>
            </a:r>
            <a:r>
              <a:rPr sz="2000" spc="50" dirty="0">
                <a:cs typeface="Times New Roman" panose="02020603050405020304" pitchFamily="18" charset="0"/>
              </a:rPr>
              <a:t> </a:t>
            </a:r>
            <a:r>
              <a:rPr sz="2000" spc="-59" dirty="0">
                <a:cs typeface="Times New Roman" panose="02020603050405020304" pitchFamily="18" charset="0"/>
              </a:rPr>
              <a:t>solution</a:t>
            </a:r>
            <a:endParaRPr lang="en-US" sz="2000" spc="-59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endParaRPr lang="en-US" sz="2000" spc="-20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r>
              <a:rPr lang="en-US" sz="2000" b="1" spc="-20" dirty="0">
                <a:cs typeface="Times New Roman" panose="02020603050405020304" pitchFamily="18" charset="0"/>
              </a:rPr>
              <a:t>What </a:t>
            </a:r>
            <a:r>
              <a:rPr lang="en-US" sz="2000" b="1" spc="-69" dirty="0">
                <a:cs typeface="Times New Roman" panose="02020603050405020304" pitchFamily="18" charset="0"/>
              </a:rPr>
              <a:t>is </a:t>
            </a:r>
            <a:r>
              <a:rPr lang="en-US" sz="2000" b="1" spc="-59" dirty="0">
                <a:cs typeface="Times New Roman" panose="02020603050405020304" pitchFamily="18" charset="0"/>
              </a:rPr>
              <a:t>Global </a:t>
            </a:r>
            <a:r>
              <a:rPr lang="en-US" sz="2000" b="1" spc="-30" dirty="0">
                <a:cs typeface="Times New Roman" panose="02020603050405020304" pitchFamily="18" charset="0"/>
              </a:rPr>
              <a:t>Optimal</a:t>
            </a:r>
            <a:r>
              <a:rPr lang="en-US" sz="2000" b="1" spc="268" dirty="0">
                <a:cs typeface="Times New Roman" panose="02020603050405020304" pitchFamily="18" charset="0"/>
              </a:rPr>
              <a:t> </a:t>
            </a:r>
            <a:r>
              <a:rPr lang="en-US" sz="2000" b="1" spc="-40" dirty="0">
                <a:cs typeface="Times New Roman" panose="02020603050405020304" pitchFamily="18" charset="0"/>
              </a:rPr>
              <a:t>Solution?</a:t>
            </a: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lang="en-US" sz="2000" spc="-30" dirty="0">
                <a:cs typeface="Times New Roman" panose="02020603050405020304" pitchFamily="18" charset="0"/>
              </a:rPr>
              <a:t>Optimal </a:t>
            </a:r>
            <a:r>
              <a:rPr lang="en-US" sz="2000" spc="-50" dirty="0">
                <a:cs typeface="Times New Roman" panose="02020603050405020304" pitchFamily="18" charset="0"/>
              </a:rPr>
              <a:t>Solution </a:t>
            </a:r>
            <a:r>
              <a:rPr lang="en-US" sz="2000" spc="-30" dirty="0">
                <a:cs typeface="Times New Roman" panose="02020603050405020304" pitchFamily="18" charset="0"/>
              </a:rPr>
              <a:t>to </a:t>
            </a:r>
            <a:r>
              <a:rPr lang="en-US" sz="2000" spc="-79" dirty="0">
                <a:cs typeface="Times New Roman" panose="02020603050405020304" pitchFamily="18" charset="0"/>
              </a:rPr>
              <a:t>the main </a:t>
            </a:r>
            <a:r>
              <a:rPr lang="en-US" sz="2000" spc="-109" dirty="0">
                <a:cs typeface="Times New Roman" panose="02020603050405020304" pitchFamily="18" charset="0"/>
              </a:rPr>
              <a:t>problem</a:t>
            </a:r>
            <a:r>
              <a:rPr lang="en-US" sz="2000" spc="-20" dirty="0">
                <a:cs typeface="Times New Roman" panose="02020603050405020304" pitchFamily="18" charset="0"/>
              </a:rPr>
              <a:t>       </a:t>
            </a:r>
          </a:p>
          <a:p>
            <a:pPr marL="25168" marR="1883792" indent="548653" algn="just">
              <a:lnSpc>
                <a:spcPct val="125299"/>
              </a:lnSpc>
            </a:pPr>
            <a:endParaRPr lang="en-US" sz="2000" b="1" spc="-20" dirty="0">
              <a:cs typeface="Times New Roman" panose="02020603050405020304" pitchFamily="18" charset="0"/>
            </a:endParaRPr>
          </a:p>
          <a:p>
            <a:pPr marL="25168" marR="1883792" indent="548653" algn="just">
              <a:lnSpc>
                <a:spcPct val="125299"/>
              </a:lnSpc>
            </a:pPr>
            <a:r>
              <a:rPr sz="2000" b="1" spc="-20" dirty="0">
                <a:cs typeface="Times New Roman" panose="02020603050405020304" pitchFamily="18" charset="0"/>
              </a:rPr>
              <a:t>What </a:t>
            </a:r>
            <a:r>
              <a:rPr sz="2000" b="1" spc="-69" dirty="0">
                <a:cs typeface="Times New Roman" panose="02020603050405020304" pitchFamily="18" charset="0"/>
              </a:rPr>
              <a:t>is </a:t>
            </a:r>
            <a:r>
              <a:rPr sz="2000" b="1" spc="-40" dirty="0">
                <a:cs typeface="Times New Roman" panose="02020603050405020304" pitchFamily="18" charset="0"/>
              </a:rPr>
              <a:t>local </a:t>
            </a:r>
            <a:r>
              <a:rPr sz="2000" b="1" spc="-30" dirty="0">
                <a:cs typeface="Times New Roman" panose="02020603050405020304" pitchFamily="18" charset="0"/>
              </a:rPr>
              <a:t>Optimal</a:t>
            </a:r>
            <a:r>
              <a:rPr sz="2000" b="1" spc="238" dirty="0">
                <a:cs typeface="Times New Roman" panose="02020603050405020304" pitchFamily="18" charset="0"/>
              </a:rPr>
              <a:t> </a:t>
            </a:r>
            <a:r>
              <a:rPr sz="2000" b="1" spc="-50" dirty="0">
                <a:cs typeface="Times New Roman" panose="02020603050405020304" pitchFamily="18" charset="0"/>
              </a:rPr>
              <a:t>Solution?</a:t>
            </a:r>
            <a:endParaRPr sz="2000" b="1" dirty="0"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654"/>
              </a:spcBef>
              <a:buFont typeface="Courier New" panose="02070309020205020404" pitchFamily="49" charset="0"/>
              <a:buChar char="o"/>
            </a:pPr>
            <a:r>
              <a:rPr lang="en-US" sz="2000" spc="-30" dirty="0">
                <a:cs typeface="Times New Roman" panose="02020603050405020304" pitchFamily="18" charset="0"/>
              </a:rPr>
              <a:t> </a:t>
            </a:r>
            <a:r>
              <a:rPr sz="2000" spc="-30" dirty="0">
                <a:cs typeface="Times New Roman" panose="02020603050405020304" pitchFamily="18" charset="0"/>
              </a:rPr>
              <a:t>Optimal </a:t>
            </a:r>
            <a:r>
              <a:rPr sz="2000" spc="-50" dirty="0">
                <a:cs typeface="Times New Roman" panose="02020603050405020304" pitchFamily="18" charset="0"/>
              </a:rPr>
              <a:t>Solution </a:t>
            </a:r>
            <a:r>
              <a:rPr sz="2000" spc="-30" dirty="0">
                <a:cs typeface="Times New Roman" panose="02020603050405020304" pitchFamily="18" charset="0"/>
              </a:rPr>
              <a:t>to </a:t>
            </a:r>
            <a:r>
              <a:rPr sz="2000" spc="-79" dirty="0">
                <a:cs typeface="Times New Roman" panose="02020603050405020304" pitchFamily="18" charset="0"/>
              </a:rPr>
              <a:t>the</a:t>
            </a:r>
            <a:r>
              <a:rPr sz="2000" spc="226" dirty="0">
                <a:cs typeface="Times New Roman" panose="02020603050405020304" pitchFamily="18" charset="0"/>
              </a:rPr>
              <a:t> </a:t>
            </a:r>
            <a:r>
              <a:rPr sz="2000" spc="-119" dirty="0">
                <a:cs typeface="Times New Roman" panose="02020603050405020304" pitchFamily="18" charset="0"/>
              </a:rPr>
              <a:t>sub</a:t>
            </a:r>
            <a:r>
              <a:rPr lang="en-US" sz="2000" spc="-119" dirty="0">
                <a:cs typeface="Times New Roman" panose="02020603050405020304" pitchFamily="18" charset="0"/>
              </a:rPr>
              <a:t>-</a:t>
            </a:r>
            <a:r>
              <a:rPr sz="2000" spc="-119" dirty="0">
                <a:cs typeface="Times New Roman" panose="02020603050405020304" pitchFamily="18" charset="0"/>
              </a:rPr>
              <a:t>problems</a:t>
            </a:r>
            <a:endParaRPr sz="2000" dirty="0"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5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Greedy Algorithms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491017"/>
            <a:ext cx="4765215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Coin Changing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Fractional Knapsack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Activity Selection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Job Scheduling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Dijkstra’s Shortest Path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577" y="1977971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523009" y="1114938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8523009" y="108977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8523009" y="106460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195" y="1407427"/>
            <a:ext cx="9131836" cy="11305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2120"/>
              </a:spcBef>
            </a:pPr>
            <a:r>
              <a:rPr sz="2180" spc="-40" dirty="0">
                <a:cs typeface="Tahoma"/>
              </a:rPr>
              <a:t>Definition</a:t>
            </a:r>
            <a:endParaRPr sz="2180" dirty="0">
              <a:cs typeface="Tahoma"/>
            </a:endParaRPr>
          </a:p>
          <a:p>
            <a:pPr marL="712243">
              <a:spcBef>
                <a:spcPts val="585"/>
              </a:spcBef>
            </a:pPr>
            <a:r>
              <a:rPr sz="2180" spc="-89" dirty="0">
                <a:cs typeface="Tahoma"/>
              </a:rPr>
              <a:t>Given </a:t>
            </a:r>
            <a:r>
              <a:rPr sz="2180" spc="-59" dirty="0">
                <a:cs typeface="Tahoma"/>
              </a:rPr>
              <a:t>coin </a:t>
            </a:r>
            <a:r>
              <a:rPr sz="2180" spc="-99" dirty="0">
                <a:cs typeface="Tahoma"/>
              </a:rPr>
              <a:t>denominations </a:t>
            </a:r>
            <a:r>
              <a:rPr sz="2180" spc="-50" dirty="0">
                <a:cs typeface="Tahoma"/>
              </a:rPr>
              <a:t>in </a:t>
            </a:r>
            <a:r>
              <a:rPr sz="2180" spc="218" dirty="0">
                <a:cs typeface="Lucida Sans Unicode"/>
              </a:rPr>
              <a:t>{</a:t>
            </a:r>
            <a:r>
              <a:rPr sz="2180" i="1" spc="218" dirty="0">
                <a:cs typeface="Trebuchet MS"/>
              </a:rPr>
              <a:t>C </a:t>
            </a:r>
            <a:r>
              <a:rPr sz="2180" spc="149" dirty="0">
                <a:cs typeface="Lucida Sans Unicode"/>
              </a:rPr>
              <a:t>}</a:t>
            </a:r>
            <a:r>
              <a:rPr sz="2180" spc="149" dirty="0">
                <a:cs typeface="Tahoma"/>
              </a:rPr>
              <a:t>, </a:t>
            </a:r>
            <a:r>
              <a:rPr sz="2180" spc="-129" dirty="0">
                <a:cs typeface="Tahoma"/>
              </a:rPr>
              <a:t>make </a:t>
            </a:r>
            <a:r>
              <a:rPr sz="2180" spc="-119" dirty="0">
                <a:cs typeface="Tahoma"/>
              </a:rPr>
              <a:t>change </a:t>
            </a:r>
            <a:r>
              <a:rPr sz="2180" spc="-89" dirty="0">
                <a:cs typeface="Tahoma"/>
              </a:rPr>
              <a:t>for </a:t>
            </a:r>
            <a:r>
              <a:rPr sz="2180" spc="-109" dirty="0">
                <a:cs typeface="Tahoma"/>
              </a:rPr>
              <a:t>a </a:t>
            </a:r>
            <a:r>
              <a:rPr sz="2180" spc="-99" dirty="0">
                <a:cs typeface="Tahoma"/>
              </a:rPr>
              <a:t>given</a:t>
            </a:r>
            <a:r>
              <a:rPr sz="2180" spc="119" dirty="0">
                <a:cs typeface="Tahoma"/>
              </a:rPr>
              <a:t> </a:t>
            </a:r>
            <a:r>
              <a:rPr sz="2180" spc="-89" dirty="0">
                <a:cs typeface="Tahoma"/>
              </a:rPr>
              <a:t>amount</a:t>
            </a:r>
            <a:endParaRPr sz="2180" dirty="0">
              <a:cs typeface="Tahoma"/>
            </a:endParaRPr>
          </a:p>
          <a:p>
            <a:pPr marL="712243">
              <a:spcBef>
                <a:spcPts val="69"/>
              </a:spcBef>
            </a:pPr>
            <a:r>
              <a:rPr sz="2180" i="1" spc="109" dirty="0">
                <a:cs typeface="Trebuchet MS"/>
              </a:rPr>
              <a:t>A </a:t>
            </a:r>
            <a:r>
              <a:rPr sz="2180" spc="-50" dirty="0">
                <a:cs typeface="Tahoma"/>
              </a:rPr>
              <a:t>with </a:t>
            </a:r>
            <a:r>
              <a:rPr sz="2180" spc="-79" dirty="0">
                <a:cs typeface="Tahoma"/>
              </a:rPr>
              <a:t>the minimum </a:t>
            </a:r>
            <a:r>
              <a:rPr sz="2180" spc="-109" dirty="0">
                <a:cs typeface="Tahoma"/>
              </a:rPr>
              <a:t>number </a:t>
            </a:r>
            <a:r>
              <a:rPr sz="2180" spc="-69" dirty="0">
                <a:cs typeface="Tahoma"/>
              </a:rPr>
              <a:t>of</a:t>
            </a:r>
            <a:r>
              <a:rPr sz="2180" spc="436" dirty="0">
                <a:cs typeface="Tahoma"/>
              </a:rPr>
              <a:t> </a:t>
            </a:r>
            <a:r>
              <a:rPr sz="2180" spc="-79" dirty="0">
                <a:cs typeface="Tahoma"/>
              </a:rPr>
              <a:t>coins.</a:t>
            </a:r>
            <a:endParaRPr sz="2180" dirty="0"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3" name="object 2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C7158-5644-4D42-98C4-B2A548CC48AD}"/>
              </a:ext>
            </a:extLst>
          </p:cNvPr>
          <p:cNvSpPr txBox="1"/>
          <p:nvPr/>
        </p:nvSpPr>
        <p:spPr>
          <a:xfrm>
            <a:off x="534572" y="928468"/>
            <a:ext cx="3074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spc="40" dirty="0">
                <a:cs typeface="Calibri"/>
              </a:rPr>
              <a:t>Coin </a:t>
            </a:r>
            <a:r>
              <a:rPr lang="en-US" sz="2400" b="1" u="sng" spc="10" dirty="0">
                <a:cs typeface="Calibri"/>
              </a:rPr>
              <a:t>changing</a:t>
            </a:r>
            <a:r>
              <a:rPr lang="en-US" sz="2400" b="1" u="sng" spc="-119" dirty="0">
                <a:cs typeface="Calibri"/>
              </a:rPr>
              <a:t> </a:t>
            </a:r>
            <a:r>
              <a:rPr lang="en-US" sz="2400" b="1" u="sng" spc="-69" dirty="0">
                <a:cs typeface="Calibri"/>
              </a:rPr>
              <a:t>problem</a:t>
            </a:r>
            <a:endParaRPr lang="en-US" sz="2400" b="1" u="sng" dirty="0">
              <a:cs typeface="Calibri"/>
            </a:endParaRPr>
          </a:p>
          <a:p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6FE53-493F-498A-B59F-4133493F79A5}"/>
              </a:ext>
            </a:extLst>
          </p:cNvPr>
          <p:cNvSpPr txBox="1"/>
          <p:nvPr/>
        </p:nvSpPr>
        <p:spPr>
          <a:xfrm>
            <a:off x="717577" y="279947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8A068C4B-AC73-4F71-BEF6-BBB14984E282}"/>
              </a:ext>
            </a:extLst>
          </p:cNvPr>
          <p:cNvSpPr txBox="1"/>
          <p:nvPr/>
        </p:nvSpPr>
        <p:spPr>
          <a:xfrm>
            <a:off x="645952" y="3303199"/>
            <a:ext cx="8107641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10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Tahoma"/>
                <a:cs typeface="Tahoma"/>
              </a:rPr>
              <a:t>25</a:t>
            </a:r>
            <a:r>
              <a:rPr sz="2180" i="1" spc="-10" dirty="0">
                <a:latin typeface="Verdana"/>
                <a:cs typeface="Verdana"/>
              </a:rPr>
              <a:t>,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spc="-159" dirty="0">
                <a:latin typeface="Tahoma"/>
                <a:cs typeface="Tahoma"/>
              </a:rPr>
              <a:t>5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spc="119" dirty="0">
                <a:latin typeface="Tahoma"/>
                <a:cs typeface="Tahoma"/>
              </a:rPr>
              <a:t>1</a:t>
            </a:r>
            <a:r>
              <a:rPr lang="en-US" sz="2180" spc="119" dirty="0">
                <a:latin typeface="Lucida Sans Unicode"/>
                <a:cs typeface="Lucida Sans Unicode"/>
              </a:rPr>
              <a:t>}</a:t>
            </a:r>
            <a:r>
              <a:rPr lang="en-US" sz="2180" spc="-79" dirty="0">
                <a:latin typeface="Lucida Sans Unicode"/>
                <a:cs typeface="Lucida Sans Unicode"/>
              </a:rPr>
              <a:t> </a:t>
            </a:r>
            <a:r>
              <a:rPr lang="en-US" sz="2180" spc="-50" dirty="0">
                <a:latin typeface="Tahoma"/>
                <a:cs typeface="Tahoma"/>
              </a:rPr>
              <a:t>Amount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30" dirty="0">
                <a:latin typeface="Tahoma"/>
                <a:cs typeface="Tahoma"/>
              </a:rPr>
              <a:t>to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change,</a:t>
            </a:r>
            <a:r>
              <a:rPr lang="en-US" sz="2180" spc="-40" dirty="0">
                <a:latin typeface="Tahoma"/>
                <a:cs typeface="Tahoma"/>
              </a:rPr>
              <a:t> </a:t>
            </a:r>
            <a:r>
              <a:rPr lang="en-US" sz="2180" i="1" spc="109" dirty="0">
                <a:latin typeface="Trebuchet MS"/>
                <a:cs typeface="Trebuchet MS"/>
              </a:rPr>
              <a:t>A</a:t>
            </a:r>
            <a:r>
              <a:rPr lang="en-US" sz="2180" i="1" spc="-79" dirty="0">
                <a:latin typeface="Trebuchet MS"/>
                <a:cs typeface="Trebuchet MS"/>
              </a:rPr>
              <a:t> </a:t>
            </a:r>
            <a:r>
              <a:rPr lang="en-US" sz="2180" spc="89" dirty="0">
                <a:latin typeface="Tahoma"/>
                <a:cs typeface="Tahoma"/>
              </a:rPr>
              <a:t>=</a:t>
            </a:r>
            <a:r>
              <a:rPr lang="en-US" sz="2180" spc="-9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73</a:t>
            </a:r>
            <a:endParaRPr lang="en-US" sz="2180" dirty="0">
              <a:latin typeface="Tahoma"/>
              <a:cs typeface="Tahoma"/>
            </a:endParaRPr>
          </a:p>
          <a:p>
            <a:pPr marL="25168">
              <a:spcBef>
                <a:spcPts val="178"/>
              </a:spcBef>
            </a:pPr>
            <a:endParaRPr sz="2180" dirty="0">
              <a:latin typeface="Tahoma"/>
              <a:cs typeface="Tahoma"/>
            </a:endParaRPr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ED6D0610-133C-4E77-9678-D23FEA0D9BBD}"/>
              </a:ext>
            </a:extLst>
          </p:cNvPr>
          <p:cNvSpPr txBox="1"/>
          <p:nvPr/>
        </p:nvSpPr>
        <p:spPr>
          <a:xfrm>
            <a:off x="903903" y="3787546"/>
            <a:ext cx="77095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-109" dirty="0">
                <a:latin typeface="Tahoma"/>
                <a:cs typeface="Tahoma"/>
              </a:rPr>
              <a:t> 25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73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25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ABFDFB8D-A22C-49E6-A13A-7EB4B16FF0AD}"/>
              </a:ext>
            </a:extLst>
          </p:cNvPr>
          <p:cNvSpPr txBox="1"/>
          <p:nvPr/>
        </p:nvSpPr>
        <p:spPr>
          <a:xfrm>
            <a:off x="917971" y="4132907"/>
            <a:ext cx="77095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-109" dirty="0">
                <a:latin typeface="Tahoma"/>
                <a:cs typeface="Tahoma"/>
              </a:rPr>
              <a:t> 10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23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10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7" name="object 38">
            <a:extLst>
              <a:ext uri="{FF2B5EF4-FFF2-40B4-BE49-F238E27FC236}">
                <a16:creationId xmlns:a16="http://schemas.microsoft.com/office/drawing/2014/main" id="{9091D288-A338-4276-A59A-E272613B6987}"/>
              </a:ext>
            </a:extLst>
          </p:cNvPr>
          <p:cNvSpPr txBox="1"/>
          <p:nvPr/>
        </p:nvSpPr>
        <p:spPr>
          <a:xfrm>
            <a:off x="917972" y="4521493"/>
            <a:ext cx="635050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so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remaining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8" name="object 41">
            <a:extLst>
              <a:ext uri="{FF2B5EF4-FFF2-40B4-BE49-F238E27FC236}">
                <a16:creationId xmlns:a16="http://schemas.microsoft.com/office/drawing/2014/main" id="{77C60CFC-82FC-4008-871A-DDB9FE472D3C}"/>
              </a:ext>
            </a:extLst>
          </p:cNvPr>
          <p:cNvSpPr txBox="1"/>
          <p:nvPr/>
        </p:nvSpPr>
        <p:spPr>
          <a:xfrm>
            <a:off x="917974" y="4937705"/>
            <a:ext cx="7407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-109" dirty="0">
                <a:latin typeface="Tahoma"/>
                <a:cs typeface="Tahoma"/>
              </a:rPr>
              <a:t> 1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1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9" name="object 52">
            <a:extLst>
              <a:ext uri="{FF2B5EF4-FFF2-40B4-BE49-F238E27FC236}">
                <a16:creationId xmlns:a16="http://schemas.microsoft.com/office/drawing/2014/main" id="{C1482355-00E4-4643-8125-BEFBFF67FFD3}"/>
              </a:ext>
            </a:extLst>
          </p:cNvPr>
          <p:cNvSpPr txBox="1"/>
          <p:nvPr/>
        </p:nvSpPr>
        <p:spPr>
          <a:xfrm>
            <a:off x="368855" y="5353916"/>
            <a:ext cx="82586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Solution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(and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dirty="0">
                <a:latin typeface="Tahoma"/>
                <a:cs typeface="Tahoma"/>
              </a:rPr>
              <a:t>it’s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optimal):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19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25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1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89" dirty="0">
                <a:latin typeface="Tahoma"/>
                <a:cs typeface="Tahoma"/>
              </a:rPr>
              <a:t> </a:t>
            </a:r>
            <a:r>
              <a:rPr lang="en-US" sz="2180" spc="-89" dirty="0">
                <a:latin typeface="Tahoma"/>
                <a:cs typeface="Tahoma"/>
              </a:rPr>
              <a:t>= 73, </a:t>
            </a:r>
            <a:r>
              <a:rPr lang="en-US" sz="2180" spc="89" dirty="0">
                <a:latin typeface="Tahoma"/>
                <a:cs typeface="Tahoma"/>
              </a:rPr>
              <a:t>total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7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4B472-9814-4E02-B653-1960A578421E}"/>
              </a:ext>
            </a:extLst>
          </p:cNvPr>
          <p:cNvSpPr txBox="1"/>
          <p:nvPr/>
        </p:nvSpPr>
        <p:spPr>
          <a:xfrm>
            <a:off x="1030031" y="5908431"/>
            <a:ext cx="742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Question</a:t>
            </a:r>
          </a:p>
          <a:p>
            <a:r>
              <a:rPr lang="en-US" sz="2400" b="1" i="1" spc="-79" dirty="0">
                <a:cs typeface="Tahoma"/>
              </a:rPr>
              <a:t>Does </a:t>
            </a:r>
            <a:r>
              <a:rPr lang="en-US" sz="2400" b="1" i="1" spc="-109" dirty="0">
                <a:cs typeface="Tahoma"/>
              </a:rPr>
              <a:t>a </a:t>
            </a:r>
            <a:r>
              <a:rPr lang="en-US" sz="2400" b="1" i="1" spc="-129" dirty="0">
                <a:cs typeface="Tahoma"/>
              </a:rPr>
              <a:t>greedy </a:t>
            </a:r>
            <a:r>
              <a:rPr lang="en-US" sz="2400" b="1" i="1" spc="-109" dirty="0">
                <a:cs typeface="Tahoma"/>
              </a:rPr>
              <a:t>approach </a:t>
            </a:r>
            <a:r>
              <a:rPr lang="en-US" sz="2400" b="1" i="1" spc="-129" dirty="0">
                <a:cs typeface="Tahoma"/>
              </a:rPr>
              <a:t>always </a:t>
            </a:r>
            <a:r>
              <a:rPr lang="en-US" sz="2400" b="1" i="1" spc="-109" dirty="0">
                <a:cs typeface="Tahoma"/>
              </a:rPr>
              <a:t>produce </a:t>
            </a:r>
            <a:r>
              <a:rPr lang="en-US" sz="2400" b="1" i="1" spc="-79" dirty="0">
                <a:cs typeface="Tahoma"/>
              </a:rPr>
              <a:t>the </a:t>
            </a:r>
            <a:r>
              <a:rPr lang="en-US" sz="2400" b="1" i="1" spc="-50" dirty="0">
                <a:cs typeface="Tahoma"/>
              </a:rPr>
              <a:t>optimal</a:t>
            </a:r>
            <a:r>
              <a:rPr lang="en-US" sz="2400" b="1" i="1" spc="30" dirty="0">
                <a:cs typeface="Tahoma"/>
              </a:rPr>
              <a:t> </a:t>
            </a:r>
            <a:r>
              <a:rPr lang="en-US" sz="2400" b="1" i="1" spc="-59" dirty="0">
                <a:cs typeface="Tahoma"/>
              </a:rPr>
              <a:t>solution?</a:t>
            </a:r>
            <a:endParaRPr lang="en-US" sz="2400" b="1" i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48790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94281" y="675907"/>
            <a:ext cx="9131836" cy="98277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40" dirty="0">
                <a:latin typeface="Calibri"/>
                <a:cs typeface="Calibri"/>
              </a:rPr>
              <a:t>Coin </a:t>
            </a:r>
            <a:r>
              <a:rPr sz="2400" b="1" u="sng" spc="10" dirty="0">
                <a:latin typeface="Calibri"/>
                <a:cs typeface="Calibri"/>
              </a:rPr>
              <a:t>changing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r>
              <a:rPr sz="2400" b="1" u="sng" spc="208" dirty="0">
                <a:latin typeface="Calibri"/>
                <a:cs typeface="Calibri"/>
              </a:rPr>
              <a:t> </a:t>
            </a:r>
            <a:r>
              <a:rPr sz="2400" b="1" u="sng" spc="10" dirty="0">
                <a:latin typeface="Calibri"/>
                <a:cs typeface="Calibri"/>
              </a:rPr>
              <a:t>(continued)</a:t>
            </a:r>
            <a:endParaRPr sz="2400" b="1" u="sng" dirty="0">
              <a:latin typeface="Calibri"/>
              <a:cs typeface="Calibri"/>
            </a:endParaRPr>
          </a:p>
          <a:p>
            <a:pPr marL="712243">
              <a:spcBef>
                <a:spcPts val="1912"/>
              </a:spcBef>
              <a:tabLst>
                <a:tab pos="5288969" algn="l"/>
              </a:tabLst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20" dirty="0">
                <a:latin typeface="Lucida Sans Unicode"/>
                <a:cs typeface="Lucida Sans Unicode"/>
              </a:rPr>
              <a:t>{</a:t>
            </a:r>
            <a:r>
              <a:rPr sz="2180" spc="-20" dirty="0">
                <a:latin typeface="Tahoma"/>
                <a:cs typeface="Tahoma"/>
              </a:rPr>
              <a:t>12</a:t>
            </a:r>
            <a:r>
              <a:rPr sz="2180" i="1" spc="-20" dirty="0">
                <a:latin typeface="Verdana"/>
                <a:cs typeface="Verdana"/>
              </a:rPr>
              <a:t>,</a:t>
            </a:r>
            <a:r>
              <a:rPr sz="2180" i="1" spc="-238" dirty="0">
                <a:latin typeface="Verdana"/>
                <a:cs typeface="Verdana"/>
              </a:rPr>
              <a:t> </a:t>
            </a:r>
            <a:r>
              <a:rPr sz="2180" spc="-159" dirty="0">
                <a:latin typeface="Tahoma"/>
                <a:cs typeface="Tahoma"/>
              </a:rPr>
              <a:t>5</a:t>
            </a:r>
            <a:r>
              <a:rPr sz="2180" i="1" spc="-159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spc="119" dirty="0">
                <a:latin typeface="Tahoma"/>
                <a:cs typeface="Tahoma"/>
              </a:rPr>
              <a:t>1</a:t>
            </a:r>
            <a:r>
              <a:rPr sz="2180" spc="119" dirty="0">
                <a:latin typeface="Lucida Sans Unicode"/>
                <a:cs typeface="Lucida Sans Unicode"/>
              </a:rPr>
              <a:t>}	</a:t>
            </a:r>
            <a:r>
              <a:rPr sz="2180" spc="-50" dirty="0">
                <a:latin typeface="Tahoma"/>
                <a:cs typeface="Tahoma"/>
              </a:rPr>
              <a:t>Amount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change, </a:t>
            </a:r>
            <a:r>
              <a:rPr sz="2180" i="1" spc="109" dirty="0">
                <a:latin typeface="Trebuchet MS"/>
                <a:cs typeface="Trebuchet MS"/>
              </a:rPr>
              <a:t>A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15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8428071" y="6220445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D0FF9-C299-47AA-B3B6-DDBD8DC2A57C}"/>
              </a:ext>
            </a:extLst>
          </p:cNvPr>
          <p:cNvSpPr txBox="1"/>
          <p:nvPr/>
        </p:nvSpPr>
        <p:spPr>
          <a:xfrm>
            <a:off x="703385" y="2053883"/>
            <a:ext cx="3417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65" dirty="0">
                <a:cs typeface="Tahoma"/>
              </a:rPr>
              <a:t>greedy</a:t>
            </a:r>
            <a:r>
              <a:rPr lang="en-US" sz="2000" b="1" u="sng" spc="135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39A159A-D9AD-4529-9EEE-AD680418DCAA}"/>
              </a:ext>
            </a:extLst>
          </p:cNvPr>
          <p:cNvSpPr txBox="1"/>
          <p:nvPr/>
        </p:nvSpPr>
        <p:spPr>
          <a:xfrm>
            <a:off x="1004222" y="2549477"/>
            <a:ext cx="595928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1</a:t>
            </a:r>
            <a:r>
              <a:rPr lang="en-US" sz="2400" spc="-55" dirty="0">
                <a:cs typeface="Tahoma"/>
              </a:rPr>
              <a:t>,</a:t>
            </a:r>
            <a:r>
              <a:rPr sz="2400" spc="-55" dirty="0">
                <a:cs typeface="Tahoma"/>
              </a:rPr>
              <a:t> 12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</a:t>
            </a:r>
            <a:r>
              <a:rPr sz="2400" spc="-55" dirty="0">
                <a:cs typeface="Tahoma"/>
              </a:rPr>
              <a:t>12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3</a:t>
            </a:r>
            <a:endParaRPr sz="2400" dirty="0">
              <a:cs typeface="Tahoma"/>
            </a:endParaRP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0E6E2D64-F827-4235-A251-7FA28B0AE0E6}"/>
              </a:ext>
            </a:extLst>
          </p:cNvPr>
          <p:cNvSpPr txBox="1"/>
          <p:nvPr/>
        </p:nvSpPr>
        <p:spPr>
          <a:xfrm>
            <a:off x="1004223" y="2900189"/>
            <a:ext cx="56497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</a:t>
            </a:r>
            <a:r>
              <a:rPr lang="en-US" sz="2400" spc="-55" dirty="0">
                <a:cs typeface="Tahoma"/>
              </a:rPr>
              <a:t>,</a:t>
            </a:r>
            <a:r>
              <a:rPr sz="2400" spc="-55" dirty="0">
                <a:cs typeface="Tahoma"/>
              </a:rPr>
              <a:t> 1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3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 </a:t>
            </a:r>
            <a:r>
              <a:rPr sz="2400" spc="-55" dirty="0">
                <a:cs typeface="Tahoma"/>
              </a:rPr>
              <a:t>3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F29BED1A-7599-4522-9F6E-73729DDB4168}"/>
              </a:ext>
            </a:extLst>
          </p:cNvPr>
          <p:cNvSpPr txBox="1"/>
          <p:nvPr/>
        </p:nvSpPr>
        <p:spPr>
          <a:xfrm>
            <a:off x="1036608" y="3331060"/>
            <a:ext cx="432318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4</a:t>
            </a:r>
            <a:r>
              <a:rPr sz="2800" spc="-12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F3FD0-3806-4159-9950-C16C9EEC9A72}"/>
              </a:ext>
            </a:extLst>
          </p:cNvPr>
          <p:cNvSpPr txBox="1"/>
          <p:nvPr/>
        </p:nvSpPr>
        <p:spPr>
          <a:xfrm>
            <a:off x="703385" y="3809224"/>
            <a:ext cx="35360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25" dirty="0">
                <a:cs typeface="Tahoma"/>
              </a:rPr>
              <a:t>optimal</a:t>
            </a:r>
            <a:r>
              <a:rPr lang="en-US" sz="2000" b="1" u="sng" spc="120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15" name="object 36">
            <a:extLst>
              <a:ext uri="{FF2B5EF4-FFF2-40B4-BE49-F238E27FC236}">
                <a16:creationId xmlns:a16="http://schemas.microsoft.com/office/drawing/2014/main" id="{EDBA4AB7-583E-47F4-92D2-23DF9AA62551}"/>
              </a:ext>
            </a:extLst>
          </p:cNvPr>
          <p:cNvSpPr txBox="1"/>
          <p:nvPr/>
        </p:nvSpPr>
        <p:spPr>
          <a:xfrm>
            <a:off x="1116763" y="4323244"/>
            <a:ext cx="510115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r>
              <a:rPr lang="en-US" sz="2400" spc="-55" dirty="0">
                <a:cs typeface="Tahoma"/>
              </a:rPr>
              <a:t>,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12</a:t>
            </a:r>
            <a:r>
              <a:rPr sz="2400" spc="15" dirty="0">
                <a:cs typeface="Tahoma"/>
              </a:rPr>
              <a:t> </a:t>
            </a:r>
            <a:r>
              <a:rPr sz="2400" spc="-40" dirty="0">
                <a:cs typeface="Tahoma"/>
              </a:rPr>
              <a:t>coins,</a:t>
            </a:r>
            <a:r>
              <a:rPr sz="2400" spc="2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so</a:t>
            </a:r>
            <a:r>
              <a:rPr sz="2400" spc="10" dirty="0">
                <a:cs typeface="Tahoma"/>
              </a:rPr>
              <a:t> </a:t>
            </a:r>
            <a:r>
              <a:rPr sz="2400" spc="-50" dirty="0">
                <a:cs typeface="Tahoma"/>
              </a:rPr>
              <a:t>remaining</a:t>
            </a:r>
            <a:r>
              <a:rPr sz="2400" spc="15" dirty="0">
                <a:cs typeface="Tahoma"/>
              </a:rPr>
              <a:t> </a:t>
            </a:r>
            <a:r>
              <a:rPr sz="2400" spc="-35" dirty="0">
                <a:cs typeface="Tahoma"/>
              </a:rPr>
              <a:t>is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15</a:t>
            </a:r>
            <a:endParaRPr sz="2400" dirty="0">
              <a:cs typeface="Tahoma"/>
            </a:endParaRPr>
          </a:p>
        </p:txBody>
      </p:sp>
      <p:sp>
        <p:nvSpPr>
          <p:cNvPr id="16" name="object 39">
            <a:extLst>
              <a:ext uri="{FF2B5EF4-FFF2-40B4-BE49-F238E27FC236}">
                <a16:creationId xmlns:a16="http://schemas.microsoft.com/office/drawing/2014/main" id="{22413825-AFA9-48EA-BCB5-590653F21308}"/>
              </a:ext>
            </a:extLst>
          </p:cNvPr>
          <p:cNvSpPr txBox="1"/>
          <p:nvPr/>
        </p:nvSpPr>
        <p:spPr>
          <a:xfrm>
            <a:off x="1102696" y="4730224"/>
            <a:ext cx="61280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</a:t>
            </a:r>
            <a:r>
              <a:rPr lang="en-US" sz="2400" spc="-55" dirty="0">
                <a:cs typeface="Tahoma"/>
              </a:rPr>
              <a:t>,</a:t>
            </a:r>
            <a:r>
              <a:rPr sz="2400" spc="-55" dirty="0">
                <a:cs typeface="Tahoma"/>
              </a:rPr>
              <a:t> 5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3 </a:t>
            </a:r>
            <a:r>
              <a:rPr sz="2400" spc="-330" dirty="0">
                <a:cs typeface="Lucida Sans Unicode"/>
              </a:rPr>
              <a:t>∗</a:t>
            </a:r>
            <a:r>
              <a:rPr lang="en-US" sz="2400" spc="-330" dirty="0">
                <a:cs typeface="Lucida Sans Unicode"/>
              </a:rPr>
              <a:t> </a:t>
            </a:r>
            <a:r>
              <a:rPr sz="2400" spc="-55" dirty="0">
                <a:cs typeface="Tahoma"/>
              </a:rPr>
              <a:t>5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7" name="object 40">
            <a:extLst>
              <a:ext uri="{FF2B5EF4-FFF2-40B4-BE49-F238E27FC236}">
                <a16:creationId xmlns:a16="http://schemas.microsoft.com/office/drawing/2014/main" id="{D108B47D-F533-4EC1-B3A0-4FD3EF34C31D}"/>
              </a:ext>
            </a:extLst>
          </p:cNvPr>
          <p:cNvSpPr txBox="1"/>
          <p:nvPr/>
        </p:nvSpPr>
        <p:spPr>
          <a:xfrm>
            <a:off x="1121016" y="5301773"/>
            <a:ext cx="322589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3</a:t>
            </a:r>
            <a:r>
              <a:rPr sz="2800" spc="-16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9D995-3EDB-4348-82EC-CFEA06AFE960}"/>
              </a:ext>
            </a:extLst>
          </p:cNvPr>
          <p:cNvSpPr txBox="1"/>
          <p:nvPr/>
        </p:nvSpPr>
        <p:spPr>
          <a:xfrm>
            <a:off x="675249" y="5792763"/>
            <a:ext cx="817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65">
                <a:solidFill>
                  <a:srgbClr val="C00000"/>
                </a:solidFill>
                <a:latin typeface="Tahoma"/>
                <a:cs typeface="Tahoma"/>
              </a:rPr>
              <a:t>So, </a:t>
            </a:r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greedy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strategy  </a:t>
            </a:r>
            <a:r>
              <a:rPr lang="en-US" b="1" spc="-60" dirty="0">
                <a:solidFill>
                  <a:srgbClr val="C00000"/>
                </a:solidFill>
                <a:latin typeface="Tahoma"/>
                <a:cs typeface="Tahoma"/>
              </a:rPr>
              <a:t>does</a:t>
            </a:r>
            <a:r>
              <a:rPr lang="en-US" b="1" spc="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provide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a general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solution </a:t>
            </a:r>
            <a:r>
              <a:rPr lang="en-US" b="1" spc="-15" dirty="0">
                <a:solidFill>
                  <a:srgbClr val="C00000"/>
                </a:solidFill>
                <a:latin typeface="Tahoma"/>
                <a:cs typeface="Tahoma"/>
              </a:rPr>
              <a:t>to </a:t>
            </a:r>
            <a:r>
              <a:rPr lang="en-US" b="1" spc="-25" dirty="0">
                <a:solidFill>
                  <a:srgbClr val="C00000"/>
                </a:solidFill>
                <a:latin typeface="Tahoma"/>
                <a:cs typeface="Tahoma"/>
              </a:rPr>
              <a:t>this </a:t>
            </a:r>
            <a:r>
              <a:rPr lang="en-US" b="1" spc="-45" dirty="0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lang="en-US" b="1" dirty="0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999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3" grpId="0"/>
      <p:bldP spid="14" grpId="0"/>
      <p:bldP spid="3" grpId="0"/>
      <p:bldP spid="15" grpId="0"/>
      <p:bldP spid="16" grpId="0"/>
      <p:bldP spid="1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487D1-D126-423F-8D71-2CFF10D820B1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EE96-FF67-4B47-B5EC-5CAF1E5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" y="1264368"/>
            <a:ext cx="8693651" cy="2801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94EA2C-DD7A-4E20-914B-D652E375C4CA}"/>
              </a:ext>
            </a:extLst>
          </p:cNvPr>
          <p:cNvSpPr/>
          <p:nvPr/>
        </p:nvSpPr>
        <p:spPr>
          <a:xfrm>
            <a:off x="393895" y="2644726"/>
            <a:ext cx="6428936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AB452-1101-47EF-9EA6-72594D4A351E}"/>
              </a:ext>
            </a:extLst>
          </p:cNvPr>
          <p:cNvSpPr/>
          <p:nvPr/>
        </p:nvSpPr>
        <p:spPr>
          <a:xfrm>
            <a:off x="365760" y="3165231"/>
            <a:ext cx="7990449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83B38-8E68-4BB3-8A59-A14330690F49}"/>
              </a:ext>
            </a:extLst>
          </p:cNvPr>
          <p:cNvSpPr/>
          <p:nvPr/>
        </p:nvSpPr>
        <p:spPr>
          <a:xfrm>
            <a:off x="365760" y="3692770"/>
            <a:ext cx="7990449" cy="372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E91CF198-248B-462B-B3E3-AD6C0CAEABD0}"/>
              </a:ext>
            </a:extLst>
          </p:cNvPr>
          <p:cNvSpPr txBox="1"/>
          <p:nvPr/>
        </p:nvSpPr>
        <p:spPr>
          <a:xfrm>
            <a:off x="4250937" y="6806859"/>
            <a:ext cx="262255" cy="134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EB5C6-F451-4CA5-AEED-5FA2144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" y="4228564"/>
            <a:ext cx="8102070" cy="2033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D971-B95F-46F9-9503-03CCC604A602}"/>
              </a:ext>
            </a:extLst>
          </p:cNvPr>
          <p:cNvSpPr/>
          <p:nvPr/>
        </p:nvSpPr>
        <p:spPr>
          <a:xfrm>
            <a:off x="320845" y="4868308"/>
            <a:ext cx="7585197" cy="427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29C03-4AD7-4A1C-94FA-51713C639C3B}"/>
              </a:ext>
            </a:extLst>
          </p:cNvPr>
          <p:cNvSpPr/>
          <p:nvPr/>
        </p:nvSpPr>
        <p:spPr>
          <a:xfrm>
            <a:off x="320846" y="5295363"/>
            <a:ext cx="5911142" cy="6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313DF-2BA9-4981-AB84-94DB99F98B12}"/>
              </a:ext>
            </a:extLst>
          </p:cNvPr>
          <p:cNvSpPr/>
          <p:nvPr/>
        </p:nvSpPr>
        <p:spPr>
          <a:xfrm>
            <a:off x="188717" y="6074903"/>
            <a:ext cx="5157005" cy="4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8BEC7548904C918C2E4B53361884" ma:contentTypeVersion="6" ma:contentTypeDescription="Create a new document." ma:contentTypeScope="" ma:versionID="3691dd1099766f47f0d06bb2d2cb2925">
  <xsd:schema xmlns:xsd="http://www.w3.org/2001/XMLSchema" xmlns:xs="http://www.w3.org/2001/XMLSchema" xmlns:p="http://schemas.microsoft.com/office/2006/metadata/properties" xmlns:ns2="bccc8c5f-518f-4f70-8fa2-7960c96d0814" targetNamespace="http://schemas.microsoft.com/office/2006/metadata/properties" ma:root="true" ma:fieldsID="00739d6f72de1f6c25f138ef0e38131f" ns2:_="">
    <xsd:import namespace="bccc8c5f-518f-4f70-8fa2-7960c96d08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c8c5f-518f-4f70-8fa2-7960c96d0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5A380-3D5C-4FC6-B6C6-D5E97FA4E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2A976-0E26-44CC-A66C-70765014B8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8F5AB7-CC11-42B8-B781-630D0E729E9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1071</TotalTime>
  <Words>2824</Words>
  <Application>Microsoft Office PowerPoint</Application>
  <PresentationFormat>On-screen Show (4:3)</PresentationFormat>
  <Paragraphs>702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Comic Sans MS</vt:lpstr>
      <vt:lpstr>Corbel</vt:lpstr>
      <vt:lpstr>Courier New</vt:lpstr>
      <vt:lpstr>Lucida Sans Unicode</vt:lpstr>
      <vt:lpstr>Monotype Corsiva</vt:lpstr>
      <vt:lpstr>Tahoma</vt:lpstr>
      <vt:lpstr>Trebuchet MS</vt:lpstr>
      <vt:lpstr>Verdana</vt:lpstr>
      <vt:lpstr>Wingdings</vt:lpstr>
      <vt:lpstr>Spectrum</vt:lpstr>
      <vt:lpstr>Greedy Algorithm</vt:lpstr>
      <vt:lpstr>Lecture Outline</vt:lpstr>
      <vt:lpstr>Optimization Problems</vt:lpstr>
      <vt:lpstr> 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67</cp:revision>
  <dcterms:created xsi:type="dcterms:W3CDTF">2018-12-10T17:20:29Z</dcterms:created>
  <dcterms:modified xsi:type="dcterms:W3CDTF">2021-07-03T16:02:20Z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0x01010086AC8BEC7548904C918C2E4B53361884</vt:lpwstr>
  </property>
</Properties>
</file>