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2" r:id="rId5"/>
    <p:sldId id="260" r:id="rId6"/>
    <p:sldId id="261" r:id="rId7"/>
    <p:sldId id="262" r:id="rId8"/>
    <p:sldId id="263" r:id="rId9"/>
    <p:sldId id="265" r:id="rId10"/>
    <p:sldId id="266" r:id="rId11"/>
    <p:sldId id="271" r:id="rId12"/>
    <p:sldId id="264" r:id="rId13"/>
    <p:sldId id="273" r:id="rId14"/>
    <p:sldId id="267" r:id="rId15"/>
    <p:sldId id="269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F5F163-A11D-4771-8D81-B69EE5D1B424}" v="12" dt="2022-01-24T03:47:42.5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5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1061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BDCB-4B8C-439A-9DAE-1112AF62E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02082-2CF9-4DC7-92BF-9295CA9C1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7C1E0-E152-452E-A3FF-7BA11823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260A-BCF2-41F0-8F0B-EFDB3E360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4DF09-6FBC-41E8-902F-18B80051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5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ED13-2366-4FD0-8B60-36ACEB0B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967FD-F84D-48E7-9D37-035B6CC78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FCE61-CA14-494A-B502-63EF3EA0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AD9DC-D7BC-464B-9611-99A36F07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368F3-F92E-4FBC-B941-DA498C63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9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914992-9145-4CDC-93D1-96C5EE9EB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74EFE-B0E8-4641-B552-BEE58E686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2CA0C-DCD4-4244-9538-34962E6E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55F4-9030-4278-9558-A559A0A9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22B8F-F5DB-4C27-B6B7-2A0AFABE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8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5591-0655-4C68-B626-4F5DEC62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7185D-39B7-4F7A-AF6A-E6A6A7964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D2A54-B4B5-4989-9C9B-75A7AD91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36BAC-BDA5-42FB-80AC-380FFF32F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1EF15-60F9-42A2-A850-FA4DC256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0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D958-B527-4AA7-A727-514FB1C0A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A8137-E4B1-474A-937A-F8AB5A06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18A22-B123-4AA8-9000-1305598B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58C57-3D79-48A7-B7F7-FF94E012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05F59-5A80-4CBC-ABC0-84D3D45C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8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9149-EBA4-4932-A306-EC74B088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3EDBF-04AC-42D5-8A39-30768A366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336C1-77FE-435F-9899-919E0F5F9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7224B-8949-40D8-879D-29DC84D9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5C755-28E0-4FB2-BD93-69D024DB3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5CEB9-933A-495A-B5EB-5A3DF674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2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54C4-705F-4824-B112-6DE70D03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1E9D-1B3B-4197-ACDF-B5B006EC9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8E244-9565-48A8-8286-3875B93A3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9B391-C148-4E17-A82A-B354CF0DD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C3CB3-1435-4B24-9903-18DB6C1DC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27727-EA69-4E67-B9A2-5D5E9EF8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A79C4-BA59-490E-A65D-09718276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4889D-E74E-430A-AB7F-5522C634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BD08-5072-4599-A6A4-6FE221A8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FB8106-6A32-44A7-BB5E-3C92E565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F0B6B-0833-4B8D-BBC0-59ACC054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4B6CA-BD37-45E4-A7B2-3DE36707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1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8323AA-2D63-4ECB-9992-68FC585C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E66A4E-D1CF-4992-8899-426C07EDD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61F1E-9BE9-4870-A4F5-BCBEBB28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1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E90C8-0EF7-449E-923F-E334C01C2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43DD7-0B4F-4144-BEED-8D4222D55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A11FA-6081-437E-85C2-0542095C2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CA876-758B-4961-9AA5-7EC627AF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68607-064E-43D6-AB96-20A9BDDB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752F4-382E-45AF-A385-223067AA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9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7FE0-42B7-4BC6-813D-D97CDD0F6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DD44FC-358B-4F67-9A00-8D8914DB7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AA85E-E043-4DF2-BFD4-523D11961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8BA61-2A26-4EE4-AFD5-736E3A10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800-7E87-4F1E-B585-ACEB775396D7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36A38-FD1D-426F-BE83-CA873721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684B2-D1A5-41E7-AB71-EEFC5A2C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2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FD7547-A5B1-442C-A347-A5819461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35901-9A40-41E1-B0B7-7D1576ADE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7D28D-6832-4A5C-89BC-727B0C1C5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70800-7E87-4F1E-B585-ACEB775396D7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6A1B5-F543-4416-AD28-B9B5E343D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BDAC-CCEE-4222-BC18-BEC57E97C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4775-FE82-4227-91FA-5ECAD949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1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14A615B9-4488-4EAF-9E03-FD9B28BD2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616265"/>
              </p:ext>
            </p:extLst>
          </p:nvPr>
        </p:nvGraphicFramePr>
        <p:xfrm>
          <a:off x="1" y="141402"/>
          <a:ext cx="8128000" cy="1092333"/>
        </p:xfrm>
        <a:graphic>
          <a:graphicData uri="http://schemas.openxmlformats.org/drawingml/2006/table">
            <a:tbl>
              <a:tblPr firstRow="1" bandRow="1"/>
              <a:tblGrid>
                <a:gridCol w="1214088">
                  <a:extLst>
                    <a:ext uri="{9D8B030D-6E8A-4147-A177-3AD203B41FA5}">
                      <a16:colId xmlns:a16="http://schemas.microsoft.com/office/drawing/2014/main" val="3631070844"/>
                    </a:ext>
                  </a:extLst>
                </a:gridCol>
                <a:gridCol w="597076">
                  <a:extLst>
                    <a:ext uri="{9D8B030D-6E8A-4147-A177-3AD203B41FA5}">
                      <a16:colId xmlns:a16="http://schemas.microsoft.com/office/drawing/2014/main" val="3098433286"/>
                    </a:ext>
                  </a:extLst>
                </a:gridCol>
                <a:gridCol w="499552">
                  <a:extLst>
                    <a:ext uri="{9D8B030D-6E8A-4147-A177-3AD203B41FA5}">
                      <a16:colId xmlns:a16="http://schemas.microsoft.com/office/drawing/2014/main" val="3688267076"/>
                    </a:ext>
                  </a:extLst>
                </a:gridCol>
                <a:gridCol w="532805">
                  <a:extLst>
                    <a:ext uri="{9D8B030D-6E8A-4147-A177-3AD203B41FA5}">
                      <a16:colId xmlns:a16="http://schemas.microsoft.com/office/drawing/2014/main" val="1907309674"/>
                    </a:ext>
                  </a:extLst>
                </a:gridCol>
                <a:gridCol w="504805">
                  <a:extLst>
                    <a:ext uri="{9D8B030D-6E8A-4147-A177-3AD203B41FA5}">
                      <a16:colId xmlns:a16="http://schemas.microsoft.com/office/drawing/2014/main" val="2117011095"/>
                    </a:ext>
                  </a:extLst>
                </a:gridCol>
                <a:gridCol w="421736">
                  <a:extLst>
                    <a:ext uri="{9D8B030D-6E8A-4147-A177-3AD203B41FA5}">
                      <a16:colId xmlns:a16="http://schemas.microsoft.com/office/drawing/2014/main" val="465741159"/>
                    </a:ext>
                  </a:extLst>
                </a:gridCol>
                <a:gridCol w="594547">
                  <a:extLst>
                    <a:ext uri="{9D8B030D-6E8A-4147-A177-3AD203B41FA5}">
                      <a16:colId xmlns:a16="http://schemas.microsoft.com/office/drawing/2014/main" val="3949026841"/>
                    </a:ext>
                  </a:extLst>
                </a:gridCol>
                <a:gridCol w="3763391">
                  <a:extLst>
                    <a:ext uri="{9D8B030D-6E8A-4147-A177-3AD203B41FA5}">
                      <a16:colId xmlns:a16="http://schemas.microsoft.com/office/drawing/2014/main" val="149135644"/>
                    </a:ext>
                  </a:extLst>
                </a:gridCol>
              </a:tblGrid>
              <a:tr h="635133">
                <a:tc>
                  <a:txBody>
                    <a:bodyPr/>
                    <a:lstStyle/>
                    <a:p>
                      <a:r>
                        <a:rPr lang="en-US" sz="2400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 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4808718"/>
                  </a:ext>
                </a:extLst>
              </a:tr>
              <a:tr h="445605">
                <a:tc>
                  <a:txBody>
                    <a:bodyPr/>
                    <a:lstStyle/>
                    <a:p>
                      <a:r>
                        <a:rPr lang="en-US" sz="24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685207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1F8709D2-EC15-4EFD-B80B-60B76A919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459352"/>
              </p:ext>
            </p:extLst>
          </p:nvPr>
        </p:nvGraphicFramePr>
        <p:xfrm>
          <a:off x="0" y="1233735"/>
          <a:ext cx="8128000" cy="5059680"/>
        </p:xfrm>
        <a:graphic>
          <a:graphicData uri="http://schemas.openxmlformats.org/drawingml/2006/table">
            <a:tbl>
              <a:tblPr firstRow="1" bandRow="1"/>
              <a:tblGrid>
                <a:gridCol w="8128000">
                  <a:extLst>
                    <a:ext uri="{9D8B030D-6E8A-4147-A177-3AD203B41FA5}">
                      <a16:colId xmlns:a16="http://schemas.microsoft.com/office/drawing/2014/main" val="2020785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Line 1 : j=2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10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Line 2: </a:t>
                      </a:r>
                      <a:r>
                        <a:rPr lang="en-US" sz="3200" dirty="0"/>
                        <a:t>key</a:t>
                      </a:r>
                      <a:r>
                        <a:rPr lang="en-US" sz="2800" dirty="0"/>
                        <a:t> = A[j] , key = A[2] , key=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1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Line 4: </a:t>
                      </a:r>
                      <a:r>
                        <a:rPr lang="en-US" sz="2800" dirty="0" err="1"/>
                        <a:t>i</a:t>
                      </a:r>
                      <a:r>
                        <a:rPr lang="en-US" sz="2800" dirty="0"/>
                        <a:t>= j-1, </a:t>
                      </a:r>
                      <a:r>
                        <a:rPr lang="en-US" sz="2800" dirty="0" err="1"/>
                        <a:t>i</a:t>
                      </a:r>
                      <a:r>
                        <a:rPr lang="en-US" sz="2800" dirty="0"/>
                        <a:t>= 2-1, </a:t>
                      </a:r>
                      <a:r>
                        <a:rPr lang="en-US" sz="2800" dirty="0" err="1"/>
                        <a:t>i</a:t>
                      </a:r>
                      <a:r>
                        <a:rPr lang="en-US" sz="2800" dirty="0"/>
                        <a:t>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19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highlight>
                            <a:srgbClr val="FFFF00"/>
                          </a:highlight>
                        </a:rPr>
                        <a:t>Line 5: while (</a:t>
                      </a:r>
                      <a:r>
                        <a:rPr lang="en-US" sz="2800" dirty="0" err="1">
                          <a:highlight>
                            <a:srgbClr val="FFFF00"/>
                          </a:highlight>
                        </a:rPr>
                        <a:t>i</a:t>
                      </a:r>
                      <a:r>
                        <a:rPr lang="en-US" sz="2800" dirty="0">
                          <a:highlight>
                            <a:srgbClr val="FFFF00"/>
                          </a:highlight>
                        </a:rPr>
                        <a:t>&gt;0 and A[</a:t>
                      </a:r>
                      <a:r>
                        <a:rPr lang="en-US" sz="2800" dirty="0" err="1">
                          <a:highlight>
                            <a:srgbClr val="FFFF00"/>
                          </a:highlight>
                        </a:rPr>
                        <a:t>i</a:t>
                      </a:r>
                      <a:r>
                        <a:rPr lang="en-US" sz="2800" dirty="0">
                          <a:highlight>
                            <a:srgbClr val="FFFF00"/>
                          </a:highlight>
                        </a:rPr>
                        <a:t>] &gt;key)</a:t>
                      </a:r>
                    </a:p>
                    <a:p>
                      <a:r>
                        <a:rPr lang="en-US" sz="2800" dirty="0">
                          <a:highlight>
                            <a:srgbClr val="FFFF00"/>
                          </a:highlight>
                        </a:rPr>
                        <a:t>             while ( 1&gt;0 and 8&gt;2) – true – line 6,7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91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highlight>
                            <a:srgbClr val="FFFF00"/>
                          </a:highlight>
                        </a:rPr>
                        <a:t>Line 6: A[i+1] = A[</a:t>
                      </a:r>
                      <a:r>
                        <a:rPr lang="en-US" sz="2800" dirty="0" err="1">
                          <a:highlight>
                            <a:srgbClr val="FFFF00"/>
                          </a:highlight>
                        </a:rPr>
                        <a:t>i</a:t>
                      </a:r>
                      <a:r>
                        <a:rPr lang="en-US" sz="2800" dirty="0">
                          <a:highlight>
                            <a:srgbClr val="FFFF00"/>
                          </a:highlight>
                        </a:rPr>
                        <a:t>], A[2]=A[1], A[2]=8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025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highlight>
                            <a:srgbClr val="FF00FF"/>
                          </a:highlight>
                        </a:rPr>
                        <a:t>Line 7: </a:t>
                      </a:r>
                      <a:r>
                        <a:rPr lang="en-US" sz="2800" dirty="0" err="1">
                          <a:highlight>
                            <a:srgbClr val="FF00FF"/>
                          </a:highlight>
                        </a:rPr>
                        <a:t>i</a:t>
                      </a:r>
                      <a:r>
                        <a:rPr lang="en-US" sz="2800" dirty="0">
                          <a:highlight>
                            <a:srgbClr val="FF00FF"/>
                          </a:highlight>
                        </a:rPr>
                        <a:t>=i-1 , </a:t>
                      </a:r>
                      <a:r>
                        <a:rPr lang="en-US" sz="2800" dirty="0" err="1">
                          <a:highlight>
                            <a:srgbClr val="FF00FF"/>
                          </a:highlight>
                        </a:rPr>
                        <a:t>i</a:t>
                      </a:r>
                      <a:r>
                        <a:rPr lang="en-US" sz="2800" dirty="0">
                          <a:highlight>
                            <a:srgbClr val="FF00FF"/>
                          </a:highlight>
                        </a:rPr>
                        <a:t>= 1-1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78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Line 5: </a:t>
                      </a:r>
                      <a:r>
                        <a:rPr lang="en-US" sz="2800" dirty="0">
                          <a:highlight>
                            <a:srgbClr val="FFFF00"/>
                          </a:highlight>
                        </a:rPr>
                        <a:t>while (</a:t>
                      </a:r>
                      <a:r>
                        <a:rPr lang="en-US" sz="2800" dirty="0" err="1">
                          <a:highlight>
                            <a:srgbClr val="FFFF00"/>
                          </a:highlight>
                        </a:rPr>
                        <a:t>i</a:t>
                      </a:r>
                      <a:r>
                        <a:rPr lang="en-US" sz="2800" dirty="0">
                          <a:highlight>
                            <a:srgbClr val="FFFF00"/>
                          </a:highlight>
                        </a:rPr>
                        <a:t>&gt;0 and A[</a:t>
                      </a:r>
                      <a:r>
                        <a:rPr lang="en-US" sz="2800" dirty="0" err="1">
                          <a:highlight>
                            <a:srgbClr val="FFFF00"/>
                          </a:highlight>
                        </a:rPr>
                        <a:t>i</a:t>
                      </a:r>
                      <a:r>
                        <a:rPr lang="en-US" sz="2800" dirty="0">
                          <a:highlight>
                            <a:srgbClr val="FFFF00"/>
                          </a:highlight>
                        </a:rPr>
                        <a:t>] &gt;key)</a:t>
                      </a:r>
                    </a:p>
                    <a:p>
                      <a:r>
                        <a:rPr lang="en-US" sz="2800" dirty="0"/>
                        <a:t>             while ( 0&gt;0 and A[0] &gt;key) (false) </a:t>
                      </a:r>
                      <a:r>
                        <a:rPr lang="en-US" sz="2800" dirty="0">
                          <a:sym typeface="Wingdings" panose="05000000000000000000" pitchFamily="2" charset="2"/>
                        </a:rPr>
                        <a:t> line 8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66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Line 8 : A[i+1]= key, A[0+1]=key, A[1]=2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591668"/>
                  </a:ext>
                </a:extLst>
              </a:tr>
            </a:tbl>
          </a:graphicData>
        </a:graphic>
      </p:graphicFrame>
      <p:pic>
        <p:nvPicPr>
          <p:cNvPr id="4" name="Picture 2" descr="PPT - Insertion Sort and Its Analysis PowerPoint Presentation, free  download - ID:820470">
            <a:extLst>
              <a:ext uri="{FF2B5EF4-FFF2-40B4-BE49-F238E27FC236}">
                <a16:creationId xmlns:a16="http://schemas.microsoft.com/office/drawing/2014/main" id="{3E8546AC-1646-4A6C-9FA3-1D7877E780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30671" r="4167" b="17778"/>
          <a:stretch/>
        </p:blipFill>
        <p:spPr bwMode="auto">
          <a:xfrm>
            <a:off x="6657118" y="1865009"/>
            <a:ext cx="8408959" cy="351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988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6151E0-AFFF-4E9A-9CC4-CD48539CFB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626099"/>
              </p:ext>
            </p:extLst>
          </p:nvPr>
        </p:nvGraphicFramePr>
        <p:xfrm>
          <a:off x="103695" y="131975"/>
          <a:ext cx="10891888" cy="5212080"/>
        </p:xfrm>
        <a:graphic>
          <a:graphicData uri="http://schemas.openxmlformats.org/drawingml/2006/table">
            <a:tbl>
              <a:tblPr firstRow="1" bandRow="1"/>
              <a:tblGrid>
                <a:gridCol w="5445944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5445944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564871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(j=1;j&lt;n;j++){</a:t>
                      </a:r>
                    </a:p>
                  </a:txBody>
                  <a:tcPr marL="0" marR="0" marT="15240" marB="15240" anchor="ctr"/>
                </a:tc>
                <a:tc rowSpan="9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Consolas" panose="020B0609020204030204" pitchFamily="49" charset="0"/>
                        </a:rPr>
                        <a:t>For loop (n-1)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j&lt;n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Key=a[j]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 err="1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=j-1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latin typeface="Consolas" panose="020B0609020204030204" pitchFamily="49" charset="0"/>
                        </a:rPr>
                        <a:t>while loop (n-1)</a:t>
                      </a:r>
                    </a:p>
                    <a:p>
                      <a:pPr marL="800100" lvl="1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24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]&lt; key</a:t>
                      </a:r>
                      <a:endParaRPr lang="en-US" sz="2400" b="1" dirty="0"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4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24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4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--</a:t>
                      </a:r>
                      <a:endParaRPr lang="en-US" sz="2400" b="1" dirty="0"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a[i+1]=key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 err="1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j++</a:t>
                      </a:r>
                      <a:endParaRPr lang="en-US" sz="2400" b="1" dirty="0"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24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2400" b="1" dirty="0"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Extra : j=1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endParaRPr lang="en-US" sz="2400" b="1" dirty="0"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endParaRPr lang="en-US" sz="2400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key=a[j];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=j-1;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]&lt; key){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--;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a[i+1]=key;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437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6151E0-AFFF-4E9A-9CC4-CD48539CFB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3695" y="131975"/>
          <a:ext cx="10891888" cy="5212080"/>
        </p:xfrm>
        <a:graphic>
          <a:graphicData uri="http://schemas.openxmlformats.org/drawingml/2006/table">
            <a:tbl>
              <a:tblPr firstRow="1" bandRow="1"/>
              <a:tblGrid>
                <a:gridCol w="5445944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5445944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564871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(j=1;j&lt;n;j++){</a:t>
                      </a:r>
                    </a:p>
                  </a:txBody>
                  <a:tcPr marL="0" marR="0" marT="15240" marB="15240" anchor="ctr"/>
                </a:tc>
                <a:tc rowSpan="9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Consolas" panose="020B0609020204030204" pitchFamily="49" charset="0"/>
                        </a:rPr>
                        <a:t>For loop (n-1)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j&lt;n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Key=a[j]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 err="1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=j-1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latin typeface="Consolas" panose="020B0609020204030204" pitchFamily="49" charset="0"/>
                        </a:rPr>
                        <a:t>while loop (n-1)</a:t>
                      </a:r>
                    </a:p>
                    <a:p>
                      <a:pPr marL="800100" lvl="1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24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]&lt; key</a:t>
                      </a:r>
                      <a:endParaRPr lang="en-US" sz="2400" b="1" dirty="0"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4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24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4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--</a:t>
                      </a:r>
                      <a:endParaRPr lang="en-US" sz="2400" b="1" dirty="0"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a[i+1]=key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 err="1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j++</a:t>
                      </a:r>
                      <a:endParaRPr lang="en-US" sz="2400" b="1" dirty="0"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24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2400" b="1" dirty="0"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Extra : j=1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endParaRPr lang="en-US" sz="2400" b="1" dirty="0"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endParaRPr lang="en-US" sz="2400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key=a[j];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=j-1;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]&lt; key){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--;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a[i+1]=key;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AA5DEEE-51F7-4D57-B3C3-EC006BCD797F}"/>
              </a:ext>
            </a:extLst>
          </p:cNvPr>
          <p:cNvSpPr txBox="1"/>
          <p:nvPr/>
        </p:nvSpPr>
        <p:spPr>
          <a:xfrm>
            <a:off x="0" y="5692846"/>
            <a:ext cx="11274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Number of machine instructions:  (n-1)*{ </a:t>
            </a:r>
            <a:r>
              <a:rPr lang="en-US" sz="32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c1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+ (n-1)*</a:t>
            </a:r>
            <a:r>
              <a:rPr lang="en-US" sz="3200" dirty="0">
                <a:highlight>
                  <a:srgbClr val="00FFF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c2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}+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c3</a:t>
            </a:r>
          </a:p>
        </p:txBody>
      </p:sp>
    </p:spTree>
    <p:extLst>
      <p:ext uri="{BB962C8B-B14F-4D97-AF65-F5344CB8AC3E}">
        <p14:creationId xmlns:p14="http://schemas.microsoft.com/office/powerpoint/2010/main" val="1228838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934438-DCCE-4626-8883-73C71544B358}"/>
                  </a:ext>
                </a:extLst>
              </p:cNvPr>
              <p:cNvSpPr txBox="1"/>
              <p:nvPr/>
            </p:nvSpPr>
            <p:spPr>
              <a:xfrm>
                <a:off x="395924" y="454076"/>
                <a:ext cx="11397007" cy="4540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ambria Math" panose="02040503050406030204" pitchFamily="18" charset="0"/>
                  </a:rPr>
                  <a:t>Worst Case Complexity : </a:t>
                </a:r>
              </a:p>
              <a:p>
                <a:endParaRPr lang="en-US" sz="28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d>
                        <m:dPr>
                          <m:ctrlP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) + 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dirty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8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– 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dirty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8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 dirty="0"/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By skipping the insignificant parts,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800" b="1" i="1" dirty="0" smtClean="0">
                          <a:solidFill>
                            <a:srgbClr val="21242C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1" i="1" dirty="0" smtClean="0">
                              <a:solidFill>
                                <a:srgbClr val="21242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1" i="1" dirty="0" smtClean="0">
                                  <a:solidFill>
                                    <a:srgbClr val="21242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1" i="1" dirty="0" smtClean="0">
                                      <a:solidFill>
                                        <a:srgbClr val="21242C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 dirty="0" smtClean="0">
                                      <a:solidFill>
                                        <a:srgbClr val="21242C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800" b="1" i="1" dirty="0" smtClean="0">
                                      <a:solidFill>
                                        <a:srgbClr val="21242C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sz="2800" b="1" i="1" dirty="0" smtClean="0">
                                      <a:solidFill>
                                        <a:srgbClr val="21242C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1" i="1" dirty="0" smtClean="0">
                                      <a:solidFill>
                                        <a:srgbClr val="21242C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1" i="1" dirty="0" smtClean="0">
                                  <a:solidFill>
                                    <a:srgbClr val="21242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b="1" i="0" dirty="0">
                  <a:solidFill>
                    <a:srgbClr val="21242C"/>
                  </a:solidFill>
                  <a:effectLst/>
                  <a:latin typeface="Lato" panose="020F050202020403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21242C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dirty="0" smtClean="0">
                          <a:solidFill>
                            <a:srgbClr val="21242C"/>
                          </a:solidFill>
                          <a:effectLst/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800" b="1" i="1" dirty="0" smtClean="0">
                          <a:solidFill>
                            <a:srgbClr val="21242C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1" i="1" dirty="0" smtClean="0">
                              <a:solidFill>
                                <a:srgbClr val="21242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1" i="1" dirty="0" smtClean="0">
                                  <a:solidFill>
                                    <a:srgbClr val="21242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1" i="1" dirty="0" smtClean="0">
                                      <a:solidFill>
                                        <a:srgbClr val="21242C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 dirty="0" smtClean="0">
                                      <a:solidFill>
                                        <a:srgbClr val="21242C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800" b="1" i="1" dirty="0" smtClean="0">
                                      <a:solidFill>
                                        <a:srgbClr val="21242C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1" i="1" dirty="0" smtClean="0">
                                  <a:solidFill>
                                    <a:srgbClr val="21242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600" b="1" i="0" dirty="0">
                  <a:solidFill>
                    <a:srgbClr val="21242C"/>
                  </a:solidFill>
                  <a:effectLst/>
                  <a:latin typeface="Lato" panose="020F0502020204030203" pitchFamily="34" charset="0"/>
                </a:endParaRPr>
              </a:p>
              <a:p>
                <a:endParaRPr lang="en-US" sz="3600" b="1" dirty="0">
                  <a:solidFill>
                    <a:srgbClr val="21242C"/>
                  </a:solidFill>
                  <a:latin typeface="Lato" panose="020F0502020204030203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934438-DCCE-4626-8883-73C71544B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24" y="454076"/>
                <a:ext cx="11397007" cy="4540858"/>
              </a:xfrm>
              <a:prstGeom prst="rect">
                <a:avLst/>
              </a:prstGeom>
              <a:blipFill>
                <a:blip r:embed="rId2"/>
                <a:stretch>
                  <a:fillRect l="-1123" t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539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6151E0-AFFF-4E9A-9CC4-CD48539CFB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144105"/>
              </p:ext>
            </p:extLst>
          </p:nvPr>
        </p:nvGraphicFramePr>
        <p:xfrm>
          <a:off x="103695" y="131975"/>
          <a:ext cx="10891888" cy="5212080"/>
        </p:xfrm>
        <a:graphic>
          <a:graphicData uri="http://schemas.openxmlformats.org/drawingml/2006/table">
            <a:tbl>
              <a:tblPr firstRow="1" bandRow="1"/>
              <a:tblGrid>
                <a:gridCol w="5445944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5445944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564871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(j=1;j&lt;n;j++){</a:t>
                      </a:r>
                    </a:p>
                  </a:txBody>
                  <a:tcPr marL="0" marR="0" marT="15240" marB="15240" anchor="ctr"/>
                </a:tc>
                <a:tc rowSpan="9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Consolas" panose="020B0609020204030204" pitchFamily="49" charset="0"/>
                        </a:rPr>
                        <a:t>For loop (n-1)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j&lt;n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Key=a[j]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 err="1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=j-1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latin typeface="Consolas" panose="020B0609020204030204" pitchFamily="49" charset="0"/>
                        </a:rPr>
                        <a:t>while loop (1)</a:t>
                      </a:r>
                    </a:p>
                    <a:p>
                      <a:pPr marL="800100" lvl="1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24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]&lt; key</a:t>
                      </a:r>
                      <a:endParaRPr lang="en-US" sz="2400" b="1" dirty="0"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endParaRPr lang="en-US" sz="2400" b="1" dirty="0"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a[i+1]=key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 err="1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j++</a:t>
                      </a:r>
                      <a:endParaRPr lang="en-US" sz="2400" b="1" dirty="0"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24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2400" b="1" dirty="0"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Extra : j=1</a:t>
                      </a: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2400" b="1" dirty="0"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endParaRPr lang="en-US" sz="2400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key=a[j];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=j-1;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]&lt; key){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--;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a[i+1]=key;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AA5DEEE-51F7-4D57-B3C3-EC006BCD797F}"/>
              </a:ext>
            </a:extLst>
          </p:cNvPr>
          <p:cNvSpPr txBox="1"/>
          <p:nvPr/>
        </p:nvSpPr>
        <p:spPr>
          <a:xfrm>
            <a:off x="0" y="5692846"/>
            <a:ext cx="11274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Number of machine instructions:  (n-1)*{ </a:t>
            </a:r>
            <a:r>
              <a:rPr lang="en-US" sz="32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c1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+ 1*c</a:t>
            </a:r>
            <a:r>
              <a:rPr lang="en-US" sz="3200" dirty="0">
                <a:highlight>
                  <a:srgbClr val="00FFF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}+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c3</a:t>
            </a:r>
          </a:p>
        </p:txBody>
      </p:sp>
    </p:spTree>
    <p:extLst>
      <p:ext uri="{BB962C8B-B14F-4D97-AF65-F5344CB8AC3E}">
        <p14:creationId xmlns:p14="http://schemas.microsoft.com/office/powerpoint/2010/main" val="1309008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3E3B9CA-2346-481D-A50C-28EE840C1587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367597" y="1744598"/>
                <a:ext cx="10901362" cy="4713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3600" dirty="0">
                    <a:latin typeface="Cambria Math" panose="02040503050406030204" pitchFamily="18" charset="0"/>
                  </a:rPr>
                  <a:t>Best Case Complexity</a:t>
                </a:r>
              </a:p>
              <a:p>
                <a:pPr marL="0" indent="0">
                  <a:buNone/>
                </a:pPr>
                <a:endParaRPr lang="en-US" sz="36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36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ctrlPr>
                            <a:rPr lang="en-US" sz="36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dirty="0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sz="36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3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6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36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3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3600" b="1" dirty="0"/>
              </a:p>
              <a:p>
                <a:pPr marL="0" indent="0">
                  <a:buNone/>
                </a:pPr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By skipping the insignificant parts,</a:t>
                </a:r>
                <a:endParaRPr lang="en-US" sz="3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l-GR" sz="3600" b="1"/>
                        <m:t>Ω</m:t>
                      </m:r>
                      <m:d>
                        <m:dPr>
                          <m:ctrlPr>
                            <a:rPr lang="en-US" sz="3600" b="1" i="1" dirty="0" smtClean="0">
                              <a:solidFill>
                                <a:srgbClr val="21242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1" i="1" dirty="0" smtClean="0">
                                  <a:solidFill>
                                    <a:srgbClr val="21242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600" b="1" i="1" dirty="0" smtClean="0">
                                      <a:solidFill>
                                        <a:srgbClr val="21242C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1" i="1" dirty="0" smtClean="0">
                                      <a:solidFill>
                                        <a:srgbClr val="21242C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21242C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600" b="1" i="1" dirty="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600" b="1" i="0" dirty="0">
                  <a:solidFill>
                    <a:srgbClr val="21242C"/>
                  </a:solidFill>
                  <a:effectLst/>
                  <a:latin typeface="Lato" panose="020F050202020403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1" i="1" dirty="0" smtClean="0">
                          <a:solidFill>
                            <a:srgbClr val="21242C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l-GR" sz="3600" b="1"/>
                        <m:t>Ω</m:t>
                      </m:r>
                      <m:d>
                        <m:dPr>
                          <m:ctrlPr>
                            <a:rPr lang="en-US" sz="3600" b="1" i="1" dirty="0" smtClean="0">
                              <a:solidFill>
                                <a:srgbClr val="21242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dirty="0" smtClean="0">
                              <a:solidFill>
                                <a:srgbClr val="21242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l-GR" sz="3600" b="1" i="0" dirty="0">
                  <a:solidFill>
                    <a:srgbClr val="21242C"/>
                  </a:solidFill>
                  <a:effectLst/>
                  <a:latin typeface="Lato" panose="020F0502020204030203" pitchFamily="34" charset="0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3E3B9CA-2346-481D-A50C-28EE840C158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7597" y="1744598"/>
                <a:ext cx="10901362" cy="4713470"/>
              </a:xfrm>
              <a:prstGeom prst="rect">
                <a:avLst/>
              </a:prstGeom>
              <a:blipFill>
                <a:blip r:embed="rId2"/>
                <a:stretch>
                  <a:fillRect l="-1677" t="-3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A0F7311-39DA-4D7C-85D7-E70652D30DAC}"/>
              </a:ext>
            </a:extLst>
          </p:cNvPr>
          <p:cNvSpPr txBox="1"/>
          <p:nvPr/>
        </p:nvSpPr>
        <p:spPr>
          <a:xfrm>
            <a:off x="181049" y="536384"/>
            <a:ext cx="11274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Number of machine instructions:  (n-1)*{ </a:t>
            </a:r>
            <a:r>
              <a:rPr lang="en-US" sz="32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c1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+ 1*</a:t>
            </a:r>
            <a:r>
              <a:rPr lang="en-US" sz="3200" dirty="0">
                <a:highlight>
                  <a:srgbClr val="00FFF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c2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}+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c3</a:t>
            </a:r>
          </a:p>
        </p:txBody>
      </p:sp>
    </p:spTree>
    <p:extLst>
      <p:ext uri="{BB962C8B-B14F-4D97-AF65-F5344CB8AC3E}">
        <p14:creationId xmlns:p14="http://schemas.microsoft.com/office/powerpoint/2010/main" val="630218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934438-DCCE-4626-8883-73C71544B358}"/>
                  </a:ext>
                </a:extLst>
              </p:cNvPr>
              <p:cNvSpPr txBox="1"/>
              <p:nvPr/>
            </p:nvSpPr>
            <p:spPr>
              <a:xfrm>
                <a:off x="339364" y="388086"/>
                <a:ext cx="11852636" cy="6088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Average</m:t>
                    </m:r>
                    <m:r>
                      <a:rPr lang="en-US" sz="3600" b="0" i="0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600" b="0" i="0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Case</m:t>
                    </m:r>
                  </m:oMath>
                </a14:m>
                <a:r>
                  <a:rPr lang="en-US" sz="3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Complexity</a:t>
                </a:r>
              </a:p>
              <a:p>
                <a:endParaRPr lang="en-US" sz="3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Average number of iterations in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𝑤h𝑖𝑙𝑒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𝑙𝑜𝑜𝑝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3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1+2+3+ ………. +(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en-US" sz="3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3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3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en-US" sz="36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36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600" i="1" dirty="0">
                  <a:latin typeface="Cambria Math" panose="02040503050406030204" pitchFamily="18" charset="0"/>
                </a:endParaRPr>
              </a:p>
              <a:p>
                <a:endParaRPr 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934438-DCCE-4626-8883-73C71544B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64" y="388086"/>
                <a:ext cx="11852636" cy="6088654"/>
              </a:xfrm>
              <a:prstGeom prst="rect">
                <a:avLst/>
              </a:prstGeom>
              <a:blipFill>
                <a:blip r:embed="rId2"/>
                <a:stretch>
                  <a:fillRect l="-1595" t="-1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822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934438-DCCE-4626-8883-73C71544B358}"/>
                  </a:ext>
                </a:extLst>
              </p:cNvPr>
              <p:cNvSpPr txBox="1"/>
              <p:nvPr/>
            </p:nvSpPr>
            <p:spPr>
              <a:xfrm>
                <a:off x="339364" y="388086"/>
                <a:ext cx="11852636" cy="5630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Average</m:t>
                      </m:r>
                      <m:r>
                        <a:rPr lang="en-US" sz="3600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Case</m:t>
                      </m:r>
                      <m:r>
                        <m:rPr>
                          <m:nor/>
                        </m:rPr>
                        <a:rPr lang="en-US" sz="3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Complexity</m:t>
                      </m:r>
                    </m:oMath>
                  </m:oMathPara>
                </a14:m>
                <a:endParaRPr lang="en-US" sz="36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−1)(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1 +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2 ) + 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1 + </m:t>
                      </m:r>
                      <m:sSup>
                        <m:sSup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3600" b="0" dirty="0"/>
              </a:p>
              <a:p>
                <a:r>
                  <a:rPr lang="en-US" sz="3600" b="0" dirty="0"/>
                  <a:t>=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−1)∗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1 + </m:t>
                    </m:r>
                  </m:oMath>
                </a14:m>
                <a:r>
                  <a:rPr lang="en-US" sz="3600" b="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600" b="0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 ∗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2+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3600" b="1" i="1" dirty="0">
                          <a:solidFill>
                            <a:srgbClr val="21242C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d>
                        <m:dPr>
                          <m:ctrlPr>
                            <a:rPr lang="en-US" sz="3600" b="1" i="1" dirty="0" smtClean="0">
                              <a:solidFill>
                                <a:srgbClr val="21242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1" i="1" dirty="0" smtClean="0">
                                  <a:solidFill>
                                    <a:srgbClr val="21242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600" b="1" i="1" dirty="0" smtClean="0">
                                      <a:solidFill>
                                        <a:srgbClr val="21242C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3600" b="1" i="1" dirty="0" smtClean="0">
                                      <a:solidFill>
                                        <a:srgbClr val="21242C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3600" b="1" i="1" dirty="0" smtClean="0">
                                  <a:solidFill>
                                    <a:srgbClr val="21242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600" b="1" i="0" dirty="0">
                  <a:solidFill>
                    <a:srgbClr val="21242C"/>
                  </a:solidFill>
                  <a:effectLst/>
                  <a:latin typeface="Lato" panose="020F050202020403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1" i="1" dirty="0" smtClean="0">
                          <a:solidFill>
                            <a:srgbClr val="21242C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3600" b="1" i="1" dirty="0">
                          <a:solidFill>
                            <a:srgbClr val="21242C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d>
                        <m:dPr>
                          <m:ctrlPr>
                            <a:rPr lang="en-US" sz="3600" b="1" i="1" dirty="0" smtClean="0">
                              <a:solidFill>
                                <a:srgbClr val="21242C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1" i="1" dirty="0" smtClean="0">
                                  <a:solidFill>
                                    <a:srgbClr val="21242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600" b="1" i="1" dirty="0" smtClean="0">
                                      <a:solidFill>
                                        <a:srgbClr val="21242C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1" i="1" dirty="0" smtClean="0">
                                      <a:solidFill>
                                        <a:srgbClr val="21242C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3600" b="1" i="1" dirty="0" smtClean="0">
                                      <a:solidFill>
                                        <a:srgbClr val="21242C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600" b="1" i="1" dirty="0" smtClean="0">
                                  <a:solidFill>
                                    <a:srgbClr val="21242C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l-GR" sz="3600" b="1" i="0" dirty="0">
                  <a:solidFill>
                    <a:srgbClr val="21242C"/>
                  </a:solidFill>
                  <a:effectLst/>
                  <a:latin typeface="Lato" panose="020F0502020204030203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934438-DCCE-4626-8883-73C71544B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64" y="388086"/>
                <a:ext cx="11852636" cy="5630259"/>
              </a:xfrm>
              <a:prstGeom prst="rect">
                <a:avLst/>
              </a:prstGeom>
              <a:blipFill>
                <a:blip r:embed="rId2"/>
                <a:stretch>
                  <a:fillRect l="-1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23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14A615B9-4488-4EAF-9E03-FD9B28BD2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308566"/>
              </p:ext>
            </p:extLst>
          </p:nvPr>
        </p:nvGraphicFramePr>
        <p:xfrm>
          <a:off x="1" y="141402"/>
          <a:ext cx="8128000" cy="1092333"/>
        </p:xfrm>
        <a:graphic>
          <a:graphicData uri="http://schemas.openxmlformats.org/drawingml/2006/table">
            <a:tbl>
              <a:tblPr firstRow="1" bandRow="1"/>
              <a:tblGrid>
                <a:gridCol w="1214088">
                  <a:extLst>
                    <a:ext uri="{9D8B030D-6E8A-4147-A177-3AD203B41FA5}">
                      <a16:colId xmlns:a16="http://schemas.microsoft.com/office/drawing/2014/main" val="3631070844"/>
                    </a:ext>
                  </a:extLst>
                </a:gridCol>
                <a:gridCol w="454144">
                  <a:extLst>
                    <a:ext uri="{9D8B030D-6E8A-4147-A177-3AD203B41FA5}">
                      <a16:colId xmlns:a16="http://schemas.microsoft.com/office/drawing/2014/main" val="3098433286"/>
                    </a:ext>
                  </a:extLst>
                </a:gridCol>
                <a:gridCol w="500469">
                  <a:extLst>
                    <a:ext uri="{9D8B030D-6E8A-4147-A177-3AD203B41FA5}">
                      <a16:colId xmlns:a16="http://schemas.microsoft.com/office/drawing/2014/main" val="3688267076"/>
                    </a:ext>
                  </a:extLst>
                </a:gridCol>
                <a:gridCol w="674820">
                  <a:extLst>
                    <a:ext uri="{9D8B030D-6E8A-4147-A177-3AD203B41FA5}">
                      <a16:colId xmlns:a16="http://schemas.microsoft.com/office/drawing/2014/main" val="1907309674"/>
                    </a:ext>
                  </a:extLst>
                </a:gridCol>
                <a:gridCol w="504805">
                  <a:extLst>
                    <a:ext uri="{9D8B030D-6E8A-4147-A177-3AD203B41FA5}">
                      <a16:colId xmlns:a16="http://schemas.microsoft.com/office/drawing/2014/main" val="2117011095"/>
                    </a:ext>
                  </a:extLst>
                </a:gridCol>
                <a:gridCol w="421736">
                  <a:extLst>
                    <a:ext uri="{9D8B030D-6E8A-4147-A177-3AD203B41FA5}">
                      <a16:colId xmlns:a16="http://schemas.microsoft.com/office/drawing/2014/main" val="465741159"/>
                    </a:ext>
                  </a:extLst>
                </a:gridCol>
                <a:gridCol w="669289">
                  <a:extLst>
                    <a:ext uri="{9D8B030D-6E8A-4147-A177-3AD203B41FA5}">
                      <a16:colId xmlns:a16="http://schemas.microsoft.com/office/drawing/2014/main" val="3949026841"/>
                    </a:ext>
                  </a:extLst>
                </a:gridCol>
                <a:gridCol w="3688649">
                  <a:extLst>
                    <a:ext uri="{9D8B030D-6E8A-4147-A177-3AD203B41FA5}">
                      <a16:colId xmlns:a16="http://schemas.microsoft.com/office/drawing/2014/main" val="149135644"/>
                    </a:ext>
                  </a:extLst>
                </a:gridCol>
              </a:tblGrid>
              <a:tr h="635133">
                <a:tc>
                  <a:txBody>
                    <a:bodyPr/>
                    <a:lstStyle/>
                    <a:p>
                      <a:r>
                        <a:rPr lang="en-US" sz="2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 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 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4808718"/>
                  </a:ext>
                </a:extLst>
              </a:tr>
              <a:tr h="445605">
                <a:tc>
                  <a:txBody>
                    <a:bodyPr/>
                    <a:lstStyle/>
                    <a:p>
                      <a:r>
                        <a:rPr lang="en-US" sz="24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685207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1F8709D2-EC15-4EFD-B80B-60B76A919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311827"/>
              </p:ext>
            </p:extLst>
          </p:nvPr>
        </p:nvGraphicFramePr>
        <p:xfrm>
          <a:off x="0" y="1233735"/>
          <a:ext cx="8128000" cy="5425440"/>
        </p:xfrm>
        <a:graphic>
          <a:graphicData uri="http://schemas.openxmlformats.org/drawingml/2006/table">
            <a:tbl>
              <a:tblPr firstRow="1" bandRow="1"/>
              <a:tblGrid>
                <a:gridCol w="8128000">
                  <a:extLst>
                    <a:ext uri="{9D8B030D-6E8A-4147-A177-3AD203B41FA5}">
                      <a16:colId xmlns:a16="http://schemas.microsoft.com/office/drawing/2014/main" val="2020785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Line 1: j=3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10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Line 2: key=A[j], key=A[3], key=4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1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Line 4: </a:t>
                      </a:r>
                      <a:r>
                        <a:rPr lang="en-US" sz="2800" dirty="0" err="1"/>
                        <a:t>i</a:t>
                      </a:r>
                      <a:r>
                        <a:rPr lang="en-US" sz="2800" dirty="0"/>
                        <a:t>=j-1 , </a:t>
                      </a:r>
                      <a:r>
                        <a:rPr lang="en-US" sz="2800" dirty="0" err="1"/>
                        <a:t>i</a:t>
                      </a:r>
                      <a:r>
                        <a:rPr lang="en-US" sz="2800" dirty="0"/>
                        <a:t>=3-1=2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19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highlight>
                            <a:srgbClr val="FFFF00"/>
                          </a:highlight>
                        </a:rPr>
                        <a:t>Line 5: while (2&gt;0 and A[2] &gt; key)</a:t>
                      </a:r>
                    </a:p>
                    <a:p>
                      <a:r>
                        <a:rPr lang="en-US" sz="2800" dirty="0">
                          <a:highlight>
                            <a:srgbClr val="FFFF00"/>
                          </a:highlight>
                        </a:rPr>
                        <a:t>             while (2&gt;0 and 8&gt;4) true – line 6,7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91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Line 6: A[i+1]=A[</a:t>
                      </a:r>
                      <a:r>
                        <a:rPr lang="en-US" sz="2800" dirty="0" err="1"/>
                        <a:t>i</a:t>
                      </a:r>
                      <a:r>
                        <a:rPr lang="en-US" sz="2800" dirty="0"/>
                        <a:t>], A[3]=A[2], A[3]=8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025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Line 7: </a:t>
                      </a:r>
                      <a:r>
                        <a:rPr lang="en-US" sz="2800" dirty="0" err="1"/>
                        <a:t>i</a:t>
                      </a:r>
                      <a:r>
                        <a:rPr lang="en-US" sz="2800" dirty="0"/>
                        <a:t>=i-1, </a:t>
                      </a:r>
                      <a:r>
                        <a:rPr lang="en-US" sz="2800" dirty="0" err="1"/>
                        <a:t>i</a:t>
                      </a:r>
                      <a:r>
                        <a:rPr lang="en-US" sz="2800" dirty="0"/>
                        <a:t>=2-1=1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78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Line 5: </a:t>
                      </a:r>
                      <a:r>
                        <a:rPr lang="en-US" sz="2800" dirty="0">
                          <a:highlight>
                            <a:srgbClr val="FFFF00"/>
                          </a:highlight>
                        </a:rPr>
                        <a:t>while (</a:t>
                      </a:r>
                      <a:r>
                        <a:rPr lang="en-US" sz="2800" dirty="0" err="1">
                          <a:highlight>
                            <a:srgbClr val="FFFF00"/>
                          </a:highlight>
                        </a:rPr>
                        <a:t>i</a:t>
                      </a:r>
                      <a:r>
                        <a:rPr lang="en-US" sz="2800" dirty="0">
                          <a:highlight>
                            <a:srgbClr val="FFFF00"/>
                          </a:highlight>
                        </a:rPr>
                        <a:t>&gt;0 and A[</a:t>
                      </a:r>
                      <a:r>
                        <a:rPr lang="en-US" sz="2800" dirty="0" err="1">
                          <a:highlight>
                            <a:srgbClr val="FFFF00"/>
                          </a:highlight>
                        </a:rPr>
                        <a:t>i</a:t>
                      </a:r>
                      <a:r>
                        <a:rPr lang="en-US" sz="2800" dirty="0">
                          <a:highlight>
                            <a:srgbClr val="FFFF00"/>
                          </a:highlight>
                        </a:rPr>
                        <a:t>] &gt; key)</a:t>
                      </a:r>
                    </a:p>
                    <a:p>
                      <a:r>
                        <a:rPr lang="en-US" sz="2800" dirty="0">
                          <a:highlight>
                            <a:srgbClr val="FFFF00"/>
                          </a:highlight>
                        </a:rPr>
                        <a:t>             while (1&gt;0 and A[1]&gt;key)</a:t>
                      </a:r>
                    </a:p>
                    <a:p>
                      <a:r>
                        <a:rPr lang="en-US" sz="2800" dirty="0">
                          <a:highlight>
                            <a:srgbClr val="FFFF00"/>
                          </a:highlight>
                        </a:rPr>
                        <a:t>             while (1&gt;0 and 2&gt;4) false , line 8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66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Line 8: A[i+1]=key, A[1+1]=key, </a:t>
                      </a:r>
                      <a:r>
                        <a:rPr lang="en-US" sz="2800" dirty="0">
                          <a:highlight>
                            <a:srgbClr val="FF00FF"/>
                          </a:highlight>
                        </a:rPr>
                        <a:t>A[2]=4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591668"/>
                  </a:ext>
                </a:extLst>
              </a:tr>
            </a:tbl>
          </a:graphicData>
        </a:graphic>
      </p:graphicFrame>
      <p:pic>
        <p:nvPicPr>
          <p:cNvPr id="4" name="Picture 2" descr="PPT - Insertion Sort and Its Analysis PowerPoint Presentation, free  download - ID:820470">
            <a:extLst>
              <a:ext uri="{FF2B5EF4-FFF2-40B4-BE49-F238E27FC236}">
                <a16:creationId xmlns:a16="http://schemas.microsoft.com/office/drawing/2014/main" id="{3E8546AC-1646-4A6C-9FA3-1D7877E780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30671" r="4167" b="17778"/>
          <a:stretch/>
        </p:blipFill>
        <p:spPr bwMode="auto">
          <a:xfrm>
            <a:off x="6657118" y="1865009"/>
            <a:ext cx="8408959" cy="351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81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PPT - Insertion Sort and Its Analysis PowerPoint Presentation, free  download - ID:820470">
            <a:extLst>
              <a:ext uri="{FF2B5EF4-FFF2-40B4-BE49-F238E27FC236}">
                <a16:creationId xmlns:a16="http://schemas.microsoft.com/office/drawing/2014/main" id="{ACE5D857-0CFB-42C2-BF93-B111F41FC7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30671" r="4167" b="17778"/>
          <a:stretch/>
        </p:blipFill>
        <p:spPr bwMode="auto">
          <a:xfrm>
            <a:off x="643467" y="1108117"/>
            <a:ext cx="10905066" cy="464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2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B1C4D-07B7-418D-BDB0-314229DAB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Insertion Sort Complexity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979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6151E0-AFFF-4E9A-9CC4-CD48539CFB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709403"/>
              </p:ext>
            </p:extLst>
          </p:nvPr>
        </p:nvGraphicFramePr>
        <p:xfrm>
          <a:off x="103695" y="131975"/>
          <a:ext cx="10891888" cy="5083839"/>
        </p:xfrm>
        <a:graphic>
          <a:graphicData uri="http://schemas.openxmlformats.org/drawingml/2006/table">
            <a:tbl>
              <a:tblPr firstRow="1" bandRow="1"/>
              <a:tblGrid>
                <a:gridCol w="5445944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5445944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564871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(j=1;j&lt;n;j++){</a:t>
                      </a:r>
                    </a:p>
                  </a:txBody>
                  <a:tcPr marL="0" marR="0" marT="15240" marB="1524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key=a[j];</a:t>
                      </a:r>
                    </a:p>
                  </a:txBody>
                  <a:tcPr marL="0" marR="0" marT="15240" marB="1524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=j-1;</a:t>
                      </a:r>
                    </a:p>
                  </a:txBody>
                  <a:tcPr marL="0" marR="0" marT="15240" marB="1524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]&lt; key){</a:t>
                      </a:r>
                    </a:p>
                  </a:txBody>
                  <a:tcPr marL="0" marR="0" marT="15240" marB="1524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</a:txBody>
                  <a:tcPr marL="0" marR="0" marT="15240" marB="1524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--;</a:t>
                      </a:r>
                    </a:p>
                  </a:txBody>
                  <a:tcPr marL="0" marR="0" marT="15240" marB="1524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5240" marB="1524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a[i+1]=key;</a:t>
                      </a:r>
                    </a:p>
                  </a:txBody>
                  <a:tcPr marL="0" marR="0" marT="15240" marB="1524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5240" marB="1524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300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6151E0-AFFF-4E9A-9CC4-CD48539CFB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557412"/>
              </p:ext>
            </p:extLst>
          </p:nvPr>
        </p:nvGraphicFramePr>
        <p:xfrm>
          <a:off x="103695" y="131975"/>
          <a:ext cx="10891888" cy="5212080"/>
        </p:xfrm>
        <a:graphic>
          <a:graphicData uri="http://schemas.openxmlformats.org/drawingml/2006/table">
            <a:tbl>
              <a:tblPr firstRow="1" bandRow="1"/>
              <a:tblGrid>
                <a:gridCol w="5445944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5445944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564871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(j=1;j&lt;n;j++){</a:t>
                      </a:r>
                    </a:p>
                  </a:txBody>
                  <a:tcPr marL="0" marR="0" marT="15240" marB="15240" anchor="ctr"/>
                </a:tc>
                <a:tc rowSpan="9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Consolas" panose="020B0609020204030204" pitchFamily="49" charset="0"/>
                        </a:rPr>
                        <a:t>For loop (n-1)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latin typeface="Consolas" panose="020B0609020204030204" pitchFamily="49" charset="0"/>
                        </a:rPr>
                        <a:t>j&lt;n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latin typeface="Consolas" panose="020B0609020204030204" pitchFamily="49" charset="0"/>
                        </a:rPr>
                        <a:t>Key=a[j]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latin typeface="Consolas" panose="020B0609020204030204" pitchFamily="49" charset="0"/>
                        </a:rPr>
                        <a:t>=j-1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latin typeface="Consolas" panose="020B0609020204030204" pitchFamily="49" charset="0"/>
                        </a:rPr>
                        <a:t>while loop (n-1)</a:t>
                      </a:r>
                    </a:p>
                    <a:p>
                      <a:pPr marL="800100" lvl="1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]&lt; key</a:t>
                      </a:r>
                      <a:endParaRPr lang="en-US" sz="2400" b="1" dirty="0">
                        <a:latin typeface="Consolas" panose="020B0609020204030204" pitchFamily="49" charset="0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endParaRPr lang="en-US" sz="2400" b="1" dirty="0"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latin typeface="Consolas" panose="020B0609020204030204" pitchFamily="49" charset="0"/>
                        </a:rPr>
                        <a:t>a[i+1]=key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 err="1">
                          <a:latin typeface="Consolas" panose="020B0609020204030204" pitchFamily="49" charset="0"/>
                        </a:rPr>
                        <a:t>j++</a:t>
                      </a:r>
                      <a:endParaRPr lang="en-US" sz="24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24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2400" b="1" dirty="0">
                          <a:latin typeface="Consolas" panose="020B0609020204030204" pitchFamily="49" charset="0"/>
                        </a:rPr>
                        <a:t>Extra : j=1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endParaRPr lang="en-US" sz="2400" b="1" dirty="0"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endParaRPr lang="en-US" sz="2400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key=a[j];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=j-1;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]&lt; key){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--;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a[i+1]=key;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07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6151E0-AFFF-4E9A-9CC4-CD48539CFB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627774"/>
              </p:ext>
            </p:extLst>
          </p:nvPr>
        </p:nvGraphicFramePr>
        <p:xfrm>
          <a:off x="103695" y="131975"/>
          <a:ext cx="10891888" cy="5212080"/>
        </p:xfrm>
        <a:graphic>
          <a:graphicData uri="http://schemas.openxmlformats.org/drawingml/2006/table">
            <a:tbl>
              <a:tblPr firstRow="1" bandRow="1"/>
              <a:tblGrid>
                <a:gridCol w="5445944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5445944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564871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(j=1;j&lt;n;j++){</a:t>
                      </a:r>
                    </a:p>
                  </a:txBody>
                  <a:tcPr marL="0" marR="0" marT="15240" marB="15240" anchor="ctr"/>
                </a:tc>
                <a:tc rowSpan="9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Consolas" panose="020B0609020204030204" pitchFamily="49" charset="0"/>
                        </a:rPr>
                        <a:t>For loop (n-1)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j&lt;n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Key=a[j]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 err="1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=j-1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latin typeface="Consolas" panose="020B0609020204030204" pitchFamily="49" charset="0"/>
                        </a:rPr>
                        <a:t>while loop (n-1)</a:t>
                      </a:r>
                    </a:p>
                    <a:p>
                      <a:pPr marL="800100" lvl="1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]&lt; key</a:t>
                      </a:r>
                      <a:endParaRPr lang="en-US" sz="2400" b="1" dirty="0">
                        <a:latin typeface="Consolas" panose="020B0609020204030204" pitchFamily="49" charset="0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endParaRPr lang="en-US" sz="2400" b="1" dirty="0"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a[i+1]=key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 err="1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j++</a:t>
                      </a:r>
                      <a:endParaRPr lang="en-US" sz="2400" b="1" dirty="0"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24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2400" b="1" dirty="0">
                          <a:latin typeface="Consolas" panose="020B0609020204030204" pitchFamily="49" charset="0"/>
                        </a:rPr>
                        <a:t>Extra : j=1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endParaRPr lang="en-US" sz="2400" b="1" dirty="0"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endParaRPr lang="en-US" sz="2400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key=a[j];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=j-1;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]&lt; key){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--;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a[i+1]=key;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41D9725-9AA6-45C4-88D5-2F83F6F5BAD3}"/>
              </a:ext>
            </a:extLst>
          </p:cNvPr>
          <p:cNvSpPr txBox="1"/>
          <p:nvPr/>
        </p:nvSpPr>
        <p:spPr>
          <a:xfrm>
            <a:off x="999241" y="5674935"/>
            <a:ext cx="6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FFFF00"/>
                </a:highlight>
              </a:rPr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940254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6151E0-AFFF-4E9A-9CC4-CD48539CFB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987378"/>
              </p:ext>
            </p:extLst>
          </p:nvPr>
        </p:nvGraphicFramePr>
        <p:xfrm>
          <a:off x="103695" y="131975"/>
          <a:ext cx="10891888" cy="5212080"/>
        </p:xfrm>
        <a:graphic>
          <a:graphicData uri="http://schemas.openxmlformats.org/drawingml/2006/table">
            <a:tbl>
              <a:tblPr firstRow="1" bandRow="1"/>
              <a:tblGrid>
                <a:gridCol w="5445944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5445944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564871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(j=1;j&lt;n;j++){</a:t>
                      </a:r>
                    </a:p>
                  </a:txBody>
                  <a:tcPr marL="0" marR="0" marT="15240" marB="15240" anchor="ctr"/>
                </a:tc>
                <a:tc rowSpan="9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Consolas" panose="020B0609020204030204" pitchFamily="49" charset="0"/>
                        </a:rPr>
                        <a:t>For loop (n-1)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latin typeface="Consolas" panose="020B0609020204030204" pitchFamily="49" charset="0"/>
                        </a:rPr>
                        <a:t>j&lt;n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latin typeface="Consolas" panose="020B0609020204030204" pitchFamily="49" charset="0"/>
                        </a:rPr>
                        <a:t>Key=a[j]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latin typeface="Consolas" panose="020B0609020204030204" pitchFamily="49" charset="0"/>
                        </a:rPr>
                        <a:t>=j-1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latin typeface="Consolas" panose="020B0609020204030204" pitchFamily="49" charset="0"/>
                        </a:rPr>
                        <a:t>while loop (n-1)</a:t>
                      </a:r>
                    </a:p>
                    <a:p>
                      <a:pPr marL="800100" lvl="1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24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]&lt; key</a:t>
                      </a:r>
                      <a:endParaRPr lang="en-US" sz="2400" b="1" dirty="0"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4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24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4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--</a:t>
                      </a:r>
                      <a:endParaRPr lang="en-US" sz="2400" b="1" dirty="0"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latin typeface="Consolas" panose="020B0609020204030204" pitchFamily="49" charset="0"/>
                        </a:rPr>
                        <a:t>a[i+1]=key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 err="1">
                          <a:latin typeface="Consolas" panose="020B0609020204030204" pitchFamily="49" charset="0"/>
                        </a:rPr>
                        <a:t>j++</a:t>
                      </a:r>
                      <a:endParaRPr lang="en-US" sz="24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24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2400" b="1" dirty="0">
                          <a:latin typeface="Consolas" panose="020B0609020204030204" pitchFamily="49" charset="0"/>
                        </a:rPr>
                        <a:t>Extra : j=1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endParaRPr lang="en-US" sz="2400" b="1" dirty="0"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endParaRPr lang="en-US" sz="2400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key=a[j];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=j-1;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]&lt; key){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--;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a[i+1]=key;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41D9725-9AA6-45C4-88D5-2F83F6F5BAD3}"/>
              </a:ext>
            </a:extLst>
          </p:cNvPr>
          <p:cNvSpPr txBox="1"/>
          <p:nvPr/>
        </p:nvSpPr>
        <p:spPr>
          <a:xfrm>
            <a:off x="2300140" y="5637228"/>
            <a:ext cx="6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00FFFF"/>
                </a:highlight>
              </a:rPr>
              <a:t>c2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34B5E3-E693-427F-94FD-C9DDBA0F5CEB}"/>
              </a:ext>
            </a:extLst>
          </p:cNvPr>
          <p:cNvSpPr txBox="1"/>
          <p:nvPr/>
        </p:nvSpPr>
        <p:spPr>
          <a:xfrm>
            <a:off x="999241" y="5674935"/>
            <a:ext cx="6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FFFF00"/>
                </a:highlight>
              </a:rPr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2327258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6151E0-AFFF-4E9A-9CC4-CD48539CFB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033682"/>
              </p:ext>
            </p:extLst>
          </p:nvPr>
        </p:nvGraphicFramePr>
        <p:xfrm>
          <a:off x="103695" y="131975"/>
          <a:ext cx="10891888" cy="5212080"/>
        </p:xfrm>
        <a:graphic>
          <a:graphicData uri="http://schemas.openxmlformats.org/drawingml/2006/table">
            <a:tbl>
              <a:tblPr firstRow="1" bandRow="1"/>
              <a:tblGrid>
                <a:gridCol w="5445944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5445944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564871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(j=1;j&lt;n;j++){</a:t>
                      </a:r>
                    </a:p>
                  </a:txBody>
                  <a:tcPr marL="0" marR="0" marT="15240" marB="15240" anchor="ctr"/>
                </a:tc>
                <a:tc rowSpan="9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Consolas" panose="020B0609020204030204" pitchFamily="49" charset="0"/>
                        </a:rPr>
                        <a:t>For loop (n-1)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latin typeface="Consolas" panose="020B0609020204030204" pitchFamily="49" charset="0"/>
                        </a:rPr>
                        <a:t>j&lt;n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latin typeface="Consolas" panose="020B0609020204030204" pitchFamily="49" charset="0"/>
                        </a:rPr>
                        <a:t>Key=a[j]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latin typeface="Consolas" panose="020B0609020204030204" pitchFamily="49" charset="0"/>
                        </a:rPr>
                        <a:t>=j-1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latin typeface="Consolas" panose="020B0609020204030204" pitchFamily="49" charset="0"/>
                        </a:rPr>
                        <a:t>while loop (n-1)</a:t>
                      </a:r>
                    </a:p>
                    <a:p>
                      <a:pPr marL="800100" lvl="1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]&lt; key</a:t>
                      </a:r>
                      <a:endParaRPr lang="en-US" sz="2400" b="1" dirty="0">
                        <a:latin typeface="Consolas" panose="020B0609020204030204" pitchFamily="49" charset="0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endParaRPr lang="en-US" sz="2400" b="1" dirty="0"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>
                          <a:latin typeface="Consolas" panose="020B0609020204030204" pitchFamily="49" charset="0"/>
                        </a:rPr>
                        <a:t>a[i+1]=key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2400" b="1" dirty="0" err="1">
                          <a:latin typeface="Consolas" panose="020B0609020204030204" pitchFamily="49" charset="0"/>
                        </a:rPr>
                        <a:t>j++</a:t>
                      </a:r>
                      <a:endParaRPr lang="en-US" sz="24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24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2400" b="1" dirty="0"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Extra : j=1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endParaRPr lang="en-US" sz="2400" b="1" dirty="0"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endParaRPr lang="en-US" sz="2400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key=a[j];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=j-1;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]&lt; key){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24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--;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a[i+1]=key;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564871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5240" marB="15240" anchor="ctr"/>
                </a:tc>
                <a:tc vMerge="1">
                  <a:txBody>
                    <a:bodyPr/>
                    <a:lstStyle/>
                    <a:p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41D9725-9AA6-45C4-88D5-2F83F6F5BAD3}"/>
              </a:ext>
            </a:extLst>
          </p:cNvPr>
          <p:cNvSpPr txBox="1"/>
          <p:nvPr/>
        </p:nvSpPr>
        <p:spPr>
          <a:xfrm>
            <a:off x="3770722" y="5627802"/>
            <a:ext cx="6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00FF00"/>
                </a:highlight>
              </a:rPr>
              <a:t>c3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5DEEE-51F7-4D57-B3C3-EC006BCD797F}"/>
              </a:ext>
            </a:extLst>
          </p:cNvPr>
          <p:cNvSpPr txBox="1"/>
          <p:nvPr/>
        </p:nvSpPr>
        <p:spPr>
          <a:xfrm>
            <a:off x="2300140" y="5637228"/>
            <a:ext cx="6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00FFFF"/>
                </a:highlight>
              </a:rPr>
              <a:t>c2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2A375F-27F6-481C-B1C0-21AD9D63DABD}"/>
              </a:ext>
            </a:extLst>
          </p:cNvPr>
          <p:cNvSpPr txBox="1"/>
          <p:nvPr/>
        </p:nvSpPr>
        <p:spPr>
          <a:xfrm>
            <a:off x="999241" y="5674935"/>
            <a:ext cx="6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FFFF00"/>
                </a:highlight>
              </a:rPr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442867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124A785460A340A59204C96D6B9D2F" ma:contentTypeVersion="2" ma:contentTypeDescription="Create a new document." ma:contentTypeScope="" ma:versionID="4e6b821003944303fb871c9f9477cf6f">
  <xsd:schema xmlns:xsd="http://www.w3.org/2001/XMLSchema" xmlns:xs="http://www.w3.org/2001/XMLSchema" xmlns:p="http://schemas.microsoft.com/office/2006/metadata/properties" xmlns:ns2="782e2270-855c-4ae9-9749-d2954303b3f1" targetNamespace="http://schemas.microsoft.com/office/2006/metadata/properties" ma:root="true" ma:fieldsID="d1382c9eb27b8c90a47e797e2e402e26" ns2:_="">
    <xsd:import namespace="782e2270-855c-4ae9-9749-d2954303b3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e2270-855c-4ae9-9749-d2954303b3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5DD087-D789-4D9F-ACC4-5CD075E4CFA1}"/>
</file>

<file path=customXml/itemProps2.xml><?xml version="1.0" encoding="utf-8"?>
<ds:datastoreItem xmlns:ds="http://schemas.openxmlformats.org/officeDocument/2006/customXml" ds:itemID="{4B7C4FD5-2E84-4CE3-ADD7-A97CE0F2A81A}"/>
</file>

<file path=customXml/itemProps3.xml><?xml version="1.0" encoding="utf-8"?>
<ds:datastoreItem xmlns:ds="http://schemas.openxmlformats.org/officeDocument/2006/customXml" ds:itemID="{905140CC-33EA-4D91-8420-40128D4977AE}"/>
</file>

<file path=docProps/app.xml><?xml version="1.0" encoding="utf-8"?>
<Properties xmlns="http://schemas.openxmlformats.org/officeDocument/2006/extended-properties" xmlns:vt="http://schemas.openxmlformats.org/officeDocument/2006/docPropsVTypes">
  <TotalTime>4213</TotalTime>
  <Words>1439</Words>
  <Application>Microsoft Office PowerPoint</Application>
  <PresentationFormat>Widescreen</PresentationFormat>
  <Paragraphs>247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Cambria Math</vt:lpstr>
      <vt:lpstr>Consolas</vt:lpstr>
      <vt:lpstr>Lato</vt:lpstr>
      <vt:lpstr>Wingdings</vt:lpstr>
      <vt:lpstr>Office Theme</vt:lpstr>
      <vt:lpstr>PowerPoint Presentation</vt:lpstr>
      <vt:lpstr>PowerPoint Presentation</vt:lpstr>
      <vt:lpstr>PowerPoint Presentation</vt:lpstr>
      <vt:lpstr>Insertion Sort Complexity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Israt Jahan Mouri</dc:creator>
  <cp:lastModifiedBy>Israt Jahan Mouri</cp:lastModifiedBy>
  <cp:revision>15</cp:revision>
  <dcterms:created xsi:type="dcterms:W3CDTF">2022-01-23T03:25:50Z</dcterms:created>
  <dcterms:modified xsi:type="dcterms:W3CDTF">2022-02-02T03:51:50Z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0x0101007D124A785460A340A59204C96D6B9D2F</vt:lpwstr>
  </property>
</Properties>
</file>