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24.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24"/>
  </p:notesMasterIdLst>
  <p:handoutMasterIdLst>
    <p:handoutMasterId r:id="rId25"/>
  </p:handoutMasterIdLst>
  <p:sldIdLst>
    <p:sldId id="413" r:id="rId3"/>
    <p:sldId id="257" r:id="rId4"/>
    <p:sldId id="414" r:id="rId5"/>
    <p:sldId id="415" r:id="rId6"/>
    <p:sldId id="416" r:id="rId7"/>
    <p:sldId id="417" r:id="rId8"/>
    <p:sldId id="418" r:id="rId9"/>
    <p:sldId id="437" r:id="rId10"/>
    <p:sldId id="420" r:id="rId11"/>
    <p:sldId id="436" r:id="rId12"/>
    <p:sldId id="259" r:id="rId13"/>
    <p:sldId id="376" r:id="rId14"/>
    <p:sldId id="373" r:id="rId15"/>
    <p:sldId id="266" r:id="rId16"/>
    <p:sldId id="388" r:id="rId17"/>
    <p:sldId id="268" r:id="rId18"/>
    <p:sldId id="377" r:id="rId19"/>
    <p:sldId id="378" r:id="rId20"/>
    <p:sldId id="444" r:id="rId21"/>
    <p:sldId id="387" r:id="rId22"/>
    <p:sldId id="445" r:id="rId23"/>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1.xml"/><Relationship Id="rId1" Type="http://schemas.openxmlformats.org/officeDocument/2006/relationships/slide" Target="slides/slide8.xml"/><Relationship Id="rId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317659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extLst>
      <p:ext uri="{BB962C8B-B14F-4D97-AF65-F5344CB8AC3E}">
        <p14:creationId xmlns:p14="http://schemas.microsoft.com/office/powerpoint/2010/main" val="236772948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8</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11</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14</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16</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en-US"/>
              <a:t>CSC2105</a:t>
            </a:r>
          </a:p>
        </p:txBody>
      </p:sp>
      <p:sp>
        <p:nvSpPr>
          <p:cNvPr id="92163" name="Rectangle 6"/>
          <p:cNvSpPr>
            <a:spLocks noGrp="1" noChangeArrowheads="1"/>
          </p:cNvSpPr>
          <p:nvPr>
            <p:ph type="ftr" sz="quarter" idx="4"/>
          </p:nvPr>
        </p:nvSpPr>
        <p:spPr>
          <a:noFill/>
        </p:spPr>
        <p:txBody>
          <a:bodyPr/>
          <a:lstStyle/>
          <a:p>
            <a:r>
              <a:rPr lang="en-US"/>
              <a:t>Sajib Hasan</a:t>
            </a:r>
          </a:p>
        </p:txBody>
      </p:sp>
      <p:sp>
        <p:nvSpPr>
          <p:cNvPr id="92164" name="Rectangle 7"/>
          <p:cNvSpPr>
            <a:spLocks noGrp="1" noChangeArrowheads="1"/>
          </p:cNvSpPr>
          <p:nvPr>
            <p:ph type="sldNum" sz="quarter" idx="5"/>
          </p:nvPr>
        </p:nvSpPr>
        <p:spPr>
          <a:noFill/>
        </p:spPr>
        <p:txBody>
          <a:bodyPr/>
          <a:lstStyle/>
          <a:p>
            <a:fld id="{9535745F-5E50-483E-A569-1A90C20CB9A9}" type="slidenum">
              <a:rPr lang="en-US" smtClean="0"/>
              <a:pPr/>
              <a:t>17</a:t>
            </a:fld>
            <a:endParaRPr lang="en-US"/>
          </a:p>
        </p:txBody>
      </p:sp>
      <p:sp>
        <p:nvSpPr>
          <p:cNvPr id="92165" name="Rectangle 2"/>
          <p:cNvSpPr>
            <a:spLocks noGrp="1" noRot="1" noChangeAspect="1" noChangeArrowheads="1" noTextEdit="1"/>
          </p:cNvSpPr>
          <p:nvPr>
            <p:ph type="sldImg"/>
          </p:nvPr>
        </p:nvSpPr>
        <p:spPr>
          <a:xfrm>
            <a:off x="395288" y="692150"/>
            <a:ext cx="6069012" cy="3416300"/>
          </a:xfrm>
          <a:ln/>
        </p:spPr>
      </p:sp>
      <p:sp>
        <p:nvSpPr>
          <p:cNvPr id="9216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en-US"/>
              <a:t>CSC2105</a:t>
            </a:r>
          </a:p>
        </p:txBody>
      </p:sp>
      <p:sp>
        <p:nvSpPr>
          <p:cNvPr id="93187" name="Rectangle 6"/>
          <p:cNvSpPr>
            <a:spLocks noGrp="1" noChangeArrowheads="1"/>
          </p:cNvSpPr>
          <p:nvPr>
            <p:ph type="ftr" sz="quarter" idx="4"/>
          </p:nvPr>
        </p:nvSpPr>
        <p:spPr>
          <a:noFill/>
        </p:spPr>
        <p:txBody>
          <a:bodyPr/>
          <a:lstStyle/>
          <a:p>
            <a:r>
              <a:rPr lang="en-US"/>
              <a:t>Sajib Hasan</a:t>
            </a:r>
          </a:p>
        </p:txBody>
      </p:sp>
      <p:sp>
        <p:nvSpPr>
          <p:cNvPr id="93188" name="Rectangle 7"/>
          <p:cNvSpPr>
            <a:spLocks noGrp="1" noChangeArrowheads="1"/>
          </p:cNvSpPr>
          <p:nvPr>
            <p:ph type="sldNum" sz="quarter" idx="5"/>
          </p:nvPr>
        </p:nvSpPr>
        <p:spPr>
          <a:noFill/>
        </p:spPr>
        <p:txBody>
          <a:bodyPr/>
          <a:lstStyle/>
          <a:p>
            <a:fld id="{ED760451-7C5D-49A5-8584-00A87C28DFFB}" type="slidenum">
              <a:rPr lang="en-US" smtClean="0"/>
              <a:pPr/>
              <a:t>18</a:t>
            </a:fld>
            <a:endParaRPr lang="en-US"/>
          </a:p>
        </p:txBody>
      </p:sp>
      <p:sp>
        <p:nvSpPr>
          <p:cNvPr id="93189" name="Rectangle 2"/>
          <p:cNvSpPr>
            <a:spLocks noGrp="1" noRot="1" noChangeAspect="1" noChangeArrowheads="1" noTextEdit="1"/>
          </p:cNvSpPr>
          <p:nvPr>
            <p:ph type="sldImg"/>
          </p:nvPr>
        </p:nvSpPr>
        <p:spPr>
          <a:xfrm>
            <a:off x="395288" y="692150"/>
            <a:ext cx="6069012" cy="3416300"/>
          </a:xfrm>
          <a:ln/>
        </p:spPr>
      </p:sp>
      <p:sp>
        <p:nvSpPr>
          <p:cNvPr id="9319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89EB1B-D85E-4450-858D-5D9D892AACA5}" type="slidenum">
              <a:rPr lang="en-US" smtClean="0"/>
              <a:pPr/>
              <a:t>19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1/29/2022</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wrap="square" anchor="ctr">
            <a:normAutofit/>
          </a:bodyPr>
          <a:lstStyle/>
          <a:p>
            <a:pPr>
              <a:spcBef>
                <a:spcPts val="0"/>
              </a:spcBef>
              <a:defRPr/>
            </a:pPr>
            <a:r>
              <a:rPr lang="en-US" dirty="0"/>
              <a:t>00882 - ALGORITHMS</a:t>
            </a:r>
            <a:br>
              <a:rPr lang="en-US"/>
            </a:br>
            <a:r>
              <a:rPr lang="en-US" cap="small"/>
              <a:t>Introduction</a:t>
            </a:r>
          </a:p>
        </p:txBody>
      </p:sp>
      <p:sp>
        <p:nvSpPr>
          <p:cNvPr id="3" name="Text Placeholder 2"/>
          <p:cNvSpPr>
            <a:spLocks noGrp="1"/>
          </p:cNvSpPr>
          <p:nvPr>
            <p:ph type="subTitle" idx="1"/>
          </p:nvPr>
        </p:nvSpPr>
        <p:spPr>
          <a:xfrm>
            <a:off x="1828324" y="3886200"/>
            <a:ext cx="8532178" cy="1752600"/>
          </a:xfrm>
        </p:spPr>
        <p:txBody>
          <a:bodyPr wrap="square" anchor="t">
            <a:normAutofit/>
          </a:bodyPr>
          <a:lstStyle/>
          <a:p>
            <a:pPr>
              <a:lnSpc>
                <a:spcPct val="90000"/>
              </a:lnSpc>
              <a:spcBef>
                <a:spcPts val="0"/>
              </a:spcBef>
              <a:spcAft>
                <a:spcPts val="600"/>
              </a:spcAft>
              <a:defRPr/>
            </a:pPr>
            <a:r>
              <a:rPr lang="en-US" sz="1800"/>
              <a:t>Israt Jahan Mouri</a:t>
            </a:r>
          </a:p>
          <a:p>
            <a:pPr>
              <a:lnSpc>
                <a:spcPct val="90000"/>
              </a:lnSpc>
              <a:spcBef>
                <a:spcPts val="0"/>
              </a:spcBef>
              <a:spcAft>
                <a:spcPts val="600"/>
              </a:spcAft>
              <a:defRPr/>
            </a:pPr>
            <a:r>
              <a:rPr lang="en-US" sz="1800"/>
              <a:t>Faculty Member</a:t>
            </a:r>
          </a:p>
          <a:p>
            <a:pPr>
              <a:lnSpc>
                <a:spcPct val="90000"/>
              </a:lnSpc>
              <a:spcBef>
                <a:spcPts val="0"/>
              </a:spcBef>
              <a:spcAft>
                <a:spcPts val="600"/>
              </a:spcAft>
              <a:defRPr/>
            </a:pPr>
            <a:r>
              <a:rPr lang="en-US" sz="1800"/>
              <a:t>, Department of Computer Science</a:t>
            </a:r>
          </a:p>
          <a:p>
            <a:pPr>
              <a:lnSpc>
                <a:spcPct val="90000"/>
              </a:lnSpc>
              <a:spcBef>
                <a:spcPts val="0"/>
              </a:spcBef>
              <a:spcAft>
                <a:spcPts val="600"/>
              </a:spcAft>
              <a:defRPr/>
            </a:pPr>
            <a:r>
              <a:rPr lang="en-US" sz="1800"/>
              <a:t>American International University-Bangladesh (AIUB)</a:t>
            </a:r>
          </a:p>
          <a:p>
            <a:pPr>
              <a:lnSpc>
                <a:spcPct val="90000"/>
              </a:lnSpc>
              <a:spcBef>
                <a:spcPts val="0"/>
              </a:spcBef>
              <a:spcAft>
                <a:spcPts val="600"/>
              </a:spcAft>
              <a:defRPr/>
            </a:pPr>
            <a:r>
              <a:rPr lang="en-US" sz="1800"/>
              <a:t>israt.mouri@aiub.edu</a:t>
            </a:r>
          </a:p>
        </p:txBody>
      </p:sp>
      <p:sp>
        <p:nvSpPr>
          <p:cNvPr id="10246" name="Slide Number Placeholder 5" hidden="1"/>
          <p:cNvSpPr>
            <a:spLocks noGrp="1"/>
          </p:cNvSpPr>
          <p:nvPr>
            <p:ph type="sldNum" sz="quarter" idx="4294967295"/>
          </p:nvPr>
        </p:nvSpPr>
        <p:spPr>
          <a:xfrm>
            <a:off x="9344025" y="6567488"/>
            <a:ext cx="2844800" cy="476250"/>
          </a:xfrm>
          <a:noFill/>
        </p:spPr>
        <p:txBody>
          <a:bodyPr/>
          <a:lstStyle/>
          <a:p>
            <a:pPr>
              <a:spcAft>
                <a:spcPts val="600"/>
              </a:spcAft>
            </a:pPr>
            <a:fld id="{AD0D6B98-49E4-4A15-9553-F6D9E25413BD}"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10</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11</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dirty="0"/>
              <a:t>To </a:t>
            </a:r>
            <a:r>
              <a:rPr lang="en-US" b="1" i="1" dirty="0">
                <a:solidFill>
                  <a:srgbClr val="080808"/>
                </a:solidFill>
              </a:rPr>
              <a:t>think</a:t>
            </a:r>
            <a:r>
              <a:rPr lang="en-US" b="1" dirty="0">
                <a:solidFill>
                  <a:srgbClr val="080808"/>
                </a:solidFill>
              </a:rPr>
              <a:t> </a:t>
            </a:r>
            <a:r>
              <a:rPr lang="en-US" b="1" i="1" dirty="0">
                <a:solidFill>
                  <a:srgbClr val="080808"/>
                </a:solidFill>
              </a:rPr>
              <a:t>algorithmically</a:t>
            </a:r>
            <a:r>
              <a:rPr lang="en-US" i="1" dirty="0">
                <a:solidFill>
                  <a:srgbClr val="3333CC"/>
                </a:solidFill>
              </a:rPr>
              <a:t> </a:t>
            </a:r>
          </a:p>
          <a:p>
            <a:pPr eaLnBrk="1" hangingPunct="1">
              <a:lnSpc>
                <a:spcPct val="120000"/>
              </a:lnSpc>
              <a:defRPr/>
            </a:pPr>
            <a:r>
              <a:rPr lang="en-US" dirty="0"/>
              <a:t>To understand and learn the </a:t>
            </a:r>
            <a:r>
              <a:rPr lang="en-US" b="1" i="1" dirty="0">
                <a:solidFill>
                  <a:srgbClr val="080808"/>
                </a:solidFill>
              </a:rPr>
              <a:t>idea</a:t>
            </a:r>
            <a:r>
              <a:rPr lang="en-US" dirty="0"/>
              <a:t> behind algorithm </a:t>
            </a:r>
            <a:r>
              <a:rPr lang="en-US" b="1" i="1" dirty="0">
                <a:solidFill>
                  <a:srgbClr val="080808"/>
                </a:solidFill>
              </a:rPr>
              <a:t>design techniques</a:t>
            </a:r>
          </a:p>
          <a:p>
            <a:pPr eaLnBrk="1" hangingPunct="1">
              <a:lnSpc>
                <a:spcPct val="120000"/>
              </a:lnSpc>
              <a:defRPr/>
            </a:pPr>
            <a:r>
              <a:rPr lang="en-US" dirty="0"/>
              <a:t>To get to know a </a:t>
            </a:r>
            <a:r>
              <a:rPr lang="en-US" b="1" i="1" dirty="0">
                <a:solidFill>
                  <a:srgbClr val="080808"/>
                </a:solidFill>
              </a:rPr>
              <a:t>toolbox</a:t>
            </a:r>
            <a:r>
              <a:rPr lang="en-US" dirty="0"/>
              <a:t> of </a:t>
            </a:r>
            <a:r>
              <a:rPr lang="en-US" b="1" i="1" dirty="0">
                <a:solidFill>
                  <a:srgbClr val="080808"/>
                </a:solidFill>
              </a:rPr>
              <a:t>classical</a:t>
            </a:r>
            <a:r>
              <a:rPr lang="en-US" i="1" dirty="0"/>
              <a:t> </a:t>
            </a:r>
            <a:r>
              <a:rPr lang="en-US" dirty="0"/>
              <a:t>algorithms.</a:t>
            </a:r>
          </a:p>
          <a:p>
            <a:pPr eaLnBrk="1" hangingPunct="1">
              <a:lnSpc>
                <a:spcPct val="120000"/>
              </a:lnSpc>
              <a:defRPr/>
            </a:pPr>
            <a:r>
              <a:rPr lang="en-US" dirty="0"/>
              <a:t>To reason (in a precise and formal way) about the </a:t>
            </a:r>
            <a:r>
              <a:rPr lang="en-US" b="1" i="1" dirty="0">
                <a:solidFill>
                  <a:srgbClr val="080808"/>
                </a:solidFill>
              </a:rPr>
              <a:t>efficiency</a:t>
            </a:r>
            <a:r>
              <a:rPr lang="en-US" dirty="0"/>
              <a:t> and the </a:t>
            </a:r>
            <a:r>
              <a:rPr lang="en-US" b="1" i="1" dirty="0">
                <a:solidFill>
                  <a:srgbClr val="080808"/>
                </a:solidFill>
              </a:rPr>
              <a:t>correctness</a:t>
            </a:r>
            <a:r>
              <a:rPr lang="en-US" dirty="0"/>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12</a:t>
            </a:fld>
            <a:endParaRPr lang="en-US"/>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13</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14</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
        <p:nvSpPr>
          <p:cNvPr id="23" name="Rectangle 2">
            <a:extLst>
              <a:ext uri="{FF2B5EF4-FFF2-40B4-BE49-F238E27FC236}">
                <a16:creationId xmlns:a16="http://schemas.microsoft.com/office/drawing/2014/main" id="{8D1667F6-A533-49D1-AFB2-3ABD7CDABD89}"/>
              </a:ext>
            </a:extLst>
          </p:cNvPr>
          <p:cNvSpPr txBox="1">
            <a:spLocks noChangeArrowheads="1"/>
          </p:cNvSpPr>
          <p:nvPr/>
        </p:nvSpPr>
        <p:spPr bwMode="auto">
          <a:xfrm>
            <a:off x="1447800" y="304800"/>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a:lstStyle>
          <a:p>
            <a:endParaRPr lang="en-US" altLang="en-US" kern="0" dirty="0"/>
          </a:p>
        </p:txBody>
      </p:sp>
      <p:sp>
        <p:nvSpPr>
          <p:cNvPr id="24" name="Text Box 11">
            <a:extLst>
              <a:ext uri="{FF2B5EF4-FFF2-40B4-BE49-F238E27FC236}">
                <a16:creationId xmlns:a16="http://schemas.microsoft.com/office/drawing/2014/main" id="{327232FD-9754-4CD3-971D-83CB03FE8B6E}"/>
              </a:ext>
            </a:extLst>
          </p:cNvPr>
          <p:cNvSpPr txBox="1">
            <a:spLocks noChangeArrowheads="1"/>
          </p:cNvSpPr>
          <p:nvPr/>
        </p:nvSpPr>
        <p:spPr bwMode="auto">
          <a:xfrm>
            <a:off x="534227" y="3719513"/>
            <a:ext cx="79980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Input:</a:t>
            </a:r>
            <a:r>
              <a:rPr lang="en-US" altLang="en-US" dirty="0"/>
              <a:t> sequence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baseline="-25000" dirty="0">
                <a:solidFill>
                  <a:srgbClr val="009999"/>
                </a:solidFill>
              </a:rPr>
              <a:t>1</a:t>
            </a:r>
            <a:r>
              <a:rPr lang="en-US" altLang="en-US" dirty="0">
                <a:solidFill>
                  <a:srgbClr val="009999"/>
                </a:solidFill>
              </a:rPr>
              <a:t>, </a:t>
            </a:r>
            <a:r>
              <a:rPr lang="en-US" altLang="en-US" i="1" dirty="0">
                <a:solidFill>
                  <a:srgbClr val="009999"/>
                </a:solidFill>
              </a:rPr>
              <a:t>a</a:t>
            </a:r>
            <a:r>
              <a:rPr lang="en-US" altLang="en-US" baseline="-25000" dirty="0">
                <a:solidFill>
                  <a:srgbClr val="009999"/>
                </a:solidFill>
              </a:rPr>
              <a:t>2</a:t>
            </a:r>
            <a:r>
              <a:rPr lang="en-US" altLang="en-US" dirty="0">
                <a:solidFill>
                  <a:srgbClr val="009999"/>
                </a:solidFill>
              </a:rPr>
              <a:t>, …, </a:t>
            </a:r>
            <a:r>
              <a:rPr lang="en-US" altLang="en-US" i="1" dirty="0" err="1">
                <a:solidFill>
                  <a:srgbClr val="009999"/>
                </a:solidFill>
              </a:rPr>
              <a:t>a</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dirty="0"/>
              <a:t>  of numbers.</a:t>
            </a:r>
          </a:p>
        </p:txBody>
      </p:sp>
      <p:sp>
        <p:nvSpPr>
          <p:cNvPr id="25" name="Text Box 29">
            <a:extLst>
              <a:ext uri="{FF2B5EF4-FFF2-40B4-BE49-F238E27FC236}">
                <a16:creationId xmlns:a16="http://schemas.microsoft.com/office/drawing/2014/main" id="{EB659F86-CF47-4CF8-B2EB-BC329F1AEEE9}"/>
              </a:ext>
            </a:extLst>
          </p:cNvPr>
          <p:cNvSpPr txBox="1">
            <a:spLocks noChangeArrowheads="1"/>
          </p:cNvSpPr>
          <p:nvPr/>
        </p:nvSpPr>
        <p:spPr bwMode="auto">
          <a:xfrm>
            <a:off x="520097" y="4420591"/>
            <a:ext cx="1982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dirty="0"/>
              <a:t>Example:</a:t>
            </a:r>
          </a:p>
        </p:txBody>
      </p:sp>
      <p:sp>
        <p:nvSpPr>
          <p:cNvPr id="26" name="Rectangle 30">
            <a:extLst>
              <a:ext uri="{FF2B5EF4-FFF2-40B4-BE49-F238E27FC236}">
                <a16:creationId xmlns:a16="http://schemas.microsoft.com/office/drawing/2014/main" id="{B520EECD-ADBB-4E76-9FF0-97204C41B407}"/>
              </a:ext>
            </a:extLst>
          </p:cNvPr>
          <p:cNvSpPr>
            <a:spLocks noChangeArrowheads="1"/>
          </p:cNvSpPr>
          <p:nvPr/>
        </p:nvSpPr>
        <p:spPr bwMode="auto">
          <a:xfrm>
            <a:off x="534227" y="4809612"/>
            <a:ext cx="3937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Input:</a:t>
            </a:r>
            <a:r>
              <a:rPr lang="en-US" altLang="en-US" dirty="0"/>
              <a:t>  </a:t>
            </a:r>
            <a:r>
              <a:rPr lang="en-US" altLang="en-US" dirty="0">
                <a:solidFill>
                  <a:srgbClr val="009999"/>
                </a:solidFill>
              </a:rPr>
              <a:t>8  2  4  9  3  6</a:t>
            </a:r>
            <a:endParaRPr lang="en-US" altLang="en-US" b="1" i="1" dirty="0">
              <a:solidFill>
                <a:srgbClr val="009999"/>
              </a:solidFill>
            </a:endParaRPr>
          </a:p>
        </p:txBody>
      </p:sp>
      <p:sp>
        <p:nvSpPr>
          <p:cNvPr id="27" name="Rectangle 31">
            <a:extLst>
              <a:ext uri="{FF2B5EF4-FFF2-40B4-BE49-F238E27FC236}">
                <a16:creationId xmlns:a16="http://schemas.microsoft.com/office/drawing/2014/main" id="{FE01B1CB-3B03-4BC5-A26F-0681DFF70901}"/>
              </a:ext>
            </a:extLst>
          </p:cNvPr>
          <p:cNvSpPr>
            <a:spLocks noChangeArrowheads="1"/>
          </p:cNvSpPr>
          <p:nvPr/>
        </p:nvSpPr>
        <p:spPr bwMode="auto">
          <a:xfrm>
            <a:off x="534227" y="5169804"/>
            <a:ext cx="42035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Output:</a:t>
            </a:r>
            <a:r>
              <a:rPr lang="en-US" altLang="en-US" dirty="0"/>
              <a:t>  </a:t>
            </a:r>
            <a:r>
              <a:rPr lang="en-US" altLang="en-US" dirty="0">
                <a:solidFill>
                  <a:srgbClr val="009999"/>
                </a:solidFill>
              </a:rPr>
              <a:t>2  3  4  6  8  9</a:t>
            </a:r>
            <a:endParaRPr lang="en-US" altLang="en-US" b="1" i="1" dirty="0">
              <a:solidFill>
                <a:srgbClr val="009999"/>
              </a:solidFill>
            </a:endParaRPr>
          </a:p>
        </p:txBody>
      </p:sp>
      <p:sp>
        <p:nvSpPr>
          <p:cNvPr id="28" name="Text Box 36">
            <a:extLst>
              <a:ext uri="{FF2B5EF4-FFF2-40B4-BE49-F238E27FC236}">
                <a16:creationId xmlns:a16="http://schemas.microsoft.com/office/drawing/2014/main" id="{60A3839B-2D99-4901-A300-A69565DD07E0}"/>
              </a:ext>
            </a:extLst>
          </p:cNvPr>
          <p:cNvSpPr txBox="1">
            <a:spLocks noChangeArrowheads="1"/>
          </p:cNvSpPr>
          <p:nvPr/>
        </p:nvSpPr>
        <p:spPr bwMode="auto">
          <a:xfrm>
            <a:off x="534227" y="3931207"/>
            <a:ext cx="7694120"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Output:</a:t>
            </a:r>
            <a:r>
              <a:rPr lang="en-US" altLang="en-US" dirty="0"/>
              <a:t> permutation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baseline="-25000" dirty="0"/>
              <a:t>  </a:t>
            </a:r>
            <a:r>
              <a:rPr lang="en-US" altLang="en-US" dirty="0"/>
              <a:t>such that  </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latin typeface="Symbol" panose="05050102010706020507" pitchFamily="18" charset="2"/>
              </a:rPr>
              <a:t>£ </a:t>
            </a:r>
            <a:r>
              <a:rPr lang="en-US" altLang="en-US" sz="4400" baseline="20000" dirty="0">
                <a:solidFill>
                  <a:srgbClr val="009999"/>
                </a:solidFill>
              </a:rPr>
              <a:t>…</a:t>
            </a:r>
            <a:r>
              <a:rPr lang="en-US" altLang="en-US"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i="1" baseline="-25000" dirty="0"/>
              <a:t> </a:t>
            </a:r>
            <a:r>
              <a:rPr lang="en-US" altLang="en-US" dirty="0"/>
              <a:t>.</a:t>
            </a:r>
          </a:p>
        </p:txBody>
      </p:sp>
      <p:sp>
        <p:nvSpPr>
          <p:cNvPr id="32" name="TextBox 31">
            <a:extLst>
              <a:ext uri="{FF2B5EF4-FFF2-40B4-BE49-F238E27FC236}">
                <a16:creationId xmlns:a16="http://schemas.microsoft.com/office/drawing/2014/main" id="{57254D56-F37E-4AE4-BE30-FDACB5698F9D}"/>
              </a:ext>
            </a:extLst>
          </p:cNvPr>
          <p:cNvSpPr txBox="1"/>
          <p:nvPr/>
        </p:nvSpPr>
        <p:spPr>
          <a:xfrm>
            <a:off x="7785187" y="4135765"/>
            <a:ext cx="6116320" cy="523220"/>
          </a:xfrm>
          <a:prstGeom prst="rect">
            <a:avLst/>
          </a:prstGeom>
          <a:noFill/>
        </p:spPr>
        <p:txBody>
          <a:bodyPr wrap="square">
            <a:spAutoFit/>
          </a:bodyPr>
          <a:lstStyle/>
          <a:p>
            <a:r>
              <a:rPr lang="en-US" altLang="en-US" sz="2800" b="1" kern="0" dirty="0"/>
              <a:t>The problem of sorting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15</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15</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16</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A0540C8-BEF9-4590-93A1-1815FC0AAE7E}" type="slidenum">
              <a:rPr lang="en-US" smtClean="0"/>
              <a:pPr/>
              <a:t>17</a:t>
            </a:fld>
            <a:endParaRPr lang="en-US"/>
          </a:p>
        </p:txBody>
      </p:sp>
      <p:sp>
        <p:nvSpPr>
          <p:cNvPr id="251906" name="Rectangle 2"/>
          <p:cNvSpPr>
            <a:spLocks noGrp="1" noChangeArrowheads="1"/>
          </p:cNvSpPr>
          <p:nvPr>
            <p:ph type="title"/>
          </p:nvPr>
        </p:nvSpPr>
        <p:spPr/>
        <p:txBody>
          <a:bodyPr/>
          <a:lstStyle/>
          <a:p>
            <a:pPr eaLnBrk="1" hangingPunct="1">
              <a:defRPr/>
            </a:pPr>
            <a:r>
              <a:rPr lang="da-DK"/>
              <a:t>Sorting</a:t>
            </a:r>
            <a:endParaRPr lang="en-US"/>
          </a:p>
        </p:txBody>
      </p:sp>
      <p:sp>
        <p:nvSpPr>
          <p:cNvPr id="251907" name="Rectangle 3"/>
          <p:cNvSpPr>
            <a:spLocks noGrp="1" noChangeArrowheads="1"/>
          </p:cNvSpPr>
          <p:nvPr>
            <p:ph type="body" idx="1"/>
          </p:nvPr>
        </p:nvSpPr>
        <p:spPr/>
        <p:txBody>
          <a:bodyPr/>
          <a:lstStyle/>
          <a:p>
            <a:pPr eaLnBrk="1" hangingPunct="1">
              <a:lnSpc>
                <a:spcPct val="120000"/>
              </a:lnSpc>
              <a:defRPr/>
            </a:pPr>
            <a:r>
              <a:rPr lang="da-DK" sz="2800"/>
              <a:t>Sorting is a classical and important algorithmic problem.</a:t>
            </a:r>
          </a:p>
          <a:p>
            <a:pPr eaLnBrk="1" hangingPunct="1">
              <a:lnSpc>
                <a:spcPct val="120000"/>
              </a:lnSpc>
              <a:defRPr/>
            </a:pPr>
            <a:r>
              <a:rPr lang="da-DK" sz="2800"/>
              <a:t>We look at sorting arrays (in contrast to files, which restrict random access).</a:t>
            </a:r>
          </a:p>
          <a:p>
            <a:pPr eaLnBrk="1" hangingPunct="1">
              <a:lnSpc>
                <a:spcPct val="120000"/>
              </a:lnSpc>
              <a:defRPr/>
            </a:pPr>
            <a:r>
              <a:rPr lang="da-DK" sz="2800"/>
              <a:t>A key constraint is the efficient management of the space</a:t>
            </a:r>
          </a:p>
          <a:p>
            <a:pPr lvl="1" eaLnBrk="1" hangingPunct="1">
              <a:lnSpc>
                <a:spcPct val="120000"/>
              </a:lnSpc>
              <a:defRPr/>
            </a:pPr>
            <a:r>
              <a:rPr lang="da-DK" sz="2400"/>
              <a:t>In-place sorting algorithms</a:t>
            </a:r>
          </a:p>
          <a:p>
            <a:pPr eaLnBrk="1" hangingPunct="1">
              <a:lnSpc>
                <a:spcPct val="120000"/>
              </a:lnSpc>
              <a:defRPr/>
            </a:pPr>
            <a:r>
              <a:rPr lang="da-DK" sz="2800"/>
              <a:t>The efficiency comparison is based on the number of comparisons (C) and the number of movements (M).</a:t>
            </a:r>
          </a:p>
        </p:txBody>
      </p:sp>
      <p:sp>
        <p:nvSpPr>
          <p:cNvPr id="6" name="Footer Placeholder 6">
            <a:extLst>
              <a:ext uri="{FF2B5EF4-FFF2-40B4-BE49-F238E27FC236}">
                <a16:creationId xmlns:a16="http://schemas.microsoft.com/office/drawing/2014/main" id="{152844BD-67B5-45DC-82AE-2443E522592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54CAD3C-1024-4E15-8CFF-D457898AE67C}" type="slidenum">
              <a:rPr lang="en-US" smtClean="0"/>
              <a:pPr/>
              <a:t>18</a:t>
            </a:fld>
            <a:endParaRPr lang="en-US"/>
          </a:p>
        </p:txBody>
      </p:sp>
      <p:sp>
        <p:nvSpPr>
          <p:cNvPr id="253954" name="Rectangle 2"/>
          <p:cNvSpPr>
            <a:spLocks noGrp="1" noChangeArrowheads="1"/>
          </p:cNvSpPr>
          <p:nvPr>
            <p:ph type="title"/>
          </p:nvPr>
        </p:nvSpPr>
        <p:spPr/>
        <p:txBody>
          <a:bodyPr/>
          <a:lstStyle/>
          <a:p>
            <a:pPr eaLnBrk="1" hangingPunct="1">
              <a:defRPr/>
            </a:pPr>
            <a:r>
              <a:rPr lang="da-DK"/>
              <a:t>Sorting</a:t>
            </a:r>
            <a:endParaRPr lang="en-US"/>
          </a:p>
        </p:txBody>
      </p:sp>
      <p:sp>
        <p:nvSpPr>
          <p:cNvPr id="253955" name="Rectangle 3"/>
          <p:cNvSpPr>
            <a:spLocks noGrp="1" noChangeArrowheads="1"/>
          </p:cNvSpPr>
          <p:nvPr>
            <p:ph type="body" idx="1"/>
          </p:nvPr>
        </p:nvSpPr>
        <p:spPr/>
        <p:txBody>
          <a:bodyPr/>
          <a:lstStyle/>
          <a:p>
            <a:pPr eaLnBrk="1" hangingPunct="1">
              <a:defRPr/>
            </a:pPr>
            <a:r>
              <a:rPr lang="da-DK" sz="2800"/>
              <a:t>Simple sorting methods use roughly n * n  comparisons</a:t>
            </a:r>
          </a:p>
          <a:p>
            <a:pPr lvl="1" eaLnBrk="1" hangingPunct="1">
              <a:defRPr/>
            </a:pPr>
            <a:r>
              <a:rPr lang="da-DK" sz="2400"/>
              <a:t>Insertion sort</a:t>
            </a:r>
          </a:p>
          <a:p>
            <a:pPr lvl="1" eaLnBrk="1" hangingPunct="1">
              <a:defRPr/>
            </a:pPr>
            <a:r>
              <a:rPr lang="da-DK" sz="2400"/>
              <a:t>Selection sort</a:t>
            </a:r>
          </a:p>
          <a:p>
            <a:pPr lvl="1" eaLnBrk="1" hangingPunct="1">
              <a:defRPr/>
            </a:pPr>
            <a:r>
              <a:rPr lang="da-DK" sz="2400"/>
              <a:t>Bubble sort</a:t>
            </a:r>
          </a:p>
          <a:p>
            <a:pPr eaLnBrk="1" hangingPunct="1">
              <a:defRPr/>
            </a:pPr>
            <a:r>
              <a:rPr lang="da-DK" sz="2800"/>
              <a:t>Fast sorting methods use roughly n * log n comparisons.</a:t>
            </a:r>
          </a:p>
          <a:p>
            <a:pPr lvl="1" eaLnBrk="1" hangingPunct="1">
              <a:defRPr/>
            </a:pPr>
            <a:r>
              <a:rPr lang="da-DK" sz="2400"/>
              <a:t>Merge sort</a:t>
            </a:r>
          </a:p>
          <a:p>
            <a:pPr lvl="1" eaLnBrk="1" hangingPunct="1">
              <a:defRPr/>
            </a:pPr>
            <a:r>
              <a:rPr lang="da-DK" sz="2400"/>
              <a:t>Heap sort</a:t>
            </a:r>
          </a:p>
          <a:p>
            <a:pPr lvl="1" eaLnBrk="1" hangingPunct="1">
              <a:defRPr/>
            </a:pPr>
            <a:r>
              <a:rPr lang="da-DK" sz="2400"/>
              <a:t>Quicksort</a:t>
            </a:r>
            <a:endParaRPr lang="en-US" sz="2400"/>
          </a:p>
        </p:txBody>
      </p:sp>
      <p:sp>
        <p:nvSpPr>
          <p:cNvPr id="6" name="Footer Placeholder 6">
            <a:extLst>
              <a:ext uri="{FF2B5EF4-FFF2-40B4-BE49-F238E27FC236}">
                <a16:creationId xmlns:a16="http://schemas.microsoft.com/office/drawing/2014/main" id="{B7DEB85B-7102-494F-916D-07D2B5B997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Insertion Sort</a:t>
            </a:r>
          </a:p>
        </p:txBody>
      </p:sp>
      <p:sp>
        <p:nvSpPr>
          <p:cNvPr id="51203" name="Rectangle 3"/>
          <p:cNvSpPr>
            <a:spLocks noGrp="1" noChangeArrowheads="1"/>
          </p:cNvSpPr>
          <p:nvPr>
            <p:ph type="body" idx="1"/>
          </p:nvPr>
        </p:nvSpPr>
        <p:spPr>
          <a:xfrm>
            <a:off x="609600" y="1719263"/>
            <a:ext cx="10969625" cy="2620962"/>
          </a:xfrm>
        </p:spPr>
        <p:txBody>
          <a:bodyPr/>
          <a:lstStyle/>
          <a:p>
            <a:pPr>
              <a:defRPr/>
            </a:pPr>
            <a:r>
              <a:rPr lang="en-US" sz="2600"/>
              <a:t>while some elements unsorted:</a:t>
            </a:r>
          </a:p>
          <a:p>
            <a:pPr lvl="1">
              <a:defRPr/>
            </a:pPr>
            <a:r>
              <a:rPr lang="en-US" sz="2200"/>
              <a:t>Using linear search, find the location in the sorted portion where the 1</a:t>
            </a:r>
            <a:r>
              <a:rPr lang="en-US" sz="2200" baseline="30000"/>
              <a:t>st</a:t>
            </a:r>
            <a:r>
              <a:rPr lang="en-US" sz="2200"/>
              <a:t> element of the unsorted portion should be inserted </a:t>
            </a:r>
          </a:p>
          <a:p>
            <a:pPr lvl="1">
              <a:defRPr/>
            </a:pPr>
            <a:r>
              <a:rPr lang="en-US" sz="2200"/>
              <a:t>Move all the elements after the insertion location up one position to make space for the new element</a:t>
            </a:r>
          </a:p>
        </p:txBody>
      </p:sp>
      <p:sp>
        <p:nvSpPr>
          <p:cNvPr id="52228" name="Text Box 4"/>
          <p:cNvSpPr txBox="1">
            <a:spLocks noChangeArrowheads="1"/>
          </p:cNvSpPr>
          <p:nvPr/>
        </p:nvSpPr>
        <p:spPr bwMode="auto">
          <a:xfrm>
            <a:off x="4751388" y="4652963"/>
            <a:ext cx="576262"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13</a:t>
            </a:r>
          </a:p>
        </p:txBody>
      </p:sp>
      <p:sp>
        <p:nvSpPr>
          <p:cNvPr id="52229" name="Text Box 5"/>
          <p:cNvSpPr txBox="1">
            <a:spLocks noChangeArrowheads="1"/>
          </p:cNvSpPr>
          <p:nvPr/>
        </p:nvSpPr>
        <p:spPr bwMode="auto">
          <a:xfrm>
            <a:off x="64770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21</a:t>
            </a:r>
          </a:p>
        </p:txBody>
      </p:sp>
      <p:sp>
        <p:nvSpPr>
          <p:cNvPr id="52230" name="Text Box 6"/>
          <p:cNvSpPr txBox="1">
            <a:spLocks noChangeArrowheads="1"/>
          </p:cNvSpPr>
          <p:nvPr/>
        </p:nvSpPr>
        <p:spPr bwMode="auto">
          <a:xfrm>
            <a:off x="3022600" y="4652963"/>
            <a:ext cx="576263"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31" name="Text Box 7"/>
          <p:cNvSpPr txBox="1">
            <a:spLocks noChangeArrowheads="1"/>
          </p:cNvSpPr>
          <p:nvPr/>
        </p:nvSpPr>
        <p:spPr bwMode="auto">
          <a:xfrm>
            <a:off x="35972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79</a:t>
            </a:r>
          </a:p>
        </p:txBody>
      </p:sp>
      <p:sp>
        <p:nvSpPr>
          <p:cNvPr id="52232" name="Text Box 8"/>
          <p:cNvSpPr txBox="1">
            <a:spLocks noChangeArrowheads="1"/>
          </p:cNvSpPr>
          <p:nvPr/>
        </p:nvSpPr>
        <p:spPr bwMode="auto">
          <a:xfrm>
            <a:off x="41735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47</a:t>
            </a:r>
          </a:p>
        </p:txBody>
      </p:sp>
      <p:sp>
        <p:nvSpPr>
          <p:cNvPr id="52233" name="Text Box 9"/>
          <p:cNvSpPr txBox="1">
            <a:spLocks noChangeArrowheads="1"/>
          </p:cNvSpPr>
          <p:nvPr/>
        </p:nvSpPr>
        <p:spPr bwMode="auto">
          <a:xfrm>
            <a:off x="76279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22</a:t>
            </a:r>
          </a:p>
        </p:txBody>
      </p:sp>
      <p:sp>
        <p:nvSpPr>
          <p:cNvPr id="52234" name="Text Box 10"/>
          <p:cNvSpPr txBox="1">
            <a:spLocks noChangeArrowheads="1"/>
          </p:cNvSpPr>
          <p:nvPr/>
        </p:nvSpPr>
        <p:spPr bwMode="auto">
          <a:xfrm>
            <a:off x="1295400"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38</a:t>
            </a:r>
          </a:p>
        </p:txBody>
      </p:sp>
      <p:sp>
        <p:nvSpPr>
          <p:cNvPr id="52235" name="Text Box 11"/>
          <p:cNvSpPr txBox="1">
            <a:spLocks noChangeArrowheads="1"/>
          </p:cNvSpPr>
          <p:nvPr/>
        </p:nvSpPr>
        <p:spPr bwMode="auto">
          <a:xfrm>
            <a:off x="53244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74</a:t>
            </a:r>
          </a:p>
        </p:txBody>
      </p:sp>
      <p:sp>
        <p:nvSpPr>
          <p:cNvPr id="52236" name="Text Box 12"/>
          <p:cNvSpPr txBox="1">
            <a:spLocks noChangeArrowheads="1"/>
          </p:cNvSpPr>
          <p:nvPr/>
        </p:nvSpPr>
        <p:spPr bwMode="auto">
          <a:xfrm>
            <a:off x="59023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36</a:t>
            </a:r>
          </a:p>
        </p:txBody>
      </p:sp>
      <p:sp>
        <p:nvSpPr>
          <p:cNvPr id="51213" name="Text Box 13"/>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2238" name="Text Box 14"/>
          <p:cNvSpPr txBox="1">
            <a:spLocks noChangeArrowheads="1"/>
          </p:cNvSpPr>
          <p:nvPr/>
        </p:nvSpPr>
        <p:spPr bwMode="auto">
          <a:xfrm>
            <a:off x="7053263"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94</a:t>
            </a:r>
          </a:p>
        </p:txBody>
      </p:sp>
      <p:sp>
        <p:nvSpPr>
          <p:cNvPr id="52239" name="Text Box 15"/>
          <p:cNvSpPr txBox="1">
            <a:spLocks noChangeArrowheads="1"/>
          </p:cNvSpPr>
          <p:nvPr/>
        </p:nvSpPr>
        <p:spPr bwMode="auto">
          <a:xfrm>
            <a:off x="93567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29</a:t>
            </a:r>
          </a:p>
        </p:txBody>
      </p:sp>
      <p:sp>
        <p:nvSpPr>
          <p:cNvPr id="52240" name="Text Box 16"/>
          <p:cNvSpPr txBox="1">
            <a:spLocks noChangeArrowheads="1"/>
          </p:cNvSpPr>
          <p:nvPr/>
        </p:nvSpPr>
        <p:spPr bwMode="auto">
          <a:xfrm>
            <a:off x="82042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57</a:t>
            </a:r>
          </a:p>
        </p:txBody>
      </p:sp>
      <p:sp>
        <p:nvSpPr>
          <p:cNvPr id="52241" name="Text Box 17"/>
          <p:cNvSpPr txBox="1">
            <a:spLocks noChangeArrowheads="1"/>
          </p:cNvSpPr>
          <p:nvPr/>
        </p:nvSpPr>
        <p:spPr bwMode="auto">
          <a:xfrm>
            <a:off x="993298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81</a:t>
            </a:r>
          </a:p>
        </p:txBody>
      </p:sp>
      <p:sp>
        <p:nvSpPr>
          <p:cNvPr id="51218" name="Text Box 18"/>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2243" name="Text Box 19"/>
          <p:cNvSpPr txBox="1">
            <a:spLocks noChangeArrowheads="1"/>
          </p:cNvSpPr>
          <p:nvPr/>
        </p:nvSpPr>
        <p:spPr bwMode="auto">
          <a:xfrm>
            <a:off x="878205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16</a:t>
            </a:r>
          </a:p>
        </p:txBody>
      </p:sp>
      <p:sp>
        <p:nvSpPr>
          <p:cNvPr id="51220" name="Text Box 20"/>
          <p:cNvSpPr txBox="1">
            <a:spLocks noChangeArrowheads="1"/>
          </p:cNvSpPr>
          <p:nvPr/>
        </p:nvSpPr>
        <p:spPr bwMode="auto">
          <a:xfrm>
            <a:off x="3024188" y="4149725"/>
            <a:ext cx="577850" cy="376238"/>
          </a:xfrm>
          <a:prstGeom prst="rect">
            <a:avLst/>
          </a:prstGeom>
          <a:solidFill>
            <a:schemeClr val="accent2"/>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1221" name="Text Box 21"/>
          <p:cNvSpPr txBox="1">
            <a:spLocks noChangeArrowheads="1"/>
          </p:cNvSpPr>
          <p:nvPr/>
        </p:nvSpPr>
        <p:spPr bwMode="auto">
          <a:xfrm>
            <a:off x="302418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1222" name="Text Box 22"/>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1223" name="Text Box 23"/>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48" name="Text Box 24"/>
          <p:cNvSpPr txBox="1">
            <a:spLocks noChangeArrowheads="1"/>
          </p:cNvSpPr>
          <p:nvPr/>
        </p:nvSpPr>
        <p:spPr bwMode="auto">
          <a:xfrm>
            <a:off x="1295400" y="5157788"/>
            <a:ext cx="9215438" cy="379412"/>
          </a:xfrm>
          <a:prstGeom prst="rect">
            <a:avLst/>
          </a:prstGeom>
          <a:solidFill>
            <a:schemeClr val="accent1"/>
          </a:solidFill>
          <a:ln w="12700">
            <a:solidFill>
              <a:schemeClr val="hlink"/>
            </a:solidFill>
            <a:miter lim="800000"/>
            <a:headEnd/>
            <a:tailEnd/>
          </a:ln>
        </p:spPr>
        <p:txBody>
          <a:bodyPr>
            <a:spAutoFit/>
          </a:bodyPr>
          <a:lstStyle/>
          <a:p>
            <a:pPr algn="ctr">
              <a:spcBef>
                <a:spcPct val="50000"/>
              </a:spcBef>
            </a:pPr>
            <a:r>
              <a:rPr lang="en-US" b="1">
                <a:latin typeface="Courier New" pitchFamily="49" charset="0"/>
              </a:rPr>
              <a:t>the fourth iteration of this loop is shown here</a:t>
            </a:r>
          </a:p>
        </p:txBody>
      </p:sp>
      <p:sp>
        <p:nvSpPr>
          <p:cNvPr id="25" name="Footer Placeholder 6">
            <a:extLst>
              <a:ext uri="{FF2B5EF4-FFF2-40B4-BE49-F238E27FC236}">
                <a16:creationId xmlns:a16="http://schemas.microsoft.com/office/drawing/2014/main" id="{BC417DC7-8A11-437A-9741-C1917994565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0E6514A-7D94-49C5-80CB-EC538F394624}" type="slidenum">
              <a:rPr lang="en-US" smtClean="0"/>
              <a:pPr/>
              <a:t>20</a:t>
            </a:fld>
            <a:endParaRPr lang="en-US"/>
          </a:p>
        </p:txBody>
      </p:sp>
      <p:sp>
        <p:nvSpPr>
          <p:cNvPr id="267266" name="Rectangle 2"/>
          <p:cNvSpPr>
            <a:spLocks noGrp="1" noChangeArrowheads="1"/>
          </p:cNvSpPr>
          <p:nvPr>
            <p:ph type="title"/>
          </p:nvPr>
        </p:nvSpPr>
        <p:spPr/>
        <p:txBody>
          <a:bodyPr/>
          <a:lstStyle/>
          <a:p>
            <a:pPr eaLnBrk="1" hangingPunct="1">
              <a:defRPr/>
            </a:pPr>
            <a:r>
              <a:rPr lang="en-US"/>
              <a:t>References &amp; Readings</a:t>
            </a:r>
          </a:p>
        </p:txBody>
      </p:sp>
      <p:sp>
        <p:nvSpPr>
          <p:cNvPr id="267267" name="Rectangle 3"/>
          <p:cNvSpPr>
            <a:spLocks noGrp="1" noChangeArrowheads="1"/>
          </p:cNvSpPr>
          <p:nvPr>
            <p:ph type="body" idx="1"/>
          </p:nvPr>
        </p:nvSpPr>
        <p:spPr/>
        <p:txBody>
          <a:bodyPr/>
          <a:lstStyle/>
          <a:p>
            <a:pPr eaLnBrk="1" hangingPunct="1">
              <a:lnSpc>
                <a:spcPct val="80000"/>
              </a:lnSpc>
              <a:defRPr/>
            </a:pPr>
            <a:r>
              <a:rPr lang="en-US" sz="2800" dirty="0"/>
              <a:t>CLRS</a:t>
            </a:r>
          </a:p>
          <a:p>
            <a:pPr lvl="1" eaLnBrk="1" hangingPunct="1">
              <a:lnSpc>
                <a:spcPct val="80000"/>
              </a:lnSpc>
              <a:defRPr/>
            </a:pPr>
            <a:r>
              <a:rPr lang="en-US" sz="2400" dirty="0"/>
              <a:t>Chapters: 1, 2 (2.1, 2.2), 3</a:t>
            </a:r>
          </a:p>
          <a:p>
            <a:pPr lvl="1" eaLnBrk="1" hangingPunct="1">
              <a:lnSpc>
                <a:spcPct val="80000"/>
              </a:lnSpc>
              <a:defRPr/>
            </a:pPr>
            <a:r>
              <a:rPr lang="en-US" sz="2400" dirty="0"/>
              <a:t>Exercises: 1.2-2, 1.2-3, 2.1-3, 2.1-4, 2.2-1, 2.2-3, 3.1-1, 3.1-4, 3.1-6, 3.1</a:t>
            </a:r>
          </a:p>
          <a:p>
            <a:pPr lvl="1" eaLnBrk="1" hangingPunct="1">
              <a:lnSpc>
                <a:spcPct val="80000"/>
              </a:lnSpc>
              <a:defRPr/>
            </a:pPr>
            <a:r>
              <a:rPr lang="en-US" sz="2400" dirty="0"/>
              <a:t>Problems: 1-1, 3-3</a:t>
            </a:r>
          </a:p>
          <a:p>
            <a:pPr eaLnBrk="1" hangingPunct="1">
              <a:lnSpc>
                <a:spcPct val="80000"/>
              </a:lnSpc>
              <a:defRPr/>
            </a:pPr>
            <a:r>
              <a:rPr lang="en-US" sz="2800" dirty="0"/>
              <a:t>HSR</a:t>
            </a:r>
          </a:p>
          <a:p>
            <a:pPr lvl="1" eaLnBrk="1" hangingPunct="1">
              <a:lnSpc>
                <a:spcPct val="80000"/>
              </a:lnSpc>
              <a:defRPr/>
            </a:pPr>
            <a:r>
              <a:rPr lang="en-US" sz="2400" dirty="0"/>
              <a:t>Chapters: 1 (1.1-1.3)</a:t>
            </a:r>
          </a:p>
          <a:p>
            <a:pPr lvl="1" eaLnBrk="1" hangingPunct="1">
              <a:lnSpc>
                <a:spcPct val="80000"/>
              </a:lnSpc>
              <a:defRPr/>
            </a:pPr>
            <a:r>
              <a:rPr lang="en-US" sz="2400" dirty="0"/>
              <a:t>Examples: 1.4-1.6, 1.11-1.13, 1.17-1.18</a:t>
            </a:r>
          </a:p>
          <a:p>
            <a:pPr lvl="1" eaLnBrk="1" hangingPunct="1">
              <a:lnSpc>
                <a:spcPct val="80000"/>
              </a:lnSpc>
              <a:defRPr/>
            </a:pPr>
            <a:r>
              <a:rPr lang="en-US" sz="2400" dirty="0"/>
              <a:t>Exercises: 1.3 (1-4, 8, 9)</a:t>
            </a:r>
          </a:p>
          <a:p>
            <a:pPr eaLnBrk="1" hangingPunct="1">
              <a:lnSpc>
                <a:spcPct val="80000"/>
              </a:lnSpc>
              <a:defRPr/>
            </a:pPr>
            <a:r>
              <a:rPr lang="en-US" sz="2800" dirty="0"/>
              <a:t>Review for laboratory</a:t>
            </a:r>
          </a:p>
          <a:p>
            <a:pPr lvl="1" eaLnBrk="1" hangingPunct="1">
              <a:lnSpc>
                <a:spcPct val="80000"/>
              </a:lnSpc>
              <a:defRPr/>
            </a:pPr>
            <a:r>
              <a:rPr lang="en-US" sz="2400" dirty="0"/>
              <a:t>HSR</a:t>
            </a:r>
          </a:p>
          <a:p>
            <a:pPr lvl="2" eaLnBrk="1" hangingPunct="1">
              <a:lnSpc>
                <a:spcPct val="80000"/>
              </a:lnSpc>
              <a:defRPr/>
            </a:pPr>
            <a:r>
              <a:rPr lang="en-US" sz="2000" dirty="0"/>
              <a:t>Chapters: 2, 3.2 - 3.5  </a:t>
            </a:r>
          </a:p>
          <a:p>
            <a:pPr lvl="1" eaLnBrk="1" hangingPunct="1">
              <a:lnSpc>
                <a:spcPct val="80000"/>
              </a:lnSpc>
              <a:defRPr/>
            </a:pPr>
            <a:r>
              <a:rPr lang="en-US" sz="2400" dirty="0"/>
              <a:t>CLRS</a:t>
            </a:r>
          </a:p>
          <a:p>
            <a:pPr lvl="2" eaLnBrk="1" hangingPunct="1">
              <a:lnSpc>
                <a:spcPct val="80000"/>
              </a:lnSpc>
              <a:defRPr/>
            </a:pPr>
            <a:r>
              <a:rPr lang="en-US" sz="2000" dirty="0"/>
              <a:t>Chapters: 6, 7, 10, 12</a:t>
            </a:r>
          </a:p>
        </p:txBody>
      </p:sp>
      <p:sp>
        <p:nvSpPr>
          <p:cNvPr id="6" name="Footer Placeholder 6">
            <a:extLst>
              <a:ext uri="{FF2B5EF4-FFF2-40B4-BE49-F238E27FC236}">
                <a16:creationId xmlns:a16="http://schemas.microsoft.com/office/drawing/2014/main" id="{4DF4A5E1-7349-49CA-950C-A42B4BE5E42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0D39D0-4AEB-4DDA-AAB9-3643BD82DB5F}"/>
              </a:ext>
            </a:extLst>
          </p:cNvPr>
          <p:cNvSpPr>
            <a:spLocks noGrp="1"/>
          </p:cNvSpPr>
          <p:nvPr>
            <p:ph type="ftr" sz="quarter" idx="11"/>
          </p:nvPr>
        </p:nvSpPr>
        <p:spPr/>
        <p:txBody>
          <a:bodyPr/>
          <a:lstStyle/>
          <a:p>
            <a:pPr>
              <a:defRPr/>
            </a:pPr>
            <a:r>
              <a:rPr lang="en-US"/>
              <a:t>AIUB::CSC2105::Algorithm</a:t>
            </a:r>
          </a:p>
        </p:txBody>
      </p:sp>
      <p:sp>
        <p:nvSpPr>
          <p:cNvPr id="6" name="Slide Number Placeholder 5">
            <a:extLst>
              <a:ext uri="{FF2B5EF4-FFF2-40B4-BE49-F238E27FC236}">
                <a16:creationId xmlns:a16="http://schemas.microsoft.com/office/drawing/2014/main" id="{32D5C401-27BC-4D81-9243-5EDB68E8698A}"/>
              </a:ext>
            </a:extLst>
          </p:cNvPr>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21</a:t>
            </a:fld>
            <a:endParaRPr lang="en-US"/>
          </a:p>
        </p:txBody>
      </p:sp>
    </p:spTree>
    <p:extLst>
      <p:ext uri="{BB962C8B-B14F-4D97-AF65-F5344CB8AC3E}">
        <p14:creationId xmlns:p14="http://schemas.microsoft.com/office/powerpoint/2010/main" val="212610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Vision &amp; Mission of AIUB</a:t>
            </a:r>
            <a:endParaRPr lang="en-US" dirty="0"/>
          </a:p>
        </p:txBody>
      </p:sp>
      <p:sp>
        <p:nvSpPr>
          <p:cNvPr id="3" name="Content Placeholder 2"/>
          <p:cNvSpPr>
            <a:spLocks noGrp="1"/>
          </p:cNvSpPr>
          <p:nvPr>
            <p:ph idx="1"/>
          </p:nvPr>
        </p:nvSpPr>
        <p:spPr>
          <a:xfrm>
            <a:off x="88900" y="1957388"/>
            <a:ext cx="11972925" cy="1338262"/>
          </a:xfrm>
        </p:spPr>
        <p:txBody>
          <a:bodyPr>
            <a:normAutofit/>
          </a:bodyPr>
          <a:lstStyle/>
          <a:p>
            <a:pPr marL="0" indent="0" algn="just">
              <a:buFontTx/>
              <a:buNone/>
              <a:defRPr/>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11269" name="Content Placeholder 2"/>
          <p:cNvSpPr txBox="1">
            <a:spLocks/>
          </p:cNvSpPr>
          <p:nvPr/>
        </p:nvSpPr>
        <p:spPr bwMode="auto">
          <a:xfrm>
            <a:off x="109538" y="4162425"/>
            <a:ext cx="11972925"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400" dirty="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dirty="0"/>
              <a:t>AIUB::CSC2211::Algorithm</a:t>
            </a:r>
          </a:p>
        </p:txBody>
      </p:sp>
      <p:sp>
        <p:nvSpPr>
          <p:cNvPr id="11272" name="Slide Number Placeholder 7"/>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3065130-6198-4BDC-8518-28056A371628}" type="slidenum">
              <a:rPr lang="en-US" smtClean="0"/>
              <a:pPr/>
              <a:t>3</a:t>
            </a:fld>
            <a:endParaRPr lang="en-US"/>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a:bodyPr>
          <a:lstStyle/>
          <a:p>
            <a:pPr algn="just">
              <a:lnSpc>
                <a:spcPct val="80000"/>
              </a:lnSpc>
              <a:defRPr/>
            </a:pPr>
            <a:r>
              <a:rPr lang="en-US" altLang="ja-JP" sz="2400" dirty="0"/>
              <a:t>Sustain development and progress of the university </a:t>
            </a:r>
          </a:p>
          <a:p>
            <a:pPr algn="just">
              <a:lnSpc>
                <a:spcPct val="80000"/>
              </a:lnSpc>
              <a:defRPr/>
            </a:pPr>
            <a:r>
              <a:rPr lang="en-US" altLang="ja-JP" sz="2400" dirty="0"/>
              <a:t>Continue to upgrade educational services and facilities responsive of the demands for change and needs of the society </a:t>
            </a:r>
          </a:p>
          <a:p>
            <a:pPr algn="just">
              <a:lnSpc>
                <a:spcPct val="80000"/>
              </a:lnSpc>
              <a:defRPr/>
            </a:pPr>
            <a:r>
              <a:rPr lang="en-US" altLang="ja-JP" sz="2400" dirty="0"/>
              <a:t>Inculcate professional culture among management, faculty and personnel in the attainment of the institution's vision, mission and goals </a:t>
            </a:r>
          </a:p>
          <a:p>
            <a:pPr algn="just">
              <a:lnSpc>
                <a:spcPct val="80000"/>
              </a:lnSpc>
              <a:defRPr/>
            </a:pPr>
            <a:r>
              <a:rPr lang="en-US" altLang="ja-JP" sz="2400" dirty="0"/>
              <a:t>Enhance research consciousness in discovering new dimensions for curriculum development and enrichment </a:t>
            </a:r>
          </a:p>
          <a:p>
            <a:pPr algn="just">
              <a:defRPr/>
            </a:pPr>
            <a:r>
              <a:rPr lang="en-US" altLang="ja-JP" sz="2400" dirty="0"/>
              <a:t>Implement meaningful and relevant community outreach programs reflective of the available resources and expertise of the university </a:t>
            </a:r>
          </a:p>
          <a:p>
            <a:pPr algn="just">
              <a:defRPr/>
            </a:pPr>
            <a:r>
              <a:rPr lang="en-US" altLang="ja-JP" sz="2400" dirty="0"/>
              <a:t>Establish strong networking of programs, sharing of resources and expertise with local and international educational institutions and organizations </a:t>
            </a:r>
          </a:p>
          <a:p>
            <a:pPr algn="just">
              <a:defRPr/>
            </a:pPr>
            <a:r>
              <a:rPr lang="en-US" altLang="ja-JP" sz="24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4</a:t>
            </a:fld>
            <a:endParaRPr lang="en-US"/>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4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400" dirty="0"/>
          </a:p>
        </p:txBody>
      </p:sp>
      <p:sp>
        <p:nvSpPr>
          <p:cNvPr id="1331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AF0EDDA6-8853-432A-A5F8-86E649A4E890}" type="slidenum">
              <a:rPr lang="en-US" smtClean="0"/>
              <a:pPr/>
              <a:t>5</a:t>
            </a:fld>
            <a:endParaRPr lang="en-US"/>
          </a:p>
        </p:txBody>
      </p:sp>
      <p:sp>
        <p:nvSpPr>
          <p:cNvPr id="7" name="Content Placeholder 2"/>
          <p:cNvSpPr txBox="1">
            <a:spLocks/>
          </p:cNvSpPr>
          <p:nvPr/>
        </p:nvSpPr>
        <p:spPr>
          <a:xfrm>
            <a:off x="88900" y="1951038"/>
            <a:ext cx="11972925" cy="9286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sz="2400" dirty="0"/>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2400" dirty="0"/>
              <a:t>Enrich the computer education curriculum to suit the needs of the industry-   wide standards for both domestic and international markets</a:t>
            </a:r>
          </a:p>
          <a:p>
            <a:pPr marL="0" indent="0" algn="just">
              <a:lnSpc>
                <a:spcPct val="80000"/>
              </a:lnSpc>
              <a:spcBef>
                <a:spcPts val="1000"/>
              </a:spcBef>
              <a:buNone/>
              <a:defRPr/>
            </a:pPr>
            <a:endParaRPr lang="en-US" altLang="ja-JP" sz="2400" dirty="0"/>
          </a:p>
          <a:p>
            <a:pPr algn="just">
              <a:lnSpc>
                <a:spcPct val="80000"/>
              </a:lnSpc>
              <a:defRPr/>
            </a:pPr>
            <a:r>
              <a:rPr lang="en-US" altLang="ja-JP" sz="2400" dirty="0"/>
              <a:t>Equip the faculty and staff with professional, modern technological and research skills</a:t>
            </a:r>
          </a:p>
          <a:p>
            <a:pPr marL="0" indent="0" algn="just">
              <a:lnSpc>
                <a:spcPct val="80000"/>
              </a:lnSpc>
              <a:buNone/>
              <a:defRPr/>
            </a:pPr>
            <a:endParaRPr lang="en-US" altLang="ja-JP" sz="2400" dirty="0"/>
          </a:p>
          <a:p>
            <a:pPr algn="just">
              <a:lnSpc>
                <a:spcPct val="80000"/>
              </a:lnSpc>
              <a:defRPr/>
            </a:pPr>
            <a:r>
              <a:rPr lang="en-US" altLang="ja-JP" sz="2400" dirty="0"/>
              <a:t>Upgrade continuously computer hardware's, facilities and instructional materials to cope with the challenges of the information technology age</a:t>
            </a:r>
          </a:p>
          <a:p>
            <a:pPr marL="0" indent="0" algn="just">
              <a:lnSpc>
                <a:spcPct val="80000"/>
              </a:lnSpc>
              <a:buNone/>
              <a:defRPr/>
            </a:pPr>
            <a:endParaRPr lang="en-US" altLang="ja-JP" sz="2400" dirty="0"/>
          </a:p>
          <a:p>
            <a:pPr algn="just">
              <a:lnSpc>
                <a:spcPct val="80000"/>
              </a:lnSpc>
              <a:defRPr/>
            </a:pPr>
            <a:r>
              <a:rPr lang="en-US" altLang="ja-JP" sz="2400" dirty="0"/>
              <a:t>Initiate and conduct relevant research, software development and outreach services.</a:t>
            </a:r>
          </a:p>
          <a:p>
            <a:pPr marL="0" indent="0" algn="just">
              <a:lnSpc>
                <a:spcPct val="80000"/>
              </a:lnSpc>
              <a:buNone/>
              <a:defRPr/>
            </a:pPr>
            <a:endParaRPr lang="en-US" altLang="ja-JP" sz="2400" dirty="0"/>
          </a:p>
          <a:p>
            <a:pPr algn="just">
              <a:lnSpc>
                <a:spcPct val="80000"/>
              </a:lnSpc>
              <a:defRPr/>
            </a:pPr>
            <a:r>
              <a:rPr lang="en-US" altLang="ja-JP" sz="2400" dirty="0"/>
              <a:t>Establish linkage with industry and other IT-based organizations/institutions for sharing of resources and expertise, and better job opportunities for students</a:t>
            </a:r>
          </a:p>
          <a:p>
            <a:pPr>
              <a:defRPr/>
            </a:pPr>
            <a:endParaRPr lang="en-US" sz="30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6</a:t>
            </a:fld>
            <a:endParaRPr lang="en-US"/>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sz="2400"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sz="2400" dirty="0"/>
          </a:p>
          <a:p>
            <a:pPr algn="just">
              <a:defRPr/>
            </a:pPr>
            <a:r>
              <a:rPr lang="en-US" sz="2400" dirty="0"/>
              <a:t>The purpose of the course is </a:t>
            </a:r>
          </a:p>
          <a:p>
            <a:pPr lvl="1" algn="just">
              <a:defRPr/>
            </a:pPr>
            <a:r>
              <a:rPr lang="en-US" sz="2400" dirty="0"/>
              <a:t>a) to raise your level of sophistication in thinking about the design and analysis of algorithms; </a:t>
            </a:r>
          </a:p>
          <a:p>
            <a:pPr lvl="1" algn="just">
              <a:defRPr/>
            </a:pPr>
            <a:r>
              <a:rPr lang="en-US" sz="2400" dirty="0"/>
              <a:t>b) learn some of the classic algorithms and recent improvements;</a:t>
            </a:r>
          </a:p>
          <a:p>
            <a:pPr lvl="1" algn="just">
              <a:defRPr/>
            </a:pPr>
            <a:r>
              <a:rPr lang="en-US" sz="2400"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7</a:t>
            </a:fld>
            <a:endParaRPr lang="en-US"/>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8</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dirty="0"/>
              <a:t>Programming</a:t>
            </a:r>
          </a:p>
          <a:p>
            <a:pPr lvl="1" eaLnBrk="1" hangingPunct="1">
              <a:defRPr/>
            </a:pPr>
            <a:r>
              <a:rPr lang="en-US" sz="2400" dirty="0"/>
              <a:t>Data types, operations</a:t>
            </a:r>
          </a:p>
          <a:p>
            <a:pPr lvl="1" eaLnBrk="1" hangingPunct="1">
              <a:defRPr/>
            </a:pPr>
            <a:r>
              <a:rPr lang="en-US" sz="2400" dirty="0"/>
              <a:t>Conditional statements</a:t>
            </a:r>
          </a:p>
          <a:p>
            <a:pPr lvl="1" eaLnBrk="1" hangingPunct="1">
              <a:defRPr/>
            </a:pPr>
            <a:r>
              <a:rPr lang="en-US" sz="2400" dirty="0"/>
              <a:t>Loops</a:t>
            </a:r>
          </a:p>
          <a:p>
            <a:pPr lvl="1" eaLnBrk="1" hangingPunct="1">
              <a:defRPr/>
            </a:pPr>
            <a:r>
              <a:rPr lang="en-US" sz="2400" dirty="0"/>
              <a:t>Procedures and functions</a:t>
            </a:r>
          </a:p>
          <a:p>
            <a:pPr lvl="1" eaLnBrk="1" hangingPunct="1">
              <a:defRPr/>
            </a:pPr>
            <a:r>
              <a:rPr lang="en-US" sz="2400" dirty="0"/>
              <a:t>C/ C++/ Java</a:t>
            </a:r>
          </a:p>
          <a:p>
            <a:pPr eaLnBrk="1" hangingPunct="1">
              <a:defRPr/>
            </a:pPr>
            <a:r>
              <a:rPr lang="en-US" sz="2800" dirty="0"/>
              <a:t>Discrete Mathematics (proof theorems)</a:t>
            </a:r>
          </a:p>
          <a:p>
            <a:pPr eaLnBrk="1" hangingPunct="1">
              <a:defRPr/>
            </a:pPr>
            <a:r>
              <a:rPr lang="en-US" sz="2800" dirty="0"/>
              <a:t>Data Structures (array, structure, pointer, file, etc...)</a:t>
            </a:r>
          </a:p>
          <a:p>
            <a:pPr eaLnBrk="1" hangingPunct="1">
              <a:defRPr/>
            </a:pPr>
            <a:r>
              <a:rPr lang="en-US" sz="2800" dirty="0"/>
              <a:t>Computer lab (edit, compile, execute, debug)</a:t>
            </a:r>
          </a:p>
          <a:p>
            <a:pPr eaLnBrk="1" hangingPunct="1">
              <a:defRPr/>
            </a:pPr>
            <a:r>
              <a:rPr lang="en-US" sz="2800" b="1" u="sng" dirty="0">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sz="2400" dirty="0"/>
              <a:t>This course is a continuation of the courses Programming Language 1 &amp; 2, and Data Structure.</a:t>
            </a:r>
          </a:p>
          <a:p>
            <a:pPr marL="0" indent="0" algn="just">
              <a:buNone/>
              <a:defRPr/>
            </a:pPr>
            <a:endParaRPr lang="en-US" sz="2400" dirty="0"/>
          </a:p>
          <a:p>
            <a:pPr algn="just">
              <a:defRPr/>
            </a:pPr>
            <a:r>
              <a:rPr lang="en-US" sz="2400" dirty="0"/>
              <a:t>Algorithm is required for all areas of computer science – especially for developing problem solving ability.</a:t>
            </a:r>
          </a:p>
          <a:p>
            <a:pPr marL="0" indent="0" algn="just">
              <a:buNone/>
              <a:defRPr/>
            </a:pPr>
            <a:endParaRPr lang="en-US" sz="2400" dirty="0"/>
          </a:p>
          <a:p>
            <a:pPr algn="just">
              <a:defRPr/>
            </a:pPr>
            <a:r>
              <a:rPr lang="en-US" sz="2400" dirty="0"/>
              <a:t>This course will give the basic for the understanding of the courses –Theory of Computation, Artificial Intelligence,  etc.</a:t>
            </a:r>
          </a:p>
          <a:p>
            <a:pPr marL="0" indent="0" algn="just">
              <a:buNone/>
              <a:defRPr/>
            </a:pPr>
            <a:endParaRPr lang="en-US" sz="2400" dirty="0"/>
          </a:p>
          <a:p>
            <a:pPr algn="just">
              <a:defRPr/>
            </a:pPr>
            <a:r>
              <a:rPr lang="en-US" sz="2400"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9</a:t>
            </a:fld>
            <a:endParaRPr lang="en-US"/>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124A785460A340A59204C96D6B9D2F" ma:contentTypeVersion="2" ma:contentTypeDescription="Create a new document." ma:contentTypeScope="" ma:versionID="4e6b821003944303fb871c9f9477cf6f">
  <xsd:schema xmlns:xsd="http://www.w3.org/2001/XMLSchema" xmlns:xs="http://www.w3.org/2001/XMLSchema" xmlns:p="http://schemas.microsoft.com/office/2006/metadata/properties" xmlns:ns2="782e2270-855c-4ae9-9749-d2954303b3f1" targetNamespace="http://schemas.microsoft.com/office/2006/metadata/properties" ma:root="true" ma:fieldsID="d1382c9eb27b8c90a47e797e2e402e26" ns2:_="">
    <xsd:import namespace="782e2270-855c-4ae9-9749-d2954303b3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2e2270-855c-4ae9-9749-d2954303b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3977B0-C9C3-497F-AC95-782C487F6CBA}"/>
</file>

<file path=customXml/itemProps2.xml><?xml version="1.0" encoding="utf-8"?>
<ds:datastoreItem xmlns:ds="http://schemas.openxmlformats.org/officeDocument/2006/customXml" ds:itemID="{6523D797-E29A-4096-893F-02A1B52B83BD}"/>
</file>

<file path=customXml/itemProps3.xml><?xml version="1.0" encoding="utf-8"?>
<ds:datastoreItem xmlns:ds="http://schemas.openxmlformats.org/officeDocument/2006/customXml" ds:itemID="{BB8F6920-3EC7-434A-85FA-F58C74F0A61A}"/>
</file>

<file path=docProps/app.xml><?xml version="1.0" encoding="utf-8"?>
<Properties xmlns="http://schemas.openxmlformats.org/officeDocument/2006/extended-properties" xmlns:vt="http://schemas.openxmlformats.org/officeDocument/2006/docPropsVTypes">
  <Template/>
  <TotalTime>5004</TotalTime>
  <Words>1400</Words>
  <Application>Microsoft Office PowerPoint</Application>
  <PresentationFormat>Custom</PresentationFormat>
  <Paragraphs>219</Paragraphs>
  <Slides>21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Corbel</vt:lpstr>
      <vt:lpstr>Courier New</vt:lpstr>
      <vt:lpstr>Symbol</vt:lpstr>
      <vt:lpstr>Tahoma</vt:lpstr>
      <vt:lpstr>Verdana</vt:lpstr>
      <vt:lpstr>Wingdings</vt:lpstr>
      <vt:lpstr>Default Design</vt:lpstr>
      <vt:lpstr>Spectrum</vt:lpstr>
      <vt:lpstr>00882 - ALGORITHMS Introduction</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PowerPoint Presentation</vt:lpstr>
      <vt:lpstr>The Goals of this Course</vt:lpstr>
      <vt:lpstr>PowerPoint Presentation</vt:lpstr>
      <vt:lpstr>Informally</vt:lpstr>
      <vt:lpstr>Algorithmic problem</vt:lpstr>
      <vt:lpstr>Algorithmic Solution</vt:lpstr>
      <vt:lpstr>Definition of an Algorithm </vt:lpstr>
      <vt:lpstr>Sorting</vt:lpstr>
      <vt:lpstr>Sorting</vt:lpstr>
      <vt:lpstr>Insertion Sort</vt:lpstr>
      <vt:lpstr>References &amp; Readings</vt:lpstr>
      <vt:lpstr>PowerPoint Presentation</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Israt Jahan Mouri</cp:lastModifiedBy>
  <cp:revision>403</cp:revision>
  <dcterms:created xsi:type="dcterms:W3CDTF">2004-05-30T04:37:03Z</dcterms:created>
  <dcterms:modified xsi:type="dcterms:W3CDTF">2022-01-29T16:05:37Z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0x0101007D124A785460A340A59204C96D6B9D2F</vt:lpwstr>
  </property>
</Properties>
</file>