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9"/>
  </p:notesMasterIdLst>
  <p:sldIdLst>
    <p:sldId id="256" r:id="rId5"/>
    <p:sldId id="257" r:id="rId6"/>
    <p:sldId id="258" r:id="rId7"/>
    <p:sldId id="414" r:id="rId8"/>
    <p:sldId id="270" r:id="rId9"/>
    <p:sldId id="418" r:id="rId10"/>
    <p:sldId id="534" r:id="rId11"/>
    <p:sldId id="268" r:id="rId12"/>
    <p:sldId id="535" r:id="rId13"/>
    <p:sldId id="269" r:id="rId14"/>
    <p:sldId id="415" r:id="rId15"/>
    <p:sldId id="276" r:id="rId16"/>
    <p:sldId id="275" r:id="rId17"/>
    <p:sldId id="281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724"/>
  </p:normalViewPr>
  <p:slideViewPr>
    <p:cSldViewPr snapToGrid="0" snapToObjects="1">
      <p:cViewPr varScale="1">
        <p:scale>
          <a:sx n="81" d="100"/>
          <a:sy n="81" d="100"/>
        </p:scale>
        <p:origin x="1483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327F20-652E-4F2A-B5A8-4DF59C361B4C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1DC100-D538-4D9D-B9C7-6ECEFBB67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9195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0276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6259" y="392733"/>
            <a:ext cx="7808976" cy="108813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1" dirty="0"/>
              <a:t>Complexity of conventional Sorting Algorithms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CSC2211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4057945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Name &amp; email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Algorithms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6C9EA4F2-9D12-4FB0-A48D-CECE936E352F}"/>
              </a:ext>
            </a:extLst>
          </p:cNvPr>
          <p:cNvSpPr txBox="1">
            <a:spLocks/>
          </p:cNvSpPr>
          <p:nvPr/>
        </p:nvSpPr>
        <p:spPr>
          <a:xfrm>
            <a:off x="335494" y="52014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u="sng" dirty="0">
                <a:solidFill>
                  <a:schemeClr val="tx1"/>
                </a:solidFill>
              </a:rPr>
              <a:t>Selection Sort Algorithm</a:t>
            </a:r>
          </a:p>
          <a:p>
            <a:pPr marL="0" indent="0">
              <a:buNone/>
            </a:pPr>
            <a:endParaRPr lang="en-US" sz="2600" b="1" u="sng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9566E4-6873-4490-AB7F-5F6D4AF443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798" y="1912932"/>
            <a:ext cx="7631018" cy="4252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83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525532-B0EF-445F-B913-58A26E059E73}"/>
              </a:ext>
            </a:extLst>
          </p:cNvPr>
          <p:cNvSpPr txBox="1"/>
          <p:nvPr/>
        </p:nvSpPr>
        <p:spPr>
          <a:xfrm>
            <a:off x="1012874" y="2039816"/>
            <a:ext cx="6406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Sorting Algorithms with n(</a:t>
            </a:r>
            <a:r>
              <a:rPr lang="en-US" sz="3200" b="1" dirty="0" err="1"/>
              <a:t>logn</a:t>
            </a:r>
            <a:r>
              <a:rPr lang="en-US" sz="3200" b="1" dirty="0"/>
              <a:t>) time</a:t>
            </a:r>
          </a:p>
        </p:txBody>
      </p:sp>
    </p:spTree>
    <p:extLst>
      <p:ext uri="{BB962C8B-B14F-4D97-AF65-F5344CB8AC3E}">
        <p14:creationId xmlns:p14="http://schemas.microsoft.com/office/powerpoint/2010/main" val="31737546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en-US" b="1" dirty="0"/>
              <a:t>Divide and Conquer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155576" y="1713525"/>
            <a:ext cx="8462214" cy="5237163"/>
          </a:xfrm>
        </p:spPr>
        <p:txBody>
          <a:bodyPr/>
          <a:lstStyle/>
          <a:p>
            <a:r>
              <a:rPr lang="en-US" altLang="en-US" sz="2800" dirty="0"/>
              <a:t>Recursive in structure  </a:t>
            </a:r>
          </a:p>
          <a:p>
            <a:endParaRPr lang="en-US" altLang="en-US" sz="1600" dirty="0"/>
          </a:p>
          <a:p>
            <a:pPr lvl="1" algn="just">
              <a:spcBef>
                <a:spcPts val="1800"/>
              </a:spcBef>
            </a:pPr>
            <a:r>
              <a:rPr lang="en-US" altLang="en-US" b="1" i="1" dirty="0">
                <a:solidFill>
                  <a:srgbClr val="CC3300"/>
                </a:solidFill>
              </a:rPr>
              <a:t>Divide</a:t>
            </a:r>
            <a:r>
              <a:rPr lang="en-US" altLang="en-US" dirty="0"/>
              <a:t> the problem into independent sub-problems that are similar to the original but smaller in size</a:t>
            </a:r>
          </a:p>
          <a:p>
            <a:pPr lvl="1" algn="just">
              <a:spcBef>
                <a:spcPts val="1800"/>
              </a:spcBef>
            </a:pPr>
            <a:r>
              <a:rPr lang="en-US" altLang="en-US" b="1" i="1" dirty="0">
                <a:solidFill>
                  <a:srgbClr val="CC3300"/>
                </a:solidFill>
              </a:rPr>
              <a:t>Conquer</a:t>
            </a:r>
            <a:r>
              <a:rPr lang="en-US" altLang="en-US" dirty="0"/>
              <a:t> the sub-problems by solving them </a:t>
            </a:r>
            <a:r>
              <a:rPr lang="en-US" altLang="en-US" dirty="0">
                <a:solidFill>
                  <a:schemeClr val="hlink"/>
                </a:solidFill>
              </a:rPr>
              <a:t>recursively</a:t>
            </a:r>
            <a:r>
              <a:rPr lang="en-US" altLang="en-US" dirty="0"/>
              <a:t>.  If they are small enough, just solve them in a straightforward manner. </a:t>
            </a:r>
          </a:p>
          <a:p>
            <a:pPr lvl="1" algn="just">
              <a:spcBef>
                <a:spcPts val="1800"/>
              </a:spcBef>
            </a:pPr>
            <a:r>
              <a:rPr lang="en-US" dirty="0"/>
              <a:t>This can be done by reducing the problem until it reaches the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base case</a:t>
            </a:r>
            <a:r>
              <a:rPr lang="en-US" dirty="0"/>
              <a:t>, which is the solution.</a:t>
            </a:r>
            <a:endParaRPr lang="en-US" altLang="en-US" dirty="0"/>
          </a:p>
          <a:p>
            <a:pPr lvl="1" algn="just">
              <a:spcBef>
                <a:spcPts val="1800"/>
              </a:spcBef>
            </a:pPr>
            <a:r>
              <a:rPr lang="en-US" altLang="en-US" b="1" i="1" dirty="0">
                <a:solidFill>
                  <a:srgbClr val="CC3300"/>
                </a:solidFill>
              </a:rPr>
              <a:t>Combine</a:t>
            </a:r>
            <a:r>
              <a:rPr lang="en-US" altLang="en-US" dirty="0"/>
              <a:t> the solutions of the sub-problems to create a solution to the original problem</a:t>
            </a:r>
          </a:p>
        </p:txBody>
      </p:sp>
    </p:spTree>
    <p:extLst>
      <p:ext uri="{BB962C8B-B14F-4D97-AF65-F5344CB8AC3E}">
        <p14:creationId xmlns:p14="http://schemas.microsoft.com/office/powerpoint/2010/main" val="38640002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F17B1748-3778-4735-9C3C-47493536B267}"/>
              </a:ext>
            </a:extLst>
          </p:cNvPr>
          <p:cNvSpPr txBox="1">
            <a:spLocks/>
          </p:cNvSpPr>
          <p:nvPr/>
        </p:nvSpPr>
        <p:spPr>
          <a:xfrm>
            <a:off x="335494" y="492006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u="sng" dirty="0">
                <a:solidFill>
                  <a:schemeClr val="tx1"/>
                </a:solidFill>
              </a:rPr>
              <a:t>Merge Sort</a:t>
            </a:r>
          </a:p>
          <a:p>
            <a:pPr marL="0" indent="0">
              <a:buNone/>
            </a:pPr>
            <a:endParaRPr lang="en-US" sz="2600" b="1" u="sng" dirty="0">
              <a:solidFill>
                <a:schemeClr val="tx1"/>
              </a:solidFill>
            </a:endParaRPr>
          </a:p>
        </p:txBody>
      </p:sp>
      <p:sp>
        <p:nvSpPr>
          <p:cNvPr id="3" name="Rectangle 1027">
            <a:extLst>
              <a:ext uri="{FF2B5EF4-FFF2-40B4-BE49-F238E27FC236}">
                <a16:creationId xmlns:a16="http://schemas.microsoft.com/office/drawing/2014/main" id="{9C44507D-8CD2-4820-AA73-C5774219B807}"/>
              </a:ext>
            </a:extLst>
          </p:cNvPr>
          <p:cNvSpPr txBox="1">
            <a:spLocks noChangeArrowheads="1"/>
          </p:cNvSpPr>
          <p:nvPr/>
        </p:nvSpPr>
        <p:spPr>
          <a:xfrm>
            <a:off x="190079" y="1130060"/>
            <a:ext cx="8582983" cy="5046903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xmlns="" w="9525">
                <a:solidFill>
                  <a:srgbClr val="CC33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en-US" b="1" i="1" u="sng" dirty="0">
                <a:solidFill>
                  <a:srgbClr val="CC3300"/>
                </a:solidFill>
              </a:rPr>
              <a:t>Sorting Problem</a:t>
            </a:r>
            <a:r>
              <a:rPr lang="en-US" altLang="en-US" b="1" u="sng" dirty="0">
                <a:solidFill>
                  <a:srgbClr val="CC3300"/>
                </a:solidFill>
              </a:rPr>
              <a:t>:</a:t>
            </a:r>
            <a:r>
              <a:rPr lang="en-US" altLang="en-US" dirty="0">
                <a:solidFill>
                  <a:srgbClr val="CC99FF"/>
                </a:solidFill>
              </a:rPr>
              <a:t> </a:t>
            </a:r>
            <a:r>
              <a:rPr lang="en-US" altLang="en-US" dirty="0"/>
              <a:t>Sort a sequence of </a:t>
            </a:r>
            <a:r>
              <a:rPr lang="en-US" altLang="en-US" i="1" dirty="0"/>
              <a:t>n</a:t>
            </a:r>
            <a:r>
              <a:rPr lang="en-US" altLang="en-US" dirty="0"/>
              <a:t> elements into non-decreasing order.</a:t>
            </a:r>
          </a:p>
          <a:p>
            <a:r>
              <a:rPr lang="en-US" altLang="en-US" b="1" i="1" dirty="0">
                <a:solidFill>
                  <a:srgbClr val="CC3300"/>
                </a:solidFill>
              </a:rPr>
              <a:t>Divide</a:t>
            </a:r>
            <a:r>
              <a:rPr lang="en-US" altLang="en-US" b="1" dirty="0">
                <a:solidFill>
                  <a:srgbClr val="CC3300"/>
                </a:solidFill>
              </a:rPr>
              <a:t>:</a:t>
            </a:r>
            <a:r>
              <a:rPr lang="en-US" altLang="en-US" dirty="0"/>
              <a:t>  Divide the </a:t>
            </a:r>
            <a:r>
              <a:rPr lang="en-US" altLang="en-US" i="1" dirty="0"/>
              <a:t>n</a:t>
            </a:r>
            <a:r>
              <a:rPr lang="en-US" altLang="en-US" dirty="0"/>
              <a:t>-element sequence to be sorted into two subsequences of </a:t>
            </a:r>
            <a:r>
              <a:rPr lang="en-US" altLang="en-US" i="1" dirty="0"/>
              <a:t>n/2</a:t>
            </a:r>
            <a:r>
              <a:rPr lang="en-US" altLang="en-US" dirty="0"/>
              <a:t> elements each</a:t>
            </a:r>
          </a:p>
          <a:p>
            <a:r>
              <a:rPr lang="en-US" altLang="en-US" b="1" i="1" dirty="0">
                <a:solidFill>
                  <a:srgbClr val="CC3300"/>
                </a:solidFill>
              </a:rPr>
              <a:t>Conquer:</a:t>
            </a:r>
            <a:r>
              <a:rPr lang="en-US" altLang="en-US" dirty="0"/>
              <a:t>  Sort the two subsequences recursively using merge sort.</a:t>
            </a:r>
          </a:p>
          <a:p>
            <a:r>
              <a:rPr lang="en-US" altLang="en-US" b="1" i="1" dirty="0">
                <a:solidFill>
                  <a:srgbClr val="CC3300"/>
                </a:solidFill>
              </a:rPr>
              <a:t>Combine</a:t>
            </a:r>
            <a:r>
              <a:rPr lang="en-US" altLang="en-US" b="1" dirty="0">
                <a:solidFill>
                  <a:srgbClr val="CC3300"/>
                </a:solidFill>
              </a:rPr>
              <a:t>:</a:t>
            </a:r>
            <a:r>
              <a:rPr lang="en-US" altLang="en-US" dirty="0">
                <a:solidFill>
                  <a:srgbClr val="CC99FF"/>
                </a:solidFill>
              </a:rPr>
              <a:t> </a:t>
            </a:r>
            <a:r>
              <a:rPr lang="en-US" altLang="en-US" dirty="0"/>
              <a:t> Merge the two sorted subsequences to produce the sorted answer.</a:t>
            </a:r>
          </a:p>
        </p:txBody>
      </p:sp>
    </p:spTree>
    <p:extLst>
      <p:ext uri="{BB962C8B-B14F-4D97-AF65-F5344CB8AC3E}">
        <p14:creationId xmlns:p14="http://schemas.microsoft.com/office/powerpoint/2010/main" val="39159399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9959F24C-6D7B-4729-B865-562E57213E54}"/>
              </a:ext>
            </a:extLst>
          </p:cNvPr>
          <p:cNvSpPr txBox="1">
            <a:spLocks/>
          </p:cNvSpPr>
          <p:nvPr/>
        </p:nvSpPr>
        <p:spPr>
          <a:xfrm>
            <a:off x="155575" y="1544711"/>
            <a:ext cx="8797925" cy="5237163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just">
              <a:buFont typeface="+mj-lt"/>
              <a:buAutoNum type="arabicPeriod"/>
            </a:pPr>
            <a:r>
              <a:rPr lang="en-US"/>
              <a:t>The divide step takes constant time, regardless of the subarray size. After all, the divide step just computes the midpoint </a:t>
            </a:r>
            <a:r>
              <a:rPr lang="en-US" i="1">
                <a:solidFill>
                  <a:srgbClr val="002060"/>
                </a:solidFill>
              </a:rPr>
              <a:t>q</a:t>
            </a:r>
            <a:r>
              <a:rPr lang="en-US">
                <a:solidFill>
                  <a:srgbClr val="002060"/>
                </a:solidFill>
              </a:rPr>
              <a:t> </a:t>
            </a:r>
            <a:r>
              <a:rPr lang="en-US"/>
              <a:t>of the indices </a:t>
            </a:r>
            <a:r>
              <a:rPr lang="en-US" i="1">
                <a:solidFill>
                  <a:srgbClr val="002060"/>
                </a:solidFill>
              </a:rPr>
              <a:t>p</a:t>
            </a:r>
            <a:r>
              <a:rPr lang="en-US">
                <a:solidFill>
                  <a:srgbClr val="002060"/>
                </a:solidFill>
              </a:rPr>
              <a:t> </a:t>
            </a:r>
            <a:r>
              <a:rPr lang="en-US"/>
              <a:t>and </a:t>
            </a:r>
            <a:r>
              <a:rPr lang="en-US" i="1">
                <a:solidFill>
                  <a:srgbClr val="002060"/>
                </a:solidFill>
              </a:rPr>
              <a:t>r</a:t>
            </a:r>
            <a:r>
              <a:rPr lang="en-US"/>
              <a:t>. Recall that in big-</a:t>
            </a:r>
            <a:r>
              <a:rPr lang="en-US" i="1"/>
              <a:t>O</a:t>
            </a:r>
            <a:r>
              <a:rPr lang="en-US"/>
              <a:t> notation, we indicate constant time by </a:t>
            </a:r>
            <a:r>
              <a:rPr lang="en-US" i="1">
                <a:solidFill>
                  <a:srgbClr val="002060"/>
                </a:solidFill>
              </a:rPr>
              <a:t>O(1)</a:t>
            </a:r>
            <a:r>
              <a:rPr lang="en-US"/>
              <a:t>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/>
              <a:t>The conquer step, where we recursively sort two subarrays of approximately </a:t>
            </a:r>
            <a:r>
              <a:rPr lang="en-US" i="1">
                <a:solidFill>
                  <a:srgbClr val="002060"/>
                </a:solidFill>
              </a:rPr>
              <a:t>n/2</a:t>
            </a:r>
            <a:r>
              <a:rPr lang="en-US"/>
              <a:t> elements each, takes some amount of time, but we'll account for that time when we consider the subproblems.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/>
              <a:t>The combine step merges a total of </a:t>
            </a:r>
            <a:r>
              <a:rPr lang="en-US" i="1">
                <a:solidFill>
                  <a:srgbClr val="002060"/>
                </a:solidFill>
              </a:rPr>
              <a:t>n</a:t>
            </a:r>
            <a:r>
              <a:rPr lang="en-US"/>
              <a:t> elements, taking </a:t>
            </a:r>
            <a:r>
              <a:rPr lang="en-US" i="1">
                <a:solidFill>
                  <a:srgbClr val="002060"/>
                </a:solidFill>
              </a:rPr>
              <a:t>O(n)</a:t>
            </a:r>
            <a:r>
              <a:rPr lang="en-US"/>
              <a:t> time.</a:t>
            </a:r>
          </a:p>
          <a:p>
            <a:pPr marL="514350" indent="-514350" algn="just">
              <a:buFont typeface="+mj-lt"/>
              <a:buAutoNum type="arabicPeriod"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96C761-60D5-4B8D-AD12-D7F49A6584F6}"/>
              </a:ext>
            </a:extLst>
          </p:cNvPr>
          <p:cNvSpPr txBox="1"/>
          <p:nvPr/>
        </p:nvSpPr>
        <p:spPr>
          <a:xfrm>
            <a:off x="633046" y="829991"/>
            <a:ext cx="2722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Merge Sort Analysis</a:t>
            </a:r>
          </a:p>
        </p:txBody>
      </p:sp>
    </p:spTree>
    <p:extLst>
      <p:ext uri="{BB962C8B-B14F-4D97-AF65-F5344CB8AC3E}">
        <p14:creationId xmlns:p14="http://schemas.microsoft.com/office/powerpoint/2010/main" val="2576266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1. Sorting Algorithms</a:t>
            </a:r>
            <a:endParaRPr lang="en-US" sz="2800" b="1" dirty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/>
                </a:solidFill>
              </a:rPr>
              <a:t>Insertion Sort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/>
                </a:solidFill>
              </a:rPr>
              <a:t>Selection Sort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/>
                </a:solidFill>
              </a:rPr>
              <a:t>Bubble Sort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/>
                </a:solidFill>
              </a:rPr>
              <a:t>Merge Sort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/>
                </a:solidFill>
              </a:rPr>
              <a:t>Quick Sort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/>
                </a:solidFill>
              </a:rPr>
              <a:t>Counting Sort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52014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u="sng" dirty="0">
                <a:solidFill>
                  <a:schemeClr val="tx1"/>
                </a:solidFill>
              </a:rPr>
              <a:t>Sorting</a:t>
            </a:r>
          </a:p>
          <a:p>
            <a:pPr marL="0" indent="0">
              <a:buNone/>
            </a:pPr>
            <a:endParaRPr lang="en-US" sz="2600" b="1" u="sng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034F2AA-3998-40D1-A0F2-F59EC4D32939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143000"/>
            <a:ext cx="8229600" cy="5105400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a-DK" sz="2800" dirty="0"/>
              <a:t>Simple sorting methods use roughly n * n  comparisons</a:t>
            </a:r>
          </a:p>
          <a:p>
            <a:pPr lvl="1">
              <a:defRPr/>
            </a:pPr>
            <a:r>
              <a:rPr lang="da-DK" sz="2400" dirty="0"/>
              <a:t>Insertion sort</a:t>
            </a:r>
          </a:p>
          <a:p>
            <a:pPr lvl="1">
              <a:defRPr/>
            </a:pPr>
            <a:r>
              <a:rPr lang="da-DK" sz="2400" dirty="0"/>
              <a:t>Selection sort</a:t>
            </a:r>
          </a:p>
          <a:p>
            <a:pPr lvl="1">
              <a:defRPr/>
            </a:pPr>
            <a:r>
              <a:rPr lang="da-DK" sz="2400" dirty="0"/>
              <a:t>Bubble sort</a:t>
            </a:r>
          </a:p>
          <a:p>
            <a:pPr>
              <a:defRPr/>
            </a:pPr>
            <a:r>
              <a:rPr lang="da-DK" sz="2800" dirty="0"/>
              <a:t>Fast sorting methods use roughly n * log n comparisons.</a:t>
            </a:r>
          </a:p>
          <a:p>
            <a:pPr lvl="1">
              <a:defRPr/>
            </a:pPr>
            <a:r>
              <a:rPr lang="da-DK" sz="2400" dirty="0"/>
              <a:t>Merge sort</a:t>
            </a:r>
          </a:p>
          <a:p>
            <a:pPr lvl="1">
              <a:defRPr/>
            </a:pPr>
            <a:r>
              <a:rPr lang="da-DK" sz="2400" dirty="0"/>
              <a:t>Quicksort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33B17E-AF84-4644-AA21-18C7DA3387F1}"/>
              </a:ext>
            </a:extLst>
          </p:cNvPr>
          <p:cNvSpPr txBox="1"/>
          <p:nvPr/>
        </p:nvSpPr>
        <p:spPr>
          <a:xfrm>
            <a:off x="1981200" y="5818372"/>
            <a:ext cx="441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defRPr/>
            </a:pPr>
            <a:r>
              <a:rPr lang="da-DK" sz="3200" b="1" dirty="0"/>
              <a:t>COUNTING SORT ??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B86F7A-ACD3-4578-BBFB-CC772CACE346}"/>
              </a:ext>
            </a:extLst>
          </p:cNvPr>
          <p:cNvSpPr txBox="1"/>
          <p:nvPr/>
        </p:nvSpPr>
        <p:spPr>
          <a:xfrm>
            <a:off x="1153552" y="5396339"/>
            <a:ext cx="590398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800" b="1" dirty="0"/>
              <a:t>Fastest sorting methods use roughly n </a:t>
            </a:r>
            <a:endParaRPr lang="en-US" sz="2800" b="1" dirty="0"/>
          </a:p>
          <a:p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823762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D4CDB73-9D17-41C9-9B86-275410F7A95F}"/>
              </a:ext>
            </a:extLst>
          </p:cNvPr>
          <p:cNvSpPr txBox="1"/>
          <p:nvPr/>
        </p:nvSpPr>
        <p:spPr>
          <a:xfrm>
            <a:off x="1012874" y="2039816"/>
            <a:ext cx="71005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Sorting Algorithms with Polynomial time</a:t>
            </a:r>
          </a:p>
        </p:txBody>
      </p:sp>
    </p:spTree>
    <p:extLst>
      <p:ext uri="{BB962C8B-B14F-4D97-AF65-F5344CB8AC3E}">
        <p14:creationId xmlns:p14="http://schemas.microsoft.com/office/powerpoint/2010/main" val="3680364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FBE6ED29-EE37-4360-9FDB-9BD674374D5C}"/>
              </a:ext>
            </a:extLst>
          </p:cNvPr>
          <p:cNvSpPr txBox="1">
            <a:spLocks/>
          </p:cNvSpPr>
          <p:nvPr/>
        </p:nvSpPr>
        <p:spPr>
          <a:xfrm>
            <a:off x="335494" y="492006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u="sng" dirty="0">
                <a:solidFill>
                  <a:schemeClr val="tx1"/>
                </a:solidFill>
              </a:rPr>
              <a:t>Bubble Sorting</a:t>
            </a:r>
          </a:p>
          <a:p>
            <a:pPr marL="0" indent="0">
              <a:buNone/>
            </a:pPr>
            <a:endParaRPr lang="en-US" sz="2600" b="1" u="sng" dirty="0">
              <a:solidFill>
                <a:schemeClr val="tx1"/>
              </a:solidFill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B14C3189-3ED8-470D-AF76-B6FFE332F104}"/>
              </a:ext>
            </a:extLst>
          </p:cNvPr>
          <p:cNvSpPr txBox="1">
            <a:spLocks noChangeArrowheads="1"/>
          </p:cNvSpPr>
          <p:nvPr/>
        </p:nvSpPr>
        <p:spPr>
          <a:xfrm>
            <a:off x="419100" y="811817"/>
            <a:ext cx="8305800" cy="2617183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Times" charset="0"/>
              <a:buNone/>
              <a:defRPr/>
            </a:pPr>
            <a:r>
              <a:rPr lang="en-US" dirty="0"/>
              <a:t>Concept: </a:t>
            </a:r>
          </a:p>
          <a:p>
            <a:pPr lvl="1">
              <a:buFont typeface="Wingdings" charset="0"/>
              <a:buChar char="n"/>
              <a:defRPr/>
            </a:pPr>
            <a:r>
              <a:rPr lang="en-US" sz="2000" dirty="0"/>
              <a:t>Compare 1</a:t>
            </a:r>
            <a:r>
              <a:rPr lang="en-US" sz="2000" baseline="30000" dirty="0"/>
              <a:t>st</a:t>
            </a:r>
            <a:r>
              <a:rPr lang="en-US" sz="2000" dirty="0"/>
              <a:t> two elements</a:t>
            </a:r>
          </a:p>
          <a:p>
            <a:pPr lvl="2">
              <a:buFont typeface="Wingdings" charset="0"/>
              <a:buChar char="n"/>
              <a:defRPr/>
            </a:pPr>
            <a:r>
              <a:rPr lang="en-US" sz="1800" dirty="0"/>
              <a:t>If out of order, </a:t>
            </a:r>
            <a:r>
              <a:rPr lang="en-US" sz="1800" dirty="0">
                <a:solidFill>
                  <a:srgbClr val="FF0000"/>
                </a:solidFill>
              </a:rPr>
              <a:t>exchange</a:t>
            </a:r>
            <a:r>
              <a:rPr lang="en-US" sz="1800" dirty="0"/>
              <a:t> them to put in order</a:t>
            </a:r>
          </a:p>
          <a:p>
            <a:pPr lvl="1">
              <a:buFont typeface="Wingdings" charset="0"/>
              <a:buChar char="n"/>
              <a:defRPr/>
            </a:pPr>
            <a:r>
              <a:rPr lang="en-US" sz="2000" dirty="0"/>
              <a:t>Move down one element, compare 2</a:t>
            </a:r>
            <a:r>
              <a:rPr lang="en-US" sz="2000" baseline="30000" dirty="0"/>
              <a:t>nd</a:t>
            </a:r>
            <a:r>
              <a:rPr lang="en-US" sz="2000" dirty="0"/>
              <a:t> and 3</a:t>
            </a:r>
            <a:r>
              <a:rPr lang="en-US" sz="2000" baseline="30000" dirty="0"/>
              <a:t>rd </a:t>
            </a:r>
            <a:r>
              <a:rPr lang="en-US" sz="2000" dirty="0"/>
              <a:t>elements</a:t>
            </a:r>
            <a:r>
              <a:rPr lang="en-US" sz="2000" dirty="0">
                <a:solidFill>
                  <a:srgbClr val="FF0000"/>
                </a:solidFill>
              </a:rPr>
              <a:t>, exchange if necessary</a:t>
            </a:r>
            <a:r>
              <a:rPr lang="en-US" sz="2000" dirty="0"/>
              <a:t>.  </a:t>
            </a:r>
            <a:r>
              <a:rPr lang="en-US" sz="2000" u="sng" dirty="0"/>
              <a:t>Continue until end of array.</a:t>
            </a:r>
          </a:p>
          <a:p>
            <a:pPr lvl="1">
              <a:buFont typeface="Wingdings" charset="0"/>
              <a:buChar char="n"/>
              <a:defRPr/>
            </a:pPr>
            <a:r>
              <a:rPr lang="en-US" sz="2000" dirty="0">
                <a:solidFill>
                  <a:srgbClr val="FF0000"/>
                </a:solidFill>
              </a:rPr>
              <a:t>Pass through</a:t>
            </a:r>
            <a:r>
              <a:rPr lang="en-US" sz="2000" dirty="0"/>
              <a:t> array again, exchanging as necessary</a:t>
            </a:r>
          </a:p>
          <a:p>
            <a:pPr lvl="1">
              <a:buFont typeface="Wingdings" charset="0"/>
              <a:buChar char="n"/>
              <a:defRPr/>
            </a:pPr>
            <a:r>
              <a:rPr lang="en-US" sz="2000" dirty="0">
                <a:solidFill>
                  <a:srgbClr val="FF0000"/>
                </a:solidFill>
              </a:rPr>
              <a:t>Repeat </a:t>
            </a:r>
            <a:r>
              <a:rPr lang="en-US" sz="2000" dirty="0"/>
              <a:t>until pass made with </a:t>
            </a:r>
            <a:r>
              <a:rPr lang="en-US" sz="2000" dirty="0">
                <a:solidFill>
                  <a:srgbClr val="FF0000"/>
                </a:solidFill>
              </a:rPr>
              <a:t>no exchanges.</a:t>
            </a:r>
          </a:p>
        </p:txBody>
      </p:sp>
    </p:spTree>
    <p:extLst>
      <p:ext uri="{BB962C8B-B14F-4D97-AF65-F5344CB8AC3E}">
        <p14:creationId xmlns:p14="http://schemas.microsoft.com/office/powerpoint/2010/main" val="3620413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71435D5D-CEF9-453C-BAE6-EC1E5FF94C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78" y="1258135"/>
            <a:ext cx="9121222" cy="5416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9130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Content Placeholder 5">
            <a:extLst>
              <a:ext uri="{FF2B5EF4-FFF2-40B4-BE49-F238E27FC236}">
                <a16:creationId xmlns:a16="http://schemas.microsoft.com/office/drawing/2014/main" id="{B4764AE3-2D1C-4422-97DD-58CE6A90CD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14" y="2309567"/>
            <a:ext cx="8950748" cy="3469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535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02AD6321-347B-43A1-92DB-58BDEA9B2592}"/>
              </a:ext>
            </a:extLst>
          </p:cNvPr>
          <p:cNvSpPr txBox="1">
            <a:spLocks/>
          </p:cNvSpPr>
          <p:nvPr/>
        </p:nvSpPr>
        <p:spPr>
          <a:xfrm>
            <a:off x="335494" y="52014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u="sng" dirty="0">
                <a:solidFill>
                  <a:schemeClr val="tx1"/>
                </a:solidFill>
              </a:rPr>
              <a:t>Selection Sorting</a:t>
            </a:r>
          </a:p>
          <a:p>
            <a:pPr marL="0" indent="0">
              <a:buNone/>
            </a:pPr>
            <a:endParaRPr lang="en-US" sz="2600" b="1" u="sng" dirty="0">
              <a:solidFill>
                <a:schemeClr val="tx1"/>
              </a:solidFill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D6EF1256-24E4-42C7-8D65-8BA958954748}"/>
              </a:ext>
            </a:extLst>
          </p:cNvPr>
          <p:cNvSpPr txBox="1">
            <a:spLocks noChangeArrowheads="1"/>
          </p:cNvSpPr>
          <p:nvPr/>
        </p:nvSpPr>
        <p:spPr>
          <a:xfrm>
            <a:off x="335494" y="2351653"/>
            <a:ext cx="8582263" cy="1994105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Char char="n"/>
              <a:defRPr/>
            </a:pPr>
            <a:r>
              <a:rPr lang="en-US" sz="2000" dirty="0"/>
              <a:t>Concept for sort in ascending order:</a:t>
            </a:r>
          </a:p>
          <a:p>
            <a:pPr lvl="1">
              <a:buFont typeface="Wingdings" charset="0"/>
              <a:buChar char="n"/>
              <a:defRPr/>
            </a:pPr>
            <a:r>
              <a:rPr lang="en-US" sz="2000" dirty="0"/>
              <a:t>Locate </a:t>
            </a:r>
            <a:r>
              <a:rPr lang="en-US" sz="2000" dirty="0">
                <a:solidFill>
                  <a:srgbClr val="FF0000"/>
                </a:solidFill>
              </a:rPr>
              <a:t>smallest element </a:t>
            </a:r>
            <a:r>
              <a:rPr lang="en-US" sz="2000" dirty="0"/>
              <a:t>in array.  </a:t>
            </a:r>
            <a:r>
              <a:rPr lang="en-US" sz="2000" dirty="0">
                <a:solidFill>
                  <a:srgbClr val="FF0000"/>
                </a:solidFill>
              </a:rPr>
              <a:t>Exchange</a:t>
            </a:r>
            <a:r>
              <a:rPr lang="en-US" sz="2000" dirty="0"/>
              <a:t> it with element in first</a:t>
            </a:r>
            <a:r>
              <a:rPr lang="en-US" sz="2000" dirty="0">
                <a:solidFill>
                  <a:srgbClr val="FF0000"/>
                </a:solidFill>
              </a:rPr>
              <a:t> position</a:t>
            </a:r>
          </a:p>
          <a:p>
            <a:pPr lvl="1">
              <a:spcBef>
                <a:spcPts val="0"/>
              </a:spcBef>
              <a:buFont typeface="Wingdings" charset="0"/>
              <a:buChar char="n"/>
              <a:defRPr/>
            </a:pPr>
            <a:r>
              <a:rPr lang="en-US" sz="2000" dirty="0"/>
              <a:t>Locate </a:t>
            </a:r>
            <a:r>
              <a:rPr lang="en-US" sz="2000" dirty="0">
                <a:solidFill>
                  <a:srgbClr val="FF0000"/>
                </a:solidFill>
              </a:rPr>
              <a:t>next smallest</a:t>
            </a:r>
            <a:r>
              <a:rPr lang="en-US" sz="2000" dirty="0"/>
              <a:t> element in array.  Exchange it with element in </a:t>
            </a:r>
            <a:r>
              <a:rPr lang="en-US" sz="2000" dirty="0">
                <a:solidFill>
                  <a:srgbClr val="FF0000"/>
                </a:solidFill>
              </a:rPr>
              <a:t>position 1</a:t>
            </a:r>
            <a:r>
              <a:rPr lang="en-US" sz="2000" dirty="0"/>
              <a:t>.</a:t>
            </a:r>
          </a:p>
          <a:p>
            <a:pPr lvl="1">
              <a:buFont typeface="Wingdings" charset="0"/>
              <a:buChar char="n"/>
              <a:defRPr/>
            </a:pPr>
            <a:r>
              <a:rPr lang="en-US" sz="2000" dirty="0"/>
              <a:t>Continue until all elements are arranged in order</a:t>
            </a:r>
          </a:p>
        </p:txBody>
      </p:sp>
    </p:spTree>
    <p:extLst>
      <p:ext uri="{BB962C8B-B14F-4D97-AF65-F5344CB8AC3E}">
        <p14:creationId xmlns:p14="http://schemas.microsoft.com/office/powerpoint/2010/main" val="3962129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orting Tutorial =&amp;gt; Selection">
            <a:extLst>
              <a:ext uri="{FF2B5EF4-FFF2-40B4-BE49-F238E27FC236}">
                <a16:creationId xmlns:a16="http://schemas.microsoft.com/office/drawing/2014/main" id="{E6A7CF0B-34D9-4D70-8D35-EEBD4B6842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521" y="849377"/>
            <a:ext cx="6294748" cy="6008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2903323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D124A785460A340A59204C96D6B9D2F" ma:contentTypeVersion="2" ma:contentTypeDescription="Create a new document." ma:contentTypeScope="" ma:versionID="4e6b821003944303fb871c9f9477cf6f">
  <xsd:schema xmlns:xsd="http://www.w3.org/2001/XMLSchema" xmlns:xs="http://www.w3.org/2001/XMLSchema" xmlns:p="http://schemas.microsoft.com/office/2006/metadata/properties" xmlns:ns2="782e2270-855c-4ae9-9749-d2954303b3f1" targetNamespace="http://schemas.microsoft.com/office/2006/metadata/properties" ma:root="true" ma:fieldsID="d1382c9eb27b8c90a47e797e2e402e26" ns2:_="">
    <xsd:import namespace="782e2270-855c-4ae9-9749-d2954303b3f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2e2270-855c-4ae9-9749-d2954303b3f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DA9AC68-50F8-4262-A933-EB9251C5D490}"/>
</file>

<file path=customXml/itemProps2.xml><?xml version="1.0" encoding="utf-8"?>
<ds:datastoreItem xmlns:ds="http://schemas.openxmlformats.org/officeDocument/2006/customXml" ds:itemID="{6D6AFB67-9ED9-490E-8C69-CF98624F5FD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16BC744-9470-41EB-8E9C-CF190E556E19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10172</TotalTime>
  <Words>449</Words>
  <Application>Microsoft Office PowerPoint</Application>
  <PresentationFormat>On-screen Show (4:3)</PresentationFormat>
  <Paragraphs>60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Corbel</vt:lpstr>
      <vt:lpstr>Times</vt:lpstr>
      <vt:lpstr>Wingdings</vt:lpstr>
      <vt:lpstr>Spectrum</vt:lpstr>
      <vt:lpstr>Complexity of conventional Sorting Algorithms</vt:lpstr>
      <vt:lpstr>Lecture 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Divide and Conquer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Israt Jahan Mouri</cp:lastModifiedBy>
  <cp:revision>31</cp:revision>
  <dcterms:created xsi:type="dcterms:W3CDTF">2018-12-10T17:20:29Z</dcterms:created>
  <dcterms:modified xsi:type="dcterms:W3CDTF">2022-02-06T08:57:13Z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0x0101007D124A785460A340A59204C96D6B9D2F</vt:lpwstr>
  </property>
</Properties>
</file>