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422" r:id="rId3"/>
    <p:sldId id="325" r:id="rId4"/>
    <p:sldId id="270" r:id="rId5"/>
    <p:sldId id="390" r:id="rId6"/>
    <p:sldId id="391" r:id="rId7"/>
    <p:sldId id="393" r:id="rId8"/>
    <p:sldId id="394" r:id="rId9"/>
    <p:sldId id="421" r:id="rId10"/>
    <p:sldId id="396" r:id="rId11"/>
    <p:sldId id="397" r:id="rId12"/>
    <p:sldId id="398" r:id="rId13"/>
    <p:sldId id="399" r:id="rId14"/>
    <p:sldId id="400" r:id="rId15"/>
    <p:sldId id="402" r:id="rId16"/>
    <p:sldId id="331" r:id="rId17"/>
    <p:sldId id="332" r:id="rId18"/>
    <p:sldId id="333" r:id="rId19"/>
    <p:sldId id="334" r:id="rId20"/>
    <p:sldId id="335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6" r:id="rId32"/>
    <p:sldId id="348" r:id="rId33"/>
    <p:sldId id="349" r:id="rId34"/>
    <p:sldId id="350" r:id="rId35"/>
    <p:sldId id="351" r:id="rId36"/>
    <p:sldId id="416" r:id="rId37"/>
    <p:sldId id="417" r:id="rId38"/>
    <p:sldId id="418" r:id="rId39"/>
    <p:sldId id="420" r:id="rId40"/>
    <p:sldId id="405" r:id="rId41"/>
    <p:sldId id="406" r:id="rId42"/>
    <p:sldId id="41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F2E4-CCDF-404B-AED1-82BA7884651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16AC-79F7-4DDC-9973-941761F3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A0CE-B3DB-4006-A1B6-8B29EC76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9" y="151521"/>
            <a:ext cx="6663431" cy="5847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Knapsack 0-1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CE91-F903-4F95-81D1-81698941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32" y="1569129"/>
            <a:ext cx="6585013" cy="48768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The goal is to </a:t>
            </a:r>
            <a:r>
              <a:rPr lang="en-US" sz="2800" b="1" dirty="0">
                <a:cs typeface="Times New Roman" pitchFamily="18" charset="0"/>
              </a:rPr>
              <a:t>maximize the value of a knapsack </a:t>
            </a:r>
            <a:r>
              <a:rPr lang="en-US" sz="2800" dirty="0">
                <a:cs typeface="Times New Roman" pitchFamily="18" charset="0"/>
              </a:rPr>
              <a:t>that can hold at most W units (i.e. lbs or kg) worth of goods from a list of items I</a:t>
            </a:r>
            <a:r>
              <a:rPr lang="en-US" sz="2800" baseline="-25000" dirty="0"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, I</a:t>
            </a:r>
            <a:r>
              <a:rPr lang="en-US" sz="2800" baseline="-25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, … I</a:t>
            </a:r>
            <a:r>
              <a:rPr lang="en-US" sz="2800" baseline="-25000" dirty="0">
                <a:cs typeface="Times New Roman" pitchFamily="18" charset="0"/>
              </a:rPr>
              <a:t>n-1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marL="457200" lvl="1" indent="0">
              <a:buNone/>
              <a:defRPr/>
            </a:pPr>
            <a:endParaRPr lang="en-US" sz="2800" dirty="0"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Each item has 2 attributes:</a:t>
            </a:r>
          </a:p>
          <a:p>
            <a:pPr marL="1163637" lvl="2" indent="-51435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Value – let this be v</a:t>
            </a:r>
            <a:r>
              <a:rPr lang="en-US" sz="2800" baseline="-25000" dirty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for item I</a:t>
            </a:r>
            <a:r>
              <a:rPr lang="en-US" sz="2800" baseline="-25000" dirty="0">
                <a:cs typeface="Times New Roman" pitchFamily="18" charset="0"/>
              </a:rPr>
              <a:t>i</a:t>
            </a:r>
          </a:p>
          <a:p>
            <a:pPr marL="1163637" lvl="2" indent="-51435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Weight – let this be </a:t>
            </a:r>
            <a:r>
              <a:rPr lang="en-US" sz="2800" dirty="0" err="1">
                <a:cs typeface="Times New Roman" pitchFamily="18" charset="0"/>
              </a:rPr>
              <a:t>w</a:t>
            </a:r>
            <a:r>
              <a:rPr lang="en-US" sz="2800" baseline="-250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for item I</a:t>
            </a:r>
            <a:r>
              <a:rPr lang="en-US" sz="2800" baseline="-25000" dirty="0">
                <a:cs typeface="Times New Roman" pitchFamily="18" charset="0"/>
              </a:rPr>
              <a:t>i</a:t>
            </a:r>
          </a:p>
          <a:p>
            <a:pPr marL="642937" indent="-514350">
              <a:buFont typeface="Wingdings" panose="05000000000000000000" pitchFamily="2" charset="2"/>
              <a:buChar char="§"/>
              <a:defRPr/>
            </a:pPr>
            <a:endParaRPr lang="en-US" sz="2400" baseline="-25000" dirty="0">
              <a:cs typeface="Times New Roman" pitchFamily="18" charset="0"/>
            </a:endParaRPr>
          </a:p>
        </p:txBody>
      </p:sp>
      <p:pic>
        <p:nvPicPr>
          <p:cNvPr id="12292" name="Content Placeholder 5" descr="knapsack_problem.png">
            <a:extLst>
              <a:ext uri="{FF2B5EF4-FFF2-40B4-BE49-F238E27FC236}">
                <a16:creationId xmlns:a16="http://schemas.microsoft.com/office/drawing/2014/main" id="{541F9483-2991-407E-BA25-36175AC6B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798" y="14478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natural 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24240" y="536671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8424240" y="4270031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3332941" y="3614765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24240" y="4679487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6310" y="5002307"/>
            <a:ext cx="71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/4</a:t>
            </a:r>
          </a:p>
          <a:p>
            <a:r>
              <a:rPr lang="en-US" dirty="0"/>
              <a:t>=1.25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F75BCF-0383-4530-91DE-0276AA84C5E4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F75BCF-0383-4530-91DE-0276AA84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56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natural 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21994" y="536671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8421994" y="49594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8421994" y="3722341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21994" y="4273095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7BAC05-8FC4-4404-A42A-B940649B56C1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7BAC05-8FC4-4404-A42A-B940649B5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natural 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21994" y="536671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8421994" y="49594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8421994" y="3722341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21994" y="4273095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p:sp>
        <p:nvSpPr>
          <p:cNvPr id="6" name="Left Brace 5"/>
          <p:cNvSpPr/>
          <p:nvPr/>
        </p:nvSpPr>
        <p:spPr>
          <a:xfrm>
            <a:off x="7553405" y="3722341"/>
            <a:ext cx="407254" cy="1925423"/>
          </a:xfrm>
          <a:prstGeom prst="lef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6648" y="4409351"/>
            <a:ext cx="617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6501" y="5366717"/>
            <a:ext cx="334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Suboptimal 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43922" y="5798460"/>
            <a:ext cx="5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D8E236-DF34-43F5-8579-379CC32E5D50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D8E236-DF34-43F5-8579-379CC32E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84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Fractional Knapsack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21994" y="536671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8421994" y="49594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8421994" y="3722341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21994" y="4273095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p:sp>
        <p:nvSpPr>
          <p:cNvPr id="6" name="Left Brace 5"/>
          <p:cNvSpPr/>
          <p:nvPr/>
        </p:nvSpPr>
        <p:spPr>
          <a:xfrm>
            <a:off x="7553405" y="3722341"/>
            <a:ext cx="407254" cy="1925423"/>
          </a:xfrm>
          <a:prstGeom prst="lef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6648" y="4409351"/>
            <a:ext cx="617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0188A-7915-430D-B0D8-CB111B74628B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C0188A-7915-430D-B0D8-CB111B74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10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Fractional Knapsack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21994" y="536671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8421994" y="4951781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8421994" y="3706973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21994" y="4257727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8425513" y="24621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6" name="Left Brace 5"/>
          <p:cNvSpPr/>
          <p:nvPr/>
        </p:nvSpPr>
        <p:spPr>
          <a:xfrm>
            <a:off x="7553405" y="3722341"/>
            <a:ext cx="407254" cy="1925423"/>
          </a:xfrm>
          <a:prstGeom prst="lef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6648" y="4409351"/>
            <a:ext cx="617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6500" y="5366717"/>
            <a:ext cx="586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prove its optimal for fraction Knapsack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60659" y="2727833"/>
            <a:ext cx="1421546" cy="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43921" y="5798460"/>
            <a:ext cx="7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26.6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A4DF91-94C1-4278-9355-27AEA64C213B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A4DF91-94C1-4278-9355-27AEA64C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recursive solution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4038" y="1724826"/>
                <a:ext cx="541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8" y="1724826"/>
                <a:ext cx="541724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4038" y="2573857"/>
                <a:ext cx="8552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optimal solution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may not be so helpful.. 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8" y="2573857"/>
                <a:ext cx="8552324" cy="830997"/>
              </a:xfrm>
              <a:prstGeom prst="rect">
                <a:avLst/>
              </a:prstGeom>
              <a:blipFill>
                <a:blip r:embed="rId3"/>
                <a:stretch>
                  <a:fillRect l="-114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300423" y="3980327"/>
            <a:ext cx="58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13" name="Freeform 12"/>
          <p:cNvSpPr/>
          <p:nvPr/>
        </p:nvSpPr>
        <p:spPr>
          <a:xfrm>
            <a:off x="9615193" y="2881511"/>
            <a:ext cx="873506" cy="2766253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0627011" y="2881511"/>
            <a:ext cx="560183" cy="2766253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51570" y="1905840"/>
            <a:ext cx="219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Knapsack of capacity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7E21D6-E037-4CD3-9B50-B348D99C3CF8}"/>
                  </a:ext>
                </a:extLst>
              </p:cNvPr>
              <p:cNvSpPr txBox="1"/>
              <p:nvPr/>
            </p:nvSpPr>
            <p:spPr>
              <a:xfrm>
                <a:off x="424038" y="3620006"/>
                <a:ext cx="9268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Solve for smaller Knapsacks: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’]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In a Knapsack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7E21D6-E037-4CD3-9B50-B348D99C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8" y="3620006"/>
                <a:ext cx="9268221" cy="1200329"/>
              </a:xfrm>
              <a:prstGeom prst="rect">
                <a:avLst/>
              </a:prstGeom>
              <a:blipFill>
                <a:blip r:embed="rId4"/>
                <a:stretch>
                  <a:fillRect l="-105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51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C903-9F02-44AD-9487-BAAF4F3C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75" y="0"/>
            <a:ext cx="100583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Knapsack 0-1 Problem – Recursive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CC1F-EEB1-4EE1-A5B0-A5A3D609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54" y="2443577"/>
            <a:ext cx="11082291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The best subset of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that has the total weight w, either contains item k or not.</a:t>
            </a:r>
          </a:p>
          <a:p>
            <a:pPr>
              <a:defRPr/>
            </a:pPr>
            <a:r>
              <a:rPr lang="en-US" sz="2400" b="1" u="sng" dirty="0">
                <a:solidFill>
                  <a:srgbClr val="5A2781"/>
                </a:solidFill>
              </a:rPr>
              <a:t>First case:  </a:t>
            </a:r>
            <a:r>
              <a:rPr lang="en-US" sz="2400" i="1" dirty="0"/>
              <a:t>w</a:t>
            </a:r>
            <a:r>
              <a:rPr lang="en-US" sz="2400" i="1" baseline="-25000" dirty="0"/>
              <a:t>k</a:t>
            </a:r>
            <a:r>
              <a:rPr lang="en-US" sz="2400" i="1" dirty="0"/>
              <a:t> &gt; w</a:t>
            </a:r>
          </a:p>
          <a:p>
            <a:pPr lvl="1">
              <a:defRPr/>
            </a:pPr>
            <a:r>
              <a:rPr lang="en-US" dirty="0"/>
              <a:t>Item </a:t>
            </a:r>
            <a:r>
              <a:rPr lang="en-US" i="1" dirty="0"/>
              <a:t>k</a:t>
            </a:r>
            <a:r>
              <a:rPr lang="en-US" dirty="0"/>
              <a:t> can’t be part of the solution!  If it was the total weight would be &gt; w, which is unacceptable.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u="sng" dirty="0">
                <a:solidFill>
                  <a:srgbClr val="5A2781"/>
                </a:solidFill>
              </a:rPr>
              <a:t>Second case:  </a:t>
            </a:r>
            <a:r>
              <a:rPr lang="en-US" sz="2400" i="1" dirty="0"/>
              <a:t>w</a:t>
            </a:r>
            <a:r>
              <a:rPr lang="en-US" sz="2400" i="1" baseline="-25000" dirty="0"/>
              <a:t>k</a:t>
            </a:r>
            <a:r>
              <a:rPr lang="en-US" sz="2400" i="1" dirty="0"/>
              <a:t> ≤ w </a:t>
            </a:r>
          </a:p>
          <a:p>
            <a:pPr lvl="1">
              <a:defRPr/>
            </a:pPr>
            <a:r>
              <a:rPr lang="en-US" dirty="0"/>
              <a:t>Then the item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u="sng" dirty="0"/>
              <a:t>can </a:t>
            </a:r>
            <a:r>
              <a:rPr lang="en-US" dirty="0"/>
              <a:t>be in the solution, and we choose the case with greater value.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8436" name="Picture 6" descr="knapsack_formula.png">
            <a:extLst>
              <a:ext uri="{FF2B5EF4-FFF2-40B4-BE49-F238E27FC236}">
                <a16:creationId xmlns:a16="http://schemas.microsoft.com/office/drawing/2014/main" id="{B22273ED-6F52-4755-BEC9-DC38D0C6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87027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4E4-C4DA-49BB-91E2-35F259B5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9935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Knapsack 0-1 Algorithm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A900CFE-F832-4D3D-A7B1-1425CE5C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8153400" cy="6096000"/>
          </a:xfrm>
        </p:spPr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pl-PL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w = 0 to W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{  // Initialize 1</a:t>
            </a:r>
            <a:r>
              <a:rPr lang="en-US" altLang="en-US" sz="1800" b="1" baseline="30000" dirty="0">
                <a:latin typeface="Consolas" panose="020B06090202040302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row to 0’s</a:t>
            </a:r>
            <a:endParaRPr lang="pl-PL" alt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B[0,w] =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i = 1 to n {  // Initialize 1</a:t>
            </a:r>
            <a:r>
              <a:rPr lang="en-US" altLang="en-US" sz="1800" b="1" baseline="30000" dirty="0">
                <a:latin typeface="Consolas" panose="020B06090202040302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column to 0’s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B[i,0] =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i = 1 to n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pl-PL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w = 0 to W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lang="pl-PL" alt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if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1800" b="1" baseline="-25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&lt;= w {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	if v</a:t>
            </a:r>
            <a:r>
              <a:rPr lang="en-US" altLang="en-US" sz="1800" b="1" baseline="-250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+ B[i-1,w-w</a:t>
            </a:r>
            <a:r>
              <a:rPr lang="en-US" altLang="en-US" sz="1800" b="1" baseline="-250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		B[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i,w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] = v</a:t>
            </a:r>
            <a:r>
              <a:rPr lang="en-US" altLang="en-US" sz="1800" b="1" baseline="-250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+ B[i-1,w-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1800" b="1" baseline="-25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		B[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i,w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pl-PL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 B[i,w] = B[i-1,w] // w</a:t>
            </a:r>
            <a:r>
              <a:rPr lang="pl-PL" altLang="en-US" sz="1800" b="1" baseline="-250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pl-PL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&gt; w</a:t>
            </a:r>
            <a:endParaRPr lang="en-US" alt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4DD5-FF85-4AFA-9769-7BE5D046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795"/>
            <a:ext cx="8953870" cy="1006475"/>
          </a:xfrm>
        </p:spPr>
        <p:txBody>
          <a:bodyPr/>
          <a:lstStyle/>
          <a:p>
            <a:pPr>
              <a:defRPr/>
            </a:pPr>
            <a:r>
              <a:rPr lang="en-US" b="1" dirty="0"/>
              <a:t>Knapsack 0-1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24DE-17F4-4C38-82A9-FE391CCF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72" y="1176291"/>
            <a:ext cx="10654683" cy="2743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Let’s run our algorithm on the following data: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/>
              <a:t>n = 4 (# of elements)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/>
              <a:t>W = 5 (max weight)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/>
              <a:t>Elements (weight, value): (2,3), (3,4), (4,5), (5,6)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56A-ADAD-48AB-B068-39A958E5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575A9B-3A8B-491B-A4BB-6A86DAFF80F1}"/>
              </a:ext>
            </a:extLst>
          </p:cNvPr>
          <p:cNvGraphicFramePr>
            <a:graphicFrameLocks noGrp="1"/>
          </p:cNvGraphicFramePr>
          <p:nvPr/>
        </p:nvGraphicFramePr>
        <p:xfrm>
          <a:off x="2743201" y="13716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65" name="Content Placeholder 7">
            <a:extLst>
              <a:ext uri="{FF2B5EF4-FFF2-40B4-BE49-F238E27FC236}">
                <a16:creationId xmlns:a16="http://schemas.microsoft.com/office/drawing/2014/main" id="{8CC0A152-C512-43FA-A4A4-A2A65794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1" y="3727881"/>
            <a:ext cx="6244700" cy="2590800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// Initialize the base cases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for w = 0 to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B[0,w] = 0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for i = 1 to 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B[i,0] =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A0CE-B3DB-4006-A1B6-8B29EC76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9" y="151521"/>
            <a:ext cx="6663431" cy="5847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Knapsack 0-1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CE91-F903-4F95-81D1-81698941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32" y="1569129"/>
            <a:ext cx="6585013" cy="325144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The difference between this problem and the fractional knapsack one is that you CANNOT take a fraction of an item.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2800" dirty="0"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You can either take it or not.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itchFamily="18" charset="0"/>
              </a:rPr>
              <a:t>Hence the name Knapsack 0-1 problem.</a:t>
            </a:r>
          </a:p>
        </p:txBody>
      </p:sp>
      <p:pic>
        <p:nvPicPr>
          <p:cNvPr id="12292" name="Content Placeholder 5" descr="knapsack_problem.png">
            <a:extLst>
              <a:ext uri="{FF2B5EF4-FFF2-40B4-BE49-F238E27FC236}">
                <a16:creationId xmlns:a16="http://schemas.microsoft.com/office/drawing/2014/main" id="{541F9483-2991-407E-BA25-36175AC6B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798" y="14478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98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F517-73BA-4A43-B5D0-3A871092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B4424D-0172-4A39-B298-183E12A0A156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E2714-2FAA-4999-B700-FD83907DD02F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C38983-F39E-4520-9397-343CDE7B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</a:t>
            </a:r>
            <a:r>
              <a:rPr lang="pl-PL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B[i,w] = B[i-1,w] 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0EEFA-E07B-4B39-98CC-37A81F1F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05000"/>
            <a:ext cx="13612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 = 1</a:t>
            </a:r>
          </a:p>
          <a:p>
            <a:pPr eaLnBrk="1" hangingPunct="1"/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w = 1</a:t>
            </a:r>
          </a:p>
          <a:p>
            <a:pPr eaLnBrk="1" hangingPunct="1"/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24E548-601B-4D6D-97A3-CBA6A6FB44BD}"/>
              </a:ext>
            </a:extLst>
          </p:cNvPr>
          <p:cNvCxnSpPr/>
          <p:nvPr/>
        </p:nvCxnSpPr>
        <p:spPr>
          <a:xfrm rot="5400000">
            <a:off x="4305301" y="2247901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0EEE0C-F39A-4B74-A630-640B697EB27B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9FA0A45-9518-46BC-B5AA-20503AC350CE}"/>
              </a:ext>
            </a:extLst>
          </p:cNvPr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100F-6966-4AFF-B52A-6F0E6F74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AACBA3-2170-465B-A857-CC873D324BFF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949DAF-0539-40B7-A122-2B4847FD5A75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14" name="Content Placeholder 7">
            <a:extLst>
              <a:ext uri="{FF2B5EF4-FFF2-40B4-BE49-F238E27FC236}">
                <a16:creationId xmlns:a16="http://schemas.microsoft.com/office/drawing/2014/main" id="{01BBB3A0-CCBA-4117-9080-37A99DAE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615" name="TextBox 5">
            <a:extLst>
              <a:ext uri="{FF2B5EF4-FFF2-40B4-BE49-F238E27FC236}">
                <a16:creationId xmlns:a16="http://schemas.microsoft.com/office/drawing/2014/main" id="{C18FA944-E8D1-42D7-B291-7C0431AE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C9C507-ADE7-4393-8C6F-CC6C261FDE01}"/>
              </a:ext>
            </a:extLst>
          </p:cNvPr>
          <p:cNvCxnSpPr/>
          <p:nvPr/>
        </p:nvCxnSpPr>
        <p:spPr>
          <a:xfrm>
            <a:off x="3886200" y="2133600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D98DE6-D758-46AE-BCDD-9CB4456810A9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4903655-1203-4F65-8E8F-F79B54CA064A}"/>
              </a:ext>
            </a:extLst>
          </p:cNvPr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A4D2-C366-4055-9B53-0CE07820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FAD3F5-3D97-439D-B4B6-37839C5FF5CD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916F19-4ACB-4B46-B1BA-21A151A02A02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38" name="Content Placeholder 7">
            <a:extLst>
              <a:ext uri="{FF2B5EF4-FFF2-40B4-BE49-F238E27FC236}">
                <a16:creationId xmlns:a16="http://schemas.microsoft.com/office/drawing/2014/main" id="{840D128E-87CF-40FD-BD91-32EC2C28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639" name="TextBox 5">
            <a:extLst>
              <a:ext uri="{FF2B5EF4-FFF2-40B4-BE49-F238E27FC236}">
                <a16:creationId xmlns:a16="http://schemas.microsoft.com/office/drawing/2014/main" id="{EA6778D0-EF13-45F2-A7DC-07365BAA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07B8A1-2144-45D9-AFEB-0AC063052E0A}"/>
              </a:ext>
            </a:extLst>
          </p:cNvPr>
          <p:cNvCxnSpPr/>
          <p:nvPr/>
        </p:nvCxnSpPr>
        <p:spPr>
          <a:xfrm>
            <a:off x="4648200" y="2133600"/>
            <a:ext cx="10668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D09E418-2D89-4785-9A81-4C7C544C6ADC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C6C9283-6DBF-4D00-AA55-2D0B58D24AF2}"/>
              </a:ext>
            </a:extLst>
          </p:cNvPr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B75-8926-46DC-B256-89556209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D36B4-3EA9-406C-85C2-97FE480D6B45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FDEF0B-D75F-408F-B490-646939E1EE80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62" name="Content Placeholder 7">
            <a:extLst>
              <a:ext uri="{FF2B5EF4-FFF2-40B4-BE49-F238E27FC236}">
                <a16:creationId xmlns:a16="http://schemas.microsoft.com/office/drawing/2014/main" id="{76176CB9-C2C9-41E5-8A38-06C6A2B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663" name="TextBox 5">
            <a:extLst>
              <a:ext uri="{FF2B5EF4-FFF2-40B4-BE49-F238E27FC236}">
                <a16:creationId xmlns:a16="http://schemas.microsoft.com/office/drawing/2014/main" id="{64619963-FCE3-4128-9F35-1BD9E593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8B1B39-D54C-42E1-8DC5-FB9C17416ECC}"/>
              </a:ext>
            </a:extLst>
          </p:cNvPr>
          <p:cNvCxnSpPr/>
          <p:nvPr/>
        </p:nvCxnSpPr>
        <p:spPr>
          <a:xfrm>
            <a:off x="5257800" y="2209800"/>
            <a:ext cx="1143000" cy="1524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5DDBB6-EE35-406A-897E-1B857EB08E6F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02734C4-5616-4990-ABFB-38D617A75F82}"/>
              </a:ext>
            </a:extLst>
          </p:cNvPr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D6D2-1634-4EA7-94E7-CAEA0508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404A20-1656-4A4D-BCD8-793E3F3DA88A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6A31ED-DFBD-4353-B07D-2F18127708E4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86" name="Content Placeholder 7">
            <a:extLst>
              <a:ext uri="{FF2B5EF4-FFF2-40B4-BE49-F238E27FC236}">
                <a16:creationId xmlns:a16="http://schemas.microsoft.com/office/drawing/2014/main" id="{4F7BFB48-59AF-4027-A182-33583FD6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687" name="TextBox 5">
            <a:extLst>
              <a:ext uri="{FF2B5EF4-FFF2-40B4-BE49-F238E27FC236}">
                <a16:creationId xmlns:a16="http://schemas.microsoft.com/office/drawing/2014/main" id="{58B756FA-3262-4B61-9CEF-1EB7EA04B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BB153-D36C-447A-8D15-5AF6483ED1F7}"/>
              </a:ext>
            </a:extLst>
          </p:cNvPr>
          <p:cNvCxnSpPr/>
          <p:nvPr/>
        </p:nvCxnSpPr>
        <p:spPr>
          <a:xfrm>
            <a:off x="5943600" y="2209800"/>
            <a:ext cx="11430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BAF364-AA00-4E8E-908C-1A6591843579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0DBB800-4E74-4DB3-8A8F-4AE475913F90}"/>
              </a:ext>
            </a:extLst>
          </p:cNvPr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493A-5CF9-4DE2-8777-999911D7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8616BB-B40B-4519-8A98-85F10251BF66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BD35EB-0B3C-40EC-97AD-7A905F85887E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11" name="TextBox 5">
            <a:extLst>
              <a:ext uri="{FF2B5EF4-FFF2-40B4-BE49-F238E27FC236}">
                <a16:creationId xmlns:a16="http://schemas.microsoft.com/office/drawing/2014/main" id="{A5A6079F-5541-4F38-B85B-56CC2996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05000"/>
            <a:ext cx="1174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6C47AE-7BDB-4569-8C63-124590E8BDD9}"/>
              </a:ext>
            </a:extLst>
          </p:cNvPr>
          <p:cNvCxnSpPr/>
          <p:nvPr/>
        </p:nvCxnSpPr>
        <p:spPr>
          <a:xfrm rot="5400000">
            <a:off x="41917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989128-246A-4853-95C5-831150550DE5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D9EE4D-F724-4F61-A64D-19D2A0A80C21}"/>
              </a:ext>
            </a:extLst>
          </p:cNvPr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A150450-5EC2-4895-8ECC-4B06AF099E5C}"/>
              </a:ext>
            </a:extLst>
          </p:cNvPr>
          <p:cNvSpPr txBox="1">
            <a:spLocks/>
          </p:cNvSpPr>
          <p:nvPr/>
        </p:nvSpPr>
        <p:spPr bwMode="auto"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</a:t>
            </a:r>
            <a:r>
              <a:rPr lang="pl-PL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B[i,w] = B[i-1,w] 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4483-5117-40FA-8327-1E738CFE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45A0CA-E06D-4089-90CB-DB802169C02C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95AF0D-E462-49D1-BAD7-9D4052308ECB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34" name="Content Placeholder 7">
            <a:extLst>
              <a:ext uri="{FF2B5EF4-FFF2-40B4-BE49-F238E27FC236}">
                <a16:creationId xmlns:a16="http://schemas.microsoft.com/office/drawing/2014/main" id="{D0FBFFD4-7BBD-4049-BD1B-73BBB4E2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</a:t>
            </a:r>
            <a:r>
              <a:rPr lang="pl-PL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B[i,w] = B[i-1,w] 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735" name="TextBox 5">
            <a:extLst>
              <a:ext uri="{FF2B5EF4-FFF2-40B4-BE49-F238E27FC236}">
                <a16:creationId xmlns:a16="http://schemas.microsoft.com/office/drawing/2014/main" id="{52BD6B09-74D5-4436-96ED-AC012C588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1541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C389FE-AC09-47D2-B3E6-ED4A03F354AC}"/>
              </a:ext>
            </a:extLst>
          </p:cNvPr>
          <p:cNvCxnSpPr/>
          <p:nvPr/>
        </p:nvCxnSpPr>
        <p:spPr>
          <a:xfrm rot="5400000">
            <a:off x="48013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D52B8C-9932-461E-88C6-41855003662A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86C947A-2528-4C45-B231-4EEEF454F299}"/>
              </a:ext>
            </a:extLst>
          </p:cNvPr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F7D9-C9B2-4D47-B9AB-829BF09D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3D4DA-489C-4494-8DE5-0A2E00AAB624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1767A0-0038-4C3E-A45F-4A496F690B8C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59" name="TextBox 5">
            <a:extLst>
              <a:ext uri="{FF2B5EF4-FFF2-40B4-BE49-F238E27FC236}">
                <a16:creationId xmlns:a16="http://schemas.microsoft.com/office/drawing/2014/main" id="{08E67316-07BE-4334-A8BB-0BF80EEAD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9D15F-03BB-45DA-BD5B-328AE2D95351}"/>
              </a:ext>
            </a:extLst>
          </p:cNvPr>
          <p:cNvCxnSpPr/>
          <p:nvPr/>
        </p:nvCxnSpPr>
        <p:spPr>
          <a:xfrm>
            <a:off x="40386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F71B2E-B368-4C38-8E26-C5C5BCDC5ADE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342D647-D3B7-4B13-A360-ACF68816BB72}"/>
              </a:ext>
            </a:extLst>
          </p:cNvPr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D4C13908-D45D-4FFF-9380-0010F9228ACA}"/>
              </a:ext>
            </a:extLst>
          </p:cNvPr>
          <p:cNvSpPr txBox="1">
            <a:spLocks/>
          </p:cNvSpPr>
          <p:nvPr/>
        </p:nvSpPr>
        <p:spPr bwMode="auto"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169A-5462-447B-91F3-5889ADB7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6E514C-7481-40F9-85E2-A1F0BDF3D9F5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1A98F-0F35-4AA6-8D1C-47C2744D48DD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82" name="Content Placeholder 7">
            <a:extLst>
              <a:ext uri="{FF2B5EF4-FFF2-40B4-BE49-F238E27FC236}">
                <a16:creationId xmlns:a16="http://schemas.microsoft.com/office/drawing/2014/main" id="{857C78A5-F27A-4163-A85C-52C02A02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783" name="TextBox 5">
            <a:extLst>
              <a:ext uri="{FF2B5EF4-FFF2-40B4-BE49-F238E27FC236}">
                <a16:creationId xmlns:a16="http://schemas.microsoft.com/office/drawing/2014/main" id="{C0837428-32F6-4074-8400-34852770F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145E3-04B5-4571-8389-9E95CF2D9B42}"/>
              </a:ext>
            </a:extLst>
          </p:cNvPr>
          <p:cNvCxnSpPr/>
          <p:nvPr/>
        </p:nvCxnSpPr>
        <p:spPr>
          <a:xfrm>
            <a:off x="46482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2D684E-B615-4D61-9C8D-989FA5C2291E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9C917D6-FACF-41CD-A8F2-B801B46ACB36}"/>
              </a:ext>
            </a:extLst>
          </p:cNvPr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DAB0-432E-463B-B048-4263EB49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7D62C-4173-4FC7-9646-2981B4362764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307481-9900-4008-B8DB-6C39BAA311AB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806" name="Content Placeholder 7">
            <a:extLst>
              <a:ext uri="{FF2B5EF4-FFF2-40B4-BE49-F238E27FC236}">
                <a16:creationId xmlns:a16="http://schemas.microsoft.com/office/drawing/2014/main" id="{C76CA051-2CDB-42F9-BB74-9A038A49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64770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1807" name="TextBox 5">
            <a:extLst>
              <a:ext uri="{FF2B5EF4-FFF2-40B4-BE49-F238E27FC236}">
                <a16:creationId xmlns:a16="http://schemas.microsoft.com/office/drawing/2014/main" id="{255235E6-757C-45E3-8DCA-CEC531B85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A19BDF-EF60-4A6E-8D24-32057CC17EB4}"/>
              </a:ext>
            </a:extLst>
          </p:cNvPr>
          <p:cNvCxnSpPr/>
          <p:nvPr/>
        </p:nvCxnSpPr>
        <p:spPr>
          <a:xfrm>
            <a:off x="5257800" y="2438400"/>
            <a:ext cx="18288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A0A257-36D0-4103-A93C-584302B1CC88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74E7555-1F88-4CF9-86CB-758EB533AA21}"/>
              </a:ext>
            </a:extLst>
          </p:cNvPr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9F67-320F-4921-A80A-7729BCEA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89919"/>
            <a:ext cx="6894250" cy="9576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Knapsack 0-1 Problem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F598719-964D-4F93-A5AB-FB4CE390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Brute Force</a:t>
            </a:r>
          </a:p>
          <a:p>
            <a:pPr lvl="1"/>
            <a:r>
              <a:rPr lang="en-US" altLang="en-US" dirty="0"/>
              <a:t>The naïve way to solve this problem is to cycle through all 2</a:t>
            </a:r>
            <a:r>
              <a:rPr lang="en-US" altLang="en-US" baseline="30000" dirty="0"/>
              <a:t>n</a:t>
            </a:r>
            <a:r>
              <a:rPr lang="en-US" altLang="en-US" dirty="0"/>
              <a:t> subsets of the n items and pick the subset with a legal weight that maximizes the value of the knapsack.</a:t>
            </a:r>
          </a:p>
          <a:p>
            <a:pPr lvl="1"/>
            <a:endParaRPr lang="en-US" altLang="en-US" baseline="30000" dirty="0"/>
          </a:p>
          <a:p>
            <a:pPr lvl="1"/>
            <a:r>
              <a:rPr lang="en-US" altLang="en-US" dirty="0"/>
              <a:t> We can come up with a dynamic programming algorithm that will USUALLY do better than this brute force technique.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BD72-019A-4F6E-A574-AE363F00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2C132-B9A3-448E-A04A-7E32134980E0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40B294-5BA0-43ED-AC77-CE2DB59CCC68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31" name="TextBox 5">
            <a:extLst>
              <a:ext uri="{FF2B5EF4-FFF2-40B4-BE49-F238E27FC236}">
                <a16:creationId xmlns:a16="http://schemas.microsoft.com/office/drawing/2014/main" id="{154C68F6-C697-406B-BF02-9C5F5A5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495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1..3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-3..-1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97CCD-6053-4C61-A162-EE410E59C6C9}"/>
              </a:ext>
            </a:extLst>
          </p:cNvPr>
          <p:cNvCxnSpPr/>
          <p:nvPr/>
        </p:nvCxnSpPr>
        <p:spPr>
          <a:xfrm rot="5400000">
            <a:off x="4191001" y="2971801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682604-ACCE-4B66-A607-2D0B933FC345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4016223-64D1-4AC3-ABBB-BBE0171D05D9}"/>
              </a:ext>
            </a:extLst>
          </p:cNvPr>
          <p:cNvSpPr/>
          <p:nvPr/>
        </p:nvSpPr>
        <p:spPr>
          <a:xfrm>
            <a:off x="9144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5A67C-4CCF-4D69-BE52-A6C6874C5E3A}"/>
              </a:ext>
            </a:extLst>
          </p:cNvPr>
          <p:cNvCxnSpPr/>
          <p:nvPr/>
        </p:nvCxnSpPr>
        <p:spPr>
          <a:xfrm rot="5400000">
            <a:off x="4799807" y="2971007"/>
            <a:ext cx="304800" cy="158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AE3252-DFF0-4AFF-AC2E-50143700B68F}"/>
              </a:ext>
            </a:extLst>
          </p:cNvPr>
          <p:cNvCxnSpPr/>
          <p:nvPr/>
        </p:nvCxnSpPr>
        <p:spPr>
          <a:xfrm rot="5400000">
            <a:off x="5487194" y="2971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60D616B-24E3-48A1-B288-4056C2B6A3A6}"/>
              </a:ext>
            </a:extLst>
          </p:cNvPr>
          <p:cNvSpPr txBox="1">
            <a:spLocks/>
          </p:cNvSpPr>
          <p:nvPr/>
        </p:nvSpPr>
        <p:spPr bwMode="auto"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</a:t>
            </a:r>
            <a:r>
              <a:rPr lang="pl-PL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B[i,w] = B[i-1,w] 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2C5-2E00-4BE4-8D54-83D4B2A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0E6AEC-58AE-4C4B-A789-2CB3431EFDFB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7850B3-8CA2-42D7-A683-B1F96FF9424D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55" name="TextBox 5">
            <a:extLst>
              <a:ext uri="{FF2B5EF4-FFF2-40B4-BE49-F238E27FC236}">
                <a16:creationId xmlns:a16="http://schemas.microsoft.com/office/drawing/2014/main" id="{BFDAD5C9-CC9D-4DFC-A9BA-3C2B33A5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E1E08-7129-470E-B6EA-A25B381167BF}"/>
              </a:ext>
            </a:extLst>
          </p:cNvPr>
          <p:cNvCxnSpPr/>
          <p:nvPr/>
        </p:nvCxnSpPr>
        <p:spPr>
          <a:xfrm>
            <a:off x="4038600" y="2819400"/>
            <a:ext cx="2438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8BD85C-61B5-4D9D-945D-BB4559ACD4DF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E16313A-C528-4E17-8AD6-F6DAF66C92A4}"/>
              </a:ext>
            </a:extLst>
          </p:cNvPr>
          <p:cNvSpPr/>
          <p:nvPr/>
        </p:nvSpPr>
        <p:spPr>
          <a:xfrm>
            <a:off x="9144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05CD57DF-716E-4BDD-8AE0-F94C86B63442}"/>
              </a:ext>
            </a:extLst>
          </p:cNvPr>
          <p:cNvSpPr txBox="1">
            <a:spLocks/>
          </p:cNvSpPr>
          <p:nvPr/>
        </p:nvSpPr>
        <p:spPr bwMode="auto"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="1" baseline="-25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A28A-9668-44F2-88A2-BCBFBD2F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FD0EDD-B932-400C-97DB-90D791D643D7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16FD8-459A-437B-8E4F-C828476893F0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79" name="TextBox 5">
            <a:extLst>
              <a:ext uri="{FF2B5EF4-FFF2-40B4-BE49-F238E27FC236}">
                <a16:creationId xmlns:a16="http://schemas.microsoft.com/office/drawing/2014/main" id="{EBEB280C-5F0C-4C34-857C-D3ABEE2E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3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4F3BF5-7398-4739-AA54-02C6CCCCAE25}"/>
              </a:ext>
            </a:extLst>
          </p:cNvPr>
          <p:cNvCxnSpPr/>
          <p:nvPr/>
        </p:nvCxnSpPr>
        <p:spPr>
          <a:xfrm rot="5400000">
            <a:off x="6934201" y="2971801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7506A3-0603-47F0-826B-D8C08129096A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907DC66-9071-405C-97F5-EA1B3078FA40}"/>
              </a:ext>
            </a:extLst>
          </p:cNvPr>
          <p:cNvSpPr/>
          <p:nvPr/>
        </p:nvSpPr>
        <p:spPr>
          <a:xfrm>
            <a:off x="9144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866B2C4-2923-4018-B1A5-9823010A8966}"/>
              </a:ext>
            </a:extLst>
          </p:cNvPr>
          <p:cNvSpPr txBox="1">
            <a:spLocks/>
          </p:cNvSpPr>
          <p:nvPr/>
        </p:nvSpPr>
        <p:spPr bwMode="auto">
          <a:xfrm>
            <a:off x="2819400" y="38100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AE25-88FC-4F2F-9089-FE2BE10B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F43C8-2825-4536-ACDA-ABDCB0466FCC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468103-50DB-4E73-946D-9527578AC6DC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903" name="TextBox 5">
            <a:extLst>
              <a:ext uri="{FF2B5EF4-FFF2-40B4-BE49-F238E27FC236}">
                <a16:creationId xmlns:a16="http://schemas.microsoft.com/office/drawing/2014/main" id="{17650948-5E8B-4D82-B9C3-F15B5EB75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495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1..4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-4..-1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4B896-90D5-4861-AD62-35C911BE0A3A}"/>
              </a:ext>
            </a:extLst>
          </p:cNvPr>
          <p:cNvCxnSpPr/>
          <p:nvPr/>
        </p:nvCxnSpPr>
        <p:spPr>
          <a:xfrm rot="5400000">
            <a:off x="4115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189CC2-D855-46DD-8ECD-03A9874B77FE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8901EF5-56CB-4A46-8809-BD8F6FCF6316}"/>
              </a:ext>
            </a:extLst>
          </p:cNvPr>
          <p:cNvSpPr/>
          <p:nvPr/>
        </p:nvSpPr>
        <p:spPr>
          <a:xfrm>
            <a:off x="9144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B94D6-9E73-420A-8725-8BA8881801BA}"/>
              </a:ext>
            </a:extLst>
          </p:cNvPr>
          <p:cNvCxnSpPr/>
          <p:nvPr/>
        </p:nvCxnSpPr>
        <p:spPr>
          <a:xfrm rot="5400000">
            <a:off x="4877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714389-4236-483D-AFD6-02A4AC716AB0}"/>
              </a:ext>
            </a:extLst>
          </p:cNvPr>
          <p:cNvCxnSpPr/>
          <p:nvPr/>
        </p:nvCxnSpPr>
        <p:spPr>
          <a:xfrm rot="5400000">
            <a:off x="55633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3E14FD-47A8-44D7-A237-8F1F4085E62F}"/>
              </a:ext>
            </a:extLst>
          </p:cNvPr>
          <p:cNvCxnSpPr/>
          <p:nvPr/>
        </p:nvCxnSpPr>
        <p:spPr>
          <a:xfrm rot="5400000">
            <a:off x="62491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F1B7530A-605F-4639-821E-35173C0CD76D}"/>
              </a:ext>
            </a:extLst>
          </p:cNvPr>
          <p:cNvSpPr txBox="1">
            <a:spLocks/>
          </p:cNvSpPr>
          <p:nvPr/>
        </p:nvSpPr>
        <p:spPr bwMode="auto"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</a:t>
            </a:r>
            <a:r>
              <a:rPr lang="pl-PL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B[i,w] = B[i-1,w] 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D292-94C9-4769-93E7-A682DCDE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E2A402-F53F-40EF-9C14-DDC69765BA98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9A9979-8692-4CBE-BE7C-93D73B90533A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7" name="TextBox 5">
            <a:extLst>
              <a:ext uri="{FF2B5EF4-FFF2-40B4-BE49-F238E27FC236}">
                <a16:creationId xmlns:a16="http://schemas.microsoft.com/office/drawing/2014/main" id="{0025F707-6AD9-4116-BD38-6F758136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4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6E2B45-7B66-4371-8AFF-E33E19AFBA2C}"/>
              </a:ext>
            </a:extLst>
          </p:cNvPr>
          <p:cNvCxnSpPr/>
          <p:nvPr/>
        </p:nvCxnSpPr>
        <p:spPr>
          <a:xfrm rot="5400000">
            <a:off x="68587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70C8BC-655B-4BC0-AE4B-1E51A080F20C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AC77F94-03DD-4C89-B8C7-994CC9B43891}"/>
              </a:ext>
            </a:extLst>
          </p:cNvPr>
          <p:cNvSpPr/>
          <p:nvPr/>
        </p:nvSpPr>
        <p:spPr>
          <a:xfrm>
            <a:off x="9144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A799325-FCF5-47E7-88BB-15C6A7E427B9}"/>
              </a:ext>
            </a:extLst>
          </p:cNvPr>
          <p:cNvSpPr txBox="1">
            <a:spLocks/>
          </p:cNvSpPr>
          <p:nvPr/>
        </p:nvSpPr>
        <p:spPr bwMode="auto"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if 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&lt;= w   //item i can be in the solution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if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B[i-1,w-w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&gt;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B[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 = v</a:t>
            </a:r>
            <a:r>
              <a:rPr lang="en-US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+ B[i-1,w- </a:t>
            </a:r>
            <a:r>
              <a:rPr lang="en-US" altLang="en-US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     else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		 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i,w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 B[i-1,w]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else B[i,w] = B[i-1,w] // w</a:t>
            </a:r>
            <a:r>
              <a:rPr lang="pl-PL" altLang="en-US" sz="20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pl-PL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&gt; w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DB02-A2C2-445B-AD73-293836BB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Knapsack 0-1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8A7A09-6A6C-4359-8CC8-1A7AD4BDF64B}"/>
              </a:ext>
            </a:extLst>
          </p:cNvPr>
          <p:cNvSpPr txBox="1">
            <a:spLocks/>
          </p:cNvSpPr>
          <p:nvPr/>
        </p:nvSpPr>
        <p:spPr bwMode="auto">
          <a:xfrm>
            <a:off x="9144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/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4: (5,6)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F5968D-625C-45D7-823C-073F02D58288}"/>
              </a:ext>
            </a:extLst>
          </p:cNvPr>
          <p:cNvGraphicFramePr>
            <a:graphicFrameLocks noGrp="1"/>
          </p:cNvGraphicFramePr>
          <p:nvPr/>
        </p:nvGraphicFramePr>
        <p:xfrm>
          <a:off x="2819401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50" name="Content Placeholder 7">
            <a:extLst>
              <a:ext uri="{FF2B5EF4-FFF2-40B4-BE49-F238E27FC236}">
                <a16:creationId xmlns:a16="http://schemas.microsoft.com/office/drawing/2014/main" id="{A2E0E71C-F819-4E07-8525-09040F0B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3962400"/>
            <a:ext cx="71628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DONE!!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possible value that can be carried in this knapsack is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6557-4F96-4511-9730-DB930753CFEA}"/>
              </a:ext>
            </a:extLst>
          </p:cNvPr>
          <p:cNvSpPr/>
          <p:nvPr/>
        </p:nvSpPr>
        <p:spPr>
          <a:xfrm>
            <a:off x="9144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compute the items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information </a:t>
            </a:r>
            <a:r>
              <a:rPr lang="en-US" sz="3600" b="1" dirty="0">
                <a:solidFill>
                  <a:srgbClr val="FF0000"/>
                </a:solidFill>
              </a:rPr>
              <a:t>is in </a:t>
            </a:r>
            <a:r>
              <a:rPr lang="en-US" sz="3600" dirty="0"/>
              <a:t>the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53666" y="2743200"/>
                <a:ext cx="6342742" cy="311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/>
                        <m:t>𝑖</m:t>
                      </m:r>
                      <m:r>
                        <a:rPr lang="en-US" sz="2800" i="1" dirty="0" smtClean="0"/>
                        <m:t>=</m:t>
                      </m:r>
                      <m:r>
                        <a:rPr lang="en-US" sz="2800" i="1" dirty="0" smtClean="0"/>
                        <m:t>𝑛</m:t>
                      </m:r>
                      <m:r>
                        <a:rPr lang="en-US" sz="2800" i="1" dirty="0" smtClean="0"/>
                        <m:t>, </m:t>
                      </m:r>
                      <m:r>
                        <a:rPr lang="en-US" sz="2800" i="1" dirty="0" smtClean="0"/>
                        <m:t>𝑤</m:t>
                      </m:r>
                      <m:r>
                        <a:rPr lang="en-US" sz="2800" i="1" dirty="0" smtClean="0"/>
                        <m:t>=</m:t>
                      </m:r>
                      <m:r>
                        <a:rPr lang="en-US" sz="2800" i="1" dirty="0" smtClean="0"/>
                        <m:t>𝑊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while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𝑖</m:t>
                    </m:r>
                    <m:r>
                      <a:rPr lang="en-US" sz="2800" i="1" dirty="0" smtClean="0"/>
                      <m:t>,</m:t>
                    </m:r>
                    <m:r>
                      <a:rPr lang="en-US" sz="2800" i="1" dirty="0" smtClean="0"/>
                      <m:t>𝑤</m:t>
                    </m:r>
                    <m:r>
                      <a:rPr lang="en-US" sz="2800" i="1" dirty="0" smtClean="0"/>
                      <m:t> &gt; 0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  if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𝐵</m:t>
                    </m:r>
                    <m:r>
                      <a:rPr lang="en-US" sz="2800" i="1" dirty="0" smtClean="0"/>
                      <m:t>[</m:t>
                    </m:r>
                    <m:r>
                      <a:rPr lang="en-US" sz="2800" b="0" i="1" dirty="0" smtClean="0"/>
                      <m:t>𝑖</m:t>
                    </m:r>
                    <m:r>
                      <a:rPr lang="en-US" sz="2800" i="1" dirty="0" err="1" smtClean="0"/>
                      <m:t>,</m:t>
                    </m:r>
                    <m:r>
                      <a:rPr lang="en-US" sz="2800" b="0" i="1" dirty="0" smtClean="0"/>
                      <m:t>𝑤</m:t>
                    </m:r>
                    <m:r>
                      <a:rPr lang="en-US" sz="2800" i="1" dirty="0" smtClean="0"/>
                      <m:t>] </m:t>
                    </m:r>
                    <m:r>
                      <a:rPr lang="en-US" sz="2800" dirty="0"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/>
                      <m:t>𝐵</m:t>
                    </m:r>
                    <m:r>
                      <a:rPr lang="en-US" sz="2800" i="1" dirty="0"/>
                      <m:t>[</m:t>
                    </m:r>
                    <m:r>
                      <a:rPr lang="en-US" sz="2800" i="1" dirty="0"/>
                      <m:t>𝑖</m:t>
                    </m:r>
                    <m:r>
                      <a:rPr lang="en-US" sz="2800" b="0" i="1" dirty="0" smtClean="0"/>
                      <m:t>−1</m:t>
                    </m:r>
                    <m:r>
                      <a:rPr lang="en-US" sz="2800" i="1" dirty="0" err="1"/>
                      <m:t>,</m:t>
                    </m:r>
                    <m:r>
                      <a:rPr lang="en-US" sz="2800" i="1" dirty="0"/>
                      <m:t>𝑤</m:t>
                    </m:r>
                    <m:r>
                      <a:rPr lang="en-US" sz="2800" i="1" dirty="0"/>
                      <m:t>]</m:t>
                    </m:r>
                  </m:oMath>
                </a14:m>
                <a:r>
                  <a:rPr lang="en-US" sz="2800" dirty="0"/>
                  <a:t> then</a:t>
                </a:r>
              </a:p>
              <a:p>
                <a:r>
                  <a:rPr lang="en-US" sz="2800" dirty="0"/>
                  <a:t>        add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/>
                        </m:ctrlPr>
                      </m:sSupPr>
                      <m:e>
                        <m:r>
                          <a:rPr lang="en-US" sz="2800" b="0" i="1" smtClean="0"/>
                          <m:t>𝑖</m:t>
                        </m:r>
                      </m:e>
                      <m:sup>
                        <m:r>
                          <a:rPr lang="en-US" sz="2800" b="0" i="1" smtClean="0"/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item to the Knapsack</a:t>
                </a:r>
              </a:p>
              <a:p>
                <a:r>
                  <a:rPr lang="en-US" sz="2800" dirty="0"/>
                  <a:t>        </a:t>
                </a:r>
                <a14:m>
                  <m:oMath xmlns:m="http://schemas.openxmlformats.org/officeDocument/2006/math">
                    <m:r>
                      <a:rPr lang="en-US" sz="2800" b="0" i="1" dirty="0" smtClean="0"/>
                      <m:t>𝑖</m:t>
                    </m:r>
                    <m:r>
                      <a:rPr lang="en-US" sz="2800" i="1" dirty="0" smtClean="0"/>
                      <m:t> = </m:t>
                    </m:r>
                    <m:r>
                      <a:rPr lang="en-US" sz="2800" i="1" dirty="0" smtClean="0"/>
                      <m:t>𝑖</m:t>
                    </m:r>
                    <m:r>
                      <a:rPr lang="en-US" sz="2800" b="0" i="1" dirty="0" smtClean="0"/>
                      <m:t>−</m:t>
                    </m:r>
                    <m:r>
                      <a:rPr lang="en-US" sz="2800" i="1" dirty="0" smtClean="0"/>
                      <m:t>1, </m:t>
                    </m:r>
                    <m:r>
                      <a:rPr lang="en-US" sz="2800" i="1" dirty="0" smtClean="0"/>
                      <m:t>𝑤</m:t>
                    </m:r>
                    <m:r>
                      <a:rPr lang="en-US" sz="2800" i="1" dirty="0" smtClean="0"/>
                      <m:t>−</m:t>
                    </m:r>
                    <m:sSub>
                      <m:sSubPr>
                        <m:ctrlPr>
                          <a:rPr lang="en-US" sz="2800" b="0" i="1" dirty="0" smtClean="0"/>
                        </m:ctrlPr>
                      </m:sSubPr>
                      <m:e>
                        <m:r>
                          <a:rPr lang="en-US" sz="2800" i="1" dirty="0" smtClean="0"/>
                          <m:t>𝑤</m:t>
                        </m:r>
                      </m:e>
                      <m:sub>
                        <m:r>
                          <a:rPr lang="en-US" sz="2800" b="0" i="1" dirty="0" smtClean="0"/>
                          <m:t>𝑖</m:t>
                        </m:r>
                      </m:sub>
                    </m:sSub>
                  </m:oMath>
                </a14:m>
                <a:endParaRPr lang="en-US" sz="2800" b="0" i="1" dirty="0"/>
              </a:p>
              <a:p>
                <a:r>
                  <a:rPr lang="en-US" sz="2800" dirty="0"/>
                  <a:t>   else</a:t>
                </a:r>
              </a:p>
              <a:p>
                <a:r>
                  <a:rPr lang="en-US" sz="2800" dirty="0"/>
                  <a:t>        </a:t>
                </a:r>
                <a14:m>
                  <m:oMath xmlns:m="http://schemas.openxmlformats.org/officeDocument/2006/math">
                    <m:r>
                      <a:rPr lang="en-US" sz="2800" i="1" dirty="0"/>
                      <m:t>𝑖</m:t>
                    </m:r>
                    <m:r>
                      <a:rPr lang="en-US" sz="2800" i="1" dirty="0"/>
                      <m:t> = </m:t>
                    </m:r>
                    <m:r>
                      <a:rPr lang="en-US" sz="2800" i="1" dirty="0"/>
                      <m:t>𝑖</m:t>
                    </m:r>
                    <m:r>
                      <a:rPr lang="en-US" sz="2800" i="1" dirty="0"/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66" y="2743200"/>
                <a:ext cx="6342742" cy="3116238"/>
              </a:xfrm>
              <a:prstGeom prst="rect">
                <a:avLst/>
              </a:prstGeom>
              <a:blipFill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2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the Knapsack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2650987"/>
          <a:ext cx="8128001" cy="3033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27847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159469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87147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03596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69886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5680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1954500"/>
                    </a:ext>
                  </a:extLst>
                </a:gridCol>
              </a:tblGrid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839368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915707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37166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24482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57358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699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9964" y="1673843"/>
                <a:ext cx="10557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),(3,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),(4,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),(5,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64" y="1673843"/>
                <a:ext cx="105578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9303027" y="4691269"/>
            <a:ext cx="536713" cy="954157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06342" y="4217503"/>
            <a:ext cx="536713" cy="954157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the Knapsack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2650987"/>
          <a:ext cx="8128001" cy="3033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27847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159469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87147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03596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69886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5680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1954500"/>
                    </a:ext>
                  </a:extLst>
                </a:gridCol>
              </a:tblGrid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839368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915707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37166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24482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57358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699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9964" y="1673843"/>
                <a:ext cx="10557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),(3,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),(4,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),(5,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64" y="1673843"/>
                <a:ext cx="105578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9303027" y="4691269"/>
            <a:ext cx="536713" cy="954157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06342" y="4217503"/>
            <a:ext cx="536713" cy="954157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425789" y="4227752"/>
            <a:ext cx="365760" cy="365760"/>
          </a:xfrm>
          <a:prstGeom prst="ellipse">
            <a:avLst/>
          </a:prstGeom>
          <a:noFill/>
          <a:ln w="25400">
            <a:solidFill>
              <a:srgbClr val="FF0000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26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the Knapsack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2650987"/>
          <a:ext cx="8128001" cy="3033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27847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159469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87147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03596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69886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5680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1954500"/>
                    </a:ext>
                  </a:extLst>
                </a:gridCol>
              </a:tblGrid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839368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915707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37166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24482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57358"/>
                  </a:ext>
                </a:extLst>
              </a:tr>
              <a:tr h="505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699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9964" y="1673843"/>
                <a:ext cx="10557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),(3,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),(4,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),(5,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64" y="1673843"/>
                <a:ext cx="105578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9303027" y="4691269"/>
            <a:ext cx="536713" cy="954157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06342" y="4217503"/>
            <a:ext cx="536713" cy="954157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25156" y="3727172"/>
            <a:ext cx="365760" cy="365760"/>
          </a:xfrm>
          <a:prstGeom prst="ellipse">
            <a:avLst/>
          </a:prstGeom>
          <a:noFill/>
          <a:ln w="25400">
            <a:solidFill>
              <a:srgbClr val="FF0000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425789" y="4227752"/>
            <a:ext cx="365760" cy="365760"/>
          </a:xfrm>
          <a:prstGeom prst="ellipse">
            <a:avLst/>
          </a:prstGeom>
          <a:noFill/>
          <a:ln w="25400">
            <a:solidFill>
              <a:srgbClr val="FF0000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1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0/1 </a:t>
            </a:r>
            <a:r>
              <a:rPr lang="en-US" b="1" dirty="0"/>
              <a:t>Knapsack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9" y="3795911"/>
            <a:ext cx="42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881511"/>
            <a:ext cx="873506" cy="2766253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881511"/>
            <a:ext cx="560183" cy="2766253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53082" y="1905840"/>
            <a:ext cx="219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Knapsack of capacity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0597" y="1363556"/>
                <a:ext cx="55956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Items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7" y="1363556"/>
                <a:ext cx="5595687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8311" y="1948331"/>
                <a:ext cx="75764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Find a subset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that fit in the Knapsack of </a:t>
                </a:r>
                <a:r>
                  <a:rPr lang="en-US" sz="3200" dirty="0">
                    <a:solidFill>
                      <a:srgbClr val="FF0000"/>
                    </a:solidFill>
                  </a:rPr>
                  <a:t>maximum value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1" y="1948331"/>
                <a:ext cx="7576459" cy="1077218"/>
              </a:xfrm>
              <a:prstGeom prst="rect">
                <a:avLst/>
              </a:prstGeom>
              <a:blipFill>
                <a:blip r:embed="rId3"/>
                <a:stretch>
                  <a:fillRect l="-2092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0090" y="3024586"/>
                <a:ext cx="6206837" cy="10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US" sz="3200" dirty="0"/>
                      <m:t>s</m:t>
                    </m:r>
                    <m:r>
                      <m:rPr>
                        <m:nor/>
                      </m:rPr>
                      <a:rPr lang="en-US" sz="3200" b="0" i="0" dirty="0" smtClean="0"/>
                      <m:t>uch</m:t>
                    </m:r>
                    <m:r>
                      <m:rPr>
                        <m:nor/>
                      </m:rPr>
                      <a:rPr lang="en-US" sz="3200" b="0" i="0" dirty="0" smtClean="0"/>
                      <m:t> </m:t>
                    </m:r>
                    <m:r>
                      <m:rPr>
                        <m:nor/>
                      </m:rPr>
                      <a:rPr lang="en-US" sz="3200" dirty="0"/>
                      <m:t>t</m:t>
                    </m:r>
                    <m:r>
                      <m:rPr>
                        <m:nor/>
                      </m:rPr>
                      <a:rPr lang="en-US" sz="3200" b="0" i="0" dirty="0" smtClean="0"/>
                      <m:t>hat</m:t>
                    </m:r>
                    <m:r>
                      <m:rPr>
                        <m:nor/>
                      </m:rPr>
                      <a:rPr lang="en-US" sz="3200" dirty="0"/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0" y="3024586"/>
                <a:ext cx="6206837" cy="1078180"/>
              </a:xfrm>
              <a:prstGeom prst="rect">
                <a:avLst/>
              </a:prstGeom>
              <a:blipFill>
                <a:blip r:embed="rId4"/>
                <a:stretch>
                  <a:fillRect l="-2554"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842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1327" y="-3373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Overlapping substructures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5556" y="1841829"/>
                <a:ext cx="10557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=7, 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56" y="1841829"/>
                <a:ext cx="1055786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>
            <a:spLocks noChangeAspect="1"/>
          </p:cNvSpPr>
          <p:nvPr/>
        </p:nvSpPr>
        <p:spPr>
          <a:xfrm>
            <a:off x="5724604" y="2351317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,7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126132" y="3033273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,7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380708" y="3033273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926148" y="3859624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,7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337644" y="3859624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,5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334404" y="3859624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538432" y="3859624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156468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,7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599780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790800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,5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972856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,2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679984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923512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,3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9022324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273536" y="4915855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,1</a:t>
            </a:r>
          </a:p>
        </p:txBody>
      </p:sp>
      <p:cxnSp>
        <p:nvCxnSpPr>
          <p:cNvPr id="5" name="Straight Arrow Connector 4"/>
          <p:cNvCxnSpPr>
            <a:stCxn id="2" idx="6"/>
            <a:endCxn id="8" idx="0"/>
          </p:cNvCxnSpPr>
          <p:nvPr/>
        </p:nvCxnSpPr>
        <p:spPr>
          <a:xfrm>
            <a:off x="6456124" y="2716309"/>
            <a:ext cx="2290344" cy="3169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2"/>
            <a:endCxn id="7" idx="0"/>
          </p:cNvCxnSpPr>
          <p:nvPr/>
        </p:nvCxnSpPr>
        <p:spPr>
          <a:xfrm flipH="1">
            <a:off x="3491892" y="2716309"/>
            <a:ext cx="2232712" cy="3169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9" idx="0"/>
          </p:cNvCxnSpPr>
          <p:nvPr/>
        </p:nvCxnSpPr>
        <p:spPr>
          <a:xfrm flipH="1">
            <a:off x="2291908" y="3398265"/>
            <a:ext cx="834224" cy="4613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10" idx="0"/>
          </p:cNvCxnSpPr>
          <p:nvPr/>
        </p:nvCxnSpPr>
        <p:spPr>
          <a:xfrm>
            <a:off x="3857652" y="3398265"/>
            <a:ext cx="845752" cy="4613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3" idx="0"/>
          </p:cNvCxnSpPr>
          <p:nvPr/>
        </p:nvCxnSpPr>
        <p:spPr>
          <a:xfrm>
            <a:off x="9112228" y="3398265"/>
            <a:ext cx="791964" cy="4613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1" idx="0"/>
          </p:cNvCxnSpPr>
          <p:nvPr/>
        </p:nvCxnSpPr>
        <p:spPr>
          <a:xfrm flipH="1">
            <a:off x="7700164" y="3398265"/>
            <a:ext cx="680544" cy="4613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5"/>
            <a:endCxn id="17" idx="0"/>
          </p:cNvCxnSpPr>
          <p:nvPr/>
        </p:nvCxnSpPr>
        <p:spPr>
          <a:xfrm>
            <a:off x="2550539" y="4482703"/>
            <a:ext cx="415001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6" idx="0"/>
          </p:cNvCxnSpPr>
          <p:nvPr/>
        </p:nvCxnSpPr>
        <p:spPr>
          <a:xfrm flipH="1">
            <a:off x="1522228" y="4482703"/>
            <a:ext cx="511049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18" idx="0"/>
          </p:cNvCxnSpPr>
          <p:nvPr/>
        </p:nvCxnSpPr>
        <p:spPr>
          <a:xfrm flipH="1">
            <a:off x="4156560" y="4482703"/>
            <a:ext cx="288213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5"/>
            <a:endCxn id="19" idx="0"/>
          </p:cNvCxnSpPr>
          <p:nvPr/>
        </p:nvCxnSpPr>
        <p:spPr>
          <a:xfrm>
            <a:off x="4962035" y="4482703"/>
            <a:ext cx="376581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20" idx="0"/>
          </p:cNvCxnSpPr>
          <p:nvPr/>
        </p:nvCxnSpPr>
        <p:spPr>
          <a:xfrm flipH="1">
            <a:off x="7045744" y="4482703"/>
            <a:ext cx="395789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5"/>
            <a:endCxn id="21" idx="0"/>
          </p:cNvCxnSpPr>
          <p:nvPr/>
        </p:nvCxnSpPr>
        <p:spPr>
          <a:xfrm>
            <a:off x="7958795" y="4482703"/>
            <a:ext cx="330477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22" idx="0"/>
          </p:cNvCxnSpPr>
          <p:nvPr/>
        </p:nvCxnSpPr>
        <p:spPr>
          <a:xfrm flipH="1">
            <a:off x="9388084" y="4482703"/>
            <a:ext cx="257477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5"/>
            <a:endCxn id="23" idx="0"/>
          </p:cNvCxnSpPr>
          <p:nvPr/>
        </p:nvCxnSpPr>
        <p:spPr>
          <a:xfrm>
            <a:off x="10162823" y="4482703"/>
            <a:ext cx="476473" cy="4331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spect="1"/>
          </p:cNvSpPr>
          <p:nvPr/>
        </p:nvSpPr>
        <p:spPr>
          <a:xfrm>
            <a:off x="7308792" y="5936547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067024" y="5935267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8644528" y="5942951"/>
            <a:ext cx="731520" cy="729983"/>
          </a:xfrm>
          <a:prstGeom prst="ellipse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,4</a:t>
            </a:r>
          </a:p>
        </p:txBody>
      </p:sp>
      <p:cxnSp>
        <p:nvCxnSpPr>
          <p:cNvPr id="54" name="Straight Arrow Connector 53"/>
          <p:cNvCxnSpPr>
            <a:stCxn id="20" idx="5"/>
            <a:endCxn id="50" idx="0"/>
          </p:cNvCxnSpPr>
          <p:nvPr/>
        </p:nvCxnSpPr>
        <p:spPr>
          <a:xfrm>
            <a:off x="7304375" y="5538934"/>
            <a:ext cx="370177" cy="39761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3"/>
            <a:endCxn id="52" idx="0"/>
          </p:cNvCxnSpPr>
          <p:nvPr/>
        </p:nvCxnSpPr>
        <p:spPr>
          <a:xfrm flipH="1">
            <a:off x="9010288" y="5538934"/>
            <a:ext cx="119165" cy="4040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51" idx="0"/>
          </p:cNvCxnSpPr>
          <p:nvPr/>
        </p:nvCxnSpPr>
        <p:spPr>
          <a:xfrm flipH="1">
            <a:off x="2432784" y="5538934"/>
            <a:ext cx="274125" cy="3963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A0E55A-D839-4A89-B659-019D454A989F}"/>
                  </a:ext>
                </a:extLst>
              </p:cNvPr>
              <p:cNvSpPr txBox="1"/>
              <p:nvPr/>
            </p:nvSpPr>
            <p:spPr>
              <a:xfrm>
                <a:off x="1133889" y="711484"/>
                <a:ext cx="10090475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A0E55A-D839-4A89-B659-019D454A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89" y="711484"/>
                <a:ext cx="10090475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412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Terrible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506" y="2436694"/>
                <a:ext cx="11202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+1≥2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6" y="2436694"/>
                <a:ext cx="112020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5507" y="3242234"/>
                <a:ext cx="10557862" cy="58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7" y="3242234"/>
                <a:ext cx="10557862" cy="587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5507" y="4301346"/>
                <a:ext cx="10557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𝑠𝑢𝑏𝑝𝑟𝑜𝑏𝑙𝑒𝑚𝑠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7" y="4301346"/>
                <a:ext cx="105578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507" y="1703722"/>
                <a:ext cx="10557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Consider the input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7" y="1703722"/>
                <a:ext cx="10557862" cy="523220"/>
              </a:xfrm>
              <a:prstGeom prst="rect">
                <a:avLst/>
              </a:prstGeom>
              <a:blipFill>
                <a:blip r:embed="rId5"/>
                <a:stretch>
                  <a:fillRect l="-115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8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O(</a:t>
                </a:r>
                <a:r>
                  <a:rPr lang="en-US" dirty="0" err="1"/>
                  <a:t>nW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This is in general not polynomial since we only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</a:t>
                </a:r>
                <a:r>
                  <a:rPr lang="en-US"/>
                  <a:t>its pseudo-polynomial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19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0/1 </a:t>
            </a:r>
            <a:r>
              <a:rPr lang="en-US" b="1" dirty="0"/>
              <a:t>Knapsack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75549" y="3614765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2288877" y="36147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3332941" y="3614765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4377005" y="3614765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D47A6A-D955-4615-946A-9F6C10AD837C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D47A6A-D955-4615-946A-9F6C10AD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0/1 </a:t>
            </a:r>
            <a:r>
              <a:rPr lang="en-US" b="1" dirty="0"/>
              <a:t>Knapsack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22151" y="285289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2288877" y="375192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8422151" y="3137205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22151" y="3698137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8422151" y="4390849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3" name="Freeform 12"/>
          <p:cNvSpPr/>
          <p:nvPr/>
        </p:nvSpPr>
        <p:spPr>
          <a:xfrm>
            <a:off x="8216705" y="2829845"/>
            <a:ext cx="873506" cy="2817920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43922" y="5798460"/>
            <a:ext cx="5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C7F7EB-20F8-470E-8215-C5BC055B9D01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C7F7EB-20F8-470E-8215-C5BC055B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3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natural 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75549" y="3614765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2288877" y="36147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3332941" y="3614765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4377005" y="3614765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9992" y="5002307"/>
            <a:ext cx="6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  <a:r>
              <a:rPr lang="en-US" dirty="0"/>
              <a:t>/5</a:t>
            </a:r>
          </a:p>
          <a:p>
            <a:r>
              <a:rPr lang="en-US" dirty="0"/>
              <a:t>=1.6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6310" y="5002307"/>
            <a:ext cx="71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/4</a:t>
            </a:r>
          </a:p>
          <a:p>
            <a:r>
              <a:rPr lang="en-US" dirty="0"/>
              <a:t>=1.25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5888" y="5002307"/>
            <a:ext cx="63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/3</a:t>
            </a:r>
          </a:p>
          <a:p>
            <a:r>
              <a:rPr lang="en-US" dirty="0"/>
              <a:t>=1.3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01918" y="5002307"/>
            <a:ext cx="6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/2=</a:t>
            </a:r>
          </a:p>
          <a:p>
            <a:r>
              <a:rPr lang="en-US" dirty="0"/>
              <a:t>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23C583-CD11-4501-9594-36AA9B476C05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23C583-CD11-4501-9594-36AA9B476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natural 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 flipH="1">
            <a:off x="2288877" y="36147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3332941" y="3614765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6310" y="5002307"/>
            <a:ext cx="71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/4</a:t>
            </a:r>
          </a:p>
          <a:p>
            <a:r>
              <a:rPr lang="en-US" dirty="0"/>
              <a:t>=1.25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5888" y="5002307"/>
            <a:ext cx="63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/3</a:t>
            </a:r>
          </a:p>
          <a:p>
            <a:r>
              <a:rPr lang="en-US" dirty="0"/>
              <a:t>=1.3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EB8156-5DF1-4B82-A3B3-555F87EA2CB6}"/>
              </a:ext>
            </a:extLst>
          </p:cNvPr>
          <p:cNvSpPr/>
          <p:nvPr/>
        </p:nvSpPr>
        <p:spPr>
          <a:xfrm>
            <a:off x="1275549" y="3614765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8A8D4-9D87-43F4-ABC6-36B20616A104}"/>
              </a:ext>
            </a:extLst>
          </p:cNvPr>
          <p:cNvSpPr txBox="1"/>
          <p:nvPr/>
        </p:nvSpPr>
        <p:spPr>
          <a:xfrm>
            <a:off x="1301918" y="5002307"/>
            <a:ext cx="6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/2=</a:t>
            </a:r>
          </a:p>
          <a:p>
            <a:r>
              <a:rPr lang="en-US" dirty="0"/>
              <a:t>1.5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97F0C2-F7E3-41E6-9178-B7236194180F}"/>
              </a:ext>
            </a:extLst>
          </p:cNvPr>
          <p:cNvSpPr/>
          <p:nvPr/>
        </p:nvSpPr>
        <p:spPr>
          <a:xfrm flipH="1">
            <a:off x="8424858" y="4961964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C78DF-97B7-4517-BCA2-58D14FCA4239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C78DF-97B7-4517-BCA2-58D14FCA4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0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natural greedy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3108" y="3926539"/>
            <a:ext cx="106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W=20</a:t>
            </a:r>
          </a:p>
        </p:txBody>
      </p:sp>
      <p:sp>
        <p:nvSpPr>
          <p:cNvPr id="9" name="Freeform 8"/>
          <p:cNvSpPr/>
          <p:nvPr/>
        </p:nvSpPr>
        <p:spPr>
          <a:xfrm>
            <a:off x="8216705" y="2727833"/>
            <a:ext cx="873506" cy="2919932"/>
          </a:xfrm>
          <a:custGeom>
            <a:avLst/>
            <a:gdLst>
              <a:gd name="connsiteX0" fmla="*/ 0 w 706931"/>
              <a:gd name="connsiteY0" fmla="*/ 7684 h 2389734"/>
              <a:gd name="connsiteX1" fmla="*/ 0 w 706931"/>
              <a:gd name="connsiteY1" fmla="*/ 2389734 h 2389734"/>
              <a:gd name="connsiteX2" fmla="*/ 706931 w 706931"/>
              <a:gd name="connsiteY2" fmla="*/ 2382050 h 2389734"/>
              <a:gd name="connsiteX3" fmla="*/ 691563 w 706931"/>
              <a:gd name="connsiteY3" fmla="*/ 0 h 23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31" h="2389734">
                <a:moveTo>
                  <a:pt x="0" y="7684"/>
                </a:moveTo>
                <a:lnTo>
                  <a:pt x="0" y="2389734"/>
                </a:lnTo>
                <a:lnTo>
                  <a:pt x="706931" y="2382050"/>
                </a:lnTo>
                <a:cubicBezTo>
                  <a:pt x="701808" y="1588033"/>
                  <a:pt x="696686" y="794017"/>
                  <a:pt x="691563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228523" y="2727833"/>
            <a:ext cx="560183" cy="2919931"/>
          </a:xfrm>
          <a:prstGeom prst="rightBrac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,(9,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881511"/>
                <a:ext cx="4564312" cy="584775"/>
              </a:xfrm>
              <a:prstGeom prst="rect">
                <a:avLst/>
              </a:prstGeom>
              <a:blipFill>
                <a:blip r:embed="rId2"/>
                <a:stretch>
                  <a:fillRect r="-1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37037" y="5366717"/>
            <a:ext cx="457200" cy="27432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2288877" y="3614765"/>
            <a:ext cx="457200" cy="41148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3332941" y="3614765"/>
            <a:ext cx="457200" cy="5486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440989" y="4688817"/>
            <a:ext cx="457200" cy="68580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5451805" y="3614765"/>
            <a:ext cx="457200" cy="1234440"/>
          </a:xfrm>
          <a:prstGeom prst="rect">
            <a:avLst/>
          </a:prstGeom>
          <a:noFill/>
          <a:ln w="25400">
            <a:solidFill>
              <a:schemeClr val="accent1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437" y="5002307"/>
            <a:ext cx="122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/9</a:t>
            </a:r>
          </a:p>
          <a:p>
            <a:r>
              <a:rPr lang="en-US" dirty="0"/>
              <a:t>=1.1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6310" y="5002307"/>
            <a:ext cx="71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/4</a:t>
            </a:r>
          </a:p>
          <a:p>
            <a:r>
              <a:rPr lang="en-US" dirty="0"/>
              <a:t>=1.25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5888" y="5002307"/>
            <a:ext cx="63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/3</a:t>
            </a:r>
          </a:p>
          <a:p>
            <a:r>
              <a:rPr lang="en-US" dirty="0"/>
              <a:t>=1.3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44ABA5-2745-4B5D-BBEF-132DF2162874}"/>
                  </a:ext>
                </a:extLst>
              </p:cNvPr>
              <p:cNvSpPr txBox="1"/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44ABA5-2745-4B5D-BBEF-132DF216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3" y="2067951"/>
                <a:ext cx="54172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76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1"/>
          </a:solidFill>
          <a:tailEnd type="arrow" w="med" len="lg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4" ma:contentTypeDescription="Create a new document." ma:contentTypeScope="" ma:versionID="0680345868c6957cd2fd276122e5f7de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48787f36ec3787684c6582032e81d358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63B6D7-CEED-4FFE-A4FA-18278CA5D42F}"/>
</file>

<file path=customXml/itemProps2.xml><?xml version="1.0" encoding="utf-8"?>
<ds:datastoreItem xmlns:ds="http://schemas.openxmlformats.org/officeDocument/2006/customXml" ds:itemID="{56A7CC67-3C15-4452-B41D-4886AEF44590}"/>
</file>

<file path=customXml/itemProps3.xml><?xml version="1.0" encoding="utf-8"?>
<ds:datastoreItem xmlns:ds="http://schemas.openxmlformats.org/officeDocument/2006/customXml" ds:itemID="{1EDF62C3-9F0C-4282-8167-46C40C28302C}"/>
</file>

<file path=docProps/app.xml><?xml version="1.0" encoding="utf-8"?>
<Properties xmlns="http://schemas.openxmlformats.org/officeDocument/2006/extended-properties" xmlns:vt="http://schemas.openxmlformats.org/officeDocument/2006/docPropsVTypes">
  <TotalTime>13816</TotalTime>
  <Words>4306</Words>
  <Application>Microsoft Office PowerPoint</Application>
  <PresentationFormat>Widescreen</PresentationFormat>
  <Paragraphs>1610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Wingdings 2</vt:lpstr>
      <vt:lpstr>Office Theme</vt:lpstr>
      <vt:lpstr>Knapsack 0-1 Problem</vt:lpstr>
      <vt:lpstr>Knapsack 0-1 Problem</vt:lpstr>
      <vt:lpstr>Knapsack 0-1 Problem</vt:lpstr>
      <vt:lpstr>The 0/1 Knapsack problem</vt:lpstr>
      <vt:lpstr>The 0/1 Knapsack problem</vt:lpstr>
      <vt:lpstr>The 0/1 Knapsack problem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Fractional Knapsack</vt:lpstr>
      <vt:lpstr>Fractional Knapsack</vt:lpstr>
      <vt:lpstr>A recursive solution ?</vt:lpstr>
      <vt:lpstr>Knapsack 0-1 Problem – Recursive Formula</vt:lpstr>
      <vt:lpstr>Knapsack 0-1 Algorithm</vt:lpstr>
      <vt:lpstr>Knapsack 0-1 Problem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How do we compute the items ?</vt:lpstr>
      <vt:lpstr>Find the Knapsack</vt:lpstr>
      <vt:lpstr>Find the Knapsack</vt:lpstr>
      <vt:lpstr>Find the Knapsack</vt:lpstr>
      <vt:lpstr>Overlapping substructures</vt:lpstr>
      <vt:lpstr>Terrible running time</vt:lpstr>
      <vt:lpstr>Running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</dc:title>
  <dc:creator>Windows User</dc:creator>
  <cp:lastModifiedBy>Israt Jahan Mouri</cp:lastModifiedBy>
  <cp:revision>223</cp:revision>
  <dcterms:created xsi:type="dcterms:W3CDTF">2020-02-22T18:44:50Z</dcterms:created>
  <dcterms:modified xsi:type="dcterms:W3CDTF">2022-04-03T17:27:57Z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