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78" r:id="rId3"/>
    <p:sldId id="279" r:id="rId4"/>
    <p:sldId id="280" r:id="rId5"/>
    <p:sldId id="281" r:id="rId6"/>
    <p:sldId id="283" r:id="rId7"/>
    <p:sldId id="274" r:id="rId8"/>
    <p:sldId id="301" r:id="rId9"/>
    <p:sldId id="284" r:id="rId10"/>
    <p:sldId id="285" r:id="rId11"/>
    <p:sldId id="286" r:id="rId12"/>
    <p:sldId id="287" r:id="rId13"/>
    <p:sldId id="336" r:id="rId14"/>
    <p:sldId id="288" r:id="rId15"/>
    <p:sldId id="302" r:id="rId16"/>
    <p:sldId id="303" r:id="rId17"/>
    <p:sldId id="289" r:id="rId18"/>
    <p:sldId id="304" r:id="rId19"/>
    <p:sldId id="334" r:id="rId20"/>
    <p:sldId id="333" r:id="rId21"/>
    <p:sldId id="317" r:id="rId22"/>
    <p:sldId id="335" r:id="rId23"/>
    <p:sldId id="282" r:id="rId24"/>
    <p:sldId id="264" r:id="rId25"/>
    <p:sldId id="291" r:id="rId26"/>
    <p:sldId id="292" r:id="rId27"/>
    <p:sldId id="293" r:id="rId28"/>
    <p:sldId id="294" r:id="rId29"/>
    <p:sldId id="296" r:id="rId30"/>
    <p:sldId id="295" r:id="rId31"/>
    <p:sldId id="297" r:id="rId32"/>
    <p:sldId id="29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8C07C-9BF7-4904-9FA0-E93E2367B935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CD379-2B28-474D-9F04-2C88B9995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89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97460D-8C69-4A9A-A876-DEFCEC2EE93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B33EF7-1BF5-49C0-80BE-B545C995B881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8B0571-5200-4789-B832-E5D47837DFA6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C0B191-3DEA-4E05-8A4E-2C5B3EF9ABD8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17C20D-9501-4B9D-9A40-1E770D6C3DA8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D2CA40-BBD1-401E-BD0A-7C6C0E878BCF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67A7-902B-4B6B-9E77-67C6EFEDBD9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6039-7F33-4ECC-A72E-DF766A54D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67A7-902B-4B6B-9E77-67C6EFEDBD9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6039-7F33-4ECC-A72E-DF766A54D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7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67A7-902B-4B6B-9E77-67C6EFEDBD9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6039-7F33-4ECC-A72E-DF766A54D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6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67A7-902B-4B6B-9E77-67C6EFEDBD9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6039-7F33-4ECC-A72E-DF766A54D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9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67A7-902B-4B6B-9E77-67C6EFEDBD9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6039-7F33-4ECC-A72E-DF766A54D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0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67A7-902B-4B6B-9E77-67C6EFEDBD9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6039-7F33-4ECC-A72E-DF766A54D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1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67A7-902B-4B6B-9E77-67C6EFEDBD9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6039-7F33-4ECC-A72E-DF766A54D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4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67A7-902B-4B6B-9E77-67C6EFEDBD9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6039-7F33-4ECC-A72E-DF766A54D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3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67A7-902B-4B6B-9E77-67C6EFEDBD9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6039-7F33-4ECC-A72E-DF766A54D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0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67A7-902B-4B6B-9E77-67C6EFEDBD9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6039-7F33-4ECC-A72E-DF766A54D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8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67A7-902B-4B6B-9E77-67C6EFEDBD9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6039-7F33-4ECC-A72E-DF766A54D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0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F67A7-902B-4B6B-9E77-67C6EFEDBD9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D6039-7F33-4ECC-A72E-DF766A54D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Dynamic Programming</a:t>
            </a:r>
            <a:br>
              <a:rPr lang="en-US" dirty="0"/>
            </a:br>
            <a:r>
              <a:rPr lang="en-US" dirty="0"/>
              <a:t>Longest Common Subsequence (LCS)</a:t>
            </a:r>
          </a:p>
        </p:txBody>
      </p:sp>
    </p:spTree>
    <p:extLst>
      <p:ext uri="{BB962C8B-B14F-4D97-AF65-F5344CB8AC3E}">
        <p14:creationId xmlns:p14="http://schemas.microsoft.com/office/powerpoint/2010/main" val="3218929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more interesting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https://www.ncbi.nlm.nih.gov/nuccore/NC_004718.3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627" y="4419601"/>
            <a:ext cx="692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Y=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32182" y="4564743"/>
            <a:ext cx="288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……….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88" y="2416630"/>
            <a:ext cx="5633355" cy="7041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602" y="3500591"/>
            <a:ext cx="9033333" cy="11426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094" y="5287880"/>
            <a:ext cx="9229841" cy="118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99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838200" y="1741714"/>
                <a:ext cx="10515600" cy="44352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Recall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(in particular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 (in particular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41714"/>
                <a:ext cx="10515600" cy="4435249"/>
              </a:xfrm>
              <a:prstGeom prst="rect">
                <a:avLst/>
              </a:prstGeom>
              <a:blipFill>
                <a:blip r:embed="rId2"/>
                <a:stretch>
                  <a:fillRect l="-1217" t="-2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298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recursive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838200" y="1741714"/>
                <a:ext cx="10515600" cy="44352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solidFill>
                      <a:srgbClr val="00B050"/>
                    </a:solidFill>
                  </a:rPr>
                  <a:t>Case 1:</a:t>
                </a:r>
                <a:r>
                  <a:rPr lang="en-US" dirty="0"/>
                  <a:t> X and Y end with the same character. That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X = ACCGGTCGAGTGCGCGGAAGCCGGCCGA</a:t>
                </a:r>
                <a:r>
                  <a:rPr lang="en-US" b="1" dirty="0">
                    <a:solidFill>
                      <a:srgbClr val="FF0000"/>
                    </a:solidFill>
                  </a:rPr>
                  <a:t>A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Y = GTCGTTCGGAATGCCGTTGCTCTGTAA</a:t>
                </a:r>
                <a:r>
                  <a:rPr lang="en-US" b="1" dirty="0">
                    <a:solidFill>
                      <a:srgbClr val="FF0000"/>
                    </a:solidFill>
                  </a:rPr>
                  <a:t>A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Lemma 1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then any LCS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Y is of the form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𝑍𝑎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41714"/>
                <a:ext cx="10515600" cy="4435249"/>
              </a:xfrm>
              <a:prstGeom prst="rect">
                <a:avLst/>
              </a:prstGeom>
              <a:blipFill>
                <a:blip r:embed="rId2"/>
                <a:stretch>
                  <a:fillRect l="-1217" t="-233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563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recursive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838200" y="1741714"/>
                <a:ext cx="10515600" cy="44352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solidFill>
                      <a:srgbClr val="00B050"/>
                    </a:solidFill>
                  </a:rPr>
                  <a:t>Case 1:</a:t>
                </a:r>
                <a:r>
                  <a:rPr lang="en-US" dirty="0"/>
                  <a:t> X and Y end with the same character. That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X = ACCGGTCGAGTGCGCGGAAGCCGGCCGA</a:t>
                </a:r>
                <a:r>
                  <a:rPr lang="en-US" b="1" dirty="0">
                    <a:solidFill>
                      <a:srgbClr val="FF0000"/>
                    </a:solidFill>
                  </a:rPr>
                  <a:t>A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Y = GTCGTTCGGAATGCCGTTGCTCTGTAA</a:t>
                </a:r>
                <a:r>
                  <a:rPr lang="en-US" b="1" dirty="0">
                    <a:solidFill>
                      <a:srgbClr val="FF0000"/>
                    </a:solidFill>
                  </a:rPr>
                  <a:t>A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Lemma 1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then any LCS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Y is of the form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𝑍𝑎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41714"/>
                <a:ext cx="10515600" cy="4435249"/>
              </a:xfrm>
              <a:prstGeom prst="rect">
                <a:avLst/>
              </a:prstGeom>
              <a:blipFill>
                <a:blip r:embed="rId2"/>
                <a:stretch>
                  <a:fillRect l="-1217" t="-233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962DFF3-46CC-4BAC-930F-D48D5F6262E6}"/>
              </a:ext>
            </a:extLst>
          </p:cNvPr>
          <p:cNvSpPr/>
          <p:nvPr/>
        </p:nvSpPr>
        <p:spPr>
          <a:xfrm>
            <a:off x="1464816" y="2270443"/>
            <a:ext cx="5717219" cy="36398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D137FF-BCC3-400C-BE3D-FC64C2149593}"/>
              </a:ext>
            </a:extLst>
          </p:cNvPr>
          <p:cNvSpPr/>
          <p:nvPr/>
        </p:nvSpPr>
        <p:spPr>
          <a:xfrm>
            <a:off x="1464816" y="2799172"/>
            <a:ext cx="5184559" cy="36398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21530F-7E95-4B13-B221-3DADE1E78BC8}"/>
              </a:ext>
            </a:extLst>
          </p:cNvPr>
          <p:cNvSpPr/>
          <p:nvPr/>
        </p:nvSpPr>
        <p:spPr>
          <a:xfrm>
            <a:off x="882589" y="4731798"/>
            <a:ext cx="3218894" cy="44388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1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recursive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838200" y="1741714"/>
                <a:ext cx="10515600" cy="44352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solidFill>
                      <a:srgbClr val="00B050"/>
                    </a:solidFill>
                  </a:rPr>
                  <a:t>Case 2:</a:t>
                </a:r>
                <a:r>
                  <a:rPr lang="en-US" dirty="0"/>
                  <a:t> X and Y do </a:t>
                </a:r>
                <a:r>
                  <a:rPr lang="en-US" b="1" dirty="0">
                    <a:solidFill>
                      <a:schemeClr val="accent1"/>
                    </a:solidFill>
                  </a:rPr>
                  <a:t>not</a:t>
                </a:r>
                <a:r>
                  <a:rPr lang="en-US" dirty="0"/>
                  <a:t> end with the same character. That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X = ACCGGTCGAGTGCGCGGAAGCCGGCCGA</a:t>
                </a:r>
                <a:r>
                  <a:rPr lang="en-US" b="1" dirty="0">
                    <a:solidFill>
                      <a:schemeClr val="accent1"/>
                    </a:solidFill>
                  </a:rPr>
                  <a:t>A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Y = GTCGTTCGGAATGCCGTTGCTCTGTAA</a:t>
                </a:r>
                <a:r>
                  <a:rPr lang="en-US" b="1" dirty="0">
                    <a:solidFill>
                      <a:srgbClr val="FF0000"/>
                    </a:solidFill>
                  </a:rPr>
                  <a:t>B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Lemma 2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then any LCS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Y is either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41714"/>
                <a:ext cx="10515600" cy="4435249"/>
              </a:xfrm>
              <a:prstGeom prst="rect">
                <a:avLst/>
              </a:prstGeom>
              <a:blipFill>
                <a:blip r:embed="rId2"/>
                <a:stretch>
                  <a:fillRect l="-1217" t="-2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272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recursive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838200" y="1741714"/>
                <a:ext cx="10515600" cy="44352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solidFill>
                      <a:srgbClr val="00B050"/>
                    </a:solidFill>
                  </a:rPr>
                  <a:t>Case 2:</a:t>
                </a:r>
                <a:r>
                  <a:rPr lang="en-US" dirty="0"/>
                  <a:t> X and Y do </a:t>
                </a:r>
                <a:r>
                  <a:rPr lang="en-US" b="1" dirty="0">
                    <a:solidFill>
                      <a:schemeClr val="accent1"/>
                    </a:solidFill>
                  </a:rPr>
                  <a:t>not</a:t>
                </a:r>
                <a:r>
                  <a:rPr lang="en-US" dirty="0"/>
                  <a:t> end with the same character. That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X = ACCGGTCGAGTGCGCGGAAGCCGGCCGA</a:t>
                </a:r>
                <a:r>
                  <a:rPr lang="en-US" b="1" dirty="0">
                    <a:solidFill>
                      <a:schemeClr val="accent1"/>
                    </a:solidFill>
                  </a:rPr>
                  <a:t>A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Y = GTCGTTCGGAATGCCGTTGCTCTGTAA</a:t>
                </a:r>
                <a:r>
                  <a:rPr lang="en-US" b="1" dirty="0">
                    <a:solidFill>
                      <a:srgbClr val="FF0000"/>
                    </a:solidFill>
                  </a:rPr>
                  <a:t>B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Lemma 2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then any LCS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Y is either</a:t>
                </a:r>
              </a:p>
              <a:p>
                <a:pPr marL="0" indent="0">
                  <a:buNone/>
                </a:pPr>
                <a:r>
                  <a:rPr lang="en-US" dirty="0"/>
                  <a:t>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41714"/>
                <a:ext cx="10515600" cy="4435249"/>
              </a:xfrm>
              <a:prstGeom prst="rect">
                <a:avLst/>
              </a:prstGeom>
              <a:blipFill>
                <a:blip r:embed="rId2"/>
                <a:stretch>
                  <a:fillRect l="-1217" t="-2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109E34C-6D4A-4F4F-8324-2E2441A950CA}"/>
              </a:ext>
            </a:extLst>
          </p:cNvPr>
          <p:cNvSpPr/>
          <p:nvPr/>
        </p:nvSpPr>
        <p:spPr>
          <a:xfrm>
            <a:off x="1464816" y="2270443"/>
            <a:ext cx="5717219" cy="36398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FD54C1-FB0E-439E-AAD1-FE2D7A78C7BE}"/>
              </a:ext>
            </a:extLst>
          </p:cNvPr>
          <p:cNvSpPr/>
          <p:nvPr/>
        </p:nvSpPr>
        <p:spPr>
          <a:xfrm>
            <a:off x="1464816" y="2799172"/>
            <a:ext cx="5388746" cy="36398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0BA926-3527-4F75-B192-D5C50593AB48}"/>
              </a:ext>
            </a:extLst>
          </p:cNvPr>
          <p:cNvSpPr/>
          <p:nvPr/>
        </p:nvSpPr>
        <p:spPr>
          <a:xfrm>
            <a:off x="838201" y="4828691"/>
            <a:ext cx="2863788" cy="48903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95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recursive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838200" y="1741714"/>
                <a:ext cx="10515600" cy="44352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solidFill>
                      <a:srgbClr val="00B050"/>
                    </a:solidFill>
                  </a:rPr>
                  <a:t>Case 2:</a:t>
                </a:r>
                <a:r>
                  <a:rPr lang="en-US" dirty="0"/>
                  <a:t> X and Y do </a:t>
                </a:r>
                <a:r>
                  <a:rPr lang="en-US" b="1" dirty="0">
                    <a:solidFill>
                      <a:schemeClr val="accent1"/>
                    </a:solidFill>
                  </a:rPr>
                  <a:t>not</a:t>
                </a:r>
                <a:r>
                  <a:rPr lang="en-US" dirty="0"/>
                  <a:t> end with the same character. That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X = ACCGGTCGAGTGCGCGGAAGCCGGCCGA</a:t>
                </a:r>
                <a:r>
                  <a:rPr lang="en-US" b="1" dirty="0">
                    <a:solidFill>
                      <a:schemeClr val="accent1"/>
                    </a:solidFill>
                  </a:rPr>
                  <a:t>A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Y = GTCGTTCGGAATGCCGTTGCTCTGTAA</a:t>
                </a:r>
                <a:r>
                  <a:rPr lang="en-US" b="1" dirty="0">
                    <a:solidFill>
                      <a:srgbClr val="FF0000"/>
                    </a:solidFill>
                  </a:rPr>
                  <a:t>B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Lemma 2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then any LCS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Y is either</a:t>
                </a:r>
              </a:p>
              <a:p>
                <a:pPr marL="0" indent="0">
                  <a:buNone/>
                </a:pPr>
                <a:r>
                  <a:rPr lang="en-US" dirty="0"/>
                  <a:t>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 </a:t>
                </a:r>
              </a:p>
              <a:p>
                <a:pPr marL="0" indent="0">
                  <a:buNone/>
                </a:pPr>
                <a:r>
                  <a:rPr lang="en-US" dirty="0"/>
                  <a:t>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the largest among them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41714"/>
                <a:ext cx="10515600" cy="4435249"/>
              </a:xfrm>
              <a:prstGeom prst="rect">
                <a:avLst/>
              </a:prstGeom>
              <a:blipFill>
                <a:blip r:embed="rId2"/>
                <a:stretch>
                  <a:fillRect l="-1217" t="-3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7CD4541-8AE9-4A4B-A680-519337F14C72}"/>
              </a:ext>
            </a:extLst>
          </p:cNvPr>
          <p:cNvSpPr/>
          <p:nvPr/>
        </p:nvSpPr>
        <p:spPr>
          <a:xfrm>
            <a:off x="1420428" y="2217177"/>
            <a:ext cx="6010182" cy="36398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AD77C-C354-45EC-A29D-E5102B8D3F64}"/>
              </a:ext>
            </a:extLst>
          </p:cNvPr>
          <p:cNvSpPr/>
          <p:nvPr/>
        </p:nvSpPr>
        <p:spPr>
          <a:xfrm>
            <a:off x="1420428" y="2679282"/>
            <a:ext cx="5211191" cy="36398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5E00E-CF78-423D-B254-F2F82597FB6E}"/>
              </a:ext>
            </a:extLst>
          </p:cNvPr>
          <p:cNvSpPr/>
          <p:nvPr/>
        </p:nvSpPr>
        <p:spPr>
          <a:xfrm>
            <a:off x="767179" y="5414617"/>
            <a:ext cx="2863788" cy="48903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56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recursive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99429"/>
            <a:ext cx="10515600" cy="1677534"/>
          </a:xfrm>
        </p:spPr>
        <p:txBody>
          <a:bodyPr/>
          <a:lstStyle/>
          <a:p>
            <a:r>
              <a:rPr lang="en-US" dirty="0"/>
              <a:t>A simple recursive procedure will solve the same problem multiple times</a:t>
            </a:r>
          </a:p>
          <a:p>
            <a:r>
              <a:rPr lang="en-US" dirty="0">
                <a:solidFill>
                  <a:srgbClr val="FF0000"/>
                </a:solidFill>
              </a:rPr>
              <a:t>Solve all </a:t>
            </a:r>
            <a:r>
              <a:rPr lang="en-US" dirty="0" err="1">
                <a:solidFill>
                  <a:srgbClr val="FF0000"/>
                </a:solidFill>
              </a:rPr>
              <a:t>subproblems</a:t>
            </a:r>
            <a:r>
              <a:rPr lang="en-US" dirty="0">
                <a:solidFill>
                  <a:srgbClr val="FF0000"/>
                </a:solidFill>
              </a:rPr>
              <a:t> by filling a table in increasing </a:t>
            </a:r>
            <a:r>
              <a:rPr lang="en-US" dirty="0" err="1">
                <a:solidFill>
                  <a:srgbClr val="FF0000"/>
                </a:solidFill>
              </a:rPr>
              <a:t>subproblem</a:t>
            </a:r>
            <a:r>
              <a:rPr lang="en-US" dirty="0">
                <a:solidFill>
                  <a:srgbClr val="FF0000"/>
                </a:solidFill>
              </a:rPr>
              <a:t>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58057" y="1741714"/>
                <a:ext cx="12133943" cy="25327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       </a:t>
                </a:r>
                <a:r>
                  <a:rPr lang="en-US" dirty="0" err="1"/>
                  <a:t>Globals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𝑙𝑐𝑠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𝑙𝑐𝑠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⁡{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𝑙𝑐𝑠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𝑙𝑐𝑠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7" y="1741714"/>
                <a:ext cx="12133943" cy="2532743"/>
              </a:xfrm>
              <a:prstGeom prst="rect">
                <a:avLst/>
              </a:prstGeom>
              <a:blipFill>
                <a:blip r:embed="rId2"/>
                <a:stretch>
                  <a:fillRect t="-4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122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424224"/>
            <a:ext cx="8998226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/>
              <a:t>LCS: Computing Length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0" y="2133601"/>
            <a:ext cx="8574088" cy="3992563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en-US"/>
          </a:p>
          <a:p>
            <a:pPr eaLnBrk="1" hangingPunct="1">
              <a:buFontTx/>
              <a:buNone/>
              <a:defRPr/>
            </a:pPr>
            <a:r>
              <a:rPr lang="en-US"/>
              <a:t> </a:t>
            </a:r>
          </a:p>
        </p:txBody>
      </p:sp>
      <p:sp>
        <p:nvSpPr>
          <p:cNvPr id="109575" name="Text Box 4"/>
          <p:cNvSpPr txBox="1">
            <a:spLocks noChangeArrowheads="1"/>
          </p:cNvSpPr>
          <p:nvPr/>
        </p:nvSpPr>
        <p:spPr bwMode="auto">
          <a:xfrm>
            <a:off x="3580747" y="1619971"/>
            <a:ext cx="4859015" cy="4247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342991" indent="-342991"/>
            <a:r>
              <a:rPr lang="en-US" altLang="en-US" sz="1500" b="1">
                <a:latin typeface="Courier New" pitchFamily="49" charset="0"/>
              </a:rPr>
              <a:t>LCS-Length</a:t>
            </a:r>
            <a:r>
              <a:rPr lang="en-US" altLang="en-US" sz="1500">
                <a:latin typeface="Courier New" pitchFamily="49" charset="0"/>
              </a:rPr>
              <a:t>(X, Y, m, n)</a:t>
            </a:r>
            <a:endParaRPr lang="en-GB" altLang="en-US" sz="1500">
              <a:latin typeface="Courier New" pitchFamily="49" charset="0"/>
            </a:endParaRPr>
          </a:p>
          <a:p>
            <a:pPr marL="342991" indent="-342991"/>
            <a:r>
              <a:rPr lang="en-US" altLang="en-US" sz="1500">
                <a:latin typeface="Courier New" pitchFamily="49" charset="0"/>
              </a:rPr>
              <a:t>1</a:t>
            </a:r>
            <a:r>
              <a:rPr lang="en-US" altLang="en-US" sz="1500" b="1">
                <a:latin typeface="Courier New" pitchFamily="49" charset="0"/>
              </a:rPr>
              <a:t>  for </a:t>
            </a:r>
            <a:r>
              <a:rPr lang="en-US" altLang="en-US" sz="1500">
                <a:latin typeface="Courier New" pitchFamily="49" charset="0"/>
              </a:rPr>
              <a:t>i</a:t>
            </a:r>
            <a:r>
              <a:rPr lang="en-GB" altLang="en-US" sz="1500">
                <a:latin typeface="Symbol" pitchFamily="18" charset="2"/>
              </a:rPr>
              <a:t>¬</a:t>
            </a:r>
            <a:r>
              <a:rPr lang="en-US" altLang="en-US" sz="1500">
                <a:latin typeface="Courier New" pitchFamily="49" charset="0"/>
              </a:rPr>
              <a:t>1 </a:t>
            </a:r>
            <a:r>
              <a:rPr lang="en-US" altLang="en-US" sz="1500" b="1">
                <a:latin typeface="Courier New" pitchFamily="49" charset="0"/>
              </a:rPr>
              <a:t>to </a:t>
            </a:r>
            <a:r>
              <a:rPr lang="en-US" altLang="en-US" sz="1500">
                <a:latin typeface="Courier New" pitchFamily="49" charset="0"/>
              </a:rPr>
              <a:t>m </a:t>
            </a:r>
            <a:r>
              <a:rPr lang="en-US" altLang="en-US" sz="1500" b="1">
                <a:latin typeface="Courier New" pitchFamily="49" charset="0"/>
              </a:rPr>
              <a:t>do</a:t>
            </a:r>
            <a:endParaRPr lang="en-GB" altLang="en-US" sz="1500">
              <a:latin typeface="Courier New" pitchFamily="49" charset="0"/>
            </a:endParaRP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2     c[i,0]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0</a:t>
            </a:r>
          </a:p>
          <a:p>
            <a:pPr marL="342991" indent="-342991"/>
            <a:r>
              <a:rPr lang="en-US" altLang="en-US" sz="1500">
                <a:latin typeface="Courier New" pitchFamily="49" charset="0"/>
              </a:rPr>
              <a:t>3</a:t>
            </a:r>
            <a:r>
              <a:rPr lang="en-US" altLang="en-US" sz="1500" b="1">
                <a:latin typeface="Courier New" pitchFamily="49" charset="0"/>
              </a:rPr>
              <a:t>  for </a:t>
            </a:r>
            <a:r>
              <a:rPr lang="en-US" altLang="en-US" sz="1500">
                <a:latin typeface="Courier New" pitchFamily="49" charset="0"/>
              </a:rPr>
              <a:t>j</a:t>
            </a:r>
            <a:r>
              <a:rPr lang="en-GB" altLang="en-US" sz="1500">
                <a:latin typeface="Symbol" pitchFamily="18" charset="2"/>
              </a:rPr>
              <a:t>¬</a:t>
            </a:r>
            <a:r>
              <a:rPr lang="en-US" altLang="en-US" sz="1500">
                <a:latin typeface="Courier New" pitchFamily="49" charset="0"/>
              </a:rPr>
              <a:t>0 </a:t>
            </a:r>
            <a:r>
              <a:rPr lang="en-US" altLang="en-US" sz="1500" b="1">
                <a:latin typeface="Courier New" pitchFamily="49" charset="0"/>
              </a:rPr>
              <a:t>to </a:t>
            </a:r>
            <a:r>
              <a:rPr lang="en-US" altLang="en-US" sz="1500">
                <a:latin typeface="Courier New" pitchFamily="49" charset="0"/>
              </a:rPr>
              <a:t>n </a:t>
            </a:r>
            <a:r>
              <a:rPr lang="en-US" altLang="en-US" sz="1500" b="1">
                <a:latin typeface="Courier New" pitchFamily="49" charset="0"/>
              </a:rPr>
              <a:t>do</a:t>
            </a:r>
            <a:endParaRPr lang="en-GB" altLang="en-US" sz="1500">
              <a:latin typeface="Courier New" pitchFamily="49" charset="0"/>
            </a:endParaRP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4     c[0,j]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0</a:t>
            </a:r>
          </a:p>
          <a:p>
            <a:pPr marL="342991" indent="-342991"/>
            <a:r>
              <a:rPr lang="en-US" altLang="en-US" sz="1500">
                <a:latin typeface="Courier New" pitchFamily="49" charset="0"/>
              </a:rPr>
              <a:t>5</a:t>
            </a:r>
            <a:r>
              <a:rPr lang="en-US" altLang="en-US" sz="1500" b="1">
                <a:latin typeface="Courier New" pitchFamily="49" charset="0"/>
              </a:rPr>
              <a:t>  for </a:t>
            </a:r>
            <a:r>
              <a:rPr lang="en-US" altLang="en-US" sz="1500">
                <a:latin typeface="Courier New" pitchFamily="49" charset="0"/>
              </a:rPr>
              <a:t>i</a:t>
            </a:r>
            <a:r>
              <a:rPr lang="en-GB" altLang="en-US" sz="1500">
                <a:latin typeface="Symbol" pitchFamily="18" charset="2"/>
              </a:rPr>
              <a:t>¬</a:t>
            </a:r>
            <a:r>
              <a:rPr lang="en-US" altLang="en-US" sz="1500">
                <a:latin typeface="Courier New" pitchFamily="49" charset="0"/>
              </a:rPr>
              <a:t>1 </a:t>
            </a:r>
            <a:r>
              <a:rPr lang="en-US" altLang="en-US" sz="1500" b="1">
                <a:latin typeface="Courier New" pitchFamily="49" charset="0"/>
              </a:rPr>
              <a:t>to </a:t>
            </a:r>
            <a:r>
              <a:rPr lang="en-US" altLang="en-US" sz="1500">
                <a:latin typeface="Courier New" pitchFamily="49" charset="0"/>
              </a:rPr>
              <a:t>m </a:t>
            </a:r>
            <a:r>
              <a:rPr lang="en-US" altLang="en-US" sz="1500" b="1">
                <a:latin typeface="Courier New" pitchFamily="49" charset="0"/>
              </a:rPr>
              <a:t>do</a:t>
            </a:r>
            <a:endParaRPr lang="en-GB" altLang="en-US" sz="1500">
              <a:latin typeface="Courier New" pitchFamily="49" charset="0"/>
            </a:endParaRPr>
          </a:p>
          <a:p>
            <a:pPr marL="342991" indent="-342991"/>
            <a:r>
              <a:rPr lang="en-US" altLang="en-US" sz="1500">
                <a:latin typeface="Courier New" pitchFamily="49" charset="0"/>
              </a:rPr>
              <a:t>6     </a:t>
            </a:r>
            <a:r>
              <a:rPr lang="en-US" altLang="en-US" sz="1500" b="1">
                <a:latin typeface="Courier New" pitchFamily="49" charset="0"/>
              </a:rPr>
              <a:t>for </a:t>
            </a:r>
            <a:r>
              <a:rPr lang="en-US" altLang="en-US" sz="1500">
                <a:latin typeface="Courier New" pitchFamily="49" charset="0"/>
              </a:rPr>
              <a:t>j</a:t>
            </a:r>
            <a:r>
              <a:rPr lang="en-GB" altLang="en-US" sz="1500">
                <a:latin typeface="Symbol" pitchFamily="18" charset="2"/>
              </a:rPr>
              <a:t>¬</a:t>
            </a:r>
            <a:r>
              <a:rPr lang="en-US" altLang="en-US" sz="1500">
                <a:latin typeface="Courier New" pitchFamily="49" charset="0"/>
              </a:rPr>
              <a:t>1 </a:t>
            </a:r>
            <a:r>
              <a:rPr lang="en-US" altLang="en-US" sz="1500" b="1">
                <a:latin typeface="Courier New" pitchFamily="49" charset="0"/>
              </a:rPr>
              <a:t>to </a:t>
            </a:r>
            <a:r>
              <a:rPr lang="en-US" altLang="en-US" sz="1500">
                <a:latin typeface="Courier New" pitchFamily="49" charset="0"/>
              </a:rPr>
              <a:t>n </a:t>
            </a:r>
            <a:r>
              <a:rPr lang="en-US" altLang="en-US" sz="1500" b="1">
                <a:latin typeface="Courier New" pitchFamily="49" charset="0"/>
              </a:rPr>
              <a:t>do</a:t>
            </a: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7	      </a:t>
            </a:r>
            <a:r>
              <a:rPr lang="en-GB" altLang="en-US" sz="1500" b="1">
                <a:latin typeface="Courier New" pitchFamily="49" charset="0"/>
              </a:rPr>
              <a:t>if</a:t>
            </a:r>
            <a:r>
              <a:rPr lang="en-GB" altLang="en-US" sz="1500">
                <a:latin typeface="Courier New" pitchFamily="49" charset="0"/>
              </a:rPr>
              <a:t> x</a:t>
            </a:r>
            <a:r>
              <a:rPr lang="en-GB" altLang="en-US" sz="1500" baseline="-25000">
                <a:latin typeface="Courier New" pitchFamily="49" charset="0"/>
              </a:rPr>
              <a:t>i </a:t>
            </a:r>
            <a:r>
              <a:rPr lang="en-GB" altLang="en-US" sz="1500">
                <a:latin typeface="Courier New" pitchFamily="49" charset="0"/>
              </a:rPr>
              <a:t>= y</a:t>
            </a:r>
            <a:r>
              <a:rPr lang="en-GB" altLang="en-US" sz="1500" baseline="-25000">
                <a:latin typeface="Courier New" pitchFamily="49" charset="0"/>
              </a:rPr>
              <a:t>j</a:t>
            </a:r>
            <a:r>
              <a:rPr lang="en-GB" altLang="en-US" sz="1500">
                <a:latin typeface="Courier New" pitchFamily="49" charset="0"/>
              </a:rPr>
              <a:t> </a:t>
            </a:r>
            <a:r>
              <a:rPr lang="en-GB" altLang="en-US" sz="1500" b="1">
                <a:latin typeface="Courier New" pitchFamily="49" charset="0"/>
              </a:rPr>
              <a:t>then</a:t>
            </a:r>
            <a:endParaRPr lang="en-GB" altLang="en-US" sz="1500">
              <a:latin typeface="Courier New" pitchFamily="49" charset="0"/>
            </a:endParaRPr>
          </a:p>
          <a:p>
            <a:pPr marL="342991" indent="-342991">
              <a:buFontTx/>
              <a:buAutoNum type="arabicPlain" startAt="8"/>
            </a:pPr>
            <a:r>
              <a:rPr lang="en-GB" altLang="en-US" sz="1500">
                <a:latin typeface="Courier New" pitchFamily="49" charset="0"/>
              </a:rPr>
              <a:t>         c[i,j]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c[i-1,j-1]+1</a:t>
            </a: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9	         b[i,j]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”copy”</a:t>
            </a: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10	</a:t>
            </a:r>
            <a:r>
              <a:rPr lang="en-GB" altLang="en-US" sz="1500">
                <a:latin typeface="Symbol" pitchFamily="18" charset="2"/>
              </a:rPr>
              <a:t>              </a:t>
            </a:r>
            <a:r>
              <a:rPr lang="en-GB" altLang="en-US" sz="1500" b="1">
                <a:latin typeface="Courier New" pitchFamily="49" charset="0"/>
              </a:rPr>
              <a:t>else if </a:t>
            </a:r>
            <a:r>
              <a:rPr lang="en-GB" altLang="en-US" sz="1500">
                <a:latin typeface="Courier New" pitchFamily="49" charset="0"/>
              </a:rPr>
              <a:t>c[i-1,j] </a:t>
            </a:r>
            <a:r>
              <a:rPr lang="en-US" altLang="en-US" sz="1500">
                <a:latin typeface="Symbol" pitchFamily="18" charset="2"/>
              </a:rPr>
              <a:t>³ </a:t>
            </a:r>
            <a:r>
              <a:rPr lang="en-GB" altLang="en-US" sz="1500">
                <a:latin typeface="Courier New" pitchFamily="49" charset="0"/>
              </a:rPr>
              <a:t> c[i,j-1] </a:t>
            </a:r>
            <a:r>
              <a:rPr lang="en-US" altLang="en-US" sz="1500" b="1">
                <a:latin typeface="Courier New" pitchFamily="49" charset="0"/>
              </a:rPr>
              <a:t>then</a:t>
            </a:r>
          </a:p>
          <a:p>
            <a:pPr marL="342991" indent="-342991">
              <a:buFontTx/>
              <a:buAutoNum type="arabicPlain" startAt="11"/>
            </a:pPr>
            <a:r>
              <a:rPr lang="en-GB" altLang="en-US" sz="1500">
                <a:latin typeface="Courier New" pitchFamily="49" charset="0"/>
              </a:rPr>
              <a:t>              c[i,j]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c[i-1,j]</a:t>
            </a:r>
          </a:p>
          <a:p>
            <a:pPr marL="342991" indent="-342991">
              <a:buFontTx/>
              <a:buAutoNum type="arabicPlain" startAt="11"/>
            </a:pPr>
            <a:r>
              <a:rPr lang="en-GB" altLang="en-US" sz="1500">
                <a:latin typeface="Courier New" pitchFamily="49" charset="0"/>
              </a:rPr>
              <a:t>              b[i,j]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”skipX”</a:t>
            </a:r>
            <a:endParaRPr lang="en-US" altLang="en-US" sz="1500" baseline="-25000">
              <a:latin typeface="Courier New" pitchFamily="49" charset="0"/>
            </a:endParaRPr>
          </a:p>
          <a:p>
            <a:pPr marL="342991" indent="-342991"/>
            <a:r>
              <a:rPr lang="en-US" altLang="en-US" sz="1500">
                <a:latin typeface="Courier New" pitchFamily="49" charset="0"/>
              </a:rPr>
              <a:t>13	</a:t>
            </a:r>
            <a:r>
              <a:rPr lang="en-US" altLang="en-US" sz="1500" b="1">
                <a:latin typeface="Courier New" pitchFamily="49" charset="0"/>
              </a:rPr>
              <a:t>         	 else</a:t>
            </a:r>
          </a:p>
          <a:p>
            <a:pPr marL="342991" indent="-342991">
              <a:buFontTx/>
              <a:buAutoNum type="arabicPlain" startAt="14"/>
            </a:pPr>
            <a:r>
              <a:rPr lang="en-GB" altLang="en-US" sz="1500">
                <a:latin typeface="Courier New" pitchFamily="49" charset="0"/>
              </a:rPr>
              <a:t>              c[i,j]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c[i,j-1]</a:t>
            </a:r>
          </a:p>
          <a:p>
            <a:pPr marL="342991" indent="-342991">
              <a:buFontTx/>
              <a:buAutoNum type="arabicPlain" startAt="14"/>
            </a:pPr>
            <a:r>
              <a:rPr lang="en-GB" altLang="en-US" sz="1500">
                <a:latin typeface="Courier New" pitchFamily="49" charset="0"/>
              </a:rPr>
              <a:t>              b[i,j]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”skipY”</a:t>
            </a:r>
            <a:endParaRPr lang="en-US" altLang="en-US" sz="1500">
              <a:latin typeface="Courier New" pitchFamily="49" charset="0"/>
            </a:endParaRP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16	</a:t>
            </a:r>
            <a:r>
              <a:rPr lang="en-GB" altLang="en-US" sz="1500" b="1">
                <a:latin typeface="Courier New" pitchFamily="49" charset="0"/>
              </a:rPr>
              <a:t>return </a:t>
            </a:r>
            <a:r>
              <a:rPr lang="en-GB" altLang="en-US" sz="1500">
                <a:latin typeface="Courier New" pitchFamily="49" charset="0"/>
              </a:rPr>
              <a:t>c, b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28" name="Rectangle 9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610243"/>
            <a:ext cx="9037983" cy="47783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/>
              <a:t>LCS: Example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4814555" y="276684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5208755" y="276684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23" name="Rectangle 6"/>
          <p:cNvSpPr>
            <a:spLocks noChangeArrowheads="1"/>
          </p:cNvSpPr>
          <p:nvPr/>
        </p:nvSpPr>
        <p:spPr bwMode="auto">
          <a:xfrm>
            <a:off x="5208755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24" name="Rectangle 7"/>
          <p:cNvSpPr>
            <a:spLocks noChangeArrowheads="1"/>
          </p:cNvSpPr>
          <p:nvPr/>
        </p:nvSpPr>
        <p:spPr bwMode="auto">
          <a:xfrm>
            <a:off x="5208755" y="348140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25" name="Rectangle 8"/>
          <p:cNvSpPr>
            <a:spLocks noChangeArrowheads="1"/>
          </p:cNvSpPr>
          <p:nvPr/>
        </p:nvSpPr>
        <p:spPr bwMode="auto">
          <a:xfrm>
            <a:off x="5208755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42345" name="Rectangle 9"/>
          <p:cNvSpPr>
            <a:spLocks noChangeArrowheads="1"/>
          </p:cNvSpPr>
          <p:nvPr/>
        </p:nvSpPr>
        <p:spPr bwMode="auto">
          <a:xfrm>
            <a:off x="5556508" y="276684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346" name="Rectangle 10"/>
          <p:cNvSpPr>
            <a:spLocks noChangeArrowheads="1"/>
          </p:cNvSpPr>
          <p:nvPr/>
        </p:nvSpPr>
        <p:spPr bwMode="auto">
          <a:xfrm>
            <a:off x="5912597" y="276684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28" name="Rectangle 11"/>
          <p:cNvSpPr>
            <a:spLocks noChangeArrowheads="1"/>
          </p:cNvSpPr>
          <p:nvPr/>
        </p:nvSpPr>
        <p:spPr bwMode="auto">
          <a:xfrm>
            <a:off x="5556508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29" name="Rectangle 12"/>
          <p:cNvSpPr>
            <a:spLocks noChangeArrowheads="1"/>
          </p:cNvSpPr>
          <p:nvPr/>
        </p:nvSpPr>
        <p:spPr bwMode="auto">
          <a:xfrm>
            <a:off x="5912597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0" name="Rectangle 13"/>
          <p:cNvSpPr>
            <a:spLocks noChangeArrowheads="1"/>
          </p:cNvSpPr>
          <p:nvPr/>
        </p:nvSpPr>
        <p:spPr bwMode="auto">
          <a:xfrm>
            <a:off x="5556508" y="348140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1" name="Rectangle 14"/>
          <p:cNvSpPr>
            <a:spLocks noChangeArrowheads="1"/>
          </p:cNvSpPr>
          <p:nvPr/>
        </p:nvSpPr>
        <p:spPr bwMode="auto">
          <a:xfrm>
            <a:off x="5912597" y="348140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2" name="Rectangle 15"/>
          <p:cNvSpPr>
            <a:spLocks noChangeArrowheads="1"/>
          </p:cNvSpPr>
          <p:nvPr/>
        </p:nvSpPr>
        <p:spPr bwMode="auto">
          <a:xfrm>
            <a:off x="5556508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3" name="Rectangle 16"/>
          <p:cNvSpPr>
            <a:spLocks noChangeArrowheads="1"/>
          </p:cNvSpPr>
          <p:nvPr/>
        </p:nvSpPr>
        <p:spPr bwMode="auto">
          <a:xfrm>
            <a:off x="5912597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4" name="Rectangle 17"/>
          <p:cNvSpPr>
            <a:spLocks noChangeArrowheads="1"/>
          </p:cNvSpPr>
          <p:nvPr/>
        </p:nvSpPr>
        <p:spPr bwMode="auto">
          <a:xfrm>
            <a:off x="5208755" y="419358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5" name="Rectangle 18"/>
          <p:cNvSpPr>
            <a:spLocks noChangeArrowheads="1"/>
          </p:cNvSpPr>
          <p:nvPr/>
        </p:nvSpPr>
        <p:spPr bwMode="auto">
          <a:xfrm>
            <a:off x="5208755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6" name="Rectangle 19"/>
          <p:cNvSpPr>
            <a:spLocks noChangeArrowheads="1"/>
          </p:cNvSpPr>
          <p:nvPr/>
        </p:nvSpPr>
        <p:spPr bwMode="auto">
          <a:xfrm>
            <a:off x="5208755" y="490814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7" name="Rectangle 20"/>
          <p:cNvSpPr>
            <a:spLocks noChangeArrowheads="1"/>
          </p:cNvSpPr>
          <p:nvPr/>
        </p:nvSpPr>
        <p:spPr bwMode="auto">
          <a:xfrm>
            <a:off x="5208755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8" name="Rectangle 21"/>
          <p:cNvSpPr>
            <a:spLocks noChangeArrowheads="1"/>
          </p:cNvSpPr>
          <p:nvPr/>
        </p:nvSpPr>
        <p:spPr bwMode="auto">
          <a:xfrm>
            <a:off x="5556508" y="419358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9" name="Rectangle 22"/>
          <p:cNvSpPr>
            <a:spLocks noChangeArrowheads="1"/>
          </p:cNvSpPr>
          <p:nvPr/>
        </p:nvSpPr>
        <p:spPr bwMode="auto">
          <a:xfrm>
            <a:off x="5912597" y="419358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0" name="Rectangle 23"/>
          <p:cNvSpPr>
            <a:spLocks noChangeArrowheads="1"/>
          </p:cNvSpPr>
          <p:nvPr/>
        </p:nvSpPr>
        <p:spPr bwMode="auto">
          <a:xfrm>
            <a:off x="5556508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1" name="Rectangle 24"/>
          <p:cNvSpPr>
            <a:spLocks noChangeArrowheads="1"/>
          </p:cNvSpPr>
          <p:nvPr/>
        </p:nvSpPr>
        <p:spPr bwMode="auto">
          <a:xfrm>
            <a:off x="5912597" y="454967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2" name="Rectangle 25"/>
          <p:cNvSpPr>
            <a:spLocks noChangeArrowheads="1"/>
          </p:cNvSpPr>
          <p:nvPr/>
        </p:nvSpPr>
        <p:spPr bwMode="auto">
          <a:xfrm>
            <a:off x="5556508" y="490814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3" name="Rectangle 26"/>
          <p:cNvSpPr>
            <a:spLocks noChangeArrowheads="1"/>
          </p:cNvSpPr>
          <p:nvPr/>
        </p:nvSpPr>
        <p:spPr bwMode="auto">
          <a:xfrm>
            <a:off x="5912597" y="490814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4" name="Rectangle 27"/>
          <p:cNvSpPr>
            <a:spLocks noChangeArrowheads="1"/>
          </p:cNvSpPr>
          <p:nvPr/>
        </p:nvSpPr>
        <p:spPr bwMode="auto">
          <a:xfrm>
            <a:off x="5556508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5" name="Rectangle 28"/>
          <p:cNvSpPr>
            <a:spLocks noChangeArrowheads="1"/>
          </p:cNvSpPr>
          <p:nvPr/>
        </p:nvSpPr>
        <p:spPr bwMode="auto">
          <a:xfrm>
            <a:off x="5912597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42365" name="Rectangle 29"/>
          <p:cNvSpPr>
            <a:spLocks noChangeArrowheads="1"/>
          </p:cNvSpPr>
          <p:nvPr/>
        </p:nvSpPr>
        <p:spPr bwMode="auto">
          <a:xfrm>
            <a:off x="626987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366" name="Rectangle 30"/>
          <p:cNvSpPr>
            <a:spLocks noChangeArrowheads="1"/>
          </p:cNvSpPr>
          <p:nvPr/>
        </p:nvSpPr>
        <p:spPr bwMode="auto">
          <a:xfrm>
            <a:off x="6625968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48" name="Rectangle 31"/>
          <p:cNvSpPr>
            <a:spLocks noChangeArrowheads="1"/>
          </p:cNvSpPr>
          <p:nvPr/>
        </p:nvSpPr>
        <p:spPr bwMode="auto">
          <a:xfrm>
            <a:off x="6269877" y="31217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9" name="Rectangle 32"/>
          <p:cNvSpPr>
            <a:spLocks noChangeArrowheads="1"/>
          </p:cNvSpPr>
          <p:nvPr/>
        </p:nvSpPr>
        <p:spPr bwMode="auto">
          <a:xfrm>
            <a:off x="6625968" y="31217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0" name="Rectangle 33"/>
          <p:cNvSpPr>
            <a:spLocks noChangeArrowheads="1"/>
          </p:cNvSpPr>
          <p:nvPr/>
        </p:nvSpPr>
        <p:spPr bwMode="auto">
          <a:xfrm>
            <a:off x="626987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1" name="Rectangle 34"/>
          <p:cNvSpPr>
            <a:spLocks noChangeArrowheads="1"/>
          </p:cNvSpPr>
          <p:nvPr/>
        </p:nvSpPr>
        <p:spPr bwMode="auto">
          <a:xfrm>
            <a:off x="6625968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2" name="Rectangle 35"/>
          <p:cNvSpPr>
            <a:spLocks noChangeArrowheads="1"/>
          </p:cNvSpPr>
          <p:nvPr/>
        </p:nvSpPr>
        <p:spPr bwMode="auto">
          <a:xfrm>
            <a:off x="6269877" y="383630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3" name="Rectangle 36"/>
          <p:cNvSpPr>
            <a:spLocks noChangeArrowheads="1"/>
          </p:cNvSpPr>
          <p:nvPr/>
        </p:nvSpPr>
        <p:spPr bwMode="auto">
          <a:xfrm>
            <a:off x="6625968" y="383630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42373" name="Rectangle 37"/>
          <p:cNvSpPr>
            <a:spLocks noChangeArrowheads="1"/>
          </p:cNvSpPr>
          <p:nvPr/>
        </p:nvSpPr>
        <p:spPr bwMode="auto">
          <a:xfrm>
            <a:off x="6983248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374" name="Rectangle 38"/>
          <p:cNvSpPr>
            <a:spLocks noChangeArrowheads="1"/>
          </p:cNvSpPr>
          <p:nvPr/>
        </p:nvSpPr>
        <p:spPr bwMode="auto">
          <a:xfrm>
            <a:off x="733933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56" name="Rectangle 39"/>
          <p:cNvSpPr>
            <a:spLocks noChangeArrowheads="1"/>
          </p:cNvSpPr>
          <p:nvPr/>
        </p:nvSpPr>
        <p:spPr bwMode="auto">
          <a:xfrm>
            <a:off x="6983248" y="31217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7" name="Rectangle 40"/>
          <p:cNvSpPr>
            <a:spLocks noChangeArrowheads="1"/>
          </p:cNvSpPr>
          <p:nvPr/>
        </p:nvSpPr>
        <p:spPr bwMode="auto">
          <a:xfrm>
            <a:off x="7339337" y="31217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8" name="Rectangle 41"/>
          <p:cNvSpPr>
            <a:spLocks noChangeArrowheads="1"/>
          </p:cNvSpPr>
          <p:nvPr/>
        </p:nvSpPr>
        <p:spPr bwMode="auto">
          <a:xfrm>
            <a:off x="6983248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9" name="Rectangle 42"/>
          <p:cNvSpPr>
            <a:spLocks noChangeArrowheads="1"/>
          </p:cNvSpPr>
          <p:nvPr/>
        </p:nvSpPr>
        <p:spPr bwMode="auto">
          <a:xfrm>
            <a:off x="733933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0" name="Rectangle 43"/>
          <p:cNvSpPr>
            <a:spLocks noChangeArrowheads="1"/>
          </p:cNvSpPr>
          <p:nvPr/>
        </p:nvSpPr>
        <p:spPr bwMode="auto">
          <a:xfrm>
            <a:off x="6983248" y="383630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1" name="Rectangle 44"/>
          <p:cNvSpPr>
            <a:spLocks noChangeArrowheads="1"/>
          </p:cNvSpPr>
          <p:nvPr/>
        </p:nvSpPr>
        <p:spPr bwMode="auto">
          <a:xfrm>
            <a:off x="7339337" y="383630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2" name="Rectangle 45"/>
          <p:cNvSpPr>
            <a:spLocks noChangeArrowheads="1"/>
          </p:cNvSpPr>
          <p:nvPr/>
        </p:nvSpPr>
        <p:spPr bwMode="auto">
          <a:xfrm>
            <a:off x="626987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3" name="Rectangle 46"/>
          <p:cNvSpPr>
            <a:spLocks noChangeArrowheads="1"/>
          </p:cNvSpPr>
          <p:nvPr/>
        </p:nvSpPr>
        <p:spPr bwMode="auto">
          <a:xfrm>
            <a:off x="6625968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4" name="Rectangle 47"/>
          <p:cNvSpPr>
            <a:spLocks noChangeArrowheads="1"/>
          </p:cNvSpPr>
          <p:nvPr/>
        </p:nvSpPr>
        <p:spPr bwMode="auto">
          <a:xfrm>
            <a:off x="6269877" y="454848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5" name="Rectangle 48"/>
          <p:cNvSpPr>
            <a:spLocks noChangeArrowheads="1"/>
          </p:cNvSpPr>
          <p:nvPr/>
        </p:nvSpPr>
        <p:spPr bwMode="auto">
          <a:xfrm>
            <a:off x="6625968" y="454848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6" name="Rectangle 49"/>
          <p:cNvSpPr>
            <a:spLocks noChangeArrowheads="1"/>
          </p:cNvSpPr>
          <p:nvPr/>
        </p:nvSpPr>
        <p:spPr bwMode="auto">
          <a:xfrm>
            <a:off x="626987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7" name="Rectangle 50"/>
          <p:cNvSpPr>
            <a:spLocks noChangeArrowheads="1"/>
          </p:cNvSpPr>
          <p:nvPr/>
        </p:nvSpPr>
        <p:spPr bwMode="auto">
          <a:xfrm>
            <a:off x="6625968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8" name="Rectangle 51"/>
          <p:cNvSpPr>
            <a:spLocks noChangeArrowheads="1"/>
          </p:cNvSpPr>
          <p:nvPr/>
        </p:nvSpPr>
        <p:spPr bwMode="auto">
          <a:xfrm>
            <a:off x="6269877" y="526304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9" name="Rectangle 52"/>
          <p:cNvSpPr>
            <a:spLocks noChangeArrowheads="1"/>
          </p:cNvSpPr>
          <p:nvPr/>
        </p:nvSpPr>
        <p:spPr bwMode="auto">
          <a:xfrm>
            <a:off x="6625968" y="526304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0" name="Rectangle 53"/>
          <p:cNvSpPr>
            <a:spLocks noChangeArrowheads="1"/>
          </p:cNvSpPr>
          <p:nvPr/>
        </p:nvSpPr>
        <p:spPr bwMode="auto">
          <a:xfrm>
            <a:off x="6983248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1" name="Rectangle 54"/>
          <p:cNvSpPr>
            <a:spLocks noChangeArrowheads="1"/>
          </p:cNvSpPr>
          <p:nvPr/>
        </p:nvSpPr>
        <p:spPr bwMode="auto">
          <a:xfrm>
            <a:off x="733933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2" name="Rectangle 55"/>
          <p:cNvSpPr>
            <a:spLocks noChangeArrowheads="1"/>
          </p:cNvSpPr>
          <p:nvPr/>
        </p:nvSpPr>
        <p:spPr bwMode="auto">
          <a:xfrm>
            <a:off x="6983248" y="454848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3" name="Rectangle 56"/>
          <p:cNvSpPr>
            <a:spLocks noChangeArrowheads="1"/>
          </p:cNvSpPr>
          <p:nvPr/>
        </p:nvSpPr>
        <p:spPr bwMode="auto">
          <a:xfrm>
            <a:off x="7339337" y="454848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4" name="Rectangle 57"/>
          <p:cNvSpPr>
            <a:spLocks noChangeArrowheads="1"/>
          </p:cNvSpPr>
          <p:nvPr/>
        </p:nvSpPr>
        <p:spPr bwMode="auto">
          <a:xfrm>
            <a:off x="6983248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5" name="Rectangle 58"/>
          <p:cNvSpPr>
            <a:spLocks noChangeArrowheads="1"/>
          </p:cNvSpPr>
          <p:nvPr/>
        </p:nvSpPr>
        <p:spPr bwMode="auto">
          <a:xfrm>
            <a:off x="733933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6" name="Rectangle 59"/>
          <p:cNvSpPr>
            <a:spLocks noChangeArrowheads="1"/>
          </p:cNvSpPr>
          <p:nvPr/>
        </p:nvSpPr>
        <p:spPr bwMode="auto">
          <a:xfrm>
            <a:off x="6983248" y="526304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7" name="Rectangle 60"/>
          <p:cNvSpPr>
            <a:spLocks noChangeArrowheads="1"/>
          </p:cNvSpPr>
          <p:nvPr/>
        </p:nvSpPr>
        <p:spPr bwMode="auto">
          <a:xfrm>
            <a:off x="7339337" y="526304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42397" name="Rectangle 61"/>
          <p:cNvSpPr>
            <a:spLocks noChangeArrowheads="1"/>
          </p:cNvSpPr>
          <p:nvPr/>
        </p:nvSpPr>
        <p:spPr bwMode="auto">
          <a:xfrm>
            <a:off x="5207563" y="2361924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398" name="Rectangle 62"/>
          <p:cNvSpPr>
            <a:spLocks noChangeArrowheads="1"/>
          </p:cNvSpPr>
          <p:nvPr/>
        </p:nvSpPr>
        <p:spPr bwMode="auto">
          <a:xfrm>
            <a:off x="5555316" y="2361924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2399" name="Rectangle 63"/>
          <p:cNvSpPr>
            <a:spLocks noChangeArrowheads="1"/>
          </p:cNvSpPr>
          <p:nvPr/>
        </p:nvSpPr>
        <p:spPr bwMode="auto">
          <a:xfrm>
            <a:off x="5911407" y="2361924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2400" name="Rectangle 64"/>
          <p:cNvSpPr>
            <a:spLocks noChangeArrowheads="1"/>
          </p:cNvSpPr>
          <p:nvPr/>
        </p:nvSpPr>
        <p:spPr bwMode="auto">
          <a:xfrm>
            <a:off x="6268687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1" name="Rectangle 65"/>
          <p:cNvSpPr>
            <a:spLocks noChangeArrowheads="1"/>
          </p:cNvSpPr>
          <p:nvPr/>
        </p:nvSpPr>
        <p:spPr bwMode="auto">
          <a:xfrm>
            <a:off x="6624776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402" name="Rectangle 66"/>
          <p:cNvSpPr>
            <a:spLocks noChangeArrowheads="1"/>
          </p:cNvSpPr>
          <p:nvPr/>
        </p:nvSpPr>
        <p:spPr bwMode="auto">
          <a:xfrm>
            <a:off x="6982057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403" name="Rectangle 67"/>
          <p:cNvSpPr>
            <a:spLocks noChangeArrowheads="1"/>
          </p:cNvSpPr>
          <p:nvPr/>
        </p:nvSpPr>
        <p:spPr bwMode="auto">
          <a:xfrm>
            <a:off x="7338147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4" name="Rectangle 68"/>
          <p:cNvSpPr>
            <a:spLocks noChangeArrowheads="1"/>
          </p:cNvSpPr>
          <p:nvPr/>
        </p:nvSpPr>
        <p:spPr bwMode="auto">
          <a:xfrm>
            <a:off x="4387010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405" name="Rectangle 69"/>
          <p:cNvSpPr>
            <a:spLocks noChangeArrowheads="1"/>
          </p:cNvSpPr>
          <p:nvPr/>
        </p:nvSpPr>
        <p:spPr bwMode="auto">
          <a:xfrm>
            <a:off x="4387010" y="348140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6" name="Rectangle 70"/>
          <p:cNvSpPr>
            <a:spLocks noChangeArrowheads="1"/>
          </p:cNvSpPr>
          <p:nvPr/>
        </p:nvSpPr>
        <p:spPr bwMode="auto">
          <a:xfrm>
            <a:off x="4387010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7" name="Rectangle 71"/>
          <p:cNvSpPr>
            <a:spLocks noChangeArrowheads="1"/>
          </p:cNvSpPr>
          <p:nvPr/>
        </p:nvSpPr>
        <p:spPr bwMode="auto">
          <a:xfrm>
            <a:off x="4387010" y="419358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2408" name="Rectangle 72"/>
          <p:cNvSpPr>
            <a:spLocks noChangeArrowheads="1"/>
          </p:cNvSpPr>
          <p:nvPr/>
        </p:nvSpPr>
        <p:spPr bwMode="auto">
          <a:xfrm>
            <a:off x="4387010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9" name="Rectangle 73"/>
          <p:cNvSpPr>
            <a:spLocks noChangeArrowheads="1"/>
          </p:cNvSpPr>
          <p:nvPr/>
        </p:nvSpPr>
        <p:spPr bwMode="auto">
          <a:xfrm>
            <a:off x="4387010" y="490814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10" name="Rectangle 74"/>
          <p:cNvSpPr>
            <a:spLocks noChangeArrowheads="1"/>
          </p:cNvSpPr>
          <p:nvPr/>
        </p:nvSpPr>
        <p:spPr bwMode="auto">
          <a:xfrm>
            <a:off x="4387010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411" name="Rectangle 75"/>
          <p:cNvSpPr>
            <a:spLocks noChangeArrowheads="1"/>
          </p:cNvSpPr>
          <p:nvPr/>
        </p:nvSpPr>
        <p:spPr bwMode="auto">
          <a:xfrm>
            <a:off x="4813365" y="31217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2" name="Rectangle 76"/>
          <p:cNvSpPr>
            <a:spLocks noChangeArrowheads="1"/>
          </p:cNvSpPr>
          <p:nvPr/>
        </p:nvSpPr>
        <p:spPr bwMode="auto">
          <a:xfrm>
            <a:off x="4813365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3" name="Rectangle 77"/>
          <p:cNvSpPr>
            <a:spLocks noChangeArrowheads="1"/>
          </p:cNvSpPr>
          <p:nvPr/>
        </p:nvSpPr>
        <p:spPr bwMode="auto">
          <a:xfrm>
            <a:off x="4813365" y="383630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4" name="Rectangle 78"/>
          <p:cNvSpPr>
            <a:spLocks noChangeArrowheads="1"/>
          </p:cNvSpPr>
          <p:nvPr/>
        </p:nvSpPr>
        <p:spPr bwMode="auto">
          <a:xfrm>
            <a:off x="4813365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5" name="Rectangle 79"/>
          <p:cNvSpPr>
            <a:spLocks noChangeArrowheads="1"/>
          </p:cNvSpPr>
          <p:nvPr/>
        </p:nvSpPr>
        <p:spPr bwMode="auto">
          <a:xfrm>
            <a:off x="4813365" y="454848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6" name="Rectangle 80"/>
          <p:cNvSpPr>
            <a:spLocks noChangeArrowheads="1"/>
          </p:cNvSpPr>
          <p:nvPr/>
        </p:nvSpPr>
        <p:spPr bwMode="auto">
          <a:xfrm>
            <a:off x="4813365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7" name="Rectangle 81"/>
          <p:cNvSpPr>
            <a:spLocks noChangeArrowheads="1"/>
          </p:cNvSpPr>
          <p:nvPr/>
        </p:nvSpPr>
        <p:spPr bwMode="auto">
          <a:xfrm>
            <a:off x="4813365" y="526304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99" name="Rectangle 82"/>
          <p:cNvSpPr>
            <a:spLocks noChangeArrowheads="1"/>
          </p:cNvSpPr>
          <p:nvPr/>
        </p:nvSpPr>
        <p:spPr bwMode="auto">
          <a:xfrm>
            <a:off x="3523581" y="2376215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700" name="Rectangle 83"/>
          <p:cNvSpPr>
            <a:spLocks noChangeArrowheads="1"/>
          </p:cNvSpPr>
          <p:nvPr/>
        </p:nvSpPr>
        <p:spPr bwMode="auto">
          <a:xfrm>
            <a:off x="3879671" y="2376215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701" name="Rectangle 84"/>
          <p:cNvSpPr>
            <a:spLocks noChangeArrowheads="1"/>
          </p:cNvSpPr>
          <p:nvPr/>
        </p:nvSpPr>
        <p:spPr bwMode="auto">
          <a:xfrm>
            <a:off x="3523581" y="2732303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702" name="Rectangle 85"/>
          <p:cNvSpPr>
            <a:spLocks noChangeArrowheads="1"/>
          </p:cNvSpPr>
          <p:nvPr/>
        </p:nvSpPr>
        <p:spPr bwMode="auto">
          <a:xfrm>
            <a:off x="3879671" y="2737067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703" name="Line 86"/>
          <p:cNvSpPr>
            <a:spLocks noChangeShapeType="1"/>
          </p:cNvSpPr>
          <p:nvPr/>
        </p:nvSpPr>
        <p:spPr bwMode="auto">
          <a:xfrm flipH="1" flipV="1">
            <a:off x="3677212" y="2479825"/>
            <a:ext cx="337035" cy="404918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1704" name="Line 87"/>
          <p:cNvSpPr>
            <a:spLocks noChangeShapeType="1"/>
          </p:cNvSpPr>
          <p:nvPr/>
        </p:nvSpPr>
        <p:spPr bwMode="auto">
          <a:xfrm flipV="1">
            <a:off x="4014246" y="2461961"/>
            <a:ext cx="0" cy="40491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1705" name="Line 88"/>
          <p:cNvSpPr>
            <a:spLocks noChangeShapeType="1"/>
          </p:cNvSpPr>
          <p:nvPr/>
        </p:nvSpPr>
        <p:spPr bwMode="auto">
          <a:xfrm flipH="1">
            <a:off x="3677212" y="2866879"/>
            <a:ext cx="33703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1706" name="Freeform 89"/>
          <p:cNvSpPr>
            <a:spLocks/>
          </p:cNvSpPr>
          <p:nvPr/>
        </p:nvSpPr>
        <p:spPr bwMode="auto">
          <a:xfrm>
            <a:off x="5352858" y="3305143"/>
            <a:ext cx="2228239" cy="2093664"/>
          </a:xfrm>
          <a:custGeom>
            <a:avLst/>
            <a:gdLst>
              <a:gd name="T0" fmla="*/ 0 w 1871"/>
              <a:gd name="T1" fmla="*/ 0 h 1758"/>
              <a:gd name="T2" fmla="*/ 2147483646 w 1871"/>
              <a:gd name="T3" fmla="*/ 0 h 1758"/>
              <a:gd name="T4" fmla="*/ 0 w 1871"/>
              <a:gd name="T5" fmla="*/ 2147483646 h 1758"/>
              <a:gd name="T6" fmla="*/ 2147483646 w 1871"/>
              <a:gd name="T7" fmla="*/ 2147483646 h 1758"/>
              <a:gd name="T8" fmla="*/ 2147483646 w 1871"/>
              <a:gd name="T9" fmla="*/ 2147483646 h 1758"/>
              <a:gd name="T10" fmla="*/ 2147483646 w 1871"/>
              <a:gd name="T11" fmla="*/ 2147483646 h 1758"/>
              <a:gd name="T12" fmla="*/ 2147483646 w 1871"/>
              <a:gd name="T13" fmla="*/ 2147483646 h 1758"/>
              <a:gd name="T14" fmla="*/ 2147483646 w 1871"/>
              <a:gd name="T15" fmla="*/ 2147483646 h 1758"/>
              <a:gd name="T16" fmla="*/ 2147483646 w 1871"/>
              <a:gd name="T17" fmla="*/ 2147483646 h 1758"/>
              <a:gd name="T18" fmla="*/ 2147483646 w 1871"/>
              <a:gd name="T19" fmla="*/ 2147483646 h 1758"/>
              <a:gd name="T20" fmla="*/ 2147483646 w 1871"/>
              <a:gd name="T21" fmla="*/ 2147483646 h 1758"/>
              <a:gd name="T22" fmla="*/ 2147483646 w 1871"/>
              <a:gd name="T23" fmla="*/ 2147483646 h 1758"/>
              <a:gd name="T24" fmla="*/ 0 w 1871"/>
              <a:gd name="T25" fmla="*/ 2147483646 h 1758"/>
              <a:gd name="T26" fmla="*/ 2147483646 w 1871"/>
              <a:gd name="T27" fmla="*/ 2147483646 h 175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871"/>
              <a:gd name="T43" fmla="*/ 0 h 1758"/>
              <a:gd name="T44" fmla="*/ 1871 w 1871"/>
              <a:gd name="T45" fmla="*/ 1758 h 175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871" h="1758">
                <a:moveTo>
                  <a:pt x="0" y="0"/>
                </a:moveTo>
                <a:lnTo>
                  <a:pt x="1815" y="0"/>
                </a:lnTo>
                <a:lnTo>
                  <a:pt x="0" y="284"/>
                </a:lnTo>
                <a:lnTo>
                  <a:pt x="1758" y="284"/>
                </a:lnTo>
                <a:lnTo>
                  <a:pt x="57" y="567"/>
                </a:lnTo>
                <a:lnTo>
                  <a:pt x="1871" y="567"/>
                </a:lnTo>
                <a:lnTo>
                  <a:pt x="57" y="851"/>
                </a:lnTo>
                <a:lnTo>
                  <a:pt x="1758" y="851"/>
                </a:lnTo>
                <a:lnTo>
                  <a:pt x="57" y="1191"/>
                </a:lnTo>
                <a:lnTo>
                  <a:pt x="1758" y="1191"/>
                </a:lnTo>
                <a:lnTo>
                  <a:pt x="57" y="1474"/>
                </a:lnTo>
                <a:lnTo>
                  <a:pt x="1758" y="1474"/>
                </a:lnTo>
                <a:lnTo>
                  <a:pt x="0" y="1758"/>
                </a:lnTo>
                <a:lnTo>
                  <a:pt x="1815" y="1758"/>
                </a:lnTo>
              </a:path>
            </a:pathLst>
          </a:cu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2426" name="Text Box 90"/>
          <p:cNvSpPr txBox="1">
            <a:spLocks noChangeArrowheads="1"/>
          </p:cNvSpPr>
          <p:nvPr/>
        </p:nvSpPr>
        <p:spPr bwMode="auto">
          <a:xfrm>
            <a:off x="4838373" y="2400033"/>
            <a:ext cx="332142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X</a:t>
            </a:r>
          </a:p>
        </p:txBody>
      </p:sp>
      <p:sp>
        <p:nvSpPr>
          <p:cNvPr id="142427" name="Text Box 91"/>
          <p:cNvSpPr txBox="1">
            <a:spLocks noChangeArrowheads="1"/>
          </p:cNvSpPr>
          <p:nvPr/>
        </p:nvSpPr>
        <p:spPr bwMode="auto">
          <a:xfrm>
            <a:off x="4445365" y="2800188"/>
            <a:ext cx="32573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Y</a:t>
            </a:r>
          </a:p>
        </p:txBody>
      </p:sp>
      <p:sp>
        <p:nvSpPr>
          <p:cNvPr id="142429" name="Text Box 93"/>
          <p:cNvSpPr txBox="1">
            <a:spLocks noChangeArrowheads="1"/>
          </p:cNvSpPr>
          <p:nvPr/>
        </p:nvSpPr>
        <p:spPr bwMode="auto">
          <a:xfrm>
            <a:off x="3009097" y="1428229"/>
            <a:ext cx="6187912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0,                                       if i=0, j=0</a:t>
            </a: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c[i,j] =    c[i-1,j-1]+1                  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= 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j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max ( c[i,j-1], c[i-1,j] )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≠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11711" name="AutoShape 94"/>
          <p:cNvSpPr>
            <a:spLocks/>
          </p:cNvSpPr>
          <p:nvPr/>
        </p:nvSpPr>
        <p:spPr bwMode="auto">
          <a:xfrm>
            <a:off x="4152394" y="1428229"/>
            <a:ext cx="228660" cy="743144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subsequence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Sequence:  ABCBDABBBACD</a:t>
            </a:r>
          </a:p>
        </p:txBody>
      </p:sp>
    </p:spTree>
    <p:extLst>
      <p:ext uri="{BB962C8B-B14F-4D97-AF65-F5344CB8AC3E}">
        <p14:creationId xmlns:p14="http://schemas.microsoft.com/office/powerpoint/2010/main" val="539659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 Box 149"/>
          <p:cNvSpPr txBox="1">
            <a:spLocks noChangeArrowheads="1"/>
          </p:cNvSpPr>
          <p:nvPr/>
        </p:nvSpPr>
        <p:spPr bwMode="auto">
          <a:xfrm>
            <a:off x="3009098" y="1428229"/>
            <a:ext cx="6224781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0,                    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=0, j=0</a:t>
            </a:r>
          </a:p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c[i-1,j-1]+1          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&gt;0  and x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5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max(c[i,j-1],c[i-1,j])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&gt;0  and x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≠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endParaRPr lang="en-US" sz="15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1466" name="Rectangle 154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595590"/>
            <a:ext cx="9144000" cy="47783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/>
              <a:t>LCS: Example</a:t>
            </a: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4814555" y="276684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5208755" y="276684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5208755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5208755" y="348140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5208755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1" name="Rectangle 9"/>
          <p:cNvSpPr>
            <a:spLocks noChangeArrowheads="1"/>
          </p:cNvSpPr>
          <p:nvPr/>
        </p:nvSpPr>
        <p:spPr bwMode="auto">
          <a:xfrm>
            <a:off x="5556508" y="276684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5912597" y="276684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23" name="Rectangle 11"/>
          <p:cNvSpPr>
            <a:spLocks noChangeArrowheads="1"/>
          </p:cNvSpPr>
          <p:nvPr/>
        </p:nvSpPr>
        <p:spPr bwMode="auto">
          <a:xfrm>
            <a:off x="5556508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5912597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5556508" y="348140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5912597" y="348140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7" name="Rectangle 15"/>
          <p:cNvSpPr>
            <a:spLocks noChangeArrowheads="1"/>
          </p:cNvSpPr>
          <p:nvPr/>
        </p:nvSpPr>
        <p:spPr bwMode="auto">
          <a:xfrm>
            <a:off x="5556508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8" name="Rectangle 16"/>
          <p:cNvSpPr>
            <a:spLocks noChangeArrowheads="1"/>
          </p:cNvSpPr>
          <p:nvPr/>
        </p:nvSpPr>
        <p:spPr bwMode="auto">
          <a:xfrm>
            <a:off x="5912597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9" name="Rectangle 17"/>
          <p:cNvSpPr>
            <a:spLocks noChangeArrowheads="1"/>
          </p:cNvSpPr>
          <p:nvPr/>
        </p:nvSpPr>
        <p:spPr bwMode="auto">
          <a:xfrm>
            <a:off x="5207565" y="4192547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30" name="Rectangle 18"/>
          <p:cNvSpPr>
            <a:spLocks noChangeArrowheads="1"/>
          </p:cNvSpPr>
          <p:nvPr/>
        </p:nvSpPr>
        <p:spPr bwMode="auto">
          <a:xfrm>
            <a:off x="5208755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31" name="Rectangle 19"/>
          <p:cNvSpPr>
            <a:spLocks noChangeArrowheads="1"/>
          </p:cNvSpPr>
          <p:nvPr/>
        </p:nvSpPr>
        <p:spPr bwMode="auto">
          <a:xfrm>
            <a:off x="5208755" y="490814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32" name="Rectangle 20"/>
          <p:cNvSpPr>
            <a:spLocks noChangeArrowheads="1"/>
          </p:cNvSpPr>
          <p:nvPr/>
        </p:nvSpPr>
        <p:spPr bwMode="auto">
          <a:xfrm>
            <a:off x="5208755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33" name="Rectangle 21"/>
          <p:cNvSpPr>
            <a:spLocks noChangeArrowheads="1"/>
          </p:cNvSpPr>
          <p:nvPr/>
        </p:nvSpPr>
        <p:spPr bwMode="auto">
          <a:xfrm>
            <a:off x="5556508" y="419358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4" name="Rectangle 22"/>
          <p:cNvSpPr>
            <a:spLocks noChangeArrowheads="1"/>
          </p:cNvSpPr>
          <p:nvPr/>
        </p:nvSpPr>
        <p:spPr bwMode="auto">
          <a:xfrm>
            <a:off x="5912597" y="419358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5" name="Rectangle 23"/>
          <p:cNvSpPr>
            <a:spLocks noChangeArrowheads="1"/>
          </p:cNvSpPr>
          <p:nvPr/>
        </p:nvSpPr>
        <p:spPr bwMode="auto">
          <a:xfrm>
            <a:off x="5556508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6" name="Rectangle 24"/>
          <p:cNvSpPr>
            <a:spLocks noChangeArrowheads="1"/>
          </p:cNvSpPr>
          <p:nvPr/>
        </p:nvSpPr>
        <p:spPr bwMode="auto">
          <a:xfrm>
            <a:off x="5912597" y="454967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7" name="Rectangle 25"/>
          <p:cNvSpPr>
            <a:spLocks noChangeArrowheads="1"/>
          </p:cNvSpPr>
          <p:nvPr/>
        </p:nvSpPr>
        <p:spPr bwMode="auto">
          <a:xfrm>
            <a:off x="5556508" y="490814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8" name="Rectangle 26"/>
          <p:cNvSpPr>
            <a:spLocks noChangeArrowheads="1"/>
          </p:cNvSpPr>
          <p:nvPr/>
        </p:nvSpPr>
        <p:spPr bwMode="auto">
          <a:xfrm>
            <a:off x="5912597" y="490814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9" name="Rectangle 27"/>
          <p:cNvSpPr>
            <a:spLocks noChangeArrowheads="1"/>
          </p:cNvSpPr>
          <p:nvPr/>
        </p:nvSpPr>
        <p:spPr bwMode="auto">
          <a:xfrm>
            <a:off x="5556508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0" name="Rectangle 28"/>
          <p:cNvSpPr>
            <a:spLocks noChangeArrowheads="1"/>
          </p:cNvSpPr>
          <p:nvPr/>
        </p:nvSpPr>
        <p:spPr bwMode="auto">
          <a:xfrm>
            <a:off x="5912597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1" name="Rectangle 29"/>
          <p:cNvSpPr>
            <a:spLocks noChangeArrowheads="1"/>
          </p:cNvSpPr>
          <p:nvPr/>
        </p:nvSpPr>
        <p:spPr bwMode="auto">
          <a:xfrm>
            <a:off x="626987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42" name="Rectangle 30"/>
          <p:cNvSpPr>
            <a:spLocks noChangeArrowheads="1"/>
          </p:cNvSpPr>
          <p:nvPr/>
        </p:nvSpPr>
        <p:spPr bwMode="auto">
          <a:xfrm>
            <a:off x="6625968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43" name="Rectangle 31"/>
          <p:cNvSpPr>
            <a:spLocks noChangeArrowheads="1"/>
          </p:cNvSpPr>
          <p:nvPr/>
        </p:nvSpPr>
        <p:spPr bwMode="auto">
          <a:xfrm>
            <a:off x="6269877" y="31217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44" name="Rectangle 32"/>
          <p:cNvSpPr>
            <a:spLocks noChangeArrowheads="1"/>
          </p:cNvSpPr>
          <p:nvPr/>
        </p:nvSpPr>
        <p:spPr bwMode="auto">
          <a:xfrm>
            <a:off x="6625968" y="31217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45" name="Rectangle 33"/>
          <p:cNvSpPr>
            <a:spLocks noChangeArrowheads="1"/>
          </p:cNvSpPr>
          <p:nvPr/>
        </p:nvSpPr>
        <p:spPr bwMode="auto">
          <a:xfrm>
            <a:off x="626987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6" name="Rectangle 34"/>
          <p:cNvSpPr>
            <a:spLocks noChangeArrowheads="1"/>
          </p:cNvSpPr>
          <p:nvPr/>
        </p:nvSpPr>
        <p:spPr bwMode="auto">
          <a:xfrm>
            <a:off x="6625968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7" name="Rectangle 35"/>
          <p:cNvSpPr>
            <a:spLocks noChangeArrowheads="1"/>
          </p:cNvSpPr>
          <p:nvPr/>
        </p:nvSpPr>
        <p:spPr bwMode="auto">
          <a:xfrm>
            <a:off x="6269877" y="383630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8" name="Rectangle 36"/>
          <p:cNvSpPr>
            <a:spLocks noChangeArrowheads="1"/>
          </p:cNvSpPr>
          <p:nvPr/>
        </p:nvSpPr>
        <p:spPr bwMode="auto">
          <a:xfrm>
            <a:off x="6625968" y="383630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9" name="Rectangle 37"/>
          <p:cNvSpPr>
            <a:spLocks noChangeArrowheads="1"/>
          </p:cNvSpPr>
          <p:nvPr/>
        </p:nvSpPr>
        <p:spPr bwMode="auto">
          <a:xfrm>
            <a:off x="6983248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50" name="Rectangle 38"/>
          <p:cNvSpPr>
            <a:spLocks noChangeArrowheads="1"/>
          </p:cNvSpPr>
          <p:nvPr/>
        </p:nvSpPr>
        <p:spPr bwMode="auto">
          <a:xfrm>
            <a:off x="733933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51" name="Rectangle 39"/>
          <p:cNvSpPr>
            <a:spLocks noChangeArrowheads="1"/>
          </p:cNvSpPr>
          <p:nvPr/>
        </p:nvSpPr>
        <p:spPr bwMode="auto">
          <a:xfrm>
            <a:off x="6983248" y="31217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52" name="Rectangle 40"/>
          <p:cNvSpPr>
            <a:spLocks noChangeArrowheads="1"/>
          </p:cNvSpPr>
          <p:nvPr/>
        </p:nvSpPr>
        <p:spPr bwMode="auto">
          <a:xfrm>
            <a:off x="7339337" y="31217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53" name="Rectangle 41"/>
          <p:cNvSpPr>
            <a:spLocks noChangeArrowheads="1"/>
          </p:cNvSpPr>
          <p:nvPr/>
        </p:nvSpPr>
        <p:spPr bwMode="auto">
          <a:xfrm>
            <a:off x="6983248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4" name="Rectangle 42"/>
          <p:cNvSpPr>
            <a:spLocks noChangeArrowheads="1"/>
          </p:cNvSpPr>
          <p:nvPr/>
        </p:nvSpPr>
        <p:spPr bwMode="auto">
          <a:xfrm>
            <a:off x="733933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5" name="Rectangle 43"/>
          <p:cNvSpPr>
            <a:spLocks noChangeArrowheads="1"/>
          </p:cNvSpPr>
          <p:nvPr/>
        </p:nvSpPr>
        <p:spPr bwMode="auto">
          <a:xfrm>
            <a:off x="6983248" y="383630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6" name="Rectangle 44"/>
          <p:cNvSpPr>
            <a:spLocks noChangeArrowheads="1"/>
          </p:cNvSpPr>
          <p:nvPr/>
        </p:nvSpPr>
        <p:spPr bwMode="auto">
          <a:xfrm>
            <a:off x="7339337" y="383630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57" name="Rectangle 45"/>
          <p:cNvSpPr>
            <a:spLocks noChangeArrowheads="1"/>
          </p:cNvSpPr>
          <p:nvPr/>
        </p:nvSpPr>
        <p:spPr bwMode="auto">
          <a:xfrm>
            <a:off x="626987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8" name="Rectangle 46"/>
          <p:cNvSpPr>
            <a:spLocks noChangeArrowheads="1"/>
          </p:cNvSpPr>
          <p:nvPr/>
        </p:nvSpPr>
        <p:spPr bwMode="auto">
          <a:xfrm>
            <a:off x="6625968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9" name="Rectangle 47"/>
          <p:cNvSpPr>
            <a:spLocks noChangeArrowheads="1"/>
          </p:cNvSpPr>
          <p:nvPr/>
        </p:nvSpPr>
        <p:spPr bwMode="auto">
          <a:xfrm>
            <a:off x="6269877" y="454848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0" name="Rectangle 48"/>
          <p:cNvSpPr>
            <a:spLocks noChangeArrowheads="1"/>
          </p:cNvSpPr>
          <p:nvPr/>
        </p:nvSpPr>
        <p:spPr bwMode="auto">
          <a:xfrm>
            <a:off x="6625968" y="454848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1" name="Rectangle 49"/>
          <p:cNvSpPr>
            <a:spLocks noChangeArrowheads="1"/>
          </p:cNvSpPr>
          <p:nvPr/>
        </p:nvSpPr>
        <p:spPr bwMode="auto">
          <a:xfrm>
            <a:off x="626987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2" name="Rectangle 50"/>
          <p:cNvSpPr>
            <a:spLocks noChangeArrowheads="1"/>
          </p:cNvSpPr>
          <p:nvPr/>
        </p:nvSpPr>
        <p:spPr bwMode="auto">
          <a:xfrm>
            <a:off x="6625968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3" name="Rectangle 51"/>
          <p:cNvSpPr>
            <a:spLocks noChangeArrowheads="1"/>
          </p:cNvSpPr>
          <p:nvPr/>
        </p:nvSpPr>
        <p:spPr bwMode="auto">
          <a:xfrm>
            <a:off x="6269877" y="526304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4" name="Rectangle 52"/>
          <p:cNvSpPr>
            <a:spLocks noChangeArrowheads="1"/>
          </p:cNvSpPr>
          <p:nvPr/>
        </p:nvSpPr>
        <p:spPr bwMode="auto">
          <a:xfrm>
            <a:off x="6625968" y="526304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</a:p>
        </p:txBody>
      </p:sp>
      <p:sp>
        <p:nvSpPr>
          <p:cNvPr id="141365" name="Rectangle 53"/>
          <p:cNvSpPr>
            <a:spLocks noChangeArrowheads="1"/>
          </p:cNvSpPr>
          <p:nvPr/>
        </p:nvSpPr>
        <p:spPr bwMode="auto">
          <a:xfrm>
            <a:off x="6983248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66" name="Rectangle 54"/>
          <p:cNvSpPr>
            <a:spLocks noChangeArrowheads="1"/>
          </p:cNvSpPr>
          <p:nvPr/>
        </p:nvSpPr>
        <p:spPr bwMode="auto">
          <a:xfrm>
            <a:off x="733933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7" name="Rectangle 55"/>
          <p:cNvSpPr>
            <a:spLocks noChangeArrowheads="1"/>
          </p:cNvSpPr>
          <p:nvPr/>
        </p:nvSpPr>
        <p:spPr bwMode="auto">
          <a:xfrm>
            <a:off x="6983248" y="454848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8" name="Rectangle 56"/>
          <p:cNvSpPr>
            <a:spLocks noChangeArrowheads="1"/>
          </p:cNvSpPr>
          <p:nvPr/>
        </p:nvSpPr>
        <p:spPr bwMode="auto">
          <a:xfrm>
            <a:off x="7339337" y="454848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9" name="Rectangle 57"/>
          <p:cNvSpPr>
            <a:spLocks noChangeArrowheads="1"/>
          </p:cNvSpPr>
          <p:nvPr/>
        </p:nvSpPr>
        <p:spPr bwMode="auto">
          <a:xfrm>
            <a:off x="6983248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70" name="Rectangle 58"/>
          <p:cNvSpPr>
            <a:spLocks noChangeArrowheads="1"/>
          </p:cNvSpPr>
          <p:nvPr/>
        </p:nvSpPr>
        <p:spPr bwMode="auto">
          <a:xfrm>
            <a:off x="733933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</a:p>
        </p:txBody>
      </p:sp>
      <p:sp>
        <p:nvSpPr>
          <p:cNvPr id="141371" name="Rectangle 59"/>
          <p:cNvSpPr>
            <a:spLocks noChangeArrowheads="1"/>
          </p:cNvSpPr>
          <p:nvPr/>
        </p:nvSpPr>
        <p:spPr bwMode="auto">
          <a:xfrm>
            <a:off x="6983248" y="526304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</a:p>
        </p:txBody>
      </p:sp>
      <p:sp>
        <p:nvSpPr>
          <p:cNvPr id="141372" name="Rectangle 60"/>
          <p:cNvSpPr>
            <a:spLocks noChangeArrowheads="1"/>
          </p:cNvSpPr>
          <p:nvPr/>
        </p:nvSpPr>
        <p:spPr bwMode="auto">
          <a:xfrm>
            <a:off x="7339337" y="526304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</a:p>
        </p:txBody>
      </p:sp>
      <p:sp>
        <p:nvSpPr>
          <p:cNvPr id="141373" name="Rectangle 61"/>
          <p:cNvSpPr>
            <a:spLocks noChangeArrowheads="1"/>
          </p:cNvSpPr>
          <p:nvPr/>
        </p:nvSpPr>
        <p:spPr bwMode="auto">
          <a:xfrm>
            <a:off x="5207563" y="2361924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74" name="Rectangle 62"/>
          <p:cNvSpPr>
            <a:spLocks noChangeArrowheads="1"/>
          </p:cNvSpPr>
          <p:nvPr/>
        </p:nvSpPr>
        <p:spPr bwMode="auto">
          <a:xfrm>
            <a:off x="5555316" y="2361924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1375" name="Rectangle 63"/>
          <p:cNvSpPr>
            <a:spLocks noChangeArrowheads="1"/>
          </p:cNvSpPr>
          <p:nvPr/>
        </p:nvSpPr>
        <p:spPr bwMode="auto">
          <a:xfrm>
            <a:off x="5911407" y="2361924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1376" name="Rectangle 64"/>
          <p:cNvSpPr>
            <a:spLocks noChangeArrowheads="1"/>
          </p:cNvSpPr>
          <p:nvPr/>
        </p:nvSpPr>
        <p:spPr bwMode="auto">
          <a:xfrm>
            <a:off x="6268687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77" name="Rectangle 65"/>
          <p:cNvSpPr>
            <a:spLocks noChangeArrowheads="1"/>
          </p:cNvSpPr>
          <p:nvPr/>
        </p:nvSpPr>
        <p:spPr bwMode="auto">
          <a:xfrm>
            <a:off x="6624776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78" name="Rectangle 66"/>
          <p:cNvSpPr>
            <a:spLocks noChangeArrowheads="1"/>
          </p:cNvSpPr>
          <p:nvPr/>
        </p:nvSpPr>
        <p:spPr bwMode="auto">
          <a:xfrm>
            <a:off x="6982057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79" name="Rectangle 67"/>
          <p:cNvSpPr>
            <a:spLocks noChangeArrowheads="1"/>
          </p:cNvSpPr>
          <p:nvPr/>
        </p:nvSpPr>
        <p:spPr bwMode="auto">
          <a:xfrm>
            <a:off x="7338147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0" name="Rectangle 68"/>
          <p:cNvSpPr>
            <a:spLocks noChangeArrowheads="1"/>
          </p:cNvSpPr>
          <p:nvPr/>
        </p:nvSpPr>
        <p:spPr bwMode="auto">
          <a:xfrm>
            <a:off x="4387010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81" name="Rectangle 69"/>
          <p:cNvSpPr>
            <a:spLocks noChangeArrowheads="1"/>
          </p:cNvSpPr>
          <p:nvPr/>
        </p:nvSpPr>
        <p:spPr bwMode="auto">
          <a:xfrm>
            <a:off x="4387010" y="348140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2" name="Rectangle 70"/>
          <p:cNvSpPr>
            <a:spLocks noChangeArrowheads="1"/>
          </p:cNvSpPr>
          <p:nvPr/>
        </p:nvSpPr>
        <p:spPr bwMode="auto">
          <a:xfrm>
            <a:off x="4387010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3" name="Rectangle 71"/>
          <p:cNvSpPr>
            <a:spLocks noChangeArrowheads="1"/>
          </p:cNvSpPr>
          <p:nvPr/>
        </p:nvSpPr>
        <p:spPr bwMode="auto">
          <a:xfrm>
            <a:off x="4387010" y="419358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1384" name="Rectangle 72"/>
          <p:cNvSpPr>
            <a:spLocks noChangeArrowheads="1"/>
          </p:cNvSpPr>
          <p:nvPr/>
        </p:nvSpPr>
        <p:spPr bwMode="auto">
          <a:xfrm>
            <a:off x="4387010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5" name="Rectangle 73"/>
          <p:cNvSpPr>
            <a:spLocks noChangeArrowheads="1"/>
          </p:cNvSpPr>
          <p:nvPr/>
        </p:nvSpPr>
        <p:spPr bwMode="auto">
          <a:xfrm>
            <a:off x="4387010" y="490814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6" name="Rectangle 74"/>
          <p:cNvSpPr>
            <a:spLocks noChangeArrowheads="1"/>
          </p:cNvSpPr>
          <p:nvPr/>
        </p:nvSpPr>
        <p:spPr bwMode="auto">
          <a:xfrm>
            <a:off x="4387010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87" name="Rectangle 75"/>
          <p:cNvSpPr>
            <a:spLocks noChangeArrowheads="1"/>
          </p:cNvSpPr>
          <p:nvPr/>
        </p:nvSpPr>
        <p:spPr bwMode="auto">
          <a:xfrm>
            <a:off x="4813365" y="31217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88" name="Rectangle 76"/>
          <p:cNvSpPr>
            <a:spLocks noChangeArrowheads="1"/>
          </p:cNvSpPr>
          <p:nvPr/>
        </p:nvSpPr>
        <p:spPr bwMode="auto">
          <a:xfrm>
            <a:off x="4813365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89" name="Rectangle 77"/>
          <p:cNvSpPr>
            <a:spLocks noChangeArrowheads="1"/>
          </p:cNvSpPr>
          <p:nvPr/>
        </p:nvSpPr>
        <p:spPr bwMode="auto">
          <a:xfrm>
            <a:off x="4813365" y="383630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90" name="Rectangle 78"/>
          <p:cNvSpPr>
            <a:spLocks noChangeArrowheads="1"/>
          </p:cNvSpPr>
          <p:nvPr/>
        </p:nvSpPr>
        <p:spPr bwMode="auto">
          <a:xfrm>
            <a:off x="4813365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91" name="Rectangle 79"/>
          <p:cNvSpPr>
            <a:spLocks noChangeArrowheads="1"/>
          </p:cNvSpPr>
          <p:nvPr/>
        </p:nvSpPr>
        <p:spPr bwMode="auto">
          <a:xfrm>
            <a:off x="4813365" y="454848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92" name="Rectangle 80"/>
          <p:cNvSpPr>
            <a:spLocks noChangeArrowheads="1"/>
          </p:cNvSpPr>
          <p:nvPr/>
        </p:nvSpPr>
        <p:spPr bwMode="auto">
          <a:xfrm>
            <a:off x="4813365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93" name="Rectangle 81"/>
          <p:cNvSpPr>
            <a:spLocks noChangeArrowheads="1"/>
          </p:cNvSpPr>
          <p:nvPr/>
        </p:nvSpPr>
        <p:spPr bwMode="auto">
          <a:xfrm>
            <a:off x="4813365" y="526304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401" name="Line 89"/>
          <p:cNvSpPr>
            <a:spLocks noChangeShapeType="1"/>
          </p:cNvSpPr>
          <p:nvPr/>
        </p:nvSpPr>
        <p:spPr bwMode="auto">
          <a:xfrm flipH="1">
            <a:off x="5420741" y="3305143"/>
            <a:ext cx="2703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2" name="Line 90"/>
          <p:cNvSpPr>
            <a:spLocks noChangeShapeType="1"/>
          </p:cNvSpPr>
          <p:nvPr/>
        </p:nvSpPr>
        <p:spPr bwMode="auto">
          <a:xfrm flipH="1">
            <a:off x="5825659" y="330514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3" name="Line 91"/>
          <p:cNvSpPr>
            <a:spLocks noChangeShapeType="1"/>
          </p:cNvSpPr>
          <p:nvPr/>
        </p:nvSpPr>
        <p:spPr bwMode="auto">
          <a:xfrm flipH="1">
            <a:off x="6096001" y="3305143"/>
            <a:ext cx="27034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4" name="Line 92"/>
          <p:cNvSpPr>
            <a:spLocks noChangeShapeType="1"/>
          </p:cNvSpPr>
          <p:nvPr/>
        </p:nvSpPr>
        <p:spPr bwMode="auto">
          <a:xfrm flipH="1" flipV="1">
            <a:off x="6568802" y="3034802"/>
            <a:ext cx="134576" cy="2024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5" name="Line 93"/>
          <p:cNvSpPr>
            <a:spLocks noChangeShapeType="1"/>
          </p:cNvSpPr>
          <p:nvPr/>
        </p:nvSpPr>
        <p:spPr bwMode="auto">
          <a:xfrm flipH="1" flipV="1">
            <a:off x="6905836" y="3034802"/>
            <a:ext cx="203650" cy="2024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6" name="Line 94"/>
          <p:cNvSpPr>
            <a:spLocks noChangeShapeType="1"/>
          </p:cNvSpPr>
          <p:nvPr/>
        </p:nvSpPr>
        <p:spPr bwMode="auto">
          <a:xfrm flipH="1">
            <a:off x="7244064" y="330514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7" name="Line 95"/>
          <p:cNvSpPr>
            <a:spLocks noChangeShapeType="1"/>
          </p:cNvSpPr>
          <p:nvPr/>
        </p:nvSpPr>
        <p:spPr bwMode="auto">
          <a:xfrm flipH="1" flipV="1">
            <a:off x="7244064" y="3439719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8" name="Line 96"/>
          <p:cNvSpPr>
            <a:spLocks noChangeShapeType="1"/>
          </p:cNvSpPr>
          <p:nvPr/>
        </p:nvSpPr>
        <p:spPr bwMode="auto">
          <a:xfrm flipH="1" flipV="1">
            <a:off x="6163885" y="3373026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9" name="Line 97"/>
          <p:cNvSpPr>
            <a:spLocks noChangeShapeType="1"/>
          </p:cNvSpPr>
          <p:nvPr/>
        </p:nvSpPr>
        <p:spPr bwMode="auto">
          <a:xfrm flipV="1">
            <a:off x="5352857" y="3373026"/>
            <a:ext cx="0" cy="2703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0" name="Line 98"/>
          <p:cNvSpPr>
            <a:spLocks noChangeShapeType="1"/>
          </p:cNvSpPr>
          <p:nvPr/>
        </p:nvSpPr>
        <p:spPr bwMode="auto">
          <a:xfrm flipH="1">
            <a:off x="5420741" y="3643368"/>
            <a:ext cx="2703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1" name="Line 99"/>
          <p:cNvSpPr>
            <a:spLocks noChangeShapeType="1"/>
          </p:cNvSpPr>
          <p:nvPr/>
        </p:nvSpPr>
        <p:spPr bwMode="auto">
          <a:xfrm flipV="1">
            <a:off x="6096001" y="3439719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2" name="Line 100"/>
          <p:cNvSpPr>
            <a:spLocks noChangeShapeType="1"/>
          </p:cNvSpPr>
          <p:nvPr/>
        </p:nvSpPr>
        <p:spPr bwMode="auto">
          <a:xfrm flipH="1">
            <a:off x="6568803" y="3643368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3" name="Line 101"/>
          <p:cNvSpPr>
            <a:spLocks noChangeShapeType="1"/>
          </p:cNvSpPr>
          <p:nvPr/>
        </p:nvSpPr>
        <p:spPr bwMode="auto">
          <a:xfrm flipH="1">
            <a:off x="6905836" y="3643368"/>
            <a:ext cx="20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4" name="Line 102"/>
          <p:cNvSpPr>
            <a:spLocks noChangeShapeType="1"/>
          </p:cNvSpPr>
          <p:nvPr/>
        </p:nvSpPr>
        <p:spPr bwMode="auto">
          <a:xfrm flipH="1" flipV="1">
            <a:off x="7244064" y="3777946"/>
            <a:ext cx="202459" cy="2024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5" name="Line 103"/>
          <p:cNvSpPr>
            <a:spLocks noChangeShapeType="1"/>
          </p:cNvSpPr>
          <p:nvPr/>
        </p:nvSpPr>
        <p:spPr bwMode="auto">
          <a:xfrm flipH="1">
            <a:off x="6839146" y="398040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6" name="Line 104"/>
          <p:cNvSpPr>
            <a:spLocks noChangeShapeType="1"/>
          </p:cNvSpPr>
          <p:nvPr/>
        </p:nvSpPr>
        <p:spPr bwMode="auto">
          <a:xfrm flipH="1">
            <a:off x="6500920" y="398040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7" name="Line 105"/>
          <p:cNvSpPr>
            <a:spLocks noChangeShapeType="1"/>
          </p:cNvSpPr>
          <p:nvPr/>
        </p:nvSpPr>
        <p:spPr bwMode="auto">
          <a:xfrm flipH="1" flipV="1">
            <a:off x="6153165" y="3733880"/>
            <a:ext cx="228660" cy="24295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8" name="Line 106"/>
          <p:cNvSpPr>
            <a:spLocks noChangeShapeType="1"/>
          </p:cNvSpPr>
          <p:nvPr/>
        </p:nvSpPr>
        <p:spPr bwMode="auto">
          <a:xfrm flipH="1">
            <a:off x="5825659" y="4048286"/>
            <a:ext cx="1357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9" name="Line 107"/>
          <p:cNvSpPr>
            <a:spLocks noChangeShapeType="1"/>
          </p:cNvSpPr>
          <p:nvPr/>
        </p:nvSpPr>
        <p:spPr bwMode="auto">
          <a:xfrm flipH="1">
            <a:off x="5429078" y="3988740"/>
            <a:ext cx="209605" cy="154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0" name="Line 108"/>
          <p:cNvSpPr>
            <a:spLocks noChangeShapeType="1"/>
          </p:cNvSpPr>
          <p:nvPr/>
        </p:nvSpPr>
        <p:spPr bwMode="auto">
          <a:xfrm flipV="1">
            <a:off x="5376676" y="3743408"/>
            <a:ext cx="0" cy="2691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1" name="Line 109"/>
          <p:cNvSpPr>
            <a:spLocks noChangeShapeType="1"/>
          </p:cNvSpPr>
          <p:nvPr/>
        </p:nvSpPr>
        <p:spPr bwMode="auto">
          <a:xfrm flipV="1">
            <a:off x="5374294" y="4105452"/>
            <a:ext cx="0" cy="1703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2" name="Line 110"/>
          <p:cNvSpPr>
            <a:spLocks noChangeShapeType="1"/>
          </p:cNvSpPr>
          <p:nvPr/>
        </p:nvSpPr>
        <p:spPr bwMode="auto">
          <a:xfrm flipH="1" flipV="1">
            <a:off x="5420742" y="4048287"/>
            <a:ext cx="202459" cy="2703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3" name="Line 111"/>
          <p:cNvSpPr>
            <a:spLocks noChangeShapeType="1"/>
          </p:cNvSpPr>
          <p:nvPr/>
        </p:nvSpPr>
        <p:spPr bwMode="auto">
          <a:xfrm flipH="1" flipV="1">
            <a:off x="5757777" y="4116170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4" name="Line 112"/>
          <p:cNvSpPr>
            <a:spLocks noChangeShapeType="1"/>
          </p:cNvSpPr>
          <p:nvPr/>
        </p:nvSpPr>
        <p:spPr bwMode="auto">
          <a:xfrm flipH="1">
            <a:off x="6163885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5" name="Line 113"/>
          <p:cNvSpPr>
            <a:spLocks noChangeShapeType="1"/>
          </p:cNvSpPr>
          <p:nvPr/>
        </p:nvSpPr>
        <p:spPr bwMode="auto">
          <a:xfrm flipH="1">
            <a:off x="6500920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6" name="Line 114"/>
          <p:cNvSpPr>
            <a:spLocks noChangeShapeType="1"/>
          </p:cNvSpPr>
          <p:nvPr/>
        </p:nvSpPr>
        <p:spPr bwMode="auto">
          <a:xfrm flipH="1">
            <a:off x="6839146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7" name="Line 115"/>
          <p:cNvSpPr>
            <a:spLocks noChangeShapeType="1"/>
          </p:cNvSpPr>
          <p:nvPr/>
        </p:nvSpPr>
        <p:spPr bwMode="auto">
          <a:xfrm flipH="1" flipV="1">
            <a:off x="7514404" y="4116171"/>
            <a:ext cx="0" cy="2024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8" name="Line 116"/>
          <p:cNvSpPr>
            <a:spLocks noChangeShapeType="1"/>
          </p:cNvSpPr>
          <p:nvPr/>
        </p:nvSpPr>
        <p:spPr bwMode="auto">
          <a:xfrm flipH="1" flipV="1">
            <a:off x="7244064" y="4452013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9" name="Line 117"/>
          <p:cNvSpPr>
            <a:spLocks noChangeShapeType="1"/>
          </p:cNvSpPr>
          <p:nvPr/>
        </p:nvSpPr>
        <p:spPr bwMode="auto">
          <a:xfrm flipH="1" flipV="1">
            <a:off x="6163885" y="4452013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0" name="Line 118"/>
          <p:cNvSpPr>
            <a:spLocks noChangeShapeType="1"/>
          </p:cNvSpPr>
          <p:nvPr/>
        </p:nvSpPr>
        <p:spPr bwMode="auto">
          <a:xfrm flipH="1">
            <a:off x="6839146" y="472354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1" name="Line 119"/>
          <p:cNvSpPr>
            <a:spLocks noChangeShapeType="1"/>
          </p:cNvSpPr>
          <p:nvPr/>
        </p:nvSpPr>
        <p:spPr bwMode="auto">
          <a:xfrm flipH="1">
            <a:off x="6500920" y="465566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2" name="Line 120"/>
          <p:cNvSpPr>
            <a:spLocks noChangeShapeType="1"/>
          </p:cNvSpPr>
          <p:nvPr/>
        </p:nvSpPr>
        <p:spPr bwMode="auto">
          <a:xfrm flipH="1">
            <a:off x="5825659" y="472354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3" name="Line 121"/>
          <p:cNvSpPr>
            <a:spLocks noChangeShapeType="1"/>
          </p:cNvSpPr>
          <p:nvPr/>
        </p:nvSpPr>
        <p:spPr bwMode="auto">
          <a:xfrm flipV="1">
            <a:off x="5376676" y="4444868"/>
            <a:ext cx="0" cy="2703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4" name="Line 122"/>
          <p:cNvSpPr>
            <a:spLocks noChangeShapeType="1"/>
          </p:cNvSpPr>
          <p:nvPr/>
        </p:nvSpPr>
        <p:spPr bwMode="auto">
          <a:xfrm flipV="1">
            <a:off x="5753011" y="4444870"/>
            <a:ext cx="4764" cy="2441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5" name="Line 123"/>
          <p:cNvSpPr>
            <a:spLocks noChangeShapeType="1"/>
          </p:cNvSpPr>
          <p:nvPr/>
        </p:nvSpPr>
        <p:spPr bwMode="auto">
          <a:xfrm flipH="1" flipV="1">
            <a:off x="7244064" y="4790239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6" name="Line 124"/>
          <p:cNvSpPr>
            <a:spLocks noChangeShapeType="1"/>
          </p:cNvSpPr>
          <p:nvPr/>
        </p:nvSpPr>
        <p:spPr bwMode="auto">
          <a:xfrm flipH="1" flipV="1">
            <a:off x="6163885" y="4791430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7" name="Line 125"/>
          <p:cNvSpPr>
            <a:spLocks noChangeShapeType="1"/>
          </p:cNvSpPr>
          <p:nvPr/>
        </p:nvSpPr>
        <p:spPr bwMode="auto">
          <a:xfrm flipV="1">
            <a:off x="5352857" y="4791430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8" name="Line 126"/>
          <p:cNvSpPr>
            <a:spLocks noChangeShapeType="1"/>
          </p:cNvSpPr>
          <p:nvPr/>
        </p:nvSpPr>
        <p:spPr bwMode="auto">
          <a:xfrm flipV="1">
            <a:off x="5691083" y="4791430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9" name="Line 127"/>
          <p:cNvSpPr>
            <a:spLocks noChangeShapeType="1"/>
          </p:cNvSpPr>
          <p:nvPr/>
        </p:nvSpPr>
        <p:spPr bwMode="auto">
          <a:xfrm flipH="1">
            <a:off x="5825659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0" name="Line 128"/>
          <p:cNvSpPr>
            <a:spLocks noChangeShapeType="1"/>
          </p:cNvSpPr>
          <p:nvPr/>
        </p:nvSpPr>
        <p:spPr bwMode="auto">
          <a:xfrm flipH="1">
            <a:off x="6500920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1" name="Line 129"/>
          <p:cNvSpPr>
            <a:spLocks noChangeShapeType="1"/>
          </p:cNvSpPr>
          <p:nvPr/>
        </p:nvSpPr>
        <p:spPr bwMode="auto">
          <a:xfrm flipH="1">
            <a:off x="6907029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2" name="Line 130"/>
          <p:cNvSpPr>
            <a:spLocks noChangeShapeType="1"/>
          </p:cNvSpPr>
          <p:nvPr/>
        </p:nvSpPr>
        <p:spPr bwMode="auto">
          <a:xfrm flipH="1" flipV="1">
            <a:off x="6839146" y="5128465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3" name="Line 131"/>
          <p:cNvSpPr>
            <a:spLocks noChangeShapeType="1"/>
          </p:cNvSpPr>
          <p:nvPr/>
        </p:nvSpPr>
        <p:spPr bwMode="auto">
          <a:xfrm flipH="1" flipV="1">
            <a:off x="6568803" y="5195157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4" name="Line 132"/>
          <p:cNvSpPr>
            <a:spLocks noChangeShapeType="1"/>
          </p:cNvSpPr>
          <p:nvPr/>
        </p:nvSpPr>
        <p:spPr bwMode="auto">
          <a:xfrm flipH="1" flipV="1">
            <a:off x="5150400" y="5195157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5" name="Line 133"/>
          <p:cNvSpPr>
            <a:spLocks noChangeShapeType="1"/>
          </p:cNvSpPr>
          <p:nvPr/>
        </p:nvSpPr>
        <p:spPr bwMode="auto">
          <a:xfrm flipH="1">
            <a:off x="5420742" y="5466690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6" name="Line 134"/>
          <p:cNvSpPr>
            <a:spLocks noChangeShapeType="1"/>
          </p:cNvSpPr>
          <p:nvPr/>
        </p:nvSpPr>
        <p:spPr bwMode="auto">
          <a:xfrm flipH="1">
            <a:off x="5793505" y="5434535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7" name="Line 135"/>
          <p:cNvSpPr>
            <a:spLocks noChangeShapeType="1"/>
          </p:cNvSpPr>
          <p:nvPr/>
        </p:nvSpPr>
        <p:spPr bwMode="auto">
          <a:xfrm flipH="1">
            <a:off x="7244064" y="539880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8" name="Line 136"/>
          <p:cNvSpPr>
            <a:spLocks noChangeShapeType="1"/>
          </p:cNvSpPr>
          <p:nvPr/>
        </p:nvSpPr>
        <p:spPr bwMode="auto">
          <a:xfrm flipV="1">
            <a:off x="6434226" y="5195157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7892" name="AutoShape 138"/>
          <p:cNvSpPr>
            <a:spLocks/>
          </p:cNvSpPr>
          <p:nvPr/>
        </p:nvSpPr>
        <p:spPr bwMode="auto">
          <a:xfrm>
            <a:off x="3934453" y="1428229"/>
            <a:ext cx="228660" cy="743144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7893" name="Rectangle 147"/>
          <p:cNvSpPr>
            <a:spLocks noChangeArrowheads="1"/>
          </p:cNvSpPr>
          <p:nvPr/>
        </p:nvSpPr>
        <p:spPr bwMode="auto">
          <a:xfrm>
            <a:off x="3523581" y="2376215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7894" name="Rectangle 148"/>
          <p:cNvSpPr>
            <a:spLocks noChangeArrowheads="1"/>
          </p:cNvSpPr>
          <p:nvPr/>
        </p:nvSpPr>
        <p:spPr bwMode="auto">
          <a:xfrm>
            <a:off x="3879671" y="2376215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7895" name="Rectangle 149"/>
          <p:cNvSpPr>
            <a:spLocks noChangeArrowheads="1"/>
          </p:cNvSpPr>
          <p:nvPr/>
        </p:nvSpPr>
        <p:spPr bwMode="auto">
          <a:xfrm>
            <a:off x="3523581" y="2732303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7896" name="Rectangle 150"/>
          <p:cNvSpPr>
            <a:spLocks noChangeArrowheads="1"/>
          </p:cNvSpPr>
          <p:nvPr/>
        </p:nvSpPr>
        <p:spPr bwMode="auto">
          <a:xfrm>
            <a:off x="3879671" y="2737067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7897" name="Line 151"/>
          <p:cNvSpPr>
            <a:spLocks noChangeShapeType="1"/>
          </p:cNvSpPr>
          <p:nvPr/>
        </p:nvSpPr>
        <p:spPr bwMode="auto">
          <a:xfrm flipH="1" flipV="1">
            <a:off x="3677212" y="2479825"/>
            <a:ext cx="337035" cy="404918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7898" name="Line 152"/>
          <p:cNvSpPr>
            <a:spLocks noChangeShapeType="1"/>
          </p:cNvSpPr>
          <p:nvPr/>
        </p:nvSpPr>
        <p:spPr bwMode="auto">
          <a:xfrm flipV="1">
            <a:off x="4014246" y="2461961"/>
            <a:ext cx="0" cy="40491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7899" name="Line 153"/>
          <p:cNvSpPr>
            <a:spLocks noChangeShapeType="1"/>
          </p:cNvSpPr>
          <p:nvPr/>
        </p:nvSpPr>
        <p:spPr bwMode="auto">
          <a:xfrm flipH="1">
            <a:off x="3677212" y="2866879"/>
            <a:ext cx="33703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67" name="Line 155"/>
          <p:cNvSpPr>
            <a:spLocks noChangeShapeType="1"/>
          </p:cNvSpPr>
          <p:nvPr/>
        </p:nvSpPr>
        <p:spPr bwMode="auto">
          <a:xfrm flipH="1" flipV="1">
            <a:off x="5124199" y="3005028"/>
            <a:ext cx="134575" cy="2024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1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1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1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1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1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41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4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41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4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41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4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41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4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41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4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4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4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41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4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41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4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41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4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4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4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41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14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1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4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141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14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141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14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141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14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141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14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141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14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141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14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141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14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141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14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14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14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141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3" dur="500"/>
                                        <p:tgtEl>
                                          <p:spTgt spid="14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14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500"/>
                                        <p:tgtEl>
                                          <p:spTgt spid="14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6" dur="500"/>
                                        <p:tgtEl>
                                          <p:spTgt spid="14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9" dur="500"/>
                                        <p:tgtEl>
                                          <p:spTgt spid="141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4" dur="500"/>
                                        <p:tgtEl>
                                          <p:spTgt spid="14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7" dur="500"/>
                                        <p:tgtEl>
                                          <p:spTgt spid="141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2" dur="500"/>
                                        <p:tgtEl>
                                          <p:spTgt spid="14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5" dur="500"/>
                                        <p:tgtEl>
                                          <p:spTgt spid="141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0" dur="500"/>
                                        <p:tgtEl>
                                          <p:spTgt spid="14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3" dur="500"/>
                                        <p:tgtEl>
                                          <p:spTgt spid="141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 nodeType="clickPar">
                      <p:stCondLst>
                        <p:cond delay="indefinite"/>
                      </p:stCondLst>
                      <p:childTnLst>
                        <p:par>
                          <p:cTn id="2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8" dur="500"/>
                                        <p:tgtEl>
                                          <p:spTgt spid="14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1" dur="500"/>
                                        <p:tgtEl>
                                          <p:spTgt spid="141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6" dur="500"/>
                                        <p:tgtEl>
                                          <p:spTgt spid="14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9" dur="500"/>
                                        <p:tgtEl>
                                          <p:spTgt spid="14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4" dur="500"/>
                                        <p:tgtEl>
                                          <p:spTgt spid="14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7" dur="500"/>
                                        <p:tgtEl>
                                          <p:spTgt spid="141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2" dur="500"/>
                                        <p:tgtEl>
                                          <p:spTgt spid="14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5" dur="500"/>
                                        <p:tgtEl>
                                          <p:spTgt spid="141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0" dur="500"/>
                                        <p:tgtEl>
                                          <p:spTgt spid="14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3" dur="500"/>
                                        <p:tgtEl>
                                          <p:spTgt spid="141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8" dur="500"/>
                                        <p:tgtEl>
                                          <p:spTgt spid="14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1" dur="500"/>
                                        <p:tgtEl>
                                          <p:spTgt spid="14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6" dur="500"/>
                                        <p:tgtEl>
                                          <p:spTgt spid="14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9" dur="500"/>
                                        <p:tgtEl>
                                          <p:spTgt spid="141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 nodeType="clickPar">
                      <p:stCondLst>
                        <p:cond delay="indefinite"/>
                      </p:stCondLst>
                      <p:childTnLst>
                        <p:par>
                          <p:cTn id="3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4" dur="500"/>
                                        <p:tgtEl>
                                          <p:spTgt spid="14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7" dur="500"/>
                                        <p:tgtEl>
                                          <p:spTgt spid="141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 nodeType="clickPar">
                      <p:stCondLst>
                        <p:cond delay="indefinite"/>
                      </p:stCondLst>
                      <p:childTnLst>
                        <p:par>
                          <p:cTn id="3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2" dur="500"/>
                                        <p:tgtEl>
                                          <p:spTgt spid="14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5" dur="500"/>
                                        <p:tgtEl>
                                          <p:spTgt spid="141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 nodeType="clickPar">
                      <p:stCondLst>
                        <p:cond delay="indefinite"/>
                      </p:stCondLst>
                      <p:childTnLst>
                        <p:par>
                          <p:cTn id="3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0" dur="500"/>
                                        <p:tgtEl>
                                          <p:spTgt spid="14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3" dur="500"/>
                                        <p:tgtEl>
                                          <p:spTgt spid="141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 nodeType="clickPar">
                      <p:stCondLst>
                        <p:cond delay="indefinite"/>
                      </p:stCondLst>
                      <p:childTnLst>
                        <p:par>
                          <p:cTn id="3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8" dur="500"/>
                                        <p:tgtEl>
                                          <p:spTgt spid="14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1" dur="500"/>
                                        <p:tgtEl>
                                          <p:spTgt spid="141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 nodeType="clickPar">
                      <p:stCondLst>
                        <p:cond delay="indefinite"/>
                      </p:stCondLst>
                      <p:childTnLst>
                        <p:par>
                          <p:cTn id="3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6" dur="500"/>
                                        <p:tgtEl>
                                          <p:spTgt spid="14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9" dur="500"/>
                                        <p:tgtEl>
                                          <p:spTgt spid="14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 nodeType="clickPar">
                      <p:stCondLst>
                        <p:cond delay="indefinite"/>
                      </p:stCondLst>
                      <p:childTnLst>
                        <p:par>
                          <p:cTn id="3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4" dur="500"/>
                                        <p:tgtEl>
                                          <p:spTgt spid="14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7" dur="500"/>
                                        <p:tgtEl>
                                          <p:spTgt spid="14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 nodeType="clickPar">
                      <p:stCondLst>
                        <p:cond delay="indefinite"/>
                      </p:stCondLst>
                      <p:childTnLst>
                        <p:par>
                          <p:cTn id="3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2" dur="500"/>
                                        <p:tgtEl>
                                          <p:spTgt spid="14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5" dur="500"/>
                                        <p:tgtEl>
                                          <p:spTgt spid="141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 nodeType="clickPar">
                      <p:stCondLst>
                        <p:cond delay="indefinite"/>
                      </p:stCondLst>
                      <p:childTnLst>
                        <p:par>
                          <p:cTn id="3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0" dur="500"/>
                                        <p:tgtEl>
                                          <p:spTgt spid="14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3" dur="500"/>
                                        <p:tgtEl>
                                          <p:spTgt spid="14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401" grpId="0" animBg="1"/>
      <p:bldP spid="141402" grpId="0" animBg="1"/>
      <p:bldP spid="141403" grpId="0" animBg="1"/>
      <p:bldP spid="141404" grpId="0" animBg="1"/>
      <p:bldP spid="141405" grpId="0" animBg="1"/>
      <p:bldP spid="141406" grpId="0" animBg="1"/>
      <p:bldP spid="141407" grpId="0" animBg="1"/>
      <p:bldP spid="141408" grpId="0" animBg="1"/>
      <p:bldP spid="141409" grpId="0" animBg="1"/>
      <p:bldP spid="141410" grpId="0" animBg="1"/>
      <p:bldP spid="141411" grpId="0" animBg="1"/>
      <p:bldP spid="141412" grpId="0" animBg="1"/>
      <p:bldP spid="141413" grpId="0" animBg="1"/>
      <p:bldP spid="141414" grpId="0" animBg="1"/>
      <p:bldP spid="141415" grpId="0" animBg="1"/>
      <p:bldP spid="141416" grpId="0" animBg="1"/>
      <p:bldP spid="141417" grpId="0" animBg="1"/>
      <p:bldP spid="141418" grpId="0" animBg="1"/>
      <p:bldP spid="141419" grpId="0" animBg="1"/>
      <p:bldP spid="141420" grpId="0" animBg="1"/>
      <p:bldP spid="141421" grpId="0" animBg="1"/>
      <p:bldP spid="141422" grpId="0" animBg="1"/>
      <p:bldP spid="141423" grpId="0" animBg="1"/>
      <p:bldP spid="141424" grpId="0" animBg="1"/>
      <p:bldP spid="141425" grpId="0" animBg="1"/>
      <p:bldP spid="141426" grpId="0" animBg="1"/>
      <p:bldP spid="141427" grpId="0" animBg="1"/>
      <p:bldP spid="141428" grpId="0" animBg="1"/>
      <p:bldP spid="141429" grpId="0" animBg="1"/>
      <p:bldP spid="141430" grpId="0" animBg="1"/>
      <p:bldP spid="141431" grpId="0" animBg="1"/>
      <p:bldP spid="141432" grpId="0" animBg="1"/>
      <p:bldP spid="141433" grpId="0" animBg="1"/>
      <p:bldP spid="141434" grpId="0" animBg="1"/>
      <p:bldP spid="141435" grpId="0" animBg="1"/>
      <p:bldP spid="141436" grpId="0" animBg="1"/>
      <p:bldP spid="141437" grpId="0" animBg="1"/>
      <p:bldP spid="141438" grpId="0" animBg="1"/>
      <p:bldP spid="141439" grpId="0" animBg="1"/>
      <p:bldP spid="141440" grpId="0" animBg="1"/>
      <p:bldP spid="141441" grpId="0" animBg="1"/>
      <p:bldP spid="141442" grpId="0" animBg="1"/>
      <p:bldP spid="141443" grpId="0" animBg="1"/>
      <p:bldP spid="141444" grpId="0" animBg="1"/>
      <p:bldP spid="141445" grpId="0" animBg="1"/>
      <p:bldP spid="141446" grpId="0" animBg="1"/>
      <p:bldP spid="141447" grpId="0" animBg="1"/>
      <p:bldP spid="141448" grpId="0" animBg="1"/>
      <p:bldP spid="14146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3" y="666750"/>
            <a:ext cx="9144000" cy="4699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/>
              <a:t> Constructing an LCS</a:t>
            </a:r>
          </a:p>
        </p:txBody>
      </p:sp>
      <p:sp>
        <p:nvSpPr>
          <p:cNvPr id="1198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8177" y="1428750"/>
            <a:ext cx="4379913" cy="4945546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noAutofit/>
          </a:bodyPr>
          <a:lstStyle/>
          <a:p>
            <a:pPr marL="285826" indent="-285826">
              <a:buNone/>
            </a:pP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Print-LCS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(b, X, i, j)</a:t>
            </a:r>
          </a:p>
          <a:p>
            <a:pPr marL="285826" indent="-285826"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1 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 i = 0 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or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 j = 0 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marL="285826" indent="-285826"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2 	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marL="285826" indent="-285826"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3 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 b[i,j] = “copy" 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marL="285826" indent="-285826"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4 	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Print-LCS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(b,X,i-1,j-1)</a:t>
            </a:r>
          </a:p>
          <a:p>
            <a:pPr marL="285826" indent="-285826"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5            print x[i] </a:t>
            </a:r>
          </a:p>
          <a:p>
            <a:pPr marL="285826" indent="-285826"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6 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 b[i,j]=“skipX" 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marL="285826" indent="-285826"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7 	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Print-LCS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(b,X,i-1,j)</a:t>
            </a:r>
          </a:p>
          <a:p>
            <a:pPr marL="285826" indent="-285826"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8 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285826" indent="-285826">
              <a:buNone/>
            </a:pP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		Print-LCS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(b,X,i,j-1)</a:t>
            </a:r>
          </a:p>
        </p:txBody>
      </p:sp>
      <p:sp>
        <p:nvSpPr>
          <p:cNvPr id="119815" name="Text Box 4"/>
          <p:cNvSpPr txBox="1">
            <a:spLocks noChangeArrowheads="1"/>
          </p:cNvSpPr>
          <p:nvPr/>
        </p:nvSpPr>
        <p:spPr bwMode="auto">
          <a:xfrm>
            <a:off x="6288089" y="3192465"/>
            <a:ext cx="4379914" cy="121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>
                <a:latin typeface="Courier New" pitchFamily="49" charset="0"/>
                <a:cs typeface="Courier New" pitchFamily="49" charset="0"/>
              </a:rPr>
              <a:t>length[X] = m, length[Y] = n</a:t>
            </a:r>
            <a:r>
              <a:rPr lang="en-US" altLang="en-US" dirty="0">
                <a:latin typeface="Times New Roman" pitchFamily="18" charset="0"/>
              </a:rPr>
              <a:t>,</a:t>
            </a:r>
          </a:p>
          <a:p>
            <a:pPr eaLnBrk="1" hangingPunct="1"/>
            <a:r>
              <a:rPr lang="en-US" altLang="en-US" dirty="0">
                <a:latin typeface="Times New Roman" pitchFamily="18" charset="0"/>
              </a:rPr>
              <a:t>Call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Print-LCS(b, X, n, m)</a:t>
            </a:r>
            <a:r>
              <a:rPr lang="en-US" altLang="en-US" dirty="0">
                <a:latin typeface="Times New Roman" pitchFamily="18" charset="0"/>
              </a:rPr>
              <a:t> to construct LCS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r>
              <a:rPr lang="en-US" altLang="en-US" dirty="0">
                <a:latin typeface="Times New Roman" pitchFamily="18" charset="0"/>
              </a:rPr>
              <a:t>Time complexity: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O(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m+n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en-US" dirty="0">
                <a:latin typeface="Times New Roman" pitchFamily="18" charset="0"/>
              </a:rPr>
              <a:t>.</a:t>
            </a:r>
            <a:endParaRPr lang="en-US" altLang="en-US" sz="12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08" name="Rectangle 148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598334"/>
            <a:ext cx="9144000" cy="47783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/>
              <a:t>LCS: Example</a:t>
            </a:r>
          </a:p>
        </p:txBody>
      </p:sp>
      <p:sp>
        <p:nvSpPr>
          <p:cNvPr id="121861" name="Rectangle 4"/>
          <p:cNvSpPr>
            <a:spLocks noChangeArrowheads="1"/>
          </p:cNvSpPr>
          <p:nvPr/>
        </p:nvSpPr>
        <p:spPr bwMode="auto">
          <a:xfrm>
            <a:off x="4814555" y="276684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62" name="Rectangle 5"/>
          <p:cNvSpPr>
            <a:spLocks noChangeArrowheads="1"/>
          </p:cNvSpPr>
          <p:nvPr/>
        </p:nvSpPr>
        <p:spPr bwMode="auto">
          <a:xfrm>
            <a:off x="5208755" y="276684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63" name="Rectangle 6"/>
          <p:cNvSpPr>
            <a:spLocks noChangeArrowheads="1"/>
          </p:cNvSpPr>
          <p:nvPr/>
        </p:nvSpPr>
        <p:spPr bwMode="auto">
          <a:xfrm>
            <a:off x="5208755" y="3122930"/>
            <a:ext cx="337035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64" name="Rectangle 7"/>
          <p:cNvSpPr>
            <a:spLocks noChangeArrowheads="1"/>
          </p:cNvSpPr>
          <p:nvPr/>
        </p:nvSpPr>
        <p:spPr bwMode="auto">
          <a:xfrm>
            <a:off x="5208755" y="3481403"/>
            <a:ext cx="337035" cy="33703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65" name="Rectangle 8"/>
          <p:cNvSpPr>
            <a:spLocks noChangeArrowheads="1"/>
          </p:cNvSpPr>
          <p:nvPr/>
        </p:nvSpPr>
        <p:spPr bwMode="auto">
          <a:xfrm>
            <a:off x="5208755" y="3837491"/>
            <a:ext cx="337035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66" name="Rectangle 9"/>
          <p:cNvSpPr>
            <a:spLocks noChangeArrowheads="1"/>
          </p:cNvSpPr>
          <p:nvPr/>
        </p:nvSpPr>
        <p:spPr bwMode="auto">
          <a:xfrm>
            <a:off x="5556508" y="276684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67" name="Rectangle 10"/>
          <p:cNvSpPr>
            <a:spLocks noChangeArrowheads="1"/>
          </p:cNvSpPr>
          <p:nvPr/>
        </p:nvSpPr>
        <p:spPr bwMode="auto">
          <a:xfrm>
            <a:off x="5912597" y="276684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68" name="Rectangle 11"/>
          <p:cNvSpPr>
            <a:spLocks noChangeArrowheads="1"/>
          </p:cNvSpPr>
          <p:nvPr/>
        </p:nvSpPr>
        <p:spPr bwMode="auto">
          <a:xfrm>
            <a:off x="5556508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69" name="Rectangle 12"/>
          <p:cNvSpPr>
            <a:spLocks noChangeArrowheads="1"/>
          </p:cNvSpPr>
          <p:nvPr/>
        </p:nvSpPr>
        <p:spPr bwMode="auto">
          <a:xfrm>
            <a:off x="5912597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0" name="Rectangle 13"/>
          <p:cNvSpPr>
            <a:spLocks noChangeArrowheads="1"/>
          </p:cNvSpPr>
          <p:nvPr/>
        </p:nvSpPr>
        <p:spPr bwMode="auto">
          <a:xfrm>
            <a:off x="5556508" y="348140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1" name="Rectangle 14"/>
          <p:cNvSpPr>
            <a:spLocks noChangeArrowheads="1"/>
          </p:cNvSpPr>
          <p:nvPr/>
        </p:nvSpPr>
        <p:spPr bwMode="auto">
          <a:xfrm>
            <a:off x="5912597" y="348140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2" name="Rectangle 15"/>
          <p:cNvSpPr>
            <a:spLocks noChangeArrowheads="1"/>
          </p:cNvSpPr>
          <p:nvPr/>
        </p:nvSpPr>
        <p:spPr bwMode="auto">
          <a:xfrm>
            <a:off x="5556508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3" name="Rectangle 16"/>
          <p:cNvSpPr>
            <a:spLocks noChangeArrowheads="1"/>
          </p:cNvSpPr>
          <p:nvPr/>
        </p:nvSpPr>
        <p:spPr bwMode="auto">
          <a:xfrm>
            <a:off x="5912597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4" name="Rectangle 17"/>
          <p:cNvSpPr>
            <a:spLocks noChangeArrowheads="1"/>
          </p:cNvSpPr>
          <p:nvPr/>
        </p:nvSpPr>
        <p:spPr bwMode="auto">
          <a:xfrm>
            <a:off x="5208755" y="419358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5" name="Rectangle 18"/>
          <p:cNvSpPr>
            <a:spLocks noChangeArrowheads="1"/>
          </p:cNvSpPr>
          <p:nvPr/>
        </p:nvSpPr>
        <p:spPr bwMode="auto">
          <a:xfrm>
            <a:off x="5208755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6" name="Rectangle 19"/>
          <p:cNvSpPr>
            <a:spLocks noChangeArrowheads="1"/>
          </p:cNvSpPr>
          <p:nvPr/>
        </p:nvSpPr>
        <p:spPr bwMode="auto">
          <a:xfrm>
            <a:off x="5208755" y="490814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7" name="Rectangle 20"/>
          <p:cNvSpPr>
            <a:spLocks noChangeArrowheads="1"/>
          </p:cNvSpPr>
          <p:nvPr/>
        </p:nvSpPr>
        <p:spPr bwMode="auto">
          <a:xfrm>
            <a:off x="5208755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8" name="Rectangle 21"/>
          <p:cNvSpPr>
            <a:spLocks noChangeArrowheads="1"/>
          </p:cNvSpPr>
          <p:nvPr/>
        </p:nvSpPr>
        <p:spPr bwMode="auto">
          <a:xfrm>
            <a:off x="5556508" y="4193582"/>
            <a:ext cx="337035" cy="33703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79" name="Rectangle 22"/>
          <p:cNvSpPr>
            <a:spLocks noChangeArrowheads="1"/>
          </p:cNvSpPr>
          <p:nvPr/>
        </p:nvSpPr>
        <p:spPr bwMode="auto">
          <a:xfrm>
            <a:off x="5912597" y="419358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0" name="Rectangle 23"/>
          <p:cNvSpPr>
            <a:spLocks noChangeArrowheads="1"/>
          </p:cNvSpPr>
          <p:nvPr/>
        </p:nvSpPr>
        <p:spPr bwMode="auto">
          <a:xfrm>
            <a:off x="5556508" y="4549670"/>
            <a:ext cx="337035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1" name="Rectangle 24"/>
          <p:cNvSpPr>
            <a:spLocks noChangeArrowheads="1"/>
          </p:cNvSpPr>
          <p:nvPr/>
        </p:nvSpPr>
        <p:spPr bwMode="auto">
          <a:xfrm>
            <a:off x="5912597" y="4549670"/>
            <a:ext cx="337034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2" name="Rectangle 25"/>
          <p:cNvSpPr>
            <a:spLocks noChangeArrowheads="1"/>
          </p:cNvSpPr>
          <p:nvPr/>
        </p:nvSpPr>
        <p:spPr bwMode="auto">
          <a:xfrm>
            <a:off x="5556508" y="490814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3" name="Rectangle 26"/>
          <p:cNvSpPr>
            <a:spLocks noChangeArrowheads="1"/>
          </p:cNvSpPr>
          <p:nvPr/>
        </p:nvSpPr>
        <p:spPr bwMode="auto">
          <a:xfrm>
            <a:off x="5912597" y="490814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4" name="Rectangle 27"/>
          <p:cNvSpPr>
            <a:spLocks noChangeArrowheads="1"/>
          </p:cNvSpPr>
          <p:nvPr/>
        </p:nvSpPr>
        <p:spPr bwMode="auto">
          <a:xfrm>
            <a:off x="5556508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5" name="Rectangle 28"/>
          <p:cNvSpPr>
            <a:spLocks noChangeArrowheads="1"/>
          </p:cNvSpPr>
          <p:nvPr/>
        </p:nvSpPr>
        <p:spPr bwMode="auto">
          <a:xfrm>
            <a:off x="5912597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6" name="Rectangle 29"/>
          <p:cNvSpPr>
            <a:spLocks noChangeArrowheads="1"/>
          </p:cNvSpPr>
          <p:nvPr/>
        </p:nvSpPr>
        <p:spPr bwMode="auto">
          <a:xfrm>
            <a:off x="626987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87" name="Rectangle 30"/>
          <p:cNvSpPr>
            <a:spLocks noChangeArrowheads="1"/>
          </p:cNvSpPr>
          <p:nvPr/>
        </p:nvSpPr>
        <p:spPr bwMode="auto">
          <a:xfrm>
            <a:off x="6625968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88" name="Rectangle 31"/>
          <p:cNvSpPr>
            <a:spLocks noChangeArrowheads="1"/>
          </p:cNvSpPr>
          <p:nvPr/>
        </p:nvSpPr>
        <p:spPr bwMode="auto">
          <a:xfrm>
            <a:off x="6269877" y="31217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89" name="Rectangle 32"/>
          <p:cNvSpPr>
            <a:spLocks noChangeArrowheads="1"/>
          </p:cNvSpPr>
          <p:nvPr/>
        </p:nvSpPr>
        <p:spPr bwMode="auto">
          <a:xfrm>
            <a:off x="6625968" y="31217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90" name="Rectangle 33"/>
          <p:cNvSpPr>
            <a:spLocks noChangeArrowheads="1"/>
          </p:cNvSpPr>
          <p:nvPr/>
        </p:nvSpPr>
        <p:spPr bwMode="auto">
          <a:xfrm>
            <a:off x="626987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91" name="Rectangle 34"/>
          <p:cNvSpPr>
            <a:spLocks noChangeArrowheads="1"/>
          </p:cNvSpPr>
          <p:nvPr/>
        </p:nvSpPr>
        <p:spPr bwMode="auto">
          <a:xfrm>
            <a:off x="6625968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92" name="Rectangle 35"/>
          <p:cNvSpPr>
            <a:spLocks noChangeArrowheads="1"/>
          </p:cNvSpPr>
          <p:nvPr/>
        </p:nvSpPr>
        <p:spPr bwMode="auto">
          <a:xfrm>
            <a:off x="6269877" y="383630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93" name="Rectangle 36"/>
          <p:cNvSpPr>
            <a:spLocks noChangeArrowheads="1"/>
          </p:cNvSpPr>
          <p:nvPr/>
        </p:nvSpPr>
        <p:spPr bwMode="auto">
          <a:xfrm>
            <a:off x="6625968" y="383630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94" name="Rectangle 37"/>
          <p:cNvSpPr>
            <a:spLocks noChangeArrowheads="1"/>
          </p:cNvSpPr>
          <p:nvPr/>
        </p:nvSpPr>
        <p:spPr bwMode="auto">
          <a:xfrm>
            <a:off x="6983248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95" name="Rectangle 38"/>
          <p:cNvSpPr>
            <a:spLocks noChangeArrowheads="1"/>
          </p:cNvSpPr>
          <p:nvPr/>
        </p:nvSpPr>
        <p:spPr bwMode="auto">
          <a:xfrm>
            <a:off x="733933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96" name="Rectangle 39"/>
          <p:cNvSpPr>
            <a:spLocks noChangeArrowheads="1"/>
          </p:cNvSpPr>
          <p:nvPr/>
        </p:nvSpPr>
        <p:spPr bwMode="auto">
          <a:xfrm>
            <a:off x="6983248" y="31217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97" name="Rectangle 40"/>
          <p:cNvSpPr>
            <a:spLocks noChangeArrowheads="1"/>
          </p:cNvSpPr>
          <p:nvPr/>
        </p:nvSpPr>
        <p:spPr bwMode="auto">
          <a:xfrm>
            <a:off x="7339337" y="31217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98" name="Rectangle 41"/>
          <p:cNvSpPr>
            <a:spLocks noChangeArrowheads="1"/>
          </p:cNvSpPr>
          <p:nvPr/>
        </p:nvSpPr>
        <p:spPr bwMode="auto">
          <a:xfrm>
            <a:off x="6983248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99" name="Rectangle 42"/>
          <p:cNvSpPr>
            <a:spLocks noChangeArrowheads="1"/>
          </p:cNvSpPr>
          <p:nvPr/>
        </p:nvSpPr>
        <p:spPr bwMode="auto">
          <a:xfrm>
            <a:off x="733933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900" name="Rectangle 43"/>
          <p:cNvSpPr>
            <a:spLocks noChangeArrowheads="1"/>
          </p:cNvSpPr>
          <p:nvPr/>
        </p:nvSpPr>
        <p:spPr bwMode="auto">
          <a:xfrm>
            <a:off x="6983248" y="383630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901" name="Rectangle 44"/>
          <p:cNvSpPr>
            <a:spLocks noChangeArrowheads="1"/>
          </p:cNvSpPr>
          <p:nvPr/>
        </p:nvSpPr>
        <p:spPr bwMode="auto">
          <a:xfrm>
            <a:off x="7339337" y="383630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2" name="Rectangle 45"/>
          <p:cNvSpPr>
            <a:spLocks noChangeArrowheads="1"/>
          </p:cNvSpPr>
          <p:nvPr/>
        </p:nvSpPr>
        <p:spPr bwMode="auto">
          <a:xfrm>
            <a:off x="626987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903" name="Rectangle 46"/>
          <p:cNvSpPr>
            <a:spLocks noChangeArrowheads="1"/>
          </p:cNvSpPr>
          <p:nvPr/>
        </p:nvSpPr>
        <p:spPr bwMode="auto">
          <a:xfrm>
            <a:off x="6625968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904" name="Rectangle 47"/>
          <p:cNvSpPr>
            <a:spLocks noChangeArrowheads="1"/>
          </p:cNvSpPr>
          <p:nvPr/>
        </p:nvSpPr>
        <p:spPr bwMode="auto">
          <a:xfrm>
            <a:off x="6269877" y="454848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5" name="Rectangle 48"/>
          <p:cNvSpPr>
            <a:spLocks noChangeArrowheads="1"/>
          </p:cNvSpPr>
          <p:nvPr/>
        </p:nvSpPr>
        <p:spPr bwMode="auto">
          <a:xfrm>
            <a:off x="6625968" y="454848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6" name="Rectangle 49"/>
          <p:cNvSpPr>
            <a:spLocks noChangeArrowheads="1"/>
          </p:cNvSpPr>
          <p:nvPr/>
        </p:nvSpPr>
        <p:spPr bwMode="auto">
          <a:xfrm>
            <a:off x="6269877" y="4906951"/>
            <a:ext cx="337034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7" name="Rectangle 50"/>
          <p:cNvSpPr>
            <a:spLocks noChangeArrowheads="1"/>
          </p:cNvSpPr>
          <p:nvPr/>
        </p:nvSpPr>
        <p:spPr bwMode="auto">
          <a:xfrm>
            <a:off x="6625968" y="4906951"/>
            <a:ext cx="337035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8" name="Rectangle 51"/>
          <p:cNvSpPr>
            <a:spLocks noChangeArrowheads="1"/>
          </p:cNvSpPr>
          <p:nvPr/>
        </p:nvSpPr>
        <p:spPr bwMode="auto">
          <a:xfrm>
            <a:off x="6269877" y="526304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9" name="Rectangle 52"/>
          <p:cNvSpPr>
            <a:spLocks noChangeArrowheads="1"/>
          </p:cNvSpPr>
          <p:nvPr/>
        </p:nvSpPr>
        <p:spPr bwMode="auto">
          <a:xfrm>
            <a:off x="6625968" y="526304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4</a:t>
            </a:r>
          </a:p>
        </p:txBody>
      </p:sp>
      <p:sp>
        <p:nvSpPr>
          <p:cNvPr id="121910" name="Rectangle 53"/>
          <p:cNvSpPr>
            <a:spLocks noChangeArrowheads="1"/>
          </p:cNvSpPr>
          <p:nvPr/>
        </p:nvSpPr>
        <p:spPr bwMode="auto">
          <a:xfrm>
            <a:off x="6983248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911" name="Rectangle 54"/>
          <p:cNvSpPr>
            <a:spLocks noChangeArrowheads="1"/>
          </p:cNvSpPr>
          <p:nvPr/>
        </p:nvSpPr>
        <p:spPr bwMode="auto">
          <a:xfrm>
            <a:off x="733933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12" name="Rectangle 55"/>
          <p:cNvSpPr>
            <a:spLocks noChangeArrowheads="1"/>
          </p:cNvSpPr>
          <p:nvPr/>
        </p:nvSpPr>
        <p:spPr bwMode="auto">
          <a:xfrm>
            <a:off x="6983248" y="454848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13" name="Rectangle 56"/>
          <p:cNvSpPr>
            <a:spLocks noChangeArrowheads="1"/>
          </p:cNvSpPr>
          <p:nvPr/>
        </p:nvSpPr>
        <p:spPr bwMode="auto">
          <a:xfrm>
            <a:off x="7339337" y="454848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14" name="Rectangle 57"/>
          <p:cNvSpPr>
            <a:spLocks noChangeArrowheads="1"/>
          </p:cNvSpPr>
          <p:nvPr/>
        </p:nvSpPr>
        <p:spPr bwMode="auto">
          <a:xfrm>
            <a:off x="6983248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15" name="Rectangle 58"/>
          <p:cNvSpPr>
            <a:spLocks noChangeArrowheads="1"/>
          </p:cNvSpPr>
          <p:nvPr/>
        </p:nvSpPr>
        <p:spPr bwMode="auto">
          <a:xfrm>
            <a:off x="733933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4</a:t>
            </a:r>
          </a:p>
        </p:txBody>
      </p:sp>
      <p:sp>
        <p:nvSpPr>
          <p:cNvPr id="121916" name="Rectangle 59"/>
          <p:cNvSpPr>
            <a:spLocks noChangeArrowheads="1"/>
          </p:cNvSpPr>
          <p:nvPr/>
        </p:nvSpPr>
        <p:spPr bwMode="auto">
          <a:xfrm>
            <a:off x="6983248" y="5263041"/>
            <a:ext cx="337035" cy="33703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4</a:t>
            </a:r>
          </a:p>
        </p:txBody>
      </p:sp>
      <p:sp>
        <p:nvSpPr>
          <p:cNvPr id="121917" name="Rectangle 60"/>
          <p:cNvSpPr>
            <a:spLocks noChangeArrowheads="1"/>
          </p:cNvSpPr>
          <p:nvPr/>
        </p:nvSpPr>
        <p:spPr bwMode="auto">
          <a:xfrm>
            <a:off x="7339337" y="5263041"/>
            <a:ext cx="337034" cy="33703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4</a:t>
            </a:r>
          </a:p>
        </p:txBody>
      </p:sp>
      <p:sp>
        <p:nvSpPr>
          <p:cNvPr id="121918" name="Rectangle 61"/>
          <p:cNvSpPr>
            <a:spLocks noChangeArrowheads="1"/>
          </p:cNvSpPr>
          <p:nvPr/>
        </p:nvSpPr>
        <p:spPr bwMode="auto">
          <a:xfrm>
            <a:off x="5207563" y="2361924"/>
            <a:ext cx="337034" cy="337035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a</a:t>
            </a:r>
          </a:p>
        </p:txBody>
      </p:sp>
      <p:sp>
        <p:nvSpPr>
          <p:cNvPr id="121919" name="Rectangle 62"/>
          <p:cNvSpPr>
            <a:spLocks noChangeArrowheads="1"/>
          </p:cNvSpPr>
          <p:nvPr/>
        </p:nvSpPr>
        <p:spPr bwMode="auto">
          <a:xfrm>
            <a:off x="5555316" y="2361924"/>
            <a:ext cx="337034" cy="337035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b</a:t>
            </a:r>
          </a:p>
        </p:txBody>
      </p:sp>
      <p:sp>
        <p:nvSpPr>
          <p:cNvPr id="121920" name="Rectangle 63"/>
          <p:cNvSpPr>
            <a:spLocks noChangeArrowheads="1"/>
          </p:cNvSpPr>
          <p:nvPr/>
        </p:nvSpPr>
        <p:spPr bwMode="auto">
          <a:xfrm>
            <a:off x="5911407" y="2361924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b</a:t>
            </a:r>
          </a:p>
        </p:txBody>
      </p:sp>
      <p:sp>
        <p:nvSpPr>
          <p:cNvPr id="121921" name="Rectangle 64"/>
          <p:cNvSpPr>
            <a:spLocks noChangeArrowheads="1"/>
          </p:cNvSpPr>
          <p:nvPr/>
        </p:nvSpPr>
        <p:spPr bwMode="auto">
          <a:xfrm>
            <a:off x="6268687" y="2360732"/>
            <a:ext cx="337035" cy="337034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22" name="Rectangle 65"/>
          <p:cNvSpPr>
            <a:spLocks noChangeArrowheads="1"/>
          </p:cNvSpPr>
          <p:nvPr/>
        </p:nvSpPr>
        <p:spPr bwMode="auto">
          <a:xfrm>
            <a:off x="6624776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a</a:t>
            </a:r>
          </a:p>
        </p:txBody>
      </p:sp>
      <p:sp>
        <p:nvSpPr>
          <p:cNvPr id="121923" name="Rectangle 66"/>
          <p:cNvSpPr>
            <a:spLocks noChangeArrowheads="1"/>
          </p:cNvSpPr>
          <p:nvPr/>
        </p:nvSpPr>
        <p:spPr bwMode="auto">
          <a:xfrm>
            <a:off x="6982057" y="2360732"/>
            <a:ext cx="337034" cy="337034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a</a:t>
            </a:r>
          </a:p>
        </p:txBody>
      </p:sp>
      <p:sp>
        <p:nvSpPr>
          <p:cNvPr id="121924" name="Rectangle 67"/>
          <p:cNvSpPr>
            <a:spLocks noChangeArrowheads="1"/>
          </p:cNvSpPr>
          <p:nvPr/>
        </p:nvSpPr>
        <p:spPr bwMode="auto">
          <a:xfrm>
            <a:off x="7338147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25" name="Rectangle 68"/>
          <p:cNvSpPr>
            <a:spLocks noChangeArrowheads="1"/>
          </p:cNvSpPr>
          <p:nvPr/>
        </p:nvSpPr>
        <p:spPr bwMode="auto">
          <a:xfrm>
            <a:off x="4387010" y="3122930"/>
            <a:ext cx="337035" cy="337034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a</a:t>
            </a:r>
          </a:p>
        </p:txBody>
      </p:sp>
      <p:sp>
        <p:nvSpPr>
          <p:cNvPr id="121926" name="Rectangle 69"/>
          <p:cNvSpPr>
            <a:spLocks noChangeArrowheads="1"/>
          </p:cNvSpPr>
          <p:nvPr/>
        </p:nvSpPr>
        <p:spPr bwMode="auto">
          <a:xfrm>
            <a:off x="4387010" y="348140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27" name="Rectangle 70"/>
          <p:cNvSpPr>
            <a:spLocks noChangeArrowheads="1"/>
          </p:cNvSpPr>
          <p:nvPr/>
        </p:nvSpPr>
        <p:spPr bwMode="auto">
          <a:xfrm>
            <a:off x="4387010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28" name="Rectangle 71"/>
          <p:cNvSpPr>
            <a:spLocks noChangeArrowheads="1"/>
          </p:cNvSpPr>
          <p:nvPr/>
        </p:nvSpPr>
        <p:spPr bwMode="auto">
          <a:xfrm>
            <a:off x="4387010" y="4193582"/>
            <a:ext cx="337035" cy="337035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b</a:t>
            </a:r>
          </a:p>
        </p:txBody>
      </p:sp>
      <p:sp>
        <p:nvSpPr>
          <p:cNvPr id="121929" name="Rectangle 72"/>
          <p:cNvSpPr>
            <a:spLocks noChangeArrowheads="1"/>
          </p:cNvSpPr>
          <p:nvPr/>
        </p:nvSpPr>
        <p:spPr bwMode="auto">
          <a:xfrm>
            <a:off x="4387010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30" name="Rectangle 73"/>
          <p:cNvSpPr>
            <a:spLocks noChangeArrowheads="1"/>
          </p:cNvSpPr>
          <p:nvPr/>
        </p:nvSpPr>
        <p:spPr bwMode="auto">
          <a:xfrm>
            <a:off x="4387010" y="4908143"/>
            <a:ext cx="337035" cy="337035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31" name="Rectangle 74"/>
          <p:cNvSpPr>
            <a:spLocks noChangeArrowheads="1"/>
          </p:cNvSpPr>
          <p:nvPr/>
        </p:nvSpPr>
        <p:spPr bwMode="auto">
          <a:xfrm>
            <a:off x="4387010" y="5264232"/>
            <a:ext cx="337035" cy="337034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a</a:t>
            </a:r>
          </a:p>
        </p:txBody>
      </p:sp>
      <p:sp>
        <p:nvSpPr>
          <p:cNvPr id="121932" name="Rectangle 75"/>
          <p:cNvSpPr>
            <a:spLocks noChangeArrowheads="1"/>
          </p:cNvSpPr>
          <p:nvPr/>
        </p:nvSpPr>
        <p:spPr bwMode="auto">
          <a:xfrm>
            <a:off x="4813365" y="31217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3" name="Rectangle 76"/>
          <p:cNvSpPr>
            <a:spLocks noChangeArrowheads="1"/>
          </p:cNvSpPr>
          <p:nvPr/>
        </p:nvSpPr>
        <p:spPr bwMode="auto">
          <a:xfrm>
            <a:off x="4813365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4" name="Rectangle 77"/>
          <p:cNvSpPr>
            <a:spLocks noChangeArrowheads="1"/>
          </p:cNvSpPr>
          <p:nvPr/>
        </p:nvSpPr>
        <p:spPr bwMode="auto">
          <a:xfrm>
            <a:off x="4813365" y="383630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5" name="Rectangle 78"/>
          <p:cNvSpPr>
            <a:spLocks noChangeArrowheads="1"/>
          </p:cNvSpPr>
          <p:nvPr/>
        </p:nvSpPr>
        <p:spPr bwMode="auto">
          <a:xfrm>
            <a:off x="4813365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6" name="Rectangle 79"/>
          <p:cNvSpPr>
            <a:spLocks noChangeArrowheads="1"/>
          </p:cNvSpPr>
          <p:nvPr/>
        </p:nvSpPr>
        <p:spPr bwMode="auto">
          <a:xfrm>
            <a:off x="4813365" y="454848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7" name="Rectangle 80"/>
          <p:cNvSpPr>
            <a:spLocks noChangeArrowheads="1"/>
          </p:cNvSpPr>
          <p:nvPr/>
        </p:nvSpPr>
        <p:spPr bwMode="auto">
          <a:xfrm>
            <a:off x="4813365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8" name="Rectangle 81"/>
          <p:cNvSpPr>
            <a:spLocks noChangeArrowheads="1"/>
          </p:cNvSpPr>
          <p:nvPr/>
        </p:nvSpPr>
        <p:spPr bwMode="auto">
          <a:xfrm>
            <a:off x="4813365" y="526304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9" name="Line 82"/>
          <p:cNvSpPr>
            <a:spLocks noChangeShapeType="1"/>
          </p:cNvSpPr>
          <p:nvPr/>
        </p:nvSpPr>
        <p:spPr bwMode="auto">
          <a:xfrm flipH="1">
            <a:off x="5420741" y="3305143"/>
            <a:ext cx="2703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0" name="Line 83"/>
          <p:cNvSpPr>
            <a:spLocks noChangeShapeType="1"/>
          </p:cNvSpPr>
          <p:nvPr/>
        </p:nvSpPr>
        <p:spPr bwMode="auto">
          <a:xfrm flipH="1">
            <a:off x="5825659" y="330514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1" name="Line 84"/>
          <p:cNvSpPr>
            <a:spLocks noChangeShapeType="1"/>
          </p:cNvSpPr>
          <p:nvPr/>
        </p:nvSpPr>
        <p:spPr bwMode="auto">
          <a:xfrm flipH="1">
            <a:off x="6096001" y="3305143"/>
            <a:ext cx="27034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2" name="Line 85"/>
          <p:cNvSpPr>
            <a:spLocks noChangeShapeType="1"/>
          </p:cNvSpPr>
          <p:nvPr/>
        </p:nvSpPr>
        <p:spPr bwMode="auto">
          <a:xfrm flipH="1" flipV="1">
            <a:off x="6568802" y="3034802"/>
            <a:ext cx="134576" cy="2024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3" name="Line 86"/>
          <p:cNvSpPr>
            <a:spLocks noChangeShapeType="1"/>
          </p:cNvSpPr>
          <p:nvPr/>
        </p:nvSpPr>
        <p:spPr bwMode="auto">
          <a:xfrm flipH="1" flipV="1">
            <a:off x="6905836" y="3034802"/>
            <a:ext cx="203650" cy="2024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4" name="Line 87"/>
          <p:cNvSpPr>
            <a:spLocks noChangeShapeType="1"/>
          </p:cNvSpPr>
          <p:nvPr/>
        </p:nvSpPr>
        <p:spPr bwMode="auto">
          <a:xfrm flipH="1">
            <a:off x="7244064" y="330514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5" name="Line 88"/>
          <p:cNvSpPr>
            <a:spLocks noChangeShapeType="1"/>
          </p:cNvSpPr>
          <p:nvPr/>
        </p:nvSpPr>
        <p:spPr bwMode="auto">
          <a:xfrm flipH="1" flipV="1">
            <a:off x="7244064" y="3439719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6" name="Line 89"/>
          <p:cNvSpPr>
            <a:spLocks noChangeShapeType="1"/>
          </p:cNvSpPr>
          <p:nvPr/>
        </p:nvSpPr>
        <p:spPr bwMode="auto">
          <a:xfrm flipH="1" flipV="1">
            <a:off x="6163885" y="3373026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7" name="Line 90"/>
          <p:cNvSpPr>
            <a:spLocks noChangeShapeType="1"/>
          </p:cNvSpPr>
          <p:nvPr/>
        </p:nvSpPr>
        <p:spPr bwMode="auto">
          <a:xfrm flipV="1">
            <a:off x="5352857" y="3373026"/>
            <a:ext cx="0" cy="2703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8" name="Line 91"/>
          <p:cNvSpPr>
            <a:spLocks noChangeShapeType="1"/>
          </p:cNvSpPr>
          <p:nvPr/>
        </p:nvSpPr>
        <p:spPr bwMode="auto">
          <a:xfrm flipH="1">
            <a:off x="5420741" y="3643368"/>
            <a:ext cx="2703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9" name="Line 92"/>
          <p:cNvSpPr>
            <a:spLocks noChangeShapeType="1"/>
          </p:cNvSpPr>
          <p:nvPr/>
        </p:nvSpPr>
        <p:spPr bwMode="auto">
          <a:xfrm flipV="1">
            <a:off x="6096001" y="3439719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0" name="Line 93"/>
          <p:cNvSpPr>
            <a:spLocks noChangeShapeType="1"/>
          </p:cNvSpPr>
          <p:nvPr/>
        </p:nvSpPr>
        <p:spPr bwMode="auto">
          <a:xfrm flipH="1">
            <a:off x="6568803" y="3643368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1" name="Line 94"/>
          <p:cNvSpPr>
            <a:spLocks noChangeShapeType="1"/>
          </p:cNvSpPr>
          <p:nvPr/>
        </p:nvSpPr>
        <p:spPr bwMode="auto">
          <a:xfrm flipH="1">
            <a:off x="6905836" y="3643368"/>
            <a:ext cx="20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2" name="Line 95"/>
          <p:cNvSpPr>
            <a:spLocks noChangeShapeType="1"/>
          </p:cNvSpPr>
          <p:nvPr/>
        </p:nvSpPr>
        <p:spPr bwMode="auto">
          <a:xfrm flipH="1" flipV="1">
            <a:off x="7244064" y="3777946"/>
            <a:ext cx="202459" cy="2024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3" name="Line 96"/>
          <p:cNvSpPr>
            <a:spLocks noChangeShapeType="1"/>
          </p:cNvSpPr>
          <p:nvPr/>
        </p:nvSpPr>
        <p:spPr bwMode="auto">
          <a:xfrm flipH="1">
            <a:off x="6839146" y="398040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4" name="Line 97"/>
          <p:cNvSpPr>
            <a:spLocks noChangeShapeType="1"/>
          </p:cNvSpPr>
          <p:nvPr/>
        </p:nvSpPr>
        <p:spPr bwMode="auto">
          <a:xfrm flipH="1">
            <a:off x="6500920" y="398040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5" name="Line 98"/>
          <p:cNvSpPr>
            <a:spLocks noChangeShapeType="1"/>
          </p:cNvSpPr>
          <p:nvPr/>
        </p:nvSpPr>
        <p:spPr bwMode="auto">
          <a:xfrm flipH="1" flipV="1">
            <a:off x="6096001" y="3643370"/>
            <a:ext cx="270342" cy="337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6" name="Line 99"/>
          <p:cNvSpPr>
            <a:spLocks noChangeShapeType="1"/>
          </p:cNvSpPr>
          <p:nvPr/>
        </p:nvSpPr>
        <p:spPr bwMode="auto">
          <a:xfrm flipH="1">
            <a:off x="5825659" y="4048286"/>
            <a:ext cx="1357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7" name="Line 100"/>
          <p:cNvSpPr>
            <a:spLocks noChangeShapeType="1"/>
          </p:cNvSpPr>
          <p:nvPr/>
        </p:nvSpPr>
        <p:spPr bwMode="auto">
          <a:xfrm flipH="1">
            <a:off x="5488625" y="3980403"/>
            <a:ext cx="134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8" name="Line 101"/>
          <p:cNvSpPr>
            <a:spLocks noChangeShapeType="1"/>
          </p:cNvSpPr>
          <p:nvPr/>
        </p:nvSpPr>
        <p:spPr bwMode="auto">
          <a:xfrm flipV="1">
            <a:off x="5420740" y="3643370"/>
            <a:ext cx="0" cy="2691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9" name="Line 102"/>
          <p:cNvSpPr>
            <a:spLocks noChangeShapeType="1"/>
          </p:cNvSpPr>
          <p:nvPr/>
        </p:nvSpPr>
        <p:spPr bwMode="auto">
          <a:xfrm flipV="1">
            <a:off x="5352857" y="4116171"/>
            <a:ext cx="0" cy="134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0" name="Line 103"/>
          <p:cNvSpPr>
            <a:spLocks noChangeShapeType="1"/>
          </p:cNvSpPr>
          <p:nvPr/>
        </p:nvSpPr>
        <p:spPr bwMode="auto">
          <a:xfrm flipH="1" flipV="1">
            <a:off x="5420742" y="4048287"/>
            <a:ext cx="202459" cy="2703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1" name="Line 104"/>
          <p:cNvSpPr>
            <a:spLocks noChangeShapeType="1"/>
          </p:cNvSpPr>
          <p:nvPr/>
        </p:nvSpPr>
        <p:spPr bwMode="auto">
          <a:xfrm flipH="1" flipV="1">
            <a:off x="5757777" y="4116170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2" name="Line 105"/>
          <p:cNvSpPr>
            <a:spLocks noChangeShapeType="1"/>
          </p:cNvSpPr>
          <p:nvPr/>
        </p:nvSpPr>
        <p:spPr bwMode="auto">
          <a:xfrm flipH="1">
            <a:off x="6163885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3" name="Line 106"/>
          <p:cNvSpPr>
            <a:spLocks noChangeShapeType="1"/>
          </p:cNvSpPr>
          <p:nvPr/>
        </p:nvSpPr>
        <p:spPr bwMode="auto">
          <a:xfrm flipH="1">
            <a:off x="6500920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4" name="Line 107"/>
          <p:cNvSpPr>
            <a:spLocks noChangeShapeType="1"/>
          </p:cNvSpPr>
          <p:nvPr/>
        </p:nvSpPr>
        <p:spPr bwMode="auto">
          <a:xfrm flipH="1">
            <a:off x="6839146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5" name="Line 108"/>
          <p:cNvSpPr>
            <a:spLocks noChangeShapeType="1"/>
          </p:cNvSpPr>
          <p:nvPr/>
        </p:nvSpPr>
        <p:spPr bwMode="auto">
          <a:xfrm flipH="1" flipV="1">
            <a:off x="7514404" y="4116171"/>
            <a:ext cx="0" cy="2024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6" name="Line 109"/>
          <p:cNvSpPr>
            <a:spLocks noChangeShapeType="1"/>
          </p:cNvSpPr>
          <p:nvPr/>
        </p:nvSpPr>
        <p:spPr bwMode="auto">
          <a:xfrm flipH="1" flipV="1">
            <a:off x="7244064" y="4452013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7" name="Line 110"/>
          <p:cNvSpPr>
            <a:spLocks noChangeShapeType="1"/>
          </p:cNvSpPr>
          <p:nvPr/>
        </p:nvSpPr>
        <p:spPr bwMode="auto">
          <a:xfrm flipH="1" flipV="1">
            <a:off x="6163885" y="4452013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8" name="Line 111"/>
          <p:cNvSpPr>
            <a:spLocks noChangeShapeType="1"/>
          </p:cNvSpPr>
          <p:nvPr/>
        </p:nvSpPr>
        <p:spPr bwMode="auto">
          <a:xfrm flipH="1">
            <a:off x="6839146" y="472354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9" name="Line 112"/>
          <p:cNvSpPr>
            <a:spLocks noChangeShapeType="1"/>
          </p:cNvSpPr>
          <p:nvPr/>
        </p:nvSpPr>
        <p:spPr bwMode="auto">
          <a:xfrm flipH="1">
            <a:off x="6500920" y="465566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0" name="Line 113"/>
          <p:cNvSpPr>
            <a:spLocks noChangeShapeType="1"/>
          </p:cNvSpPr>
          <p:nvPr/>
        </p:nvSpPr>
        <p:spPr bwMode="auto">
          <a:xfrm flipH="1">
            <a:off x="5825659" y="472354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1" name="Line 114"/>
          <p:cNvSpPr>
            <a:spLocks noChangeShapeType="1"/>
          </p:cNvSpPr>
          <p:nvPr/>
        </p:nvSpPr>
        <p:spPr bwMode="auto">
          <a:xfrm flipV="1">
            <a:off x="5352857" y="4385321"/>
            <a:ext cx="0" cy="2703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2" name="Line 115"/>
          <p:cNvSpPr>
            <a:spLocks noChangeShapeType="1"/>
          </p:cNvSpPr>
          <p:nvPr/>
        </p:nvSpPr>
        <p:spPr bwMode="auto">
          <a:xfrm flipV="1">
            <a:off x="5757775" y="4385321"/>
            <a:ext cx="0" cy="2703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3" name="Line 116"/>
          <p:cNvSpPr>
            <a:spLocks noChangeShapeType="1"/>
          </p:cNvSpPr>
          <p:nvPr/>
        </p:nvSpPr>
        <p:spPr bwMode="auto">
          <a:xfrm flipH="1" flipV="1">
            <a:off x="7244064" y="4790239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4" name="Line 117"/>
          <p:cNvSpPr>
            <a:spLocks noChangeShapeType="1"/>
          </p:cNvSpPr>
          <p:nvPr/>
        </p:nvSpPr>
        <p:spPr bwMode="auto">
          <a:xfrm flipH="1" flipV="1">
            <a:off x="6163885" y="4791430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5" name="Line 118"/>
          <p:cNvSpPr>
            <a:spLocks noChangeShapeType="1"/>
          </p:cNvSpPr>
          <p:nvPr/>
        </p:nvSpPr>
        <p:spPr bwMode="auto">
          <a:xfrm flipV="1">
            <a:off x="5352857" y="4791430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6" name="Line 119"/>
          <p:cNvSpPr>
            <a:spLocks noChangeShapeType="1"/>
          </p:cNvSpPr>
          <p:nvPr/>
        </p:nvSpPr>
        <p:spPr bwMode="auto">
          <a:xfrm flipV="1">
            <a:off x="5691083" y="4791430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7" name="Line 120"/>
          <p:cNvSpPr>
            <a:spLocks noChangeShapeType="1"/>
          </p:cNvSpPr>
          <p:nvPr/>
        </p:nvSpPr>
        <p:spPr bwMode="auto">
          <a:xfrm flipH="1">
            <a:off x="5825659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8" name="Line 121"/>
          <p:cNvSpPr>
            <a:spLocks noChangeShapeType="1"/>
          </p:cNvSpPr>
          <p:nvPr/>
        </p:nvSpPr>
        <p:spPr bwMode="auto">
          <a:xfrm flipH="1">
            <a:off x="6500920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9" name="Line 122"/>
          <p:cNvSpPr>
            <a:spLocks noChangeShapeType="1"/>
          </p:cNvSpPr>
          <p:nvPr/>
        </p:nvSpPr>
        <p:spPr bwMode="auto">
          <a:xfrm flipH="1">
            <a:off x="6907029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0" name="Line 123"/>
          <p:cNvSpPr>
            <a:spLocks noChangeShapeType="1"/>
          </p:cNvSpPr>
          <p:nvPr/>
        </p:nvSpPr>
        <p:spPr bwMode="auto">
          <a:xfrm flipH="1" flipV="1">
            <a:off x="6839146" y="5128465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1" name="Line 124"/>
          <p:cNvSpPr>
            <a:spLocks noChangeShapeType="1"/>
          </p:cNvSpPr>
          <p:nvPr/>
        </p:nvSpPr>
        <p:spPr bwMode="auto">
          <a:xfrm flipH="1" flipV="1">
            <a:off x="6568803" y="5195157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2" name="Line 125"/>
          <p:cNvSpPr>
            <a:spLocks noChangeShapeType="1"/>
          </p:cNvSpPr>
          <p:nvPr/>
        </p:nvSpPr>
        <p:spPr bwMode="auto">
          <a:xfrm flipH="1" flipV="1">
            <a:off x="5150400" y="5195157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3" name="Line 126"/>
          <p:cNvSpPr>
            <a:spLocks noChangeShapeType="1"/>
          </p:cNvSpPr>
          <p:nvPr/>
        </p:nvSpPr>
        <p:spPr bwMode="auto">
          <a:xfrm flipH="1">
            <a:off x="5420742" y="5466690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4" name="Line 127"/>
          <p:cNvSpPr>
            <a:spLocks noChangeShapeType="1"/>
          </p:cNvSpPr>
          <p:nvPr/>
        </p:nvSpPr>
        <p:spPr bwMode="auto">
          <a:xfrm flipH="1">
            <a:off x="5757777" y="539880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5" name="Line 128"/>
          <p:cNvSpPr>
            <a:spLocks noChangeShapeType="1"/>
          </p:cNvSpPr>
          <p:nvPr/>
        </p:nvSpPr>
        <p:spPr bwMode="auto">
          <a:xfrm flipH="1">
            <a:off x="7244064" y="539880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6" name="Line 129"/>
          <p:cNvSpPr>
            <a:spLocks noChangeShapeType="1"/>
          </p:cNvSpPr>
          <p:nvPr/>
        </p:nvSpPr>
        <p:spPr bwMode="auto">
          <a:xfrm flipV="1">
            <a:off x="6434226" y="5195157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7" name="Rectangle 141"/>
          <p:cNvSpPr>
            <a:spLocks noChangeArrowheads="1"/>
          </p:cNvSpPr>
          <p:nvPr/>
        </p:nvSpPr>
        <p:spPr bwMode="auto">
          <a:xfrm>
            <a:off x="3523581" y="2376215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21988" name="Rectangle 142"/>
          <p:cNvSpPr>
            <a:spLocks noChangeArrowheads="1"/>
          </p:cNvSpPr>
          <p:nvPr/>
        </p:nvSpPr>
        <p:spPr bwMode="auto">
          <a:xfrm>
            <a:off x="3879671" y="2376215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21989" name="Rectangle 143"/>
          <p:cNvSpPr>
            <a:spLocks noChangeArrowheads="1"/>
          </p:cNvSpPr>
          <p:nvPr/>
        </p:nvSpPr>
        <p:spPr bwMode="auto">
          <a:xfrm>
            <a:off x="3523581" y="2732303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21990" name="Rectangle 144"/>
          <p:cNvSpPr>
            <a:spLocks noChangeArrowheads="1"/>
          </p:cNvSpPr>
          <p:nvPr/>
        </p:nvSpPr>
        <p:spPr bwMode="auto">
          <a:xfrm>
            <a:off x="3879671" y="2737067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21991" name="Line 145"/>
          <p:cNvSpPr>
            <a:spLocks noChangeShapeType="1"/>
          </p:cNvSpPr>
          <p:nvPr/>
        </p:nvSpPr>
        <p:spPr bwMode="auto">
          <a:xfrm flipH="1" flipV="1">
            <a:off x="3677212" y="2479825"/>
            <a:ext cx="337035" cy="404918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92" name="Line 146"/>
          <p:cNvSpPr>
            <a:spLocks noChangeShapeType="1"/>
          </p:cNvSpPr>
          <p:nvPr/>
        </p:nvSpPr>
        <p:spPr bwMode="auto">
          <a:xfrm flipV="1">
            <a:off x="4014246" y="2461961"/>
            <a:ext cx="0" cy="40491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93" name="Line 147"/>
          <p:cNvSpPr>
            <a:spLocks noChangeShapeType="1"/>
          </p:cNvSpPr>
          <p:nvPr/>
        </p:nvSpPr>
        <p:spPr bwMode="auto">
          <a:xfrm flipH="1">
            <a:off x="3677212" y="2866879"/>
            <a:ext cx="33703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3509" name="Text Box 149"/>
          <p:cNvSpPr txBox="1">
            <a:spLocks noChangeArrowheads="1"/>
          </p:cNvSpPr>
          <p:nvPr/>
        </p:nvSpPr>
        <p:spPr bwMode="auto">
          <a:xfrm>
            <a:off x="3009098" y="1428229"/>
            <a:ext cx="6224781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0,                    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=0, j=0</a:t>
            </a:r>
          </a:p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c[i-1,j-1]+1          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&gt;0  and x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5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max(c[i,j-1],c[i-1,j])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&gt;0  and x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≠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endParaRPr lang="en-US" sz="15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1996" name="AutoShape 150"/>
          <p:cNvSpPr>
            <a:spLocks/>
          </p:cNvSpPr>
          <p:nvPr/>
        </p:nvSpPr>
        <p:spPr bwMode="auto">
          <a:xfrm>
            <a:off x="3970181" y="1428229"/>
            <a:ext cx="228660" cy="743144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587375"/>
            <a:ext cx="9144000" cy="6286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/>
              <a:t>Longest Common Subsequence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37183" y="2133601"/>
            <a:ext cx="7460905" cy="3992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There is a need to quantify how similar they are: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Comparing DNA sequences in studies of evolution of different species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Spell checkers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Editing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859494" y="595100"/>
            <a:ext cx="7456784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1859495" y="2091341"/>
            <a:ext cx="8424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i="1" dirty="0"/>
              <a:t>Introduction to Algorithms, Third Edition, Thomas H. </a:t>
            </a:r>
            <a:r>
              <a:rPr lang="en-US" b="1" i="1" dirty="0" err="1"/>
              <a:t>Cormen</a:t>
            </a:r>
            <a:r>
              <a:rPr lang="en-US" b="1" i="1" dirty="0"/>
              <a:t>, </a:t>
            </a:r>
            <a:r>
              <a:rPr lang="en-US" b="1" i="1" dirty="0" err="1"/>
              <a:t>Charle</a:t>
            </a:r>
            <a:r>
              <a:rPr lang="en-US" b="1" i="1" dirty="0"/>
              <a:t> E. </a:t>
            </a:r>
            <a:r>
              <a:rPr lang="en-US" b="1" i="1" dirty="0" err="1"/>
              <a:t>Leiserson</a:t>
            </a:r>
            <a:r>
              <a:rPr lang="en-US" b="1" i="1" dirty="0"/>
              <a:t>, Ronald L. </a:t>
            </a:r>
            <a:r>
              <a:rPr lang="en-US" b="1" i="1" dirty="0" err="1"/>
              <a:t>Rivest</a:t>
            </a:r>
            <a:r>
              <a:rPr lang="en-US" b="1" i="1" dirty="0"/>
              <a:t>, Clifford Stein (CLRS).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Fundamental of Computer Algorithms, Ellis Horowitz, Sartaj </a:t>
            </a:r>
            <a:r>
              <a:rPr lang="en-US" i="1" dirty="0" err="1"/>
              <a:t>Sahni</a:t>
            </a:r>
            <a:r>
              <a:rPr lang="en-US" i="1" dirty="0"/>
              <a:t>, </a:t>
            </a:r>
            <a:r>
              <a:rPr lang="en-US" i="1" dirty="0" err="1"/>
              <a:t>Sanguthevar</a:t>
            </a:r>
            <a:r>
              <a:rPr lang="en-US" i="1" dirty="0"/>
              <a:t> </a:t>
            </a:r>
            <a:r>
              <a:rPr lang="en-US" i="1" dirty="0" err="1"/>
              <a:t>Rajasekaran</a:t>
            </a:r>
            <a:r>
              <a:rPr lang="en-US" i="1" dirty="0"/>
              <a:t> (HSR)</a:t>
            </a:r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1616027"/>
                  </p:ext>
                </p:extLst>
              </p:nvPr>
            </p:nvGraphicFramePr>
            <p:xfrm>
              <a:off x="1874518" y="1729738"/>
              <a:ext cx="8313426" cy="46863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23714">
                      <a:extLst>
                        <a:ext uri="{9D8B030D-6E8A-4147-A177-3AD203B41FA5}">
                          <a16:colId xmlns:a16="http://schemas.microsoft.com/office/drawing/2014/main" val="1199617235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2317732220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1085397475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850844949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1140921657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4111880578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2167795074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2234564423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1987820645"/>
                        </a:ext>
                      </a:extLst>
                    </a:gridCol>
                  </a:tblGrid>
                  <a:tr h="465997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436568038"/>
                      </a:ext>
                    </a:extLst>
                  </a:tr>
                  <a:tr h="4923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𝝐</m:t>
                                </m:r>
                              </m:oMath>
                            </m:oMathPara>
                          </a14:m>
                          <a:endParaRPr lang="en-US" b="1" u="sng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446184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𝝐</m:t>
                                </m:r>
                              </m:oMath>
                            </m:oMathPara>
                          </a14:m>
                          <a:endParaRPr lang="en-US" b="1" u="sng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4007014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3144980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4255274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80824551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88464479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7270700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960318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18674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1616027"/>
                  </p:ext>
                </p:extLst>
              </p:nvPr>
            </p:nvGraphicFramePr>
            <p:xfrm>
              <a:off x="1874518" y="1729738"/>
              <a:ext cx="8313426" cy="46863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23714">
                      <a:extLst>
                        <a:ext uri="{9D8B030D-6E8A-4147-A177-3AD203B41FA5}">
                          <a16:colId xmlns:a16="http://schemas.microsoft.com/office/drawing/2014/main" val="1199617235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2317732220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1085397475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850844949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1140921657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4111880578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2167795074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2234564423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1987820645"/>
                        </a:ext>
                      </a:extLst>
                    </a:gridCol>
                  </a:tblGrid>
                  <a:tr h="465997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1325" t="-1299" r="-704636" b="-9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436568038"/>
                      </a:ext>
                    </a:extLst>
                  </a:tr>
                  <a:tr h="4923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58" t="-97500" r="-799342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97500" r="-600000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D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C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446184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325" t="-205195" r="-704636" b="-705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4007014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3144980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4255274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C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80824551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88464479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D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7270700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960318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18674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table we need to fill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47020" y="22555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4200" y="646176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17071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5155048"/>
                  </p:ext>
                </p:extLst>
              </p:nvPr>
            </p:nvGraphicFramePr>
            <p:xfrm>
              <a:off x="1874518" y="1729738"/>
              <a:ext cx="8313426" cy="46863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23714">
                      <a:extLst>
                        <a:ext uri="{9D8B030D-6E8A-4147-A177-3AD203B41FA5}">
                          <a16:colId xmlns:a16="http://schemas.microsoft.com/office/drawing/2014/main" val="1199617235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2317732220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1085397475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850844949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1140921657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4111880578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2167795074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2234564423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1987820645"/>
                        </a:ext>
                      </a:extLst>
                    </a:gridCol>
                  </a:tblGrid>
                  <a:tr h="465997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436568038"/>
                      </a:ext>
                    </a:extLst>
                  </a:tr>
                  <a:tr h="4923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𝝐</m:t>
                                </m:r>
                              </m:oMath>
                            </m:oMathPara>
                          </a14:m>
                          <a:endParaRPr lang="en-US" b="1" u="sng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446184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𝝐</m:t>
                                </m:r>
                              </m:oMath>
                            </m:oMathPara>
                          </a14:m>
                          <a:endParaRPr lang="en-US" b="1" u="sng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4007014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3144980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4255274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80824551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88464479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7270700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960318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18674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5155048"/>
                  </p:ext>
                </p:extLst>
              </p:nvPr>
            </p:nvGraphicFramePr>
            <p:xfrm>
              <a:off x="1874518" y="1729738"/>
              <a:ext cx="8313426" cy="46863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23714">
                      <a:extLst>
                        <a:ext uri="{9D8B030D-6E8A-4147-A177-3AD203B41FA5}">
                          <a16:colId xmlns:a16="http://schemas.microsoft.com/office/drawing/2014/main" val="1199617235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2317732220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1085397475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850844949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1140921657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4111880578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2167795074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2234564423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1987820645"/>
                        </a:ext>
                      </a:extLst>
                    </a:gridCol>
                  </a:tblGrid>
                  <a:tr h="465997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1325" t="-1299" r="-704636" b="-9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436568038"/>
                      </a:ext>
                    </a:extLst>
                  </a:tr>
                  <a:tr h="4923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58" t="-97500" r="-799342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97500" r="-600000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D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C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446184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325" t="-205195" r="-704636" b="-705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4007014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3144980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4255274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C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80824551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88464479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D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7270700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960318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18674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Filling the table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105400" y="303276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035040" y="302514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957060" y="304038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7261860" y="3025140"/>
            <a:ext cx="320040" cy="25146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8138160" y="3421380"/>
            <a:ext cx="373380" cy="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9090660" y="3002280"/>
            <a:ext cx="320040" cy="25146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42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041381"/>
                  </p:ext>
                </p:extLst>
              </p:nvPr>
            </p:nvGraphicFramePr>
            <p:xfrm>
              <a:off x="1874518" y="1729738"/>
              <a:ext cx="8313426" cy="46863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23714">
                      <a:extLst>
                        <a:ext uri="{9D8B030D-6E8A-4147-A177-3AD203B41FA5}">
                          <a16:colId xmlns:a16="http://schemas.microsoft.com/office/drawing/2014/main" val="1199617235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2317732220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1085397475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850844949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1140921657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4111880578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2167795074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2234564423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1987820645"/>
                        </a:ext>
                      </a:extLst>
                    </a:gridCol>
                  </a:tblGrid>
                  <a:tr h="465997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436568038"/>
                      </a:ext>
                    </a:extLst>
                  </a:tr>
                  <a:tr h="4923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𝝐</m:t>
                                </m:r>
                              </m:oMath>
                            </m:oMathPara>
                          </a14:m>
                          <a:endParaRPr lang="en-US" b="1" u="sng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446184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𝝐</m:t>
                                </m:r>
                              </m:oMath>
                            </m:oMathPara>
                          </a14:m>
                          <a:endParaRPr lang="en-US" b="1" u="sng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4007014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3144980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4255274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80824551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88464479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7270700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960318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18674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041381"/>
                  </p:ext>
                </p:extLst>
              </p:nvPr>
            </p:nvGraphicFramePr>
            <p:xfrm>
              <a:off x="1874518" y="1729738"/>
              <a:ext cx="8313426" cy="46863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23714">
                      <a:extLst>
                        <a:ext uri="{9D8B030D-6E8A-4147-A177-3AD203B41FA5}">
                          <a16:colId xmlns:a16="http://schemas.microsoft.com/office/drawing/2014/main" val="1199617235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2317732220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1085397475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850844949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1140921657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4111880578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2167795074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2234564423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1987820645"/>
                        </a:ext>
                      </a:extLst>
                    </a:gridCol>
                  </a:tblGrid>
                  <a:tr h="465997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1325" t="-1299" r="-704636" b="-9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436568038"/>
                      </a:ext>
                    </a:extLst>
                  </a:tr>
                  <a:tr h="4923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58" t="-97500" r="-799342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97500" r="-600000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D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C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446184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325" t="-205195" r="-704636" b="-705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4007014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3144980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4255274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C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80824551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88464479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D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7270700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960318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18674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Filling the table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105400" y="303276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035040" y="302514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957060" y="304038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7261860" y="3025140"/>
            <a:ext cx="320040" cy="25146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8138160" y="3421380"/>
            <a:ext cx="373380" cy="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9090660" y="3002280"/>
            <a:ext cx="320040" cy="25146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472940" y="3482340"/>
            <a:ext cx="320040" cy="25146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301740" y="3863340"/>
            <a:ext cx="373380" cy="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364480" y="3878580"/>
            <a:ext cx="373380" cy="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886700" y="348234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8183880" y="3520440"/>
            <a:ext cx="320040" cy="25146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9067800" y="3848100"/>
            <a:ext cx="373380" cy="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978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7609694"/>
                  </p:ext>
                </p:extLst>
              </p:nvPr>
            </p:nvGraphicFramePr>
            <p:xfrm>
              <a:off x="1874518" y="1729738"/>
              <a:ext cx="8313426" cy="46863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23714">
                      <a:extLst>
                        <a:ext uri="{9D8B030D-6E8A-4147-A177-3AD203B41FA5}">
                          <a16:colId xmlns:a16="http://schemas.microsoft.com/office/drawing/2014/main" val="1199617235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2317732220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1085397475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850844949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1140921657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4111880578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2167795074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2234564423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1987820645"/>
                        </a:ext>
                      </a:extLst>
                    </a:gridCol>
                  </a:tblGrid>
                  <a:tr h="465997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436568038"/>
                      </a:ext>
                    </a:extLst>
                  </a:tr>
                  <a:tr h="4923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𝝐</m:t>
                                </m:r>
                              </m:oMath>
                            </m:oMathPara>
                          </a14:m>
                          <a:endParaRPr lang="en-US" b="1" u="sng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446184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𝝐</m:t>
                                </m:r>
                              </m:oMath>
                            </m:oMathPara>
                          </a14:m>
                          <a:endParaRPr lang="en-US" b="1" u="sng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4007014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3144980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4255274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80824551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88464479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7270700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960318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18674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7609694"/>
                  </p:ext>
                </p:extLst>
              </p:nvPr>
            </p:nvGraphicFramePr>
            <p:xfrm>
              <a:off x="1874518" y="1729738"/>
              <a:ext cx="8313426" cy="46863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23714">
                      <a:extLst>
                        <a:ext uri="{9D8B030D-6E8A-4147-A177-3AD203B41FA5}">
                          <a16:colId xmlns:a16="http://schemas.microsoft.com/office/drawing/2014/main" val="1199617235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2317732220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1085397475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850844949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1140921657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4111880578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2167795074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2234564423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1987820645"/>
                        </a:ext>
                      </a:extLst>
                    </a:gridCol>
                  </a:tblGrid>
                  <a:tr h="465997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1325" t="-1299" r="-704636" b="-9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436568038"/>
                      </a:ext>
                    </a:extLst>
                  </a:tr>
                  <a:tr h="4923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58" t="-97500" r="-799342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97500" r="-600000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D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C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446184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325" t="-205195" r="-704636" b="-705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4007014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3144980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4255274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C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80824551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88464479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D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7270700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960318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18674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Filling the table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105400" y="303276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035040" y="302514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957060" y="304038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7261860" y="3025140"/>
            <a:ext cx="320040" cy="25146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8138160" y="3421380"/>
            <a:ext cx="373380" cy="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9090660" y="3002280"/>
            <a:ext cx="320040" cy="25146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472940" y="3482340"/>
            <a:ext cx="320040" cy="25146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301740" y="3863340"/>
            <a:ext cx="373380" cy="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364480" y="3878580"/>
            <a:ext cx="373380" cy="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886700" y="348234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8183880" y="3520440"/>
            <a:ext cx="320040" cy="25146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9067800" y="3848100"/>
            <a:ext cx="373380" cy="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113020" y="396240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042660" y="397764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301740" y="3954780"/>
            <a:ext cx="320040" cy="25146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223760" y="4320540"/>
            <a:ext cx="373380" cy="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8816340" y="393954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9738360" y="395478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839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9457076"/>
                  </p:ext>
                </p:extLst>
              </p:nvPr>
            </p:nvGraphicFramePr>
            <p:xfrm>
              <a:off x="1874518" y="1729738"/>
              <a:ext cx="8313426" cy="46863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23714">
                      <a:extLst>
                        <a:ext uri="{9D8B030D-6E8A-4147-A177-3AD203B41FA5}">
                          <a16:colId xmlns:a16="http://schemas.microsoft.com/office/drawing/2014/main" val="1199617235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2317732220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1085397475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850844949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1140921657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4111880578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2167795074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2234564423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1987820645"/>
                        </a:ext>
                      </a:extLst>
                    </a:gridCol>
                  </a:tblGrid>
                  <a:tr h="465997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436568038"/>
                      </a:ext>
                    </a:extLst>
                  </a:tr>
                  <a:tr h="4923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𝝐</m:t>
                                </m:r>
                              </m:oMath>
                            </m:oMathPara>
                          </a14:m>
                          <a:endParaRPr lang="en-US" b="1" u="sng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446184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𝝐</m:t>
                                </m:r>
                              </m:oMath>
                            </m:oMathPara>
                          </a14:m>
                          <a:endParaRPr lang="en-US" b="1" u="sng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4007014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3144980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4255274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80824551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88464479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7270700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960318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18674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9457076"/>
                  </p:ext>
                </p:extLst>
              </p:nvPr>
            </p:nvGraphicFramePr>
            <p:xfrm>
              <a:off x="1874518" y="1729738"/>
              <a:ext cx="8313426" cy="46863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23714">
                      <a:extLst>
                        <a:ext uri="{9D8B030D-6E8A-4147-A177-3AD203B41FA5}">
                          <a16:colId xmlns:a16="http://schemas.microsoft.com/office/drawing/2014/main" val="1199617235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2317732220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1085397475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850844949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1140921657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4111880578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2167795074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2234564423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1987820645"/>
                        </a:ext>
                      </a:extLst>
                    </a:gridCol>
                  </a:tblGrid>
                  <a:tr h="465997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1325" t="-1299" r="-704636" b="-9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436568038"/>
                      </a:ext>
                    </a:extLst>
                  </a:tr>
                  <a:tr h="4923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58" t="-97500" r="-799342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97500" r="-600000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D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C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446184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325" t="-205195" r="-704636" b="-705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4007014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3144980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4255274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C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80824551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88464479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D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7270700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960318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18674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Filling the table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105400" y="303276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035040" y="302514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957060" y="304038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7261860" y="3025140"/>
            <a:ext cx="320040" cy="25146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8138160" y="3421380"/>
            <a:ext cx="373380" cy="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9090660" y="3002280"/>
            <a:ext cx="320040" cy="25146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472940" y="3482340"/>
            <a:ext cx="320040" cy="25146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301740" y="3863340"/>
            <a:ext cx="373380" cy="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364480" y="3878580"/>
            <a:ext cx="373380" cy="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886700" y="348234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8183880" y="3520440"/>
            <a:ext cx="320040" cy="25146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9067800" y="3848100"/>
            <a:ext cx="373380" cy="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113020" y="396240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042660" y="397764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301740" y="3954780"/>
            <a:ext cx="320040" cy="25146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223760" y="4320540"/>
            <a:ext cx="373380" cy="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8816340" y="393954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9738360" y="395478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465320" y="4411980"/>
            <a:ext cx="320040" cy="25146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042660" y="441198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949440" y="443484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879080" y="442722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8176260" y="4404360"/>
            <a:ext cx="320040" cy="25146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9060180" y="4770120"/>
            <a:ext cx="373380" cy="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45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subsequence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Sequence:  A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CB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A</a:t>
            </a:r>
            <a:r>
              <a:rPr lang="en-US" dirty="0">
                <a:solidFill>
                  <a:srgbClr val="FF0000"/>
                </a:solidFill>
              </a:rPr>
              <a:t>BB</a:t>
            </a:r>
            <a:r>
              <a:rPr lang="en-US" dirty="0"/>
              <a:t>BA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D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BDBBC</a:t>
            </a:r>
            <a:r>
              <a:rPr lang="en-US" dirty="0"/>
              <a:t> is a subsequence</a:t>
            </a:r>
          </a:p>
        </p:txBody>
      </p:sp>
    </p:spTree>
    <p:extLst>
      <p:ext uri="{BB962C8B-B14F-4D97-AF65-F5344CB8AC3E}">
        <p14:creationId xmlns:p14="http://schemas.microsoft.com/office/powerpoint/2010/main" val="3719646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172978"/>
                  </p:ext>
                </p:extLst>
              </p:nvPr>
            </p:nvGraphicFramePr>
            <p:xfrm>
              <a:off x="1874518" y="1729738"/>
              <a:ext cx="8313426" cy="46863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23714">
                      <a:extLst>
                        <a:ext uri="{9D8B030D-6E8A-4147-A177-3AD203B41FA5}">
                          <a16:colId xmlns:a16="http://schemas.microsoft.com/office/drawing/2014/main" val="1199617235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2317732220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1085397475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850844949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1140921657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4111880578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2167795074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2234564423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1987820645"/>
                        </a:ext>
                      </a:extLst>
                    </a:gridCol>
                  </a:tblGrid>
                  <a:tr h="465997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436568038"/>
                      </a:ext>
                    </a:extLst>
                  </a:tr>
                  <a:tr h="4923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𝝐</m:t>
                                </m:r>
                              </m:oMath>
                            </m:oMathPara>
                          </a14:m>
                          <a:endParaRPr lang="en-US" b="1" u="sng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446184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𝝐</m:t>
                                </m:r>
                              </m:oMath>
                            </m:oMathPara>
                          </a14:m>
                          <a:endParaRPr lang="en-US" b="1" u="sng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4007014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3144980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4255274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80824551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88464479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7270700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960318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18674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172978"/>
                  </p:ext>
                </p:extLst>
              </p:nvPr>
            </p:nvGraphicFramePr>
            <p:xfrm>
              <a:off x="1874518" y="1729738"/>
              <a:ext cx="8313426" cy="46863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23714">
                      <a:extLst>
                        <a:ext uri="{9D8B030D-6E8A-4147-A177-3AD203B41FA5}">
                          <a16:colId xmlns:a16="http://schemas.microsoft.com/office/drawing/2014/main" val="1199617235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2317732220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1085397475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850844949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1140921657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4111880578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2167795074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2234564423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1987820645"/>
                        </a:ext>
                      </a:extLst>
                    </a:gridCol>
                  </a:tblGrid>
                  <a:tr h="465997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1325" t="-1299" r="-704636" b="-9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436568038"/>
                      </a:ext>
                    </a:extLst>
                  </a:tr>
                  <a:tr h="4923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58" t="-97500" r="-799342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97500" r="-600000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D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C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446184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325" t="-205195" r="-704636" b="-705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4007014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3144980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4255274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C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80824551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88464479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D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7270700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960318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18674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Filling the table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105400" y="303276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035040" y="302514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957060" y="304038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7261860" y="3025140"/>
            <a:ext cx="320040" cy="25146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8138160" y="3421380"/>
            <a:ext cx="373380" cy="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9090660" y="3002280"/>
            <a:ext cx="320040" cy="25146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472940" y="3482340"/>
            <a:ext cx="320040" cy="25146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301740" y="3863340"/>
            <a:ext cx="373380" cy="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364480" y="3878580"/>
            <a:ext cx="373380" cy="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886700" y="348234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8183880" y="3520440"/>
            <a:ext cx="320040" cy="25146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9067800" y="3848100"/>
            <a:ext cx="373380" cy="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113020" y="396240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042660" y="397764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301740" y="3954780"/>
            <a:ext cx="320040" cy="25146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223760" y="4320540"/>
            <a:ext cx="373380" cy="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8816340" y="393954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9738360" y="395478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465320" y="4411980"/>
            <a:ext cx="320040" cy="25146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042660" y="441198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949440" y="443484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879080" y="442722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8176260" y="4404360"/>
            <a:ext cx="320040" cy="25146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9060180" y="4770120"/>
            <a:ext cx="373380" cy="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105400" y="487680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5387340" y="4884420"/>
            <a:ext cx="320040" cy="25146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957060" y="489204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886700" y="488442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8808720" y="487680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730740" y="489204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741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4804049"/>
                  </p:ext>
                </p:extLst>
              </p:nvPr>
            </p:nvGraphicFramePr>
            <p:xfrm>
              <a:off x="1874518" y="1729738"/>
              <a:ext cx="8313426" cy="46863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23714">
                      <a:extLst>
                        <a:ext uri="{9D8B030D-6E8A-4147-A177-3AD203B41FA5}">
                          <a16:colId xmlns:a16="http://schemas.microsoft.com/office/drawing/2014/main" val="1199617235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2317732220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1085397475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850844949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1140921657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4111880578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2167795074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2234564423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1987820645"/>
                        </a:ext>
                      </a:extLst>
                    </a:gridCol>
                  </a:tblGrid>
                  <a:tr h="465997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436568038"/>
                      </a:ext>
                    </a:extLst>
                  </a:tr>
                  <a:tr h="4923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𝝐</m:t>
                                </m:r>
                              </m:oMath>
                            </m:oMathPara>
                          </a14:m>
                          <a:endParaRPr lang="en-US" b="1" u="sng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446184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𝝐</m:t>
                                </m:r>
                              </m:oMath>
                            </m:oMathPara>
                          </a14:m>
                          <a:endParaRPr lang="en-US" b="1" u="sng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4007014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3144980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4255274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80824551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88464479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7270700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960318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18674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4804049"/>
                  </p:ext>
                </p:extLst>
              </p:nvPr>
            </p:nvGraphicFramePr>
            <p:xfrm>
              <a:off x="1874518" y="1729738"/>
              <a:ext cx="8313426" cy="46863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23714">
                      <a:extLst>
                        <a:ext uri="{9D8B030D-6E8A-4147-A177-3AD203B41FA5}">
                          <a16:colId xmlns:a16="http://schemas.microsoft.com/office/drawing/2014/main" val="1199617235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2317732220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1085397475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850844949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1140921657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4111880578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2167795074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2234564423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1987820645"/>
                        </a:ext>
                      </a:extLst>
                    </a:gridCol>
                  </a:tblGrid>
                  <a:tr h="465997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1325" t="-1299" r="-704636" b="-9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436568038"/>
                      </a:ext>
                    </a:extLst>
                  </a:tr>
                  <a:tr h="4923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58" t="-97500" r="-799342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97500" r="-600000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D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C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446184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325" t="-205195" r="-704636" b="-705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4007014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3144980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4255274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C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80824551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88464479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D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7270700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960318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18674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Filling the table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105400" y="303276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035040" y="302514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957060" y="304038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7261860" y="3025140"/>
            <a:ext cx="320040" cy="25146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8138160" y="3421380"/>
            <a:ext cx="373380" cy="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9090660" y="3002280"/>
            <a:ext cx="320040" cy="25146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472940" y="3482340"/>
            <a:ext cx="320040" cy="25146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301740" y="3863340"/>
            <a:ext cx="373380" cy="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364480" y="3878580"/>
            <a:ext cx="373380" cy="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886700" y="348234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8183880" y="3520440"/>
            <a:ext cx="320040" cy="25146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9067800" y="3848100"/>
            <a:ext cx="373380" cy="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113020" y="396240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042660" y="397764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301740" y="3954780"/>
            <a:ext cx="320040" cy="25146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223760" y="4320540"/>
            <a:ext cx="373380" cy="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8816340" y="393954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9738360" y="395478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465320" y="4411980"/>
            <a:ext cx="320040" cy="25146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042660" y="441198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949440" y="443484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879080" y="442722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8176260" y="4404360"/>
            <a:ext cx="320040" cy="25146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9060180" y="4770120"/>
            <a:ext cx="373380" cy="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105400" y="487680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5387340" y="4884420"/>
            <a:ext cx="320040" cy="25146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957060" y="489204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886700" y="488442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8808720" y="487680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730740" y="489204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246620" y="5356860"/>
            <a:ext cx="320040" cy="25146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9090660" y="5341620"/>
            <a:ext cx="320040" cy="25146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949440" y="537210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8793480" y="535686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035040" y="534162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097780" y="534924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630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0430804"/>
                  </p:ext>
                </p:extLst>
              </p:nvPr>
            </p:nvGraphicFramePr>
            <p:xfrm>
              <a:off x="1874518" y="1729738"/>
              <a:ext cx="8313426" cy="46863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23714">
                      <a:extLst>
                        <a:ext uri="{9D8B030D-6E8A-4147-A177-3AD203B41FA5}">
                          <a16:colId xmlns:a16="http://schemas.microsoft.com/office/drawing/2014/main" val="1199617235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2317732220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1085397475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850844949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1140921657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4111880578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2167795074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2234564423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1987820645"/>
                        </a:ext>
                      </a:extLst>
                    </a:gridCol>
                  </a:tblGrid>
                  <a:tr h="465997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436568038"/>
                      </a:ext>
                    </a:extLst>
                  </a:tr>
                  <a:tr h="4923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𝝐</m:t>
                                </m:r>
                              </m:oMath>
                            </m:oMathPara>
                          </a14:m>
                          <a:endParaRPr lang="en-US" b="1" u="sng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446184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𝝐</m:t>
                                </m:r>
                              </m:oMath>
                            </m:oMathPara>
                          </a14:m>
                          <a:endParaRPr lang="en-US" b="1" u="sng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4007014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3144980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4255274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80824551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88464479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7270700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960318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18674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0430804"/>
                  </p:ext>
                </p:extLst>
              </p:nvPr>
            </p:nvGraphicFramePr>
            <p:xfrm>
              <a:off x="1874518" y="1729738"/>
              <a:ext cx="8313426" cy="46863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23714">
                      <a:extLst>
                        <a:ext uri="{9D8B030D-6E8A-4147-A177-3AD203B41FA5}">
                          <a16:colId xmlns:a16="http://schemas.microsoft.com/office/drawing/2014/main" val="1199617235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2317732220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1085397475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850844949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1140921657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4111880578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2167795074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2234564423"/>
                        </a:ext>
                      </a:extLst>
                    </a:gridCol>
                    <a:gridCol w="923714">
                      <a:extLst>
                        <a:ext uri="{9D8B030D-6E8A-4147-A177-3AD203B41FA5}">
                          <a16:colId xmlns:a16="http://schemas.microsoft.com/office/drawing/2014/main" val="1987820645"/>
                        </a:ext>
                      </a:extLst>
                    </a:gridCol>
                  </a:tblGrid>
                  <a:tr h="465997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1325" t="-1299" r="-704636" b="-9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436568038"/>
                      </a:ext>
                    </a:extLst>
                  </a:tr>
                  <a:tr h="4923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58" t="-97500" r="-799342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97500" r="-600000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D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C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446184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325" t="-205195" r="-704636" b="-705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4007014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3144980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4255274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C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80824551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88464479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D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7270700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A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960318"/>
                      </a:ext>
                    </a:extLst>
                  </a:tr>
                  <a:tr h="46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18674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Filling the table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105400" y="303276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035040" y="302514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957060" y="304038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7261860" y="3025140"/>
            <a:ext cx="320040" cy="25146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8138160" y="3421380"/>
            <a:ext cx="373380" cy="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9090660" y="3002280"/>
            <a:ext cx="320040" cy="25146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472940" y="3482340"/>
            <a:ext cx="320040" cy="25146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301740" y="3863340"/>
            <a:ext cx="373380" cy="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364480" y="3878580"/>
            <a:ext cx="373380" cy="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886700" y="348234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8183880" y="3520440"/>
            <a:ext cx="320040" cy="25146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9067800" y="3848100"/>
            <a:ext cx="373380" cy="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113020" y="396240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042660" y="397764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301740" y="3954780"/>
            <a:ext cx="320040" cy="25146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223760" y="4320540"/>
            <a:ext cx="373380" cy="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8816340" y="393954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9738360" y="395478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465320" y="4411980"/>
            <a:ext cx="320040" cy="25146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042660" y="441198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949440" y="443484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879080" y="442722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8176260" y="4404360"/>
            <a:ext cx="320040" cy="25146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9060180" y="4770120"/>
            <a:ext cx="373380" cy="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105400" y="487680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5387340" y="4884420"/>
            <a:ext cx="320040" cy="25146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957060" y="489204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886700" y="488442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8808720" y="487680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730740" y="489204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246620" y="5356860"/>
            <a:ext cx="320040" cy="25146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9090660" y="5341620"/>
            <a:ext cx="320040" cy="25146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949440" y="537210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8793480" y="535686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035040" y="534162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097780" y="534924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4457700" y="5829300"/>
            <a:ext cx="320040" cy="25146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8168640" y="5821680"/>
            <a:ext cx="320040" cy="25146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9723120" y="583692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042660" y="580644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949440" y="582930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879080" y="5821680"/>
            <a:ext cx="7620" cy="23622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96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subsequence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Sequence:  </a:t>
            </a:r>
            <a:r>
              <a:rPr lang="en-US" dirty="0">
                <a:solidFill>
                  <a:schemeClr val="accent1"/>
                </a:solidFill>
              </a:rPr>
              <a:t>AB</a:t>
            </a:r>
            <a:r>
              <a:rPr lang="en-US" dirty="0"/>
              <a:t>CBDABB</a:t>
            </a:r>
            <a:r>
              <a:rPr lang="en-US" dirty="0">
                <a:solidFill>
                  <a:schemeClr val="accent1"/>
                </a:solidFill>
              </a:rPr>
              <a:t>B</a:t>
            </a:r>
            <a:r>
              <a:rPr lang="en-US" dirty="0"/>
              <a:t>AC</a:t>
            </a:r>
            <a:r>
              <a:rPr lang="en-US" dirty="0">
                <a:solidFill>
                  <a:schemeClr val="accent1"/>
                </a:solidFill>
              </a:rPr>
              <a:t>D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ABBD </a:t>
            </a:r>
            <a:r>
              <a:rPr lang="en-US" dirty="0"/>
              <a:t>is a subsequence</a:t>
            </a:r>
          </a:p>
        </p:txBody>
      </p:sp>
    </p:spTree>
    <p:extLst>
      <p:ext uri="{BB962C8B-B14F-4D97-AF65-F5344CB8AC3E}">
        <p14:creationId xmlns:p14="http://schemas.microsoft.com/office/powerpoint/2010/main" val="224559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Definition of a subsequence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a subsequence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if there are indices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≤⋯≤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 many subsequences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have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05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Longest Common Subsequence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two strings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Find a common subsequence Z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of maximum length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X = ACCGGTCGAGTGCGCGGAAGCCGGCCGAA</a:t>
                </a:r>
              </a:p>
              <a:p>
                <a:pPr marL="0" indent="0">
                  <a:buNone/>
                </a:pPr>
                <a:r>
                  <a:rPr lang="en-US" dirty="0"/>
                  <a:t>Y = GTCGTTCGGAATGCCGTTGCTCTGTAAA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148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Longest Common Subsequence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two strings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Find a common subsequence Z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of maximum length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X = ACCGGTCGAGTGCGCGGAAGCCGGCCGAA</a:t>
                </a:r>
              </a:p>
              <a:p>
                <a:pPr marL="0" indent="0">
                  <a:buNone/>
                </a:pPr>
                <a:r>
                  <a:rPr lang="en-US" dirty="0"/>
                  <a:t>Y = GTCGTTCGGAATGCCGTTGCTCTGTAAA</a:t>
                </a:r>
              </a:p>
              <a:p>
                <a:pPr marL="0" indent="0">
                  <a:buNone/>
                </a:pPr>
                <a:r>
                  <a:rPr lang="en-US" dirty="0"/>
                  <a:t>Z = </a:t>
                </a:r>
                <a:r>
                  <a:rPr lang="en-US" dirty="0">
                    <a:solidFill>
                      <a:srgbClr val="FF0000"/>
                    </a:solidFill>
                  </a:rPr>
                  <a:t>GTCGTCGGAAGCCGGCCGAA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98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Longest Common Subsequence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two strings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Find a common subsequence Z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of maximum length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X = ACCG</a:t>
                </a:r>
                <a:r>
                  <a:rPr lang="en-US" dirty="0">
                    <a:solidFill>
                      <a:srgbClr val="FF0000"/>
                    </a:solidFill>
                  </a:rPr>
                  <a:t>GTCG</a:t>
                </a:r>
                <a:r>
                  <a:rPr lang="en-US" dirty="0"/>
                  <a:t>AG</a:t>
                </a:r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  <a:r>
                  <a:rPr lang="en-US" dirty="0"/>
                  <a:t>GCG</a:t>
                </a:r>
                <a:r>
                  <a:rPr lang="en-US" dirty="0">
                    <a:solidFill>
                      <a:srgbClr val="FF0000"/>
                    </a:solidFill>
                  </a:rPr>
                  <a:t>CGGAAGCCGGCCGAA</a:t>
                </a:r>
              </a:p>
              <a:p>
                <a:pPr marL="0" indent="0">
                  <a:buNone/>
                </a:pPr>
                <a:r>
                  <a:rPr lang="en-US" dirty="0"/>
                  <a:t>Y = </a:t>
                </a:r>
                <a:r>
                  <a:rPr lang="en-US" dirty="0">
                    <a:solidFill>
                      <a:srgbClr val="FF0000"/>
                    </a:solidFill>
                  </a:rPr>
                  <a:t>GTCGT</a:t>
                </a:r>
                <a:r>
                  <a:rPr lang="en-US" dirty="0"/>
                  <a:t>T</a:t>
                </a:r>
                <a:r>
                  <a:rPr lang="en-US" dirty="0">
                    <a:solidFill>
                      <a:srgbClr val="FF0000"/>
                    </a:solidFill>
                  </a:rPr>
                  <a:t>CGGAA</a:t>
                </a:r>
                <a:r>
                  <a:rPr lang="en-US" dirty="0"/>
                  <a:t>T</a:t>
                </a:r>
                <a:r>
                  <a:rPr lang="en-US" dirty="0">
                    <a:solidFill>
                      <a:srgbClr val="FF0000"/>
                    </a:solidFill>
                  </a:rPr>
                  <a:t>GCCG</a:t>
                </a:r>
                <a:r>
                  <a:rPr lang="en-US" dirty="0"/>
                  <a:t>TT</a:t>
                </a:r>
                <a:r>
                  <a:rPr lang="en-US" dirty="0">
                    <a:solidFill>
                      <a:srgbClr val="FF0000"/>
                    </a:solidFill>
                  </a:rPr>
                  <a:t>GC</a:t>
                </a:r>
                <a:r>
                  <a:rPr lang="en-US" dirty="0"/>
                  <a:t>T</a:t>
                </a:r>
                <a:r>
                  <a:rPr lang="en-US" dirty="0">
                    <a:solidFill>
                      <a:srgbClr val="FF0000"/>
                    </a:solidFill>
                  </a:rPr>
                  <a:t>C</a:t>
                </a:r>
                <a:r>
                  <a:rPr lang="en-US" dirty="0"/>
                  <a:t>T</a:t>
                </a:r>
                <a:r>
                  <a:rPr lang="en-US" dirty="0">
                    <a:solidFill>
                      <a:srgbClr val="FF0000"/>
                    </a:solidFill>
                  </a:rPr>
                  <a:t>G</a:t>
                </a:r>
                <a:r>
                  <a:rPr lang="en-US" dirty="0"/>
                  <a:t>T</a:t>
                </a:r>
                <a:r>
                  <a:rPr lang="en-US" dirty="0">
                    <a:solidFill>
                      <a:srgbClr val="FF0000"/>
                    </a:solidFill>
                  </a:rPr>
                  <a:t>AA</a:t>
                </a:r>
                <a:r>
                  <a:rPr lang="en-US" dirty="0"/>
                  <a:t>A</a:t>
                </a:r>
              </a:p>
              <a:p>
                <a:pPr marL="0" indent="0">
                  <a:buNone/>
                </a:pPr>
                <a:r>
                  <a:rPr lang="en-US" dirty="0"/>
                  <a:t>Z = </a:t>
                </a:r>
                <a:r>
                  <a:rPr lang="en-US" dirty="0">
                    <a:solidFill>
                      <a:srgbClr val="FF0000"/>
                    </a:solidFill>
                  </a:rPr>
                  <a:t>GTCGTCGGAAGCCGGCCGAA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934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more interesting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https://www.ncbi.nlm.nih.gov/nuccore/MN908947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25" y="2317488"/>
            <a:ext cx="10257747" cy="1017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857" y="3644889"/>
            <a:ext cx="9162824" cy="10783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7627" y="4419601"/>
            <a:ext cx="692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X=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992" y="5363581"/>
            <a:ext cx="9288689" cy="11560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32182" y="4564743"/>
            <a:ext cx="288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……….</a:t>
            </a:r>
          </a:p>
        </p:txBody>
      </p:sp>
    </p:spTree>
    <p:extLst>
      <p:ext uri="{BB962C8B-B14F-4D97-AF65-F5344CB8AC3E}">
        <p14:creationId xmlns:p14="http://schemas.microsoft.com/office/powerpoint/2010/main" val="3895951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124A785460A340A59204C96D6B9D2F" ma:contentTypeVersion="4" ma:contentTypeDescription="Create a new document." ma:contentTypeScope="" ma:versionID="0680345868c6957cd2fd276122e5f7de">
  <xsd:schema xmlns:xsd="http://www.w3.org/2001/XMLSchema" xmlns:xs="http://www.w3.org/2001/XMLSchema" xmlns:p="http://schemas.microsoft.com/office/2006/metadata/properties" xmlns:ns2="782e2270-855c-4ae9-9749-d2954303b3f1" targetNamespace="http://schemas.microsoft.com/office/2006/metadata/properties" ma:root="true" ma:fieldsID="48787f36ec3787684c6582032e81d358" ns2:_="">
    <xsd:import namespace="782e2270-855c-4ae9-9749-d2954303b3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e2270-855c-4ae9-9749-d2954303b3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9F2C3C-EFBC-4689-AD95-742827FEDC49}"/>
</file>

<file path=customXml/itemProps2.xml><?xml version="1.0" encoding="utf-8"?>
<ds:datastoreItem xmlns:ds="http://schemas.openxmlformats.org/officeDocument/2006/customXml" ds:itemID="{0FFCB16E-88D9-4292-8176-F31646BD50D5}"/>
</file>

<file path=customXml/itemProps3.xml><?xml version="1.0" encoding="utf-8"?>
<ds:datastoreItem xmlns:ds="http://schemas.openxmlformats.org/officeDocument/2006/customXml" ds:itemID="{A8208111-6BA1-4898-9433-8BF455FB5DFD}"/>
</file>

<file path=docProps/app.xml><?xml version="1.0" encoding="utf-8"?>
<Properties xmlns="http://schemas.openxmlformats.org/officeDocument/2006/extended-properties" xmlns:vt="http://schemas.openxmlformats.org/officeDocument/2006/docPropsVTypes">
  <TotalTime>5354</TotalTime>
  <Words>1918</Words>
  <Application>Microsoft Office PowerPoint</Application>
  <PresentationFormat>Widescreen</PresentationFormat>
  <Paragraphs>888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Courier New</vt:lpstr>
      <vt:lpstr>Symbol</vt:lpstr>
      <vt:lpstr>Times New Roman</vt:lpstr>
      <vt:lpstr>Verdana</vt:lpstr>
      <vt:lpstr>Wingdings</vt:lpstr>
      <vt:lpstr>Office Theme</vt:lpstr>
      <vt:lpstr>Dynamic Programming Longest Common Subsequence (LCS)</vt:lpstr>
      <vt:lpstr>What is a subsequence ?</vt:lpstr>
      <vt:lpstr>What is a subsequence ?</vt:lpstr>
      <vt:lpstr>What is a subsequence ?</vt:lpstr>
      <vt:lpstr>Definition of a subsequence</vt:lpstr>
      <vt:lpstr>The Longest Common Subsequence Problem</vt:lpstr>
      <vt:lpstr>The Longest Common Subsequence Problem</vt:lpstr>
      <vt:lpstr>The Longest Common Subsequence Problem</vt:lpstr>
      <vt:lpstr>A more interesting input</vt:lpstr>
      <vt:lpstr>A more interesting input</vt:lpstr>
      <vt:lpstr>Some notation</vt:lpstr>
      <vt:lpstr>A recursive solution</vt:lpstr>
      <vt:lpstr>A recursive solution</vt:lpstr>
      <vt:lpstr>A recursive solution</vt:lpstr>
      <vt:lpstr>A recursive solution</vt:lpstr>
      <vt:lpstr>A recursive solution</vt:lpstr>
      <vt:lpstr>A recursive solution</vt:lpstr>
      <vt:lpstr>LCS: Computing Length</vt:lpstr>
      <vt:lpstr>LCS: Example</vt:lpstr>
      <vt:lpstr>LCS: Example</vt:lpstr>
      <vt:lpstr> Constructing an LCS</vt:lpstr>
      <vt:lpstr>LCS: Example</vt:lpstr>
      <vt:lpstr>Longest Common Subsequence</vt:lpstr>
      <vt:lpstr>PowerPoint Presentation</vt:lpstr>
      <vt:lpstr>The table we need to fill</vt:lpstr>
      <vt:lpstr>Filling the table</vt:lpstr>
      <vt:lpstr>Filling the table</vt:lpstr>
      <vt:lpstr>Filling the table</vt:lpstr>
      <vt:lpstr>Filling the table</vt:lpstr>
      <vt:lpstr>Filling the table</vt:lpstr>
      <vt:lpstr>Filling the table</vt:lpstr>
      <vt:lpstr>Filling the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LCS</dc:title>
  <dc:creator>Windows User</dc:creator>
  <cp:lastModifiedBy>Israt Jahan Mouri</cp:lastModifiedBy>
  <cp:revision>86</cp:revision>
  <dcterms:created xsi:type="dcterms:W3CDTF">2020-04-04T16:06:59Z</dcterms:created>
  <dcterms:modified xsi:type="dcterms:W3CDTF">2022-04-03T09:07:02Z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0x0101007D124A785460A340A59204C96D6B9D2F</vt:lpwstr>
  </property>
</Properties>
</file>