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257" r:id="rId6"/>
    <p:sldId id="273" r:id="rId7"/>
    <p:sldId id="291" r:id="rId8"/>
    <p:sldId id="292" r:id="rId9"/>
    <p:sldId id="293" r:id="rId10"/>
    <p:sldId id="320" r:id="rId11"/>
    <p:sldId id="295" r:id="rId12"/>
    <p:sldId id="288" r:id="rId13"/>
    <p:sldId id="289" r:id="rId14"/>
    <p:sldId id="290" r:id="rId15"/>
    <p:sldId id="296" r:id="rId16"/>
    <p:sldId id="354" r:id="rId17"/>
    <p:sldId id="355" r:id="rId18"/>
    <p:sldId id="319" r:id="rId19"/>
    <p:sldId id="363" r:id="rId20"/>
    <p:sldId id="356" r:id="rId21"/>
    <p:sldId id="366" r:id="rId22"/>
    <p:sldId id="367" r:id="rId23"/>
    <p:sldId id="368" r:id="rId24"/>
    <p:sldId id="369" r:id="rId25"/>
    <p:sldId id="370" r:id="rId26"/>
    <p:sldId id="371" r:id="rId27"/>
    <p:sldId id="328" r:id="rId28"/>
    <p:sldId id="357" r:id="rId29"/>
    <p:sldId id="358" r:id="rId30"/>
    <p:sldId id="361" r:id="rId31"/>
    <p:sldId id="359" r:id="rId32"/>
    <p:sldId id="362" r:id="rId33"/>
    <p:sldId id="372" r:id="rId34"/>
    <p:sldId id="373" r:id="rId35"/>
    <p:sldId id="349"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724"/>
  </p:normalViewPr>
  <p:slideViewPr>
    <p:cSldViewPr snapToGrid="0" snapToObjects="1">
      <p:cViewPr varScale="1">
        <p:scale>
          <a:sx n="86" d="100"/>
          <a:sy n="86" d="100"/>
        </p:scale>
        <p:origin x="135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Israt Jahan Mouri" userId="cccbc46a9b02ba5e" providerId="LiveId" clId="{0B7DB198-11DC-4309-9F82-FBCCB0B4075D}"/>
    <pc:docChg chg="delSld modSld delMainMaster">
      <pc:chgData name="Israt Jahan Mouri" userId="cccbc46a9b02ba5e" providerId="LiveId" clId="{0B7DB198-11DC-4309-9F82-FBCCB0B4075D}" dt="2022-04-03T17:33:11.681" v="9" actId="47"/>
      <pc:docMkLst>
        <pc:docMk/>
      </pc:docMkLst>
      <pc:sldChg chg="del">
        <pc:chgData name="Israt Jahan Mouri" userId="cccbc46a9b02ba5e" providerId="LiveId" clId="{0B7DB198-11DC-4309-9F82-FBCCB0B4075D}" dt="2022-04-03T17:30:19.903" v="0" actId="47"/>
        <pc:sldMkLst>
          <pc:docMk/>
          <pc:sldMk cId="0" sldId="261"/>
        </pc:sldMkLst>
      </pc:sldChg>
      <pc:sldChg chg="del">
        <pc:chgData name="Israt Jahan Mouri" userId="cccbc46a9b02ba5e" providerId="LiveId" clId="{0B7DB198-11DC-4309-9F82-FBCCB0B4075D}" dt="2022-04-03T17:30:19.903" v="0" actId="47"/>
        <pc:sldMkLst>
          <pc:docMk/>
          <pc:sldMk cId="0" sldId="262"/>
        </pc:sldMkLst>
      </pc:sldChg>
      <pc:sldChg chg="del">
        <pc:chgData name="Israt Jahan Mouri" userId="cccbc46a9b02ba5e" providerId="LiveId" clId="{0B7DB198-11DC-4309-9F82-FBCCB0B4075D}" dt="2022-04-03T17:30:19.903" v="0" actId="47"/>
        <pc:sldMkLst>
          <pc:docMk/>
          <pc:sldMk cId="0" sldId="263"/>
        </pc:sldMkLst>
      </pc:sldChg>
      <pc:sldChg chg="del">
        <pc:chgData name="Israt Jahan Mouri" userId="cccbc46a9b02ba5e" providerId="LiveId" clId="{0B7DB198-11DC-4309-9F82-FBCCB0B4075D}" dt="2022-04-03T17:31:07.629" v="1" actId="47"/>
        <pc:sldMkLst>
          <pc:docMk/>
          <pc:sldMk cId="1923382373" sldId="264"/>
        </pc:sldMkLst>
      </pc:sldChg>
      <pc:sldChg chg="del">
        <pc:chgData name="Israt Jahan Mouri" userId="cccbc46a9b02ba5e" providerId="LiveId" clId="{0B7DB198-11DC-4309-9F82-FBCCB0B4075D}" dt="2022-04-03T17:30:19.903" v="0" actId="47"/>
        <pc:sldMkLst>
          <pc:docMk/>
          <pc:sldMk cId="0" sldId="270"/>
        </pc:sldMkLst>
      </pc:sldChg>
      <pc:sldChg chg="del">
        <pc:chgData name="Israt Jahan Mouri" userId="cccbc46a9b02ba5e" providerId="LiveId" clId="{0B7DB198-11DC-4309-9F82-FBCCB0B4075D}" dt="2022-04-03T17:30:19.903" v="0" actId="47"/>
        <pc:sldMkLst>
          <pc:docMk/>
          <pc:sldMk cId="0" sldId="271"/>
        </pc:sldMkLst>
      </pc:sldChg>
      <pc:sldChg chg="del">
        <pc:chgData name="Israt Jahan Mouri" userId="cccbc46a9b02ba5e" providerId="LiveId" clId="{0B7DB198-11DC-4309-9F82-FBCCB0B4075D}" dt="2022-04-03T17:30:19.903" v="0" actId="47"/>
        <pc:sldMkLst>
          <pc:docMk/>
          <pc:sldMk cId="0" sldId="272"/>
        </pc:sldMkLst>
      </pc:sldChg>
      <pc:sldChg chg="del">
        <pc:chgData name="Israt Jahan Mouri" userId="cccbc46a9b02ba5e" providerId="LiveId" clId="{0B7DB198-11DC-4309-9F82-FBCCB0B4075D}" dt="2022-04-03T17:31:26.109" v="2" actId="47"/>
        <pc:sldMkLst>
          <pc:docMk/>
          <pc:sldMk cId="0" sldId="331"/>
        </pc:sldMkLst>
      </pc:sldChg>
      <pc:sldChg chg="del">
        <pc:chgData name="Israt Jahan Mouri" userId="cccbc46a9b02ba5e" providerId="LiveId" clId="{0B7DB198-11DC-4309-9F82-FBCCB0B4075D}" dt="2022-04-03T17:31:26.109" v="2" actId="47"/>
        <pc:sldMkLst>
          <pc:docMk/>
          <pc:sldMk cId="0" sldId="332"/>
        </pc:sldMkLst>
      </pc:sldChg>
      <pc:sldChg chg="del">
        <pc:chgData name="Israt Jahan Mouri" userId="cccbc46a9b02ba5e" providerId="LiveId" clId="{0B7DB198-11DC-4309-9F82-FBCCB0B4075D}" dt="2022-04-03T17:31:26.109" v="2" actId="47"/>
        <pc:sldMkLst>
          <pc:docMk/>
          <pc:sldMk cId="0" sldId="336"/>
        </pc:sldMkLst>
      </pc:sldChg>
      <pc:sldChg chg="del">
        <pc:chgData name="Israt Jahan Mouri" userId="cccbc46a9b02ba5e" providerId="LiveId" clId="{0B7DB198-11DC-4309-9F82-FBCCB0B4075D}" dt="2022-04-03T17:31:26.109" v="2" actId="47"/>
        <pc:sldMkLst>
          <pc:docMk/>
          <pc:sldMk cId="0" sldId="337"/>
        </pc:sldMkLst>
      </pc:sldChg>
      <pc:sldChg chg="del">
        <pc:chgData name="Israt Jahan Mouri" userId="cccbc46a9b02ba5e" providerId="LiveId" clId="{0B7DB198-11DC-4309-9F82-FBCCB0B4075D}" dt="2022-04-03T17:31:26.109" v="2" actId="47"/>
        <pc:sldMkLst>
          <pc:docMk/>
          <pc:sldMk cId="0" sldId="341"/>
        </pc:sldMkLst>
      </pc:sldChg>
      <pc:sldChg chg="del">
        <pc:chgData name="Israt Jahan Mouri" userId="cccbc46a9b02ba5e" providerId="LiveId" clId="{0B7DB198-11DC-4309-9F82-FBCCB0B4075D}" dt="2022-04-03T17:31:26.109" v="2" actId="47"/>
        <pc:sldMkLst>
          <pc:docMk/>
          <pc:sldMk cId="0" sldId="348"/>
        </pc:sldMkLst>
      </pc:sldChg>
      <pc:sldChg chg="modSp mod">
        <pc:chgData name="Israt Jahan Mouri" userId="cccbc46a9b02ba5e" providerId="LiveId" clId="{0B7DB198-11DC-4309-9F82-FBCCB0B4075D}" dt="2022-04-03T17:32:25.925" v="7" actId="123"/>
        <pc:sldMkLst>
          <pc:docMk/>
          <pc:sldMk cId="0" sldId="355"/>
        </pc:sldMkLst>
        <pc:spChg chg="mod">
          <ac:chgData name="Israt Jahan Mouri" userId="cccbc46a9b02ba5e" providerId="LiveId" clId="{0B7DB198-11DC-4309-9F82-FBCCB0B4075D}" dt="2022-04-03T17:32:25.925" v="7" actId="123"/>
          <ac:spMkLst>
            <pc:docMk/>
            <pc:sldMk cId="0" sldId="355"/>
            <ac:spMk id="27651" creationId="{00000000-0000-0000-0000-000000000000}"/>
          </ac:spMkLst>
        </pc:spChg>
      </pc:sldChg>
      <pc:sldChg chg="del">
        <pc:chgData name="Israt Jahan Mouri" userId="cccbc46a9b02ba5e" providerId="LiveId" clId="{0B7DB198-11DC-4309-9F82-FBCCB0B4075D}" dt="2022-04-03T17:32:52.442" v="8" actId="47"/>
        <pc:sldMkLst>
          <pc:docMk/>
          <pc:sldMk cId="0" sldId="364"/>
        </pc:sldMkLst>
      </pc:sldChg>
      <pc:sldChg chg="del">
        <pc:chgData name="Israt Jahan Mouri" userId="cccbc46a9b02ba5e" providerId="LiveId" clId="{0B7DB198-11DC-4309-9F82-FBCCB0B4075D}" dt="2022-04-03T17:33:11.681" v="9" actId="47"/>
        <pc:sldMkLst>
          <pc:docMk/>
          <pc:sldMk cId="0" sldId="365"/>
        </pc:sldMkLst>
      </pc:sldChg>
      <pc:sldChg chg="del">
        <pc:chgData name="Israt Jahan Mouri" userId="cccbc46a9b02ba5e" providerId="LiveId" clId="{0B7DB198-11DC-4309-9F82-FBCCB0B4075D}" dt="2022-04-03T17:31:26.109" v="2" actId="47"/>
        <pc:sldMkLst>
          <pc:docMk/>
          <pc:sldMk cId="0" sldId="374"/>
        </pc:sldMkLst>
      </pc:sldChg>
      <pc:sldChg chg="del">
        <pc:chgData name="Israt Jahan Mouri" userId="cccbc46a9b02ba5e" providerId="LiveId" clId="{0B7DB198-11DC-4309-9F82-FBCCB0B4075D}" dt="2022-04-03T17:31:26.109" v="2" actId="47"/>
        <pc:sldMkLst>
          <pc:docMk/>
          <pc:sldMk cId="0" sldId="375"/>
        </pc:sldMkLst>
      </pc:sldChg>
      <pc:sldChg chg="del">
        <pc:chgData name="Israt Jahan Mouri" userId="cccbc46a9b02ba5e" providerId="LiveId" clId="{0B7DB198-11DC-4309-9F82-FBCCB0B4075D}" dt="2022-04-03T17:31:26.109" v="2" actId="47"/>
        <pc:sldMkLst>
          <pc:docMk/>
          <pc:sldMk cId="0" sldId="376"/>
        </pc:sldMkLst>
      </pc:sldChg>
      <pc:sldChg chg="del">
        <pc:chgData name="Israt Jahan Mouri" userId="cccbc46a9b02ba5e" providerId="LiveId" clId="{0B7DB198-11DC-4309-9F82-FBCCB0B4075D}" dt="2022-04-03T17:31:26.109" v="2" actId="47"/>
        <pc:sldMkLst>
          <pc:docMk/>
          <pc:sldMk cId="0" sldId="377"/>
        </pc:sldMkLst>
      </pc:sldChg>
      <pc:sldChg chg="del">
        <pc:chgData name="Israt Jahan Mouri" userId="cccbc46a9b02ba5e" providerId="LiveId" clId="{0B7DB198-11DC-4309-9F82-FBCCB0B4075D}" dt="2022-04-03T17:31:26.109" v="2" actId="47"/>
        <pc:sldMkLst>
          <pc:docMk/>
          <pc:sldMk cId="0" sldId="378"/>
        </pc:sldMkLst>
      </pc:sldChg>
      <pc:sldChg chg="del">
        <pc:chgData name="Israt Jahan Mouri" userId="cccbc46a9b02ba5e" providerId="LiveId" clId="{0B7DB198-11DC-4309-9F82-FBCCB0B4075D}" dt="2022-04-03T17:31:26.109" v="2" actId="47"/>
        <pc:sldMkLst>
          <pc:docMk/>
          <pc:sldMk cId="0" sldId="379"/>
        </pc:sldMkLst>
      </pc:sldChg>
      <pc:sldChg chg="del">
        <pc:chgData name="Israt Jahan Mouri" userId="cccbc46a9b02ba5e" providerId="LiveId" clId="{0B7DB198-11DC-4309-9F82-FBCCB0B4075D}" dt="2022-04-03T17:31:26.109" v="2" actId="47"/>
        <pc:sldMkLst>
          <pc:docMk/>
          <pc:sldMk cId="0" sldId="380"/>
        </pc:sldMkLst>
      </pc:sldChg>
      <pc:sldChg chg="del">
        <pc:chgData name="Israt Jahan Mouri" userId="cccbc46a9b02ba5e" providerId="LiveId" clId="{0B7DB198-11DC-4309-9F82-FBCCB0B4075D}" dt="2022-04-03T17:31:26.109" v="2" actId="47"/>
        <pc:sldMkLst>
          <pc:docMk/>
          <pc:sldMk cId="0" sldId="381"/>
        </pc:sldMkLst>
      </pc:sldChg>
      <pc:sldChg chg="del">
        <pc:chgData name="Israt Jahan Mouri" userId="cccbc46a9b02ba5e" providerId="LiveId" clId="{0B7DB198-11DC-4309-9F82-FBCCB0B4075D}" dt="2022-04-03T17:31:26.109" v="2" actId="47"/>
        <pc:sldMkLst>
          <pc:docMk/>
          <pc:sldMk cId="0" sldId="382"/>
        </pc:sldMkLst>
      </pc:sldChg>
      <pc:sldChg chg="del">
        <pc:chgData name="Israt Jahan Mouri" userId="cccbc46a9b02ba5e" providerId="LiveId" clId="{0B7DB198-11DC-4309-9F82-FBCCB0B4075D}" dt="2022-04-03T17:31:26.109" v="2" actId="47"/>
        <pc:sldMkLst>
          <pc:docMk/>
          <pc:sldMk cId="0" sldId="383"/>
        </pc:sldMkLst>
      </pc:sldChg>
      <pc:sldChg chg="del">
        <pc:chgData name="Israt Jahan Mouri" userId="cccbc46a9b02ba5e" providerId="LiveId" clId="{0B7DB198-11DC-4309-9F82-FBCCB0B4075D}" dt="2022-04-03T17:31:26.109" v="2" actId="47"/>
        <pc:sldMkLst>
          <pc:docMk/>
          <pc:sldMk cId="0" sldId="384"/>
        </pc:sldMkLst>
      </pc:sldChg>
      <pc:sldChg chg="del">
        <pc:chgData name="Israt Jahan Mouri" userId="cccbc46a9b02ba5e" providerId="LiveId" clId="{0B7DB198-11DC-4309-9F82-FBCCB0B4075D}" dt="2022-04-03T17:31:26.109" v="2" actId="47"/>
        <pc:sldMkLst>
          <pc:docMk/>
          <pc:sldMk cId="0" sldId="385"/>
        </pc:sldMkLst>
      </pc:sldChg>
      <pc:sldMasterChg chg="del delSldLayout">
        <pc:chgData name="Israt Jahan Mouri" userId="cccbc46a9b02ba5e" providerId="LiveId" clId="{0B7DB198-11DC-4309-9F82-FBCCB0B4075D}" dt="2022-04-03T17:31:26.109" v="2" actId="47"/>
        <pc:sldMasterMkLst>
          <pc:docMk/>
          <pc:sldMasterMk cId="3369342796" sldId="2147483693"/>
        </pc:sldMasterMkLst>
        <pc:sldLayoutChg chg="del">
          <pc:chgData name="Israt Jahan Mouri" userId="cccbc46a9b02ba5e" providerId="LiveId" clId="{0B7DB198-11DC-4309-9F82-FBCCB0B4075D}" dt="2022-04-03T17:31:26.109" v="2" actId="47"/>
          <pc:sldLayoutMkLst>
            <pc:docMk/>
            <pc:sldMasterMk cId="3369342796" sldId="2147483693"/>
            <pc:sldLayoutMk cId="1441983495" sldId="2147483694"/>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3042778232" sldId="2147483695"/>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2397433064" sldId="2147483696"/>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4083763161" sldId="2147483697"/>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2326564278" sldId="2147483698"/>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3236891010" sldId="2147483699"/>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4017861804" sldId="2147483700"/>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1069806248" sldId="2147483701"/>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2052394156" sldId="2147483702"/>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2119992415" sldId="2147483703"/>
          </pc:sldLayoutMkLst>
        </pc:sldLayoutChg>
        <pc:sldLayoutChg chg="del">
          <pc:chgData name="Israt Jahan Mouri" userId="cccbc46a9b02ba5e" providerId="LiveId" clId="{0B7DB198-11DC-4309-9F82-FBCCB0B4075D}" dt="2022-04-03T17:31:26.109" v="2" actId="47"/>
          <pc:sldLayoutMkLst>
            <pc:docMk/>
            <pc:sldMasterMk cId="3369342796" sldId="2147483693"/>
            <pc:sldLayoutMk cId="1848825181" sldId="214748370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C07E-1733-4A97-A64B-1A497D424DBD}" type="datetimeFigureOut">
              <a:rPr lang="en-US" smtClean="0"/>
              <a:t>4/3/2022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B998-03AE-47DE-81ED-44B2F55A6AD7}" type="slidenum">
              <a:rPr lang="en-US" smtClean="0"/>
              <a:t>‹#›</a:t>
            </a:fld>
            <a:endParaRPr lang="en-US"/>
          </a:p>
        </p:txBody>
      </p:sp>
    </p:spTree>
    <p:extLst>
      <p:ext uri="{BB962C8B-B14F-4D97-AF65-F5344CB8AC3E}">
        <p14:creationId xmlns:p14="http://schemas.microsoft.com/office/powerpoint/2010/main" val="201073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2740638-2B91-4BE9-BB76-4F6086327F33}" type="slidenum">
              <a:rPr lang="en-US" altLang="en-US"/>
              <a:pPr/>
              <a:t>3</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5801D96-2226-4E4B-BC26-C0ED9B2CDE24}" type="slidenum">
              <a:rPr lang="en-US" altLang="en-US"/>
              <a:pPr/>
              <a:t>12</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82236CE0-8177-4E88-AA14-F9B837CCF098}" type="slidenum">
              <a:rPr lang="en-US" altLang="en-US"/>
              <a:pPr/>
              <a:t>4</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66C61B3-D871-43C2-B67B-68F132F9F960}" type="slidenum">
              <a:rPr lang="en-US" altLang="en-US"/>
              <a:pPr/>
              <a:t>5</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2DFF804-AD08-44A9-95AE-8382490267C6}" type="slidenum">
              <a:rPr lang="en-US" altLang="en-US"/>
              <a:pPr/>
              <a:t>6</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82E09CC-FF27-4BFF-BE8F-AC619534FB3C}" type="slidenum">
              <a:rPr lang="en-US" altLang="en-US"/>
              <a:pPr/>
              <a:t>7</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1B41E3E-AA99-43EF-A479-C1533F96DA65}" type="slidenum">
              <a:rPr lang="en-US" altLang="en-US"/>
              <a:pPr/>
              <a:t>8</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E9ECC90-15B8-4C07-AF2C-C3029163C310}" type="slidenum">
              <a:rPr lang="en-US" altLang="en-US"/>
              <a:pPr/>
              <a:t>9</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745BCF9-062A-41AF-A284-0F9C48A1662E}" type="slidenum">
              <a:rPr lang="en-US" altLang="en-US"/>
              <a:pPr/>
              <a:t>10</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CA2C5FE-F5CA-402D-A15A-E7EFF99CC5AE}" type="slidenum">
              <a:rPr lang="en-US" altLang="en-US"/>
              <a:pPr/>
              <a:t>11</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 y="60325"/>
            <a:ext cx="9048750" cy="838200"/>
          </a:xfrm>
        </p:spPr>
        <p:txBody>
          <a:bodyPr/>
          <a:lstStyle/>
          <a:p>
            <a:r>
              <a:rPr lang="en-US"/>
              <a:t>Click to edit Master title style</a:t>
            </a:r>
          </a:p>
        </p:txBody>
      </p:sp>
      <p:sp>
        <p:nvSpPr>
          <p:cNvPr id="3" name="Text Placeholder 2"/>
          <p:cNvSpPr>
            <a:spLocks noGrp="1"/>
          </p:cNvSpPr>
          <p:nvPr>
            <p:ph type="body" sz="half" idx="1"/>
          </p:nvPr>
        </p:nvSpPr>
        <p:spPr>
          <a:xfrm>
            <a:off x="28575" y="1019177"/>
            <a:ext cx="4465638"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019177"/>
            <a:ext cx="4465637"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Sajib Hasan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AIUB::CSC2105::Algorithms</a:t>
            </a:r>
          </a:p>
        </p:txBody>
      </p:sp>
      <p:sp>
        <p:nvSpPr>
          <p:cNvPr id="7" name="Rectangle 6"/>
          <p:cNvSpPr>
            <a:spLocks noGrp="1" noChangeArrowheads="1"/>
          </p:cNvSpPr>
          <p:nvPr>
            <p:ph type="sldNum" sz="quarter" idx="12"/>
          </p:nvPr>
        </p:nvSpPr>
        <p:spPr>
          <a:ln/>
        </p:spPr>
        <p:txBody>
          <a:bodyPr/>
          <a:lstStyle>
            <a:lvl1pPr>
              <a:defRPr/>
            </a:lvl1pPr>
          </a:lstStyle>
          <a:p>
            <a:r>
              <a:rPr lang="en-US" altLang="en-US"/>
              <a:t>Dynamic Programming</a:t>
            </a:r>
            <a:r>
              <a:rPr lang="en-US" altLang="en-US">
                <a:sym typeface="Wingdings" pitchFamily="2" charset="2"/>
              </a:rPr>
              <a:t></a:t>
            </a:r>
            <a:fld id="{98D1C14C-2660-4842-B539-08CBCE269A63}" type="slidenum">
              <a:rPr lang="en-US" altLang="en-US"/>
              <a:pPr/>
              <a:t>‹#›</a:t>
            </a:fld>
            <a:endParaRPr lang="en-US" altLang="en-US"/>
          </a:p>
        </p:txBody>
      </p:sp>
    </p:spTree>
    <p:extLst>
      <p:ext uri="{BB962C8B-B14F-4D97-AF65-F5344CB8AC3E}">
        <p14:creationId xmlns:p14="http://schemas.microsoft.com/office/powerpoint/2010/main" val="3250842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 y="60325"/>
            <a:ext cx="9048750" cy="838200"/>
          </a:xfrm>
        </p:spPr>
        <p:txBody>
          <a:bodyPr/>
          <a:lstStyle/>
          <a:p>
            <a:r>
              <a:rPr lang="en-US"/>
              <a:t>Click to edit Master title style</a:t>
            </a:r>
          </a:p>
        </p:txBody>
      </p:sp>
      <p:sp>
        <p:nvSpPr>
          <p:cNvPr id="3" name="Text Placeholder 2"/>
          <p:cNvSpPr>
            <a:spLocks noGrp="1"/>
          </p:cNvSpPr>
          <p:nvPr>
            <p:ph type="body" sz="half" idx="1"/>
          </p:nvPr>
        </p:nvSpPr>
        <p:spPr>
          <a:xfrm>
            <a:off x="28575" y="1019177"/>
            <a:ext cx="4465638"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019177"/>
            <a:ext cx="4465637" cy="2652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24288"/>
            <a:ext cx="4465637" cy="2652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Sajib Hasan</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AIUB::CSC2105::Algorithms</a:t>
            </a:r>
          </a:p>
        </p:txBody>
      </p:sp>
      <p:sp>
        <p:nvSpPr>
          <p:cNvPr id="8" name="Rectangle 6"/>
          <p:cNvSpPr>
            <a:spLocks noGrp="1" noChangeArrowheads="1"/>
          </p:cNvSpPr>
          <p:nvPr>
            <p:ph type="sldNum" sz="quarter" idx="12"/>
          </p:nvPr>
        </p:nvSpPr>
        <p:spPr>
          <a:ln/>
        </p:spPr>
        <p:txBody>
          <a:bodyPr/>
          <a:lstStyle>
            <a:lvl1pPr>
              <a:defRPr/>
            </a:lvl1pPr>
          </a:lstStyle>
          <a:p>
            <a:r>
              <a:rPr lang="en-US" altLang="en-US"/>
              <a:t>Dynamic Programming</a:t>
            </a:r>
            <a:r>
              <a:rPr lang="en-US" altLang="en-US">
                <a:sym typeface="Wingdings" pitchFamily="2" charset="2"/>
              </a:rPr>
              <a:t></a:t>
            </a:r>
            <a:fld id="{9B486457-D13B-4BCA-A049-3EB993D50FA6}" type="slidenum">
              <a:rPr lang="en-US" altLang="en-US"/>
              <a:pPr/>
              <a:t>‹#›</a:t>
            </a:fld>
            <a:endParaRPr lang="en-US" altLang="en-US"/>
          </a:p>
        </p:txBody>
      </p:sp>
    </p:spTree>
    <p:extLst>
      <p:ext uri="{BB962C8B-B14F-4D97-AF65-F5344CB8AC3E}">
        <p14:creationId xmlns:p14="http://schemas.microsoft.com/office/powerpoint/2010/main" val="335842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lvl1pPr algn="ctr">
              <a:defRPr b="1">
                <a:solidFill>
                  <a:schemeClr val="tx1"/>
                </a:solidFill>
              </a:defRPr>
            </a:lvl1pPr>
          </a:lstStyle>
          <a:p>
            <a:r>
              <a:rPr lang="fi-FI" dirty="0"/>
              <a:t>Click to edit Master title style</a:t>
            </a:r>
            <a:endParaRPr dirty="0"/>
          </a:p>
        </p:txBody>
      </p:sp>
      <p:sp>
        <p:nvSpPr>
          <p:cNvPr id="3" name="Content Placeholder 2"/>
          <p:cNvSpPr>
            <a:spLocks noGrp="1"/>
          </p:cNvSpPr>
          <p:nvPr>
            <p:ph idx="1"/>
          </p:nvPr>
        </p:nvSpPr>
        <p:spPr>
          <a:xfrm>
            <a:off x="284163" y="2133600"/>
            <a:ext cx="8574087" cy="3992563"/>
          </a:xfrm>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s://www.topcoder.com/community/competitive-programming/tutorials/dynamic-programming-from-novice-to-advanced/" TargetMode="External"/><Relationship Id="rId2" Type="http://schemas.openxmlformats.org/officeDocument/2006/relationships/hyperlink" Target="https://algorithmist.com/wiki/Dynamic_programming"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Dynamic Programming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411445405"/>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588516">
                  <a:extLst>
                    <a:ext uri="{9D8B030D-6E8A-4147-A177-3AD203B41FA5}">
                      <a16:colId xmlns:a16="http://schemas.microsoft.com/office/drawing/2014/main" val="1762131981"/>
                    </a:ext>
                  </a:extLst>
                </a:gridCol>
                <a:gridCol w="1118937">
                  <a:extLst>
                    <a:ext uri="{9D8B030D-6E8A-4147-A177-3AD203B41FA5}">
                      <a16:colId xmlns:a16="http://schemas.microsoft.com/office/drawing/2014/main" val="445458238"/>
                    </a:ext>
                  </a:extLst>
                </a:gridCol>
                <a:gridCol w="251948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08</a:t>
                      </a:r>
                    </a:p>
                  </a:txBody>
                  <a:tcPr/>
                </a:tc>
                <a:tc>
                  <a:txBody>
                    <a:bodyPr/>
                    <a:lstStyle/>
                    <a:p>
                      <a:r>
                        <a:rPr lang="en-US" dirty="0"/>
                        <a:t>Semester:</a:t>
                      </a:r>
                    </a:p>
                  </a:txBody>
                  <a:tcPr/>
                </a:tc>
                <a:tc>
                  <a:txBody>
                    <a:bodyPr/>
                    <a:lstStyle/>
                    <a:p>
                      <a:r>
                        <a:rPr lang="en-US" dirty="0"/>
                        <a:t>Summer 2019-202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367507"/>
            <a:ext cx="9144000" cy="968375"/>
          </a:xfrm>
          <a:noFill/>
        </p:spPr>
        <p:txBody>
          <a:bodyPr vert="horz" lIns="91440" tIns="45720" rIns="91440" bIns="45720" rtlCol="0" anchor="ctr">
            <a:normAutofit/>
          </a:bodyPr>
          <a:lstStyle/>
          <a:p>
            <a:pPr algn="ctr"/>
            <a:r>
              <a:rPr lang="en-US" sz="3200" b="1" dirty="0">
                <a:solidFill>
                  <a:schemeClr val="tx1"/>
                </a:solidFill>
              </a:rPr>
              <a:t>2. Recursive Solution</a:t>
            </a:r>
          </a:p>
        </p:txBody>
      </p:sp>
      <p:sp>
        <p:nvSpPr>
          <p:cNvPr id="39939" name="Rectangle 3"/>
          <p:cNvSpPr>
            <a:spLocks noGrp="1" noChangeArrowheads="1"/>
          </p:cNvSpPr>
          <p:nvPr>
            <p:ph type="body" idx="4294967295"/>
          </p:nvPr>
        </p:nvSpPr>
        <p:spPr>
          <a:xfrm>
            <a:off x="0" y="1866900"/>
            <a:ext cx="8804275" cy="3790950"/>
          </a:xfrm>
        </p:spPr>
        <p:txBody>
          <a:bodyPr/>
          <a:lstStyle/>
          <a:p>
            <a:pPr eaLnBrk="1" hangingPunct="1">
              <a:spcBef>
                <a:spcPct val="65000"/>
              </a:spcBef>
              <a:defRPr/>
            </a:pPr>
            <a:r>
              <a:rPr lang="en-US" dirty="0"/>
              <a:t>Write a recursive solution for the value of an optimal solution.</a:t>
            </a:r>
          </a:p>
          <a:p>
            <a:pPr eaLnBrk="1" hangingPunct="1">
              <a:spcBef>
                <a:spcPct val="65000"/>
              </a:spcBef>
              <a:defRPr/>
            </a:pPr>
            <a:endParaRPr lang="en-US" dirty="0"/>
          </a:p>
          <a:p>
            <a:pPr eaLnBrk="1" hangingPunct="1">
              <a:spcBef>
                <a:spcPct val="65000"/>
              </a:spcBef>
              <a:defRPr/>
            </a:pPr>
            <a:endParaRPr lang="en-US" dirty="0"/>
          </a:p>
          <a:p>
            <a:pPr eaLnBrk="1" hangingPunct="1">
              <a:spcBef>
                <a:spcPct val="65000"/>
              </a:spcBef>
              <a:defRPr/>
            </a:pPr>
            <a:r>
              <a:rPr lang="en-US" dirty="0"/>
              <a:t>Show that the number of different instances of sub-problems is bounded by a polynomial.</a:t>
            </a:r>
          </a:p>
        </p:txBody>
      </p:sp>
      <p:graphicFrame>
        <p:nvGraphicFramePr>
          <p:cNvPr id="35847" name="Object 9"/>
          <p:cNvGraphicFramePr>
            <a:graphicFrameLocks noChangeAspect="1"/>
          </p:cNvGraphicFramePr>
          <p:nvPr/>
        </p:nvGraphicFramePr>
        <p:xfrm>
          <a:off x="1450560" y="2806141"/>
          <a:ext cx="6242882" cy="571649"/>
        </p:xfrm>
        <a:graphic>
          <a:graphicData uri="http://schemas.openxmlformats.org/presentationml/2006/ole">
            <mc:AlternateContent xmlns:mc="http://schemas.openxmlformats.org/markup-compatibility/2006">
              <mc:Choice xmlns:v="urn:schemas-microsoft-com:vml" Requires="v">
                <p:oleObj name="Equation" r:id="rId3" imgW="5270500" imgH="482600" progId="Equation.3">
                  <p:embed/>
                </p:oleObj>
              </mc:Choice>
              <mc:Fallback>
                <p:oleObj name="Equation" r:id="rId3" imgW="5270500" imgH="482600" progId="Equation.3">
                  <p:embed/>
                  <p:pic>
                    <p:nvPicPr>
                      <p:cNvPr id="3584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560" y="2806141"/>
                        <a:ext cx="6242882" cy="5716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9111" y="369957"/>
            <a:ext cx="9005777" cy="968375"/>
          </a:xfrm>
          <a:noFill/>
        </p:spPr>
        <p:txBody>
          <a:bodyPr vert="horz" lIns="91440" tIns="45720" rIns="91440" bIns="45720" rtlCol="0" anchor="ctr">
            <a:normAutofit/>
          </a:bodyPr>
          <a:lstStyle/>
          <a:p>
            <a:pPr algn="ctr"/>
            <a:r>
              <a:rPr lang="en-US" sz="3200" b="1" dirty="0">
                <a:solidFill>
                  <a:schemeClr val="tx1"/>
                </a:solidFill>
              </a:rPr>
              <a:t>3. Bottom Up</a:t>
            </a:r>
          </a:p>
        </p:txBody>
      </p:sp>
      <p:sp>
        <p:nvSpPr>
          <p:cNvPr id="40963" name="Rectangle 3"/>
          <p:cNvSpPr>
            <a:spLocks noGrp="1" noChangeArrowheads="1"/>
          </p:cNvSpPr>
          <p:nvPr>
            <p:ph type="body" idx="4294967295"/>
          </p:nvPr>
        </p:nvSpPr>
        <p:spPr>
          <a:xfrm>
            <a:off x="0" y="1530350"/>
            <a:ext cx="8918575" cy="4002088"/>
          </a:xfrm>
        </p:spPr>
        <p:txBody>
          <a:bodyPr/>
          <a:lstStyle/>
          <a:p>
            <a:pPr algn="just" eaLnBrk="1" hangingPunct="1">
              <a:lnSpc>
                <a:spcPct val="140000"/>
              </a:lnSpc>
              <a:spcBef>
                <a:spcPct val="25000"/>
              </a:spcBef>
              <a:spcAft>
                <a:spcPct val="25000"/>
              </a:spcAft>
              <a:defRPr/>
            </a:pPr>
            <a:r>
              <a:rPr lang="en-US" b="1" dirty="0"/>
              <a:t>Compute</a:t>
            </a:r>
            <a:r>
              <a:rPr lang="en-US" dirty="0"/>
              <a:t> the value of an optimal solution in a bottom-up fashion, so that you always have the necessary </a:t>
            </a:r>
            <a:r>
              <a:rPr lang="en-US" b="1" dirty="0"/>
              <a:t>sub-results pre-computed</a:t>
            </a:r>
            <a:r>
              <a:rPr lang="en-US" dirty="0"/>
              <a:t> (or use </a:t>
            </a:r>
            <a:r>
              <a:rPr lang="en-US" dirty="0" err="1"/>
              <a:t>memoization</a:t>
            </a:r>
            <a:r>
              <a:rPr lang="en-US" dirty="0"/>
              <a:t>) </a:t>
            </a:r>
          </a:p>
          <a:p>
            <a:pPr algn="just" eaLnBrk="1" hangingPunct="1">
              <a:lnSpc>
                <a:spcPct val="140000"/>
              </a:lnSpc>
              <a:spcBef>
                <a:spcPct val="25000"/>
              </a:spcBef>
              <a:spcAft>
                <a:spcPct val="25000"/>
              </a:spcAft>
              <a:defRPr/>
            </a:pPr>
            <a:r>
              <a:rPr lang="en-US" dirty="0"/>
              <a:t>Check if it is possible to </a:t>
            </a:r>
            <a:r>
              <a:rPr lang="en-US" b="1" dirty="0"/>
              <a:t>reduce</a:t>
            </a:r>
            <a:r>
              <a:rPr lang="en-US" dirty="0"/>
              <a:t> the </a:t>
            </a:r>
            <a:r>
              <a:rPr lang="en-US" b="1" dirty="0"/>
              <a:t>space</a:t>
            </a:r>
            <a:r>
              <a:rPr lang="en-US" dirty="0"/>
              <a:t> requirements, by “</a:t>
            </a:r>
            <a:r>
              <a:rPr lang="en-US" b="1" dirty="0"/>
              <a:t>forgetting</a:t>
            </a:r>
            <a:r>
              <a:rPr lang="en-US" dirty="0"/>
              <a:t>” solutions to sub-problems that will not be used any more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404952"/>
            <a:ext cx="9083675" cy="968375"/>
          </a:xfrm>
          <a:noFill/>
        </p:spPr>
        <p:txBody>
          <a:bodyPr vert="horz" lIns="91440" tIns="45720" rIns="91440" bIns="45720" rtlCol="0" anchor="ctr">
            <a:normAutofit/>
          </a:bodyPr>
          <a:lstStyle/>
          <a:p>
            <a:pPr algn="ctr"/>
            <a:r>
              <a:rPr lang="en-US" sz="3200" b="1" dirty="0">
                <a:solidFill>
                  <a:schemeClr val="tx1"/>
                </a:solidFill>
              </a:rPr>
              <a:t>4. Construct Optimal Solution</a:t>
            </a:r>
          </a:p>
        </p:txBody>
      </p:sp>
      <p:sp>
        <p:nvSpPr>
          <p:cNvPr id="49155" name="Rectangle 3"/>
          <p:cNvSpPr>
            <a:spLocks noGrp="1" noChangeArrowheads="1"/>
          </p:cNvSpPr>
          <p:nvPr>
            <p:ph type="body" idx="4294967295"/>
          </p:nvPr>
        </p:nvSpPr>
        <p:spPr>
          <a:xfrm>
            <a:off x="0" y="2420938"/>
            <a:ext cx="9083675" cy="1865312"/>
          </a:xfrm>
        </p:spPr>
        <p:txBody>
          <a:bodyPr/>
          <a:lstStyle/>
          <a:p>
            <a:pPr algn="just" eaLnBrk="1" hangingPunct="1">
              <a:defRPr/>
            </a:pPr>
            <a:r>
              <a:rPr lang="en-US" sz="3001" dirty="0"/>
              <a:t>Construct an optimal solution from </a:t>
            </a:r>
            <a:r>
              <a:rPr lang="en-US" sz="3001" b="1" dirty="0"/>
              <a:t>computed information</a:t>
            </a:r>
            <a:r>
              <a:rPr lang="en-US" sz="3001" dirty="0"/>
              <a:t> (which records a sequence of choices made that lead to an optimal solution)</a:t>
            </a:r>
            <a:r>
              <a:rPr lang="en-US" dirty="0"/>
              <a:t> </a:t>
            </a:r>
          </a:p>
          <a:p>
            <a:pPr eaLnBrk="1" hangingPunct="1">
              <a:buFontTx/>
              <a:buNone/>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667543" y="2980428"/>
            <a:ext cx="7808913" cy="1087437"/>
          </a:xfrm>
        </p:spPr>
        <p:txBody>
          <a:bodyPr/>
          <a:lstStyle/>
          <a:p>
            <a:pPr algn="ctr">
              <a:defRPr/>
            </a:pPr>
            <a:r>
              <a:rPr lang="en-US" altLang="zh-CN" dirty="0">
                <a:ea typeface="宋体" pitchFamily="2" charset="-122"/>
              </a:rPr>
              <a:t>Knapsack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32521" y="113403"/>
            <a:ext cx="8878957" cy="968375"/>
          </a:xfrm>
          <a:noFill/>
        </p:spPr>
        <p:txBody>
          <a:bodyPr vert="horz" lIns="91440" tIns="45720" rIns="91440" bIns="45720" rtlCol="0" anchor="ctr">
            <a:normAutofit fontScale="90000"/>
          </a:bodyPr>
          <a:lstStyle/>
          <a:p>
            <a:pPr algn="ctr"/>
            <a:r>
              <a:rPr lang="en-US" altLang="zh-CN" sz="3200" b="1" dirty="0">
                <a:solidFill>
                  <a:schemeClr val="tx1"/>
                </a:solidFill>
              </a:rPr>
              <a:t> </a:t>
            </a:r>
            <a:br>
              <a:rPr lang="en-US" altLang="zh-CN" sz="3200" b="1" dirty="0">
                <a:solidFill>
                  <a:schemeClr val="tx1"/>
                </a:solidFill>
              </a:rPr>
            </a:br>
            <a:r>
              <a:rPr lang="en-US" altLang="zh-CN" sz="3200" b="1" dirty="0">
                <a:solidFill>
                  <a:schemeClr val="tx1"/>
                </a:solidFill>
              </a:rPr>
              <a:t>The Knapsack Problem</a:t>
            </a:r>
          </a:p>
        </p:txBody>
      </p:sp>
      <p:sp>
        <p:nvSpPr>
          <p:cNvPr id="27651" name="Rectangle 3"/>
          <p:cNvSpPr>
            <a:spLocks noGrp="1" noChangeArrowheads="1"/>
          </p:cNvSpPr>
          <p:nvPr>
            <p:ph type="body" idx="4294967295"/>
          </p:nvPr>
        </p:nvSpPr>
        <p:spPr>
          <a:xfrm>
            <a:off x="238539" y="1752600"/>
            <a:ext cx="8458200" cy="5105400"/>
          </a:xfrm>
        </p:spPr>
        <p:txBody>
          <a:bodyPr/>
          <a:lstStyle/>
          <a:p>
            <a:r>
              <a:rPr lang="en-US" altLang="zh-CN" dirty="0">
                <a:ea typeface="宋体" pitchFamily="2" charset="-122"/>
              </a:rPr>
              <a:t>The famous </a:t>
            </a:r>
            <a:r>
              <a:rPr lang="en-US" altLang="zh-CN" i="1" dirty="0">
                <a:solidFill>
                  <a:schemeClr val="tx2"/>
                </a:solidFill>
                <a:ea typeface="宋体" pitchFamily="2" charset="-122"/>
              </a:rPr>
              <a:t>knapsack problem</a:t>
            </a:r>
            <a:r>
              <a:rPr lang="en-US" altLang="zh-CN" dirty="0">
                <a:ea typeface="宋体" pitchFamily="2" charset="-122"/>
              </a:rPr>
              <a:t>:</a:t>
            </a:r>
          </a:p>
          <a:p>
            <a:pPr lvl="1" algn="just"/>
            <a:r>
              <a:rPr lang="en-US" altLang="zh-CN" dirty="0">
                <a:ea typeface="宋体" pitchFamily="2" charset="-122"/>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308112"/>
            <a:ext cx="9144000" cy="1143000"/>
          </a:xfrm>
          <a:noFill/>
        </p:spPr>
        <p:txBody>
          <a:bodyPr vert="horz" lIns="91440" tIns="45720" rIns="91440" bIns="45720" rtlCol="0" anchor="ctr">
            <a:normAutofit/>
          </a:bodyPr>
          <a:lstStyle/>
          <a:p>
            <a:pPr algn="ctr"/>
            <a:r>
              <a:rPr lang="en-US" altLang="zh-CN" sz="3200" b="1" dirty="0">
                <a:solidFill>
                  <a:schemeClr val="tx1"/>
                </a:solidFill>
              </a:rPr>
              <a:t>0-1 Knapsack problem</a:t>
            </a:r>
          </a:p>
        </p:txBody>
      </p:sp>
      <p:sp>
        <p:nvSpPr>
          <p:cNvPr id="28675" name="Rectangle 3"/>
          <p:cNvSpPr>
            <a:spLocks noGrp="1" noChangeArrowheads="1"/>
          </p:cNvSpPr>
          <p:nvPr>
            <p:ph type="body" idx="4294967295"/>
          </p:nvPr>
        </p:nvSpPr>
        <p:spPr>
          <a:xfrm>
            <a:off x="291548" y="2133600"/>
            <a:ext cx="8282540" cy="3992563"/>
          </a:xfrm>
        </p:spPr>
        <p:txBody>
          <a:bodyPr/>
          <a:lstStyle/>
          <a:p>
            <a:pPr>
              <a:lnSpc>
                <a:spcPct val="110000"/>
              </a:lnSpc>
            </a:pPr>
            <a:r>
              <a:rPr lang="en-US" altLang="zh-CN" dirty="0">
                <a:ea typeface="宋体" pitchFamily="2" charset="-122"/>
              </a:rPr>
              <a:t>Given a knapsack with maximum capacity </a:t>
            </a:r>
            <a:r>
              <a:rPr lang="en-US" altLang="zh-CN" i="1" dirty="0">
                <a:ea typeface="宋体" pitchFamily="2" charset="-122"/>
              </a:rPr>
              <a:t>W</a:t>
            </a:r>
            <a:r>
              <a:rPr lang="en-US" altLang="zh-CN" dirty="0">
                <a:ea typeface="宋体" pitchFamily="2" charset="-122"/>
              </a:rPr>
              <a:t>, and a set </a:t>
            </a:r>
            <a:r>
              <a:rPr lang="en-US" altLang="zh-CN" i="1" dirty="0">
                <a:ea typeface="宋体" pitchFamily="2" charset="-122"/>
              </a:rPr>
              <a:t>S</a:t>
            </a:r>
            <a:r>
              <a:rPr lang="en-US" altLang="zh-CN" dirty="0">
                <a:ea typeface="宋体" pitchFamily="2" charset="-122"/>
              </a:rPr>
              <a:t> consisting of </a:t>
            </a:r>
            <a:r>
              <a:rPr lang="en-US" altLang="zh-CN" i="1" dirty="0">
                <a:ea typeface="宋体" pitchFamily="2" charset="-122"/>
              </a:rPr>
              <a:t>n</a:t>
            </a:r>
            <a:r>
              <a:rPr lang="en-US" altLang="zh-CN" dirty="0">
                <a:ea typeface="宋体" pitchFamily="2" charset="-122"/>
              </a:rPr>
              <a:t> items</a:t>
            </a:r>
          </a:p>
          <a:p>
            <a:pPr>
              <a:lnSpc>
                <a:spcPct val="110000"/>
              </a:lnSpc>
            </a:pPr>
            <a:r>
              <a:rPr lang="en-US" altLang="zh-CN" dirty="0">
                <a:ea typeface="宋体" pitchFamily="2" charset="-122"/>
              </a:rPr>
              <a:t>Each item </a:t>
            </a:r>
            <a:r>
              <a:rPr lang="en-US" altLang="zh-CN" i="1" dirty="0" err="1">
                <a:ea typeface="宋体" pitchFamily="2" charset="-122"/>
              </a:rPr>
              <a:t>i</a:t>
            </a:r>
            <a:r>
              <a:rPr lang="en-US" altLang="zh-CN" dirty="0">
                <a:ea typeface="宋体" pitchFamily="2" charset="-122"/>
              </a:rPr>
              <a:t> has some weight </a:t>
            </a:r>
            <a:r>
              <a:rPr lang="en-US" altLang="zh-CN" i="1" dirty="0" err="1">
                <a:ea typeface="宋体" pitchFamily="2" charset="-122"/>
              </a:rPr>
              <a:t>w</a:t>
            </a:r>
            <a:r>
              <a:rPr lang="en-US" altLang="zh-CN" i="1" baseline="-25000" dirty="0" err="1">
                <a:ea typeface="宋体" pitchFamily="2" charset="-122"/>
              </a:rPr>
              <a:t>i</a:t>
            </a:r>
            <a:r>
              <a:rPr lang="en-US" altLang="zh-CN" dirty="0">
                <a:ea typeface="宋体" pitchFamily="2" charset="-122"/>
              </a:rPr>
              <a:t> and benefit value </a:t>
            </a:r>
            <a:r>
              <a:rPr lang="en-US" altLang="zh-CN" i="1" dirty="0">
                <a:ea typeface="宋体" pitchFamily="2" charset="-122"/>
              </a:rPr>
              <a:t>b</a:t>
            </a:r>
            <a:r>
              <a:rPr lang="en-US" altLang="zh-CN" i="1" baseline="-25000" dirty="0">
                <a:ea typeface="宋体" pitchFamily="2" charset="-122"/>
              </a:rPr>
              <a:t>i</a:t>
            </a:r>
            <a:r>
              <a:rPr lang="en-US" altLang="zh-CN" baseline="-25000" dirty="0">
                <a:ea typeface="宋体" pitchFamily="2" charset="-122"/>
              </a:rPr>
              <a:t>  </a:t>
            </a:r>
            <a:r>
              <a:rPr lang="en-US" altLang="zh-CN" dirty="0">
                <a:ea typeface="宋体" pitchFamily="2" charset="-122"/>
              </a:rPr>
              <a:t>(all </a:t>
            </a:r>
            <a:r>
              <a:rPr lang="en-US" altLang="zh-CN" i="1" dirty="0" err="1">
                <a:ea typeface="宋体" pitchFamily="2" charset="-122"/>
              </a:rPr>
              <a:t>w</a:t>
            </a:r>
            <a:r>
              <a:rPr lang="en-US" altLang="zh-CN" i="1" baseline="-25000" dirty="0" err="1">
                <a:ea typeface="宋体" pitchFamily="2" charset="-122"/>
              </a:rPr>
              <a:t>i</a:t>
            </a:r>
            <a:r>
              <a:rPr lang="en-US" altLang="zh-CN" i="1" dirty="0">
                <a:ea typeface="宋体" pitchFamily="2" charset="-122"/>
              </a:rPr>
              <a:t> , b</a:t>
            </a:r>
            <a:r>
              <a:rPr lang="en-US" altLang="zh-CN" i="1" baseline="-25000" dirty="0">
                <a:ea typeface="宋体" pitchFamily="2" charset="-122"/>
              </a:rPr>
              <a:t>i</a:t>
            </a:r>
            <a:r>
              <a:rPr lang="en-US" altLang="zh-CN" baseline="-25000" dirty="0">
                <a:ea typeface="宋体" pitchFamily="2" charset="-122"/>
              </a:rPr>
              <a:t> </a:t>
            </a:r>
            <a:r>
              <a:rPr lang="en-US" altLang="zh-CN" dirty="0">
                <a:ea typeface="宋体" pitchFamily="2" charset="-122"/>
              </a:rPr>
              <a:t>and </a:t>
            </a:r>
            <a:r>
              <a:rPr lang="en-US" altLang="zh-CN" i="1" dirty="0">
                <a:ea typeface="宋体" pitchFamily="2" charset="-122"/>
              </a:rPr>
              <a:t>W</a:t>
            </a:r>
            <a:r>
              <a:rPr lang="en-US" altLang="zh-CN" dirty="0">
                <a:ea typeface="宋体" pitchFamily="2" charset="-122"/>
              </a:rPr>
              <a:t> are integer values)</a:t>
            </a:r>
          </a:p>
          <a:p>
            <a:pPr>
              <a:lnSpc>
                <a:spcPct val="110000"/>
              </a:lnSpc>
            </a:pPr>
            <a:r>
              <a:rPr lang="en-US" altLang="zh-CN" u="sng" dirty="0">
                <a:ea typeface="宋体" pitchFamily="2" charset="-122"/>
              </a:rPr>
              <a:t>Problem</a:t>
            </a:r>
            <a:r>
              <a:rPr lang="en-US" altLang="zh-CN" dirty="0">
                <a:ea typeface="宋体" pitchFamily="2" charset="-122"/>
              </a:rPr>
              <a:t>: How to pack the knapsack to achieve maximum total value of packed items?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FAAE10-DC5D-45EF-A6CB-43D4D2FD4A4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7605" y="1663282"/>
            <a:ext cx="8539163" cy="1600200"/>
          </a:xfrm>
        </p:spPr>
      </p:pic>
      <p:sp>
        <p:nvSpPr>
          <p:cNvPr id="6" name="TextBox 5">
            <a:extLst>
              <a:ext uri="{FF2B5EF4-FFF2-40B4-BE49-F238E27FC236}">
                <a16:creationId xmlns:a16="http://schemas.microsoft.com/office/drawing/2014/main" id="{812E0A82-02C8-4236-A188-EE98B959C189}"/>
              </a:ext>
            </a:extLst>
          </p:cNvPr>
          <p:cNvSpPr txBox="1"/>
          <p:nvPr/>
        </p:nvSpPr>
        <p:spPr>
          <a:xfrm>
            <a:off x="2372139" y="3332627"/>
            <a:ext cx="4114800" cy="461665"/>
          </a:xfrm>
          <a:prstGeom prst="rect">
            <a:avLst/>
          </a:prstGeom>
          <a:noFill/>
        </p:spPr>
        <p:txBody>
          <a:bodyPr wrap="square" rtlCol="0">
            <a:spAutoFit/>
          </a:bodyPr>
          <a:lstStyle/>
          <a:p>
            <a:r>
              <a:rPr lang="en-US" u="none" dirty="0"/>
              <a:t>Knapsack Size = 25</a:t>
            </a:r>
          </a:p>
        </p:txBody>
      </p:sp>
      <p:pic>
        <p:nvPicPr>
          <p:cNvPr id="8" name="Picture 7">
            <a:extLst>
              <a:ext uri="{FF2B5EF4-FFF2-40B4-BE49-F238E27FC236}">
                <a16:creationId xmlns:a16="http://schemas.microsoft.com/office/drawing/2014/main" id="{D2AE153B-EF06-4CF4-806A-F30AE28C8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05" y="3962324"/>
            <a:ext cx="8539123" cy="2259102"/>
          </a:xfrm>
          <a:prstGeom prst="rect">
            <a:avLst/>
          </a:prstGeom>
        </p:spPr>
      </p:pic>
      <p:sp>
        <p:nvSpPr>
          <p:cNvPr id="9" name="TextBox 8">
            <a:extLst>
              <a:ext uri="{FF2B5EF4-FFF2-40B4-BE49-F238E27FC236}">
                <a16:creationId xmlns:a16="http://schemas.microsoft.com/office/drawing/2014/main" id="{8A3E7004-C210-4BA6-A490-2F59E9780A5C}"/>
              </a:ext>
            </a:extLst>
          </p:cNvPr>
          <p:cNvSpPr txBox="1"/>
          <p:nvPr/>
        </p:nvSpPr>
        <p:spPr>
          <a:xfrm>
            <a:off x="2372139" y="6221426"/>
            <a:ext cx="5334000" cy="461665"/>
          </a:xfrm>
          <a:prstGeom prst="rect">
            <a:avLst/>
          </a:prstGeom>
          <a:noFill/>
        </p:spPr>
        <p:txBody>
          <a:bodyPr wrap="square" rtlCol="0">
            <a:spAutoFit/>
          </a:bodyPr>
          <a:lstStyle/>
          <a:p>
            <a:r>
              <a:rPr lang="en-US" u="none" dirty="0"/>
              <a:t>Knapsack size = 60</a:t>
            </a:r>
          </a:p>
        </p:txBody>
      </p:sp>
    </p:spTree>
    <p:extLst>
      <p:ext uri="{BB962C8B-B14F-4D97-AF65-F5344CB8AC3E}">
        <p14:creationId xmlns:p14="http://schemas.microsoft.com/office/powerpoint/2010/main" val="16081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9391" y="365195"/>
            <a:ext cx="8945217" cy="968375"/>
          </a:xfrm>
          <a:noFill/>
        </p:spPr>
        <p:txBody>
          <a:bodyPr vert="horz" lIns="91440" tIns="45720" rIns="91440" bIns="45720" rtlCol="0" anchor="ctr">
            <a:normAutofit/>
          </a:bodyPr>
          <a:lstStyle/>
          <a:p>
            <a:pPr algn="ctr"/>
            <a:r>
              <a:rPr lang="en-US" altLang="zh-CN" sz="3200" b="1" dirty="0">
                <a:solidFill>
                  <a:schemeClr val="tx1"/>
                </a:solidFill>
              </a:rPr>
              <a:t>The Knapsack Problem</a:t>
            </a:r>
          </a:p>
        </p:txBody>
      </p:sp>
      <p:sp>
        <p:nvSpPr>
          <p:cNvPr id="30723" name="Rectangle 3"/>
          <p:cNvSpPr>
            <a:spLocks noGrp="1" noChangeArrowheads="1"/>
          </p:cNvSpPr>
          <p:nvPr>
            <p:ph type="body" idx="4294967295"/>
          </p:nvPr>
        </p:nvSpPr>
        <p:spPr>
          <a:xfrm>
            <a:off x="0" y="2133600"/>
            <a:ext cx="8574088" cy="3992563"/>
          </a:xfrm>
        </p:spPr>
        <p:txBody>
          <a:bodyPr>
            <a:normAutofit lnSpcReduction="10000"/>
          </a:bodyPr>
          <a:lstStyle/>
          <a:p>
            <a:r>
              <a:rPr lang="en-US" altLang="zh-CN">
                <a:ea typeface="宋体" pitchFamily="2" charset="-122"/>
              </a:rPr>
              <a:t>More formally, the </a:t>
            </a:r>
            <a:r>
              <a:rPr lang="en-US" altLang="zh-CN" i="1">
                <a:solidFill>
                  <a:schemeClr val="tx2"/>
                </a:solidFill>
                <a:ea typeface="宋体" pitchFamily="2" charset="-122"/>
              </a:rPr>
              <a:t>0-1 knapsack problem</a:t>
            </a:r>
            <a:r>
              <a:rPr lang="en-US" altLang="zh-CN">
                <a:ea typeface="宋体" pitchFamily="2" charset="-122"/>
              </a:rPr>
              <a:t>:</a:t>
            </a:r>
          </a:p>
          <a:p>
            <a:pPr lvl="1"/>
            <a:r>
              <a:rPr lang="en-US" altLang="zh-CN">
                <a:ea typeface="宋体" pitchFamily="2" charset="-122"/>
              </a:rPr>
              <a:t>The thief must choose among </a:t>
            </a:r>
            <a:r>
              <a:rPr lang="en-US" altLang="zh-CN" i="1">
                <a:ea typeface="宋体" pitchFamily="2" charset="-122"/>
              </a:rPr>
              <a:t>n</a:t>
            </a:r>
            <a:r>
              <a:rPr lang="en-US" altLang="zh-CN">
                <a:ea typeface="宋体" pitchFamily="2" charset="-122"/>
              </a:rPr>
              <a:t> items, where the </a:t>
            </a:r>
            <a:r>
              <a:rPr lang="en-US" altLang="zh-CN" i="1">
                <a:ea typeface="宋体" pitchFamily="2" charset="-122"/>
              </a:rPr>
              <a:t>i</a:t>
            </a:r>
            <a:r>
              <a:rPr lang="en-US" altLang="zh-CN">
                <a:ea typeface="宋体" pitchFamily="2" charset="-122"/>
              </a:rPr>
              <a:t>th item worth </a:t>
            </a:r>
            <a:r>
              <a:rPr lang="en-US" altLang="zh-CN" i="1">
                <a:ea typeface="宋体" pitchFamily="2" charset="-122"/>
              </a:rPr>
              <a:t>v</a:t>
            </a:r>
            <a:r>
              <a:rPr lang="en-US" altLang="zh-CN" i="1" baseline="-25000">
                <a:ea typeface="宋体" pitchFamily="2" charset="-122"/>
              </a:rPr>
              <a:t>i</a:t>
            </a:r>
            <a:r>
              <a:rPr lang="en-US" altLang="zh-CN" i="1">
                <a:ea typeface="宋体" pitchFamily="2" charset="-122"/>
              </a:rPr>
              <a:t> </a:t>
            </a:r>
            <a:r>
              <a:rPr lang="en-US" altLang="zh-CN">
                <a:ea typeface="宋体" pitchFamily="2" charset="-122"/>
              </a:rPr>
              <a:t>dollars and weighs </a:t>
            </a:r>
            <a:r>
              <a:rPr lang="en-US" altLang="zh-CN" i="1">
                <a:ea typeface="宋体" pitchFamily="2" charset="-122"/>
              </a:rPr>
              <a:t>w</a:t>
            </a:r>
            <a:r>
              <a:rPr lang="en-US" altLang="zh-CN" i="1" baseline="-25000">
                <a:ea typeface="宋体" pitchFamily="2" charset="-122"/>
              </a:rPr>
              <a:t>i</a:t>
            </a:r>
            <a:r>
              <a:rPr lang="en-US" altLang="zh-CN">
                <a:ea typeface="宋体" pitchFamily="2" charset="-122"/>
              </a:rPr>
              <a:t> pounds</a:t>
            </a:r>
          </a:p>
          <a:p>
            <a:pPr lvl="1"/>
            <a:r>
              <a:rPr lang="en-US" altLang="zh-CN">
                <a:ea typeface="宋体" pitchFamily="2" charset="-122"/>
              </a:rPr>
              <a:t>Carrying at most </a:t>
            </a:r>
            <a:r>
              <a:rPr lang="en-US" altLang="zh-CN" i="1">
                <a:ea typeface="宋体" pitchFamily="2" charset="-122"/>
              </a:rPr>
              <a:t>W</a:t>
            </a:r>
            <a:r>
              <a:rPr lang="en-US" altLang="zh-CN">
                <a:ea typeface="宋体" pitchFamily="2" charset="-122"/>
              </a:rPr>
              <a:t> pounds, maximize value</a:t>
            </a:r>
          </a:p>
          <a:p>
            <a:pPr lvl="2"/>
            <a:r>
              <a:rPr lang="en-US" altLang="zh-CN">
                <a:ea typeface="宋体" pitchFamily="2" charset="-122"/>
              </a:rPr>
              <a:t>Note: assume </a:t>
            </a:r>
            <a:r>
              <a:rPr lang="en-US" altLang="zh-CN" i="1">
                <a:ea typeface="宋体" pitchFamily="2" charset="-122"/>
              </a:rPr>
              <a:t>v</a:t>
            </a:r>
            <a:r>
              <a:rPr lang="en-US" altLang="zh-CN" i="1" baseline="-25000">
                <a:ea typeface="宋体" pitchFamily="2" charset="-122"/>
              </a:rPr>
              <a:t>i</a:t>
            </a:r>
            <a:r>
              <a:rPr lang="en-US" altLang="zh-CN" i="1">
                <a:ea typeface="宋体" pitchFamily="2" charset="-122"/>
              </a:rPr>
              <a:t>, w</a:t>
            </a:r>
            <a:r>
              <a:rPr lang="en-US" altLang="zh-CN" i="1" baseline="-25000">
                <a:ea typeface="宋体" pitchFamily="2" charset="-122"/>
              </a:rPr>
              <a:t>i</a:t>
            </a:r>
            <a:r>
              <a:rPr lang="en-US" altLang="zh-CN" i="1">
                <a:ea typeface="宋体" pitchFamily="2" charset="-122"/>
              </a:rPr>
              <a:t>, </a:t>
            </a:r>
            <a:r>
              <a:rPr lang="en-US" altLang="zh-CN">
                <a:ea typeface="宋体" pitchFamily="2" charset="-122"/>
              </a:rPr>
              <a:t>and </a:t>
            </a:r>
            <a:r>
              <a:rPr lang="en-US" altLang="zh-CN" i="1">
                <a:ea typeface="宋体" pitchFamily="2" charset="-122"/>
              </a:rPr>
              <a:t>W </a:t>
            </a:r>
            <a:r>
              <a:rPr lang="en-US" altLang="zh-CN">
                <a:ea typeface="宋体" pitchFamily="2" charset="-122"/>
              </a:rPr>
              <a:t>are all integers</a:t>
            </a:r>
          </a:p>
          <a:p>
            <a:pPr lvl="2"/>
            <a:r>
              <a:rPr lang="en-US" altLang="zh-CN">
                <a:ea typeface="宋体" pitchFamily="2" charset="-122"/>
              </a:rPr>
              <a:t>“0-1” b/c each item must be taken or left in entirety</a:t>
            </a:r>
          </a:p>
          <a:p>
            <a:r>
              <a:rPr lang="en-US" altLang="zh-CN">
                <a:ea typeface="宋体" pitchFamily="2" charset="-122"/>
              </a:rPr>
              <a:t>A variation, the </a:t>
            </a:r>
            <a:r>
              <a:rPr lang="en-US" altLang="zh-CN" i="1">
                <a:solidFill>
                  <a:schemeClr val="tx2"/>
                </a:solidFill>
                <a:ea typeface="宋体" pitchFamily="2" charset="-122"/>
              </a:rPr>
              <a:t>fractional knapsack problem</a:t>
            </a:r>
            <a:r>
              <a:rPr lang="en-US" altLang="zh-CN">
                <a:ea typeface="宋体" pitchFamily="2" charset="-122"/>
              </a:rPr>
              <a:t>:</a:t>
            </a:r>
          </a:p>
          <a:p>
            <a:pPr lvl="1"/>
            <a:r>
              <a:rPr lang="en-US" altLang="zh-CN">
                <a:ea typeface="宋体" pitchFamily="2" charset="-122"/>
              </a:rPr>
              <a:t>Thief can take fractions of items</a:t>
            </a:r>
          </a:p>
          <a:p>
            <a:pPr lvl="1"/>
            <a:r>
              <a:rPr lang="en-US" altLang="zh-CN">
                <a:ea typeface="宋体" pitchFamily="2" charset="-122"/>
              </a:rPr>
              <a:t>Think of items in 0-1 problem as gold ingots, in fractional problem as buckets of gold dust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228600"/>
            <a:ext cx="9144000" cy="1295400"/>
          </a:xfrm>
          <a:noFill/>
        </p:spPr>
        <p:txBody>
          <a:bodyPr vert="horz" lIns="91440" tIns="45720" rIns="91440" bIns="45720" rtlCol="0" anchor="ctr">
            <a:normAutofit/>
          </a:bodyPr>
          <a:lstStyle/>
          <a:p>
            <a:pPr algn="ctr"/>
            <a:r>
              <a:rPr lang="en-US" altLang="zh-CN" sz="2400" b="1" dirty="0">
                <a:solidFill>
                  <a:schemeClr val="tx1"/>
                </a:solidFill>
              </a:rPr>
              <a:t>0-1 Knapsack problem: brute-force approach</a:t>
            </a:r>
          </a:p>
        </p:txBody>
      </p:sp>
      <p:sp>
        <p:nvSpPr>
          <p:cNvPr id="31747" name="Rectangle 3"/>
          <p:cNvSpPr>
            <a:spLocks noGrp="1" noChangeArrowheads="1"/>
          </p:cNvSpPr>
          <p:nvPr>
            <p:ph type="body" idx="4294967295"/>
          </p:nvPr>
        </p:nvSpPr>
        <p:spPr>
          <a:xfrm>
            <a:off x="1371600" y="1752600"/>
            <a:ext cx="7772400" cy="4343400"/>
          </a:xfrm>
        </p:spPr>
        <p:txBody>
          <a:bodyPr/>
          <a:lstStyle/>
          <a:p>
            <a:pPr algn="ctr">
              <a:buFont typeface="Monotype Sorts" pitchFamily="2" charset="2"/>
              <a:buNone/>
            </a:pPr>
            <a:r>
              <a:rPr lang="en-US" altLang="zh-CN">
                <a:ea typeface="宋体" pitchFamily="2" charset="-122"/>
              </a:rPr>
              <a:t>Let’s first solve this problem with a straightforward algorithm</a:t>
            </a:r>
          </a:p>
          <a:p>
            <a:r>
              <a:rPr lang="en-US" altLang="zh-CN">
                <a:ea typeface="宋体" pitchFamily="2" charset="-122"/>
              </a:rPr>
              <a:t>Since there are </a:t>
            </a:r>
            <a:r>
              <a:rPr lang="en-US" altLang="zh-CN" i="1">
                <a:ea typeface="宋体" pitchFamily="2" charset="-122"/>
              </a:rPr>
              <a:t>n</a:t>
            </a:r>
            <a:r>
              <a:rPr lang="en-US" altLang="zh-CN">
                <a:ea typeface="宋体" pitchFamily="2" charset="-122"/>
              </a:rPr>
              <a:t> items, there are </a:t>
            </a:r>
            <a:r>
              <a:rPr lang="en-US" altLang="zh-CN" i="1">
                <a:ea typeface="宋体" pitchFamily="2" charset="-122"/>
              </a:rPr>
              <a:t>2</a:t>
            </a:r>
            <a:r>
              <a:rPr lang="en-US" altLang="zh-CN" i="1" baseline="30000">
                <a:ea typeface="宋体" pitchFamily="2" charset="-122"/>
              </a:rPr>
              <a:t>n</a:t>
            </a:r>
            <a:r>
              <a:rPr lang="en-US" altLang="zh-CN">
                <a:ea typeface="宋体" pitchFamily="2" charset="-122"/>
              </a:rPr>
              <a:t> possible combinations of items.</a:t>
            </a:r>
          </a:p>
          <a:p>
            <a:r>
              <a:rPr lang="en-US" altLang="zh-CN">
                <a:ea typeface="宋体" pitchFamily="2" charset="-122"/>
              </a:rPr>
              <a:t>We go through all combinations and find the one with the most total value and with total weight less or equal to </a:t>
            </a:r>
            <a:r>
              <a:rPr lang="en-US" altLang="zh-CN" i="1">
                <a:ea typeface="宋体" pitchFamily="2" charset="-122"/>
              </a:rPr>
              <a:t>W</a:t>
            </a:r>
            <a:endParaRPr lang="en-US" altLang="zh-CN">
              <a:ea typeface="宋体" pitchFamily="2" charset="-122"/>
            </a:endParaRPr>
          </a:p>
          <a:p>
            <a:r>
              <a:rPr lang="en-US" altLang="zh-CN">
                <a:ea typeface="宋体" pitchFamily="2" charset="-122"/>
              </a:rPr>
              <a:t>Running time will be </a:t>
            </a:r>
            <a:r>
              <a:rPr lang="en-US" altLang="zh-CN" i="1">
                <a:ea typeface="宋体" pitchFamily="2" charset="-122"/>
              </a:rPr>
              <a:t>O(2</a:t>
            </a:r>
            <a:r>
              <a:rPr lang="en-US" altLang="zh-CN" i="1" baseline="30000">
                <a:ea typeface="宋体" pitchFamily="2" charset="-122"/>
              </a:rPr>
              <a:t>n</a:t>
            </a:r>
            <a:r>
              <a:rPr lang="en-US" altLang="zh-CN" i="1">
                <a:ea typeface="宋体" pitchFamily="2" charset="-122"/>
              </a:rPr>
              <a:t>)</a:t>
            </a:r>
            <a:endParaRPr lang="en-US" altLang="zh-CN">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152400"/>
            <a:ext cx="9144000" cy="1295400"/>
          </a:xfrm>
          <a:noFill/>
        </p:spPr>
        <p:txBody>
          <a:bodyPr vert="horz" lIns="91440" tIns="45720" rIns="91440" bIns="45720" rtlCol="0" anchor="ctr">
            <a:normAutofit/>
          </a:bodyPr>
          <a:lstStyle/>
          <a:p>
            <a:pPr algn="ctr"/>
            <a:r>
              <a:rPr lang="en-US" altLang="zh-CN" sz="2400" b="1" dirty="0">
                <a:solidFill>
                  <a:schemeClr val="tx1"/>
                </a:solidFill>
              </a:rPr>
              <a:t>0-1 Knapsack problem: brute-force approach</a:t>
            </a:r>
          </a:p>
        </p:txBody>
      </p:sp>
      <p:sp>
        <p:nvSpPr>
          <p:cNvPr id="32771" name="Rectangle 3"/>
          <p:cNvSpPr>
            <a:spLocks noGrp="1" noChangeArrowheads="1"/>
          </p:cNvSpPr>
          <p:nvPr>
            <p:ph type="body" idx="4294967295"/>
          </p:nvPr>
        </p:nvSpPr>
        <p:spPr>
          <a:xfrm>
            <a:off x="1371600" y="1447800"/>
            <a:ext cx="7772400" cy="2743200"/>
          </a:xfrm>
        </p:spPr>
        <p:txBody>
          <a:bodyPr/>
          <a:lstStyle/>
          <a:p>
            <a:r>
              <a:rPr lang="en-US" altLang="zh-CN">
                <a:ea typeface="宋体" pitchFamily="2" charset="-122"/>
              </a:rPr>
              <a:t>Can we do better? </a:t>
            </a:r>
          </a:p>
          <a:p>
            <a:r>
              <a:rPr lang="en-US" altLang="zh-CN">
                <a:ea typeface="宋体" pitchFamily="2" charset="-122"/>
              </a:rPr>
              <a:t>Yes, with an algorithm based on dynamic programming</a:t>
            </a:r>
          </a:p>
          <a:p>
            <a:r>
              <a:rPr lang="en-US" altLang="zh-CN">
                <a:ea typeface="宋体" pitchFamily="2" charset="-122"/>
              </a:rPr>
              <a:t>We need to carefully identify the subproblems</a:t>
            </a:r>
          </a:p>
        </p:txBody>
      </p:sp>
      <p:sp>
        <p:nvSpPr>
          <p:cNvPr id="32772" name="Text Box 4"/>
          <p:cNvSpPr txBox="1">
            <a:spLocks noChangeArrowheads="1"/>
          </p:cNvSpPr>
          <p:nvPr/>
        </p:nvSpPr>
        <p:spPr bwMode="auto">
          <a:xfrm>
            <a:off x="1066800" y="4267200"/>
            <a:ext cx="7331075" cy="2041525"/>
          </a:xfrm>
          <a:prstGeom prst="rect">
            <a:avLst/>
          </a:prstGeom>
          <a:noFill/>
          <a:ln w="9525">
            <a:noFill/>
            <a:miter lim="800000"/>
            <a:headEnd/>
            <a:tailEnd/>
          </a:ln>
        </p:spPr>
        <p:txBody>
          <a:bodyPr wrap="none">
            <a:spAutoFit/>
          </a:bodyPr>
          <a:lstStyle/>
          <a:p>
            <a:r>
              <a:rPr lang="en-US" altLang="zh-CN" sz="3200">
                <a:ea typeface="宋体" pitchFamily="2" charset="-122"/>
              </a:rPr>
              <a:t>Let’s try this:</a:t>
            </a:r>
          </a:p>
          <a:p>
            <a:r>
              <a:rPr lang="en-US" altLang="zh-CN" sz="3200">
                <a:solidFill>
                  <a:schemeClr val="accent1"/>
                </a:solidFill>
                <a:ea typeface="宋体" pitchFamily="2" charset="-122"/>
              </a:rPr>
              <a:t>If items are labeled </a:t>
            </a:r>
            <a:r>
              <a:rPr lang="en-US" altLang="zh-CN" sz="3200" i="1">
                <a:solidFill>
                  <a:schemeClr val="accent1"/>
                </a:solidFill>
                <a:ea typeface="宋体" pitchFamily="2" charset="-122"/>
              </a:rPr>
              <a:t>1..n</a:t>
            </a:r>
            <a:r>
              <a:rPr lang="en-US" altLang="zh-CN" sz="3200">
                <a:solidFill>
                  <a:schemeClr val="accent1"/>
                </a:solidFill>
                <a:ea typeface="宋体" pitchFamily="2" charset="-122"/>
              </a:rPr>
              <a:t>, then a subproblem </a:t>
            </a:r>
          </a:p>
          <a:p>
            <a:r>
              <a:rPr lang="en-US" altLang="zh-CN" sz="3200">
                <a:solidFill>
                  <a:schemeClr val="accent1"/>
                </a:solidFill>
                <a:ea typeface="宋体" pitchFamily="2" charset="-122"/>
              </a:rPr>
              <a:t>would be to find an optimal solution for </a:t>
            </a:r>
          </a:p>
          <a:p>
            <a:r>
              <a:rPr lang="en-US" altLang="zh-CN" sz="3200" i="1">
                <a:solidFill>
                  <a:schemeClr val="accent1"/>
                </a:solidFill>
                <a:ea typeface="宋体" pitchFamily="2" charset="-122"/>
              </a:rPr>
              <a:t>S</a:t>
            </a:r>
            <a:r>
              <a:rPr lang="en-US" altLang="zh-CN" sz="3200" i="1" baseline="-25000">
                <a:solidFill>
                  <a:schemeClr val="accent1"/>
                </a:solidFill>
                <a:ea typeface="宋体" pitchFamily="2" charset="-122"/>
              </a:rPr>
              <a:t>k</a:t>
            </a:r>
            <a:r>
              <a:rPr lang="en-US" altLang="zh-CN" sz="3200" i="1">
                <a:solidFill>
                  <a:schemeClr val="accent1"/>
                </a:solidFill>
                <a:ea typeface="宋体" pitchFamily="2" charset="-122"/>
              </a:rPr>
              <a:t> = {items labeled 1, 2, .. k}</a:t>
            </a:r>
            <a:endParaRPr lang="en-US" altLang="zh-CN">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Dynamic Programming</a:t>
            </a:r>
          </a:p>
          <a:p>
            <a:pPr marL="342900" indent="-342900">
              <a:buAutoNum type="arabicPeriod"/>
            </a:pPr>
            <a:r>
              <a:rPr lang="en-US" sz="2400" dirty="0">
                <a:solidFill>
                  <a:schemeClr val="tx1"/>
                </a:solidFill>
              </a:rPr>
              <a:t>Elements of Dynamic Programming</a:t>
            </a:r>
          </a:p>
          <a:p>
            <a:pPr marL="342900" indent="-342900">
              <a:buAutoNum type="arabicPeriod"/>
            </a:pPr>
            <a:r>
              <a:rPr lang="en-US" sz="2400" dirty="0">
                <a:solidFill>
                  <a:schemeClr val="tx1"/>
                </a:solidFill>
              </a:rPr>
              <a:t>Designing a Dynamic Programming Algorithm</a:t>
            </a:r>
          </a:p>
          <a:p>
            <a:pPr marL="342900" indent="-342900">
              <a:buAutoNum type="arabicPeriod"/>
            </a:pPr>
            <a:r>
              <a:rPr lang="en-US" sz="2400" dirty="0">
                <a:solidFill>
                  <a:schemeClr val="tx1"/>
                </a:solidFill>
              </a:rPr>
              <a:t>0/1 Knapsack Problem</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98782" y="460514"/>
            <a:ext cx="8521148" cy="838200"/>
          </a:xfrm>
          <a:noFill/>
        </p:spPr>
        <p:txBody>
          <a:bodyPr vert="horz" lIns="91440" tIns="45720" rIns="91440" bIns="45720" rtlCol="0" anchor="ctr">
            <a:normAutofit/>
          </a:bodyPr>
          <a:lstStyle/>
          <a:p>
            <a:pPr algn="ctr"/>
            <a:r>
              <a:rPr lang="en-US" altLang="zh-CN" sz="3200" b="1" dirty="0">
                <a:solidFill>
                  <a:schemeClr val="tx1"/>
                </a:solidFill>
              </a:rPr>
              <a:t>Defining a Subproblem </a:t>
            </a:r>
          </a:p>
        </p:txBody>
      </p:sp>
      <p:sp>
        <p:nvSpPr>
          <p:cNvPr id="112643" name="Rectangle 3"/>
          <p:cNvSpPr>
            <a:spLocks noGrp="1" noChangeArrowheads="1"/>
          </p:cNvSpPr>
          <p:nvPr>
            <p:ph type="body" idx="4294967295"/>
          </p:nvPr>
        </p:nvSpPr>
        <p:spPr>
          <a:xfrm>
            <a:off x="424070" y="1626704"/>
            <a:ext cx="8428382" cy="4876800"/>
          </a:xfrm>
        </p:spPr>
        <p:txBody>
          <a:bodyPr/>
          <a:lstStyle/>
          <a:p>
            <a:pPr algn="ctr">
              <a:buFont typeface="Monotype Sorts" pitchFamily="2" charset="2"/>
              <a:buNone/>
            </a:pPr>
            <a:r>
              <a:rPr lang="en-US" altLang="zh-CN" dirty="0">
                <a:solidFill>
                  <a:schemeClr val="accent1"/>
                </a:solidFill>
                <a:ea typeface="宋体" pitchFamily="2" charset="-122"/>
              </a:rPr>
              <a:t>If items are labeled </a:t>
            </a:r>
            <a:r>
              <a:rPr lang="en-US" altLang="zh-CN" i="1" dirty="0">
                <a:solidFill>
                  <a:schemeClr val="accent1"/>
                </a:solidFill>
                <a:ea typeface="宋体" pitchFamily="2" charset="-122"/>
              </a:rPr>
              <a:t>1..n</a:t>
            </a:r>
            <a:r>
              <a:rPr lang="en-US" altLang="zh-CN" dirty="0">
                <a:solidFill>
                  <a:schemeClr val="accent1"/>
                </a:solidFill>
                <a:ea typeface="宋体" pitchFamily="2" charset="-122"/>
              </a:rPr>
              <a:t>, then a subproblem would be to find an optimal solution for </a:t>
            </a:r>
            <a:r>
              <a:rPr lang="en-US" altLang="zh-CN" i="1" dirty="0" err="1">
                <a:solidFill>
                  <a:schemeClr val="accent1"/>
                </a:solidFill>
                <a:ea typeface="宋体" pitchFamily="2" charset="-122"/>
              </a:rPr>
              <a:t>S</a:t>
            </a:r>
            <a:r>
              <a:rPr lang="en-US" altLang="zh-CN" i="1" baseline="-25000" dirty="0" err="1">
                <a:solidFill>
                  <a:schemeClr val="accent1"/>
                </a:solidFill>
                <a:ea typeface="宋体" pitchFamily="2" charset="-122"/>
              </a:rPr>
              <a:t>k</a:t>
            </a:r>
            <a:r>
              <a:rPr lang="en-US" altLang="zh-CN" i="1" dirty="0">
                <a:solidFill>
                  <a:schemeClr val="accent1"/>
                </a:solidFill>
                <a:ea typeface="宋体" pitchFamily="2" charset="-122"/>
              </a:rPr>
              <a:t> = {items labeled 1, 2, .. k}</a:t>
            </a:r>
          </a:p>
          <a:p>
            <a:r>
              <a:rPr lang="en-US" altLang="zh-CN" dirty="0">
                <a:ea typeface="宋体" pitchFamily="2" charset="-122"/>
              </a:rPr>
              <a:t>This is a valid subproblem definition.</a:t>
            </a:r>
          </a:p>
          <a:p>
            <a:pPr>
              <a:lnSpc>
                <a:spcPct val="110000"/>
              </a:lnSpc>
            </a:pPr>
            <a:r>
              <a:rPr lang="en-US" altLang="zh-CN" dirty="0">
                <a:ea typeface="宋体" pitchFamily="2" charset="-122"/>
              </a:rPr>
              <a:t>The question is: can we describe the final solution (</a:t>
            </a:r>
            <a:r>
              <a:rPr lang="en-US" altLang="zh-CN" i="1" dirty="0">
                <a:solidFill>
                  <a:schemeClr val="accent1"/>
                </a:solidFill>
                <a:ea typeface="宋体" pitchFamily="2" charset="-122"/>
              </a:rPr>
              <a:t>S</a:t>
            </a:r>
            <a:r>
              <a:rPr lang="en-US" altLang="zh-CN" i="1" baseline="-25000" dirty="0">
                <a:solidFill>
                  <a:schemeClr val="accent1"/>
                </a:solidFill>
                <a:ea typeface="宋体" pitchFamily="2" charset="-122"/>
              </a:rPr>
              <a:t>n</a:t>
            </a:r>
            <a:r>
              <a:rPr lang="en-US" altLang="zh-CN" i="1" dirty="0">
                <a:solidFill>
                  <a:schemeClr val="accent1"/>
                </a:solidFill>
                <a:ea typeface="宋体" pitchFamily="2" charset="-122"/>
              </a:rPr>
              <a:t> </a:t>
            </a:r>
            <a:r>
              <a:rPr lang="en-US" altLang="zh-CN" dirty="0">
                <a:ea typeface="宋体" pitchFamily="2" charset="-122"/>
              </a:rPr>
              <a:t>) in terms of subproblems (</a:t>
            </a:r>
            <a:r>
              <a:rPr lang="en-US" altLang="zh-CN" i="1" dirty="0" err="1">
                <a:solidFill>
                  <a:schemeClr val="accent1"/>
                </a:solidFill>
                <a:ea typeface="宋体" pitchFamily="2" charset="-122"/>
              </a:rPr>
              <a:t>S</a:t>
            </a:r>
            <a:r>
              <a:rPr lang="en-US" altLang="zh-CN" i="1" baseline="-25000" dirty="0" err="1">
                <a:solidFill>
                  <a:schemeClr val="accent1"/>
                </a:solidFill>
                <a:ea typeface="宋体" pitchFamily="2" charset="-122"/>
              </a:rPr>
              <a:t>k</a:t>
            </a:r>
            <a:r>
              <a:rPr lang="en-US" altLang="zh-CN" dirty="0">
                <a:ea typeface="宋体" pitchFamily="2" charset="-122"/>
              </a:rPr>
              <a:t>)? </a:t>
            </a:r>
          </a:p>
          <a:p>
            <a:pPr>
              <a:lnSpc>
                <a:spcPct val="110000"/>
              </a:lnSpc>
            </a:pPr>
            <a:r>
              <a:rPr lang="en-US" altLang="zh-CN" dirty="0">
                <a:ea typeface="宋体" pitchFamily="2" charset="-122"/>
              </a:rPr>
              <a:t>Unfortunately, we </a:t>
            </a:r>
            <a:r>
              <a:rPr lang="en-US" altLang="zh-CN" u="sng" dirty="0">
                <a:ea typeface="宋体" pitchFamily="2" charset="-122"/>
              </a:rPr>
              <a:t>can’t</a:t>
            </a:r>
            <a:r>
              <a:rPr lang="en-US" altLang="zh-CN" dirty="0">
                <a:ea typeface="宋体" pitchFamily="2" charset="-122"/>
              </a:rPr>
              <a:t> do that. Explanation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6305" y="350838"/>
            <a:ext cx="8958470" cy="838200"/>
          </a:xfrm>
          <a:noFill/>
        </p:spPr>
        <p:txBody>
          <a:bodyPr vert="horz" lIns="91440" tIns="45720" rIns="91440" bIns="45720" rtlCol="0" anchor="ctr">
            <a:normAutofit/>
          </a:bodyPr>
          <a:lstStyle/>
          <a:p>
            <a:pPr algn="ctr"/>
            <a:r>
              <a:rPr lang="en-US" altLang="zh-CN" sz="2800" b="1" dirty="0">
                <a:solidFill>
                  <a:schemeClr val="tx1"/>
                </a:solidFill>
              </a:rPr>
              <a:t>Defining a Subproblem</a:t>
            </a:r>
          </a:p>
        </p:txBody>
      </p:sp>
      <p:sp>
        <p:nvSpPr>
          <p:cNvPr id="113673" name="Text Box 9"/>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a:ea typeface="宋体" pitchFamily="2" charset="-122"/>
              </a:rPr>
              <a:t>Max weight: W = 20</a:t>
            </a:r>
            <a:endParaRPr lang="en-US" altLang="zh-CN" b="1">
              <a:solidFill>
                <a:schemeClr val="accent2"/>
              </a:solidFill>
              <a:ea typeface="宋体" pitchFamily="2" charset="-122"/>
            </a:endParaRPr>
          </a:p>
          <a:p>
            <a:r>
              <a:rPr lang="en-US" altLang="zh-CN" b="1">
                <a:solidFill>
                  <a:schemeClr val="accent2"/>
                </a:solidFill>
                <a:ea typeface="宋体" pitchFamily="2" charset="-122"/>
              </a:rPr>
              <a:t>For S</a:t>
            </a:r>
            <a:r>
              <a:rPr lang="en-US" altLang="zh-CN" b="1" baseline="-25000">
                <a:solidFill>
                  <a:schemeClr val="accent2"/>
                </a:solidFill>
                <a:ea typeface="宋体" pitchFamily="2" charset="-122"/>
              </a:rPr>
              <a:t>4</a:t>
            </a:r>
            <a:r>
              <a:rPr lang="en-US" altLang="zh-CN" b="1">
                <a:solidFill>
                  <a:schemeClr val="accent2"/>
                </a:solidFill>
                <a:ea typeface="宋体" pitchFamily="2" charset="-122"/>
              </a:rPr>
              <a:t>:</a:t>
            </a:r>
            <a:endParaRPr lang="en-US" altLang="zh-CN">
              <a:ea typeface="宋体" pitchFamily="2" charset="-122"/>
            </a:endParaRPr>
          </a:p>
          <a:p>
            <a:r>
              <a:rPr lang="en-US" altLang="zh-CN">
                <a:ea typeface="宋体" pitchFamily="2" charset="-122"/>
              </a:rPr>
              <a:t>Total weight: 14;</a:t>
            </a:r>
          </a:p>
          <a:p>
            <a:r>
              <a:rPr lang="en-US" altLang="zh-CN">
                <a:ea typeface="宋体" pitchFamily="2" charset="-122"/>
              </a:rPr>
              <a:t>total benefit: 20</a:t>
            </a:r>
          </a:p>
        </p:txBody>
      </p:sp>
      <p:grpSp>
        <p:nvGrpSpPr>
          <p:cNvPr id="2" name="Group 60"/>
          <p:cNvGrpSpPr>
            <a:grpSpLocks/>
          </p:cNvGrpSpPr>
          <p:nvPr/>
        </p:nvGrpSpPr>
        <p:grpSpPr bwMode="auto">
          <a:xfrm>
            <a:off x="990600" y="1066800"/>
            <a:ext cx="4343400" cy="1066800"/>
            <a:chOff x="624" y="672"/>
            <a:chExt cx="2736" cy="672"/>
          </a:xfrm>
        </p:grpSpPr>
        <p:sp>
          <p:nvSpPr>
            <p:cNvPr id="34861"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2"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3"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4"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5"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6"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1 </a:t>
              </a:r>
              <a:r>
                <a:rPr lang="en-US" altLang="zh-CN" sz="2000">
                  <a:ea typeface="宋体" pitchFamily="2" charset="-122"/>
                </a:rPr>
                <a:t>=2</a:t>
              </a:r>
            </a:p>
            <a:p>
              <a:pPr>
                <a:lnSpc>
                  <a:spcPct val="110000"/>
                </a:lnSpc>
              </a:pPr>
              <a:r>
                <a:rPr lang="en-US" altLang="zh-CN" sz="2000">
                  <a:ea typeface="宋体" pitchFamily="2" charset="-122"/>
                </a:rPr>
                <a:t>b</a:t>
              </a:r>
              <a:r>
                <a:rPr lang="en-US" altLang="zh-CN" sz="2000" baseline="-25000">
                  <a:ea typeface="宋体" pitchFamily="2" charset="-122"/>
                </a:rPr>
                <a:t>1 </a:t>
              </a:r>
              <a:r>
                <a:rPr lang="en-US" altLang="zh-CN" sz="2000">
                  <a:ea typeface="宋体" pitchFamily="2" charset="-122"/>
                </a:rPr>
                <a:t>=3</a:t>
              </a:r>
              <a:endParaRPr lang="en-US" altLang="zh-CN">
                <a:ea typeface="宋体" pitchFamily="2" charset="-122"/>
              </a:endParaRPr>
            </a:p>
          </p:txBody>
        </p:sp>
        <p:sp>
          <p:nvSpPr>
            <p:cNvPr id="34867"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2 </a:t>
              </a:r>
              <a:r>
                <a:rPr lang="en-US" altLang="zh-CN" sz="2000">
                  <a:ea typeface="宋体" pitchFamily="2" charset="-122"/>
                </a:rPr>
                <a:t>=4</a:t>
              </a:r>
            </a:p>
            <a:p>
              <a:pPr>
                <a:lnSpc>
                  <a:spcPct val="110000"/>
                </a:lnSpc>
              </a:pPr>
              <a:r>
                <a:rPr lang="en-US" altLang="zh-CN" sz="2000">
                  <a:ea typeface="宋体" pitchFamily="2" charset="-122"/>
                </a:rPr>
                <a:t>b</a:t>
              </a:r>
              <a:r>
                <a:rPr lang="en-US" altLang="zh-CN" sz="2000" baseline="-25000">
                  <a:ea typeface="宋体" pitchFamily="2" charset="-122"/>
                </a:rPr>
                <a:t>2 </a:t>
              </a:r>
              <a:r>
                <a:rPr lang="en-US" altLang="zh-CN" sz="2000">
                  <a:ea typeface="宋体" pitchFamily="2" charset="-122"/>
                </a:rPr>
                <a:t>=5</a:t>
              </a:r>
              <a:endParaRPr lang="en-US" altLang="zh-CN">
                <a:ea typeface="宋体" pitchFamily="2" charset="-122"/>
              </a:endParaRPr>
            </a:p>
          </p:txBody>
        </p:sp>
        <p:sp>
          <p:nvSpPr>
            <p:cNvPr id="34868"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3 </a:t>
              </a:r>
              <a:r>
                <a:rPr lang="en-US" altLang="zh-CN" sz="2000">
                  <a:ea typeface="宋体" pitchFamily="2" charset="-122"/>
                </a:rPr>
                <a:t>=5</a:t>
              </a:r>
            </a:p>
            <a:p>
              <a:pPr>
                <a:lnSpc>
                  <a:spcPct val="110000"/>
                </a:lnSpc>
              </a:pPr>
              <a:r>
                <a:rPr lang="en-US" altLang="zh-CN" sz="2000">
                  <a:ea typeface="宋体" pitchFamily="2" charset="-122"/>
                </a:rPr>
                <a:t>b</a:t>
              </a:r>
              <a:r>
                <a:rPr lang="en-US" altLang="zh-CN" sz="2000" baseline="-25000">
                  <a:ea typeface="宋体" pitchFamily="2" charset="-122"/>
                </a:rPr>
                <a:t>3 </a:t>
              </a:r>
              <a:r>
                <a:rPr lang="en-US" altLang="zh-CN" sz="2000">
                  <a:ea typeface="宋体" pitchFamily="2" charset="-122"/>
                </a:rPr>
                <a:t>=8</a:t>
              </a:r>
              <a:endParaRPr lang="en-US" altLang="zh-CN">
                <a:ea typeface="宋体" pitchFamily="2" charset="-122"/>
              </a:endParaRPr>
            </a:p>
          </p:txBody>
        </p:sp>
        <p:sp>
          <p:nvSpPr>
            <p:cNvPr id="34869"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4 </a:t>
              </a:r>
              <a:r>
                <a:rPr lang="en-US" altLang="zh-CN" sz="2000">
                  <a:ea typeface="宋体" pitchFamily="2" charset="-122"/>
                </a:rPr>
                <a:t>=3</a:t>
              </a:r>
            </a:p>
            <a:p>
              <a:pPr>
                <a:lnSpc>
                  <a:spcPct val="110000"/>
                </a:lnSpc>
              </a:pPr>
              <a:r>
                <a:rPr lang="en-US" altLang="zh-CN" sz="2000">
                  <a:ea typeface="宋体" pitchFamily="2" charset="-122"/>
                </a:rPr>
                <a:t>b</a:t>
              </a:r>
              <a:r>
                <a:rPr lang="en-US" altLang="zh-CN" sz="2000" baseline="-25000">
                  <a:ea typeface="宋体" pitchFamily="2" charset="-122"/>
                </a:rPr>
                <a:t>4 </a:t>
              </a:r>
              <a:r>
                <a:rPr lang="en-US" altLang="zh-CN" sz="2000">
                  <a:ea typeface="宋体" pitchFamily="2" charset="-122"/>
                </a:rPr>
                <a:t>=4</a:t>
              </a:r>
              <a:endParaRPr lang="en-US" altLang="zh-CN">
                <a:ea typeface="宋体" pitchFamily="2" charset="-122"/>
              </a:endParaRPr>
            </a:p>
          </p:txBody>
        </p:sp>
      </p:grpSp>
      <p:sp>
        <p:nvSpPr>
          <p:cNvPr id="34821" name="Text Box 1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a:ea typeface="宋体" pitchFamily="2" charset="-122"/>
              </a:rPr>
              <a:t>w</a:t>
            </a:r>
            <a:r>
              <a:rPr lang="en-US" altLang="zh-CN" sz="3200" baseline="-25000">
                <a:ea typeface="宋体" pitchFamily="2" charset="-122"/>
              </a:rPr>
              <a:t>i</a:t>
            </a:r>
            <a:endParaRPr lang="en-US" altLang="zh-CN">
              <a:ea typeface="宋体" pitchFamily="2" charset="-122"/>
            </a:endParaRPr>
          </a:p>
        </p:txBody>
      </p:sp>
      <p:sp>
        <p:nvSpPr>
          <p:cNvPr id="34822" name="Text Box 1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a:ea typeface="宋体" pitchFamily="2" charset="-122"/>
              </a:rPr>
              <a:t>b</a:t>
            </a:r>
            <a:r>
              <a:rPr lang="en-US" altLang="zh-CN" sz="3200" baseline="-25000">
                <a:ea typeface="宋体" pitchFamily="2" charset="-122"/>
              </a:rPr>
              <a:t>i</a:t>
            </a:r>
            <a:endParaRPr lang="en-US" altLang="zh-CN">
              <a:ea typeface="宋体" pitchFamily="2" charset="-122"/>
            </a:endParaRPr>
          </a:p>
        </p:txBody>
      </p:sp>
      <p:sp>
        <p:nvSpPr>
          <p:cNvPr id="34823" name="Text Box 2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a:ea typeface="宋体" pitchFamily="2" charset="-122"/>
              </a:rPr>
              <a:t>10</a:t>
            </a:r>
          </a:p>
        </p:txBody>
      </p:sp>
      <p:sp>
        <p:nvSpPr>
          <p:cNvPr id="34824" name="Text Box 2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8</a:t>
            </a:r>
          </a:p>
        </p:txBody>
      </p:sp>
      <p:sp>
        <p:nvSpPr>
          <p:cNvPr id="34825" name="Text Box 2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34826" name="Text Box 2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34827" name="Text Box 2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34828" name="Text Box 2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34829" name="Text Box 2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34830" name="Text Box 2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34831" name="Text Box 2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34832" name="Text Box 2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a:ea typeface="宋体" pitchFamily="2" charset="-122"/>
              </a:rPr>
              <a:t>Weight</a:t>
            </a:r>
          </a:p>
        </p:txBody>
      </p:sp>
      <p:sp>
        <p:nvSpPr>
          <p:cNvPr id="34833" name="Text Box 3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a:ea typeface="宋体" pitchFamily="2" charset="-122"/>
              </a:rPr>
              <a:t>Benefit</a:t>
            </a:r>
          </a:p>
        </p:txBody>
      </p:sp>
      <p:sp>
        <p:nvSpPr>
          <p:cNvPr id="34834" name="Text Box 3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a:ea typeface="宋体" pitchFamily="2" charset="-122"/>
              </a:rPr>
              <a:t>9</a:t>
            </a:r>
          </a:p>
        </p:txBody>
      </p:sp>
      <p:sp>
        <p:nvSpPr>
          <p:cNvPr id="34835" name="Line 3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en-US"/>
          </a:p>
        </p:txBody>
      </p:sp>
      <p:sp>
        <p:nvSpPr>
          <p:cNvPr id="34836" name="Line 3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en-US"/>
          </a:p>
        </p:txBody>
      </p:sp>
      <p:sp>
        <p:nvSpPr>
          <p:cNvPr id="34837" name="Text Box 3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a:ea typeface="宋体" pitchFamily="2" charset="-122"/>
            </a:endParaRPr>
          </a:p>
        </p:txBody>
      </p:sp>
      <p:sp>
        <p:nvSpPr>
          <p:cNvPr id="34838" name="Text Box 36"/>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a:ea typeface="宋体" pitchFamily="2" charset="-122"/>
              </a:rPr>
              <a:t>Item</a:t>
            </a:r>
            <a:endParaRPr lang="en-US" altLang="zh-CN">
              <a:ea typeface="宋体" pitchFamily="2" charset="-122"/>
            </a:endParaRPr>
          </a:p>
          <a:p>
            <a:r>
              <a:rPr lang="en-US" altLang="zh-CN">
                <a:ea typeface="宋体" pitchFamily="2" charset="-122"/>
              </a:rPr>
              <a:t>#</a:t>
            </a:r>
          </a:p>
        </p:txBody>
      </p:sp>
      <p:sp>
        <p:nvSpPr>
          <p:cNvPr id="34839" name="Text Box 37"/>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4</a:t>
            </a:r>
          </a:p>
        </p:txBody>
      </p:sp>
      <p:sp>
        <p:nvSpPr>
          <p:cNvPr id="34840" name="Text Box 38"/>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3</a:t>
            </a:r>
          </a:p>
        </p:txBody>
      </p:sp>
      <p:sp>
        <p:nvSpPr>
          <p:cNvPr id="34841" name="Text Box 39"/>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2</a:t>
            </a:r>
          </a:p>
        </p:txBody>
      </p:sp>
      <p:sp>
        <p:nvSpPr>
          <p:cNvPr id="34842" name="Text Box 40"/>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1</a:t>
            </a:r>
          </a:p>
        </p:txBody>
      </p:sp>
      <p:sp>
        <p:nvSpPr>
          <p:cNvPr id="34843" name="Text Box 41"/>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5</a:t>
            </a:r>
          </a:p>
        </p:txBody>
      </p:sp>
      <p:sp>
        <p:nvSpPr>
          <p:cNvPr id="34844" name="Freeform 42"/>
          <p:cNvSpPr>
            <a:spLocks/>
          </p:cNvSpPr>
          <p:nvPr/>
        </p:nvSpPr>
        <p:spPr bwMode="auto">
          <a:xfrm>
            <a:off x="6032500" y="2044700"/>
            <a:ext cx="520700" cy="2197100"/>
          </a:xfrm>
          <a:custGeom>
            <a:avLst/>
            <a:gdLst>
              <a:gd name="T0" fmla="*/ 444500 w 328"/>
              <a:gd name="T1" fmla="*/ 12700 h 1384"/>
              <a:gd name="T2" fmla="*/ 139700 w 328"/>
              <a:gd name="T3" fmla="*/ 317500 h 1384"/>
              <a:gd name="T4" fmla="*/ 63500 w 328"/>
              <a:gd name="T5" fmla="*/ 1917700 h 1384"/>
              <a:gd name="T6" fmla="*/ 520700 w 328"/>
              <a:gd name="T7" fmla="*/ 1993900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en-US"/>
          </a:p>
        </p:txBody>
      </p:sp>
      <p:sp>
        <p:nvSpPr>
          <p:cNvPr id="34845" name="Text Box 43"/>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a:ea typeface="宋体" pitchFamily="2" charset="-122"/>
              </a:rPr>
              <a:t>S</a:t>
            </a:r>
            <a:r>
              <a:rPr lang="en-US" altLang="zh-CN" baseline="-25000">
                <a:ea typeface="宋体" pitchFamily="2" charset="-122"/>
              </a:rPr>
              <a:t>4</a:t>
            </a:r>
            <a:endParaRPr lang="en-US" altLang="zh-CN">
              <a:ea typeface="宋体" pitchFamily="2" charset="-122"/>
            </a:endParaRPr>
          </a:p>
        </p:txBody>
      </p:sp>
      <p:sp>
        <p:nvSpPr>
          <p:cNvPr id="34846" name="Freeform 44"/>
          <p:cNvSpPr>
            <a:spLocks/>
          </p:cNvSpPr>
          <p:nvPr/>
        </p:nvSpPr>
        <p:spPr bwMode="auto">
          <a:xfrm>
            <a:off x="5562600" y="2057400"/>
            <a:ext cx="1066800" cy="2641600"/>
          </a:xfrm>
          <a:custGeom>
            <a:avLst/>
            <a:gdLst>
              <a:gd name="T0" fmla="*/ 762000 w 672"/>
              <a:gd name="T1" fmla="*/ 0 h 1664"/>
              <a:gd name="T2" fmla="*/ 152400 w 672"/>
              <a:gd name="T3" fmla="*/ 381000 h 1664"/>
              <a:gd name="T4" fmla="*/ 152400 w 672"/>
              <a:gd name="T5" fmla="*/ 2286000 h 1664"/>
              <a:gd name="T6" fmla="*/ 1066800 w 672"/>
              <a:gd name="T7" fmla="*/ 2514600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en-US"/>
          </a:p>
        </p:txBody>
      </p:sp>
      <p:sp>
        <p:nvSpPr>
          <p:cNvPr id="34847" name="Text Box 45"/>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a:ea typeface="宋体" pitchFamily="2" charset="-122"/>
              </a:rPr>
              <a:t>S</a:t>
            </a:r>
            <a:r>
              <a:rPr lang="en-US" altLang="zh-CN" baseline="-25000">
                <a:ea typeface="宋体" pitchFamily="2" charset="-122"/>
              </a:rPr>
              <a:t>5</a:t>
            </a:r>
            <a:endParaRPr lang="en-US" altLang="zh-CN">
              <a:ea typeface="宋体" pitchFamily="2" charset="-122"/>
            </a:endParaRPr>
          </a:p>
        </p:txBody>
      </p:sp>
      <p:grpSp>
        <p:nvGrpSpPr>
          <p:cNvPr id="3" name="Group 61"/>
          <p:cNvGrpSpPr>
            <a:grpSpLocks/>
          </p:cNvGrpSpPr>
          <p:nvPr/>
        </p:nvGrpSpPr>
        <p:grpSpPr bwMode="auto">
          <a:xfrm>
            <a:off x="1066800" y="4267200"/>
            <a:ext cx="4343400" cy="1066800"/>
            <a:chOff x="672" y="2688"/>
            <a:chExt cx="2736" cy="672"/>
          </a:xfrm>
        </p:grpSpPr>
        <p:sp>
          <p:nvSpPr>
            <p:cNvPr id="3485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1 </a:t>
              </a:r>
              <a:r>
                <a:rPr lang="en-US" altLang="zh-CN" sz="2000">
                  <a:ea typeface="宋体" pitchFamily="2" charset="-122"/>
                </a:rPr>
                <a:t>=2</a:t>
              </a:r>
            </a:p>
            <a:p>
              <a:pPr>
                <a:lnSpc>
                  <a:spcPct val="110000"/>
                </a:lnSpc>
              </a:pPr>
              <a:r>
                <a:rPr lang="en-US" altLang="zh-CN" sz="2000">
                  <a:ea typeface="宋体" pitchFamily="2" charset="-122"/>
                </a:rPr>
                <a:t>b</a:t>
              </a:r>
              <a:r>
                <a:rPr lang="en-US" altLang="zh-CN" sz="2000" baseline="-25000">
                  <a:ea typeface="宋体" pitchFamily="2" charset="-122"/>
                </a:rPr>
                <a:t>1 </a:t>
              </a:r>
              <a:r>
                <a:rPr lang="en-US" altLang="zh-CN" sz="2000">
                  <a:ea typeface="宋体" pitchFamily="2" charset="-122"/>
                </a:rPr>
                <a:t>=3</a:t>
              </a:r>
              <a:endParaRPr lang="en-US" altLang="zh-CN">
                <a:ea typeface="宋体" pitchFamily="2" charset="-122"/>
              </a:endParaRPr>
            </a:p>
          </p:txBody>
        </p:sp>
        <p:sp>
          <p:nvSpPr>
            <p:cNvPr id="34858" name="Text Box 52"/>
            <p:cNvSpPr txBox="1">
              <a:spLocks noChangeArrowheads="1"/>
            </p:cNvSpPr>
            <p:nvPr/>
          </p:nvSpPr>
          <p:spPr bwMode="auto">
            <a:xfrm>
              <a:off x="1152" y="2736"/>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2 </a:t>
              </a:r>
              <a:r>
                <a:rPr lang="en-US" altLang="zh-CN" sz="2000">
                  <a:ea typeface="宋体" pitchFamily="2" charset="-122"/>
                </a:rPr>
                <a:t>=4</a:t>
              </a:r>
            </a:p>
            <a:p>
              <a:pPr>
                <a:lnSpc>
                  <a:spcPct val="110000"/>
                </a:lnSpc>
              </a:pPr>
              <a:r>
                <a:rPr lang="en-US" altLang="zh-CN" sz="2000">
                  <a:ea typeface="宋体" pitchFamily="2" charset="-122"/>
                </a:rPr>
                <a:t>b</a:t>
              </a:r>
              <a:r>
                <a:rPr lang="en-US" altLang="zh-CN" sz="2000" baseline="-25000">
                  <a:ea typeface="宋体" pitchFamily="2" charset="-122"/>
                </a:rPr>
                <a:t>2 </a:t>
              </a:r>
              <a:r>
                <a:rPr lang="en-US" altLang="zh-CN" sz="2000">
                  <a:ea typeface="宋体" pitchFamily="2" charset="-122"/>
                </a:rPr>
                <a:t>=5</a:t>
              </a:r>
              <a:endParaRPr lang="en-US" altLang="zh-CN">
                <a:ea typeface="宋体" pitchFamily="2" charset="-122"/>
              </a:endParaRPr>
            </a:p>
          </p:txBody>
        </p:sp>
        <p:sp>
          <p:nvSpPr>
            <p:cNvPr id="34859" name="Text Box 53"/>
            <p:cNvSpPr txBox="1">
              <a:spLocks noChangeArrowheads="1"/>
            </p:cNvSpPr>
            <p:nvPr/>
          </p:nvSpPr>
          <p:spPr bwMode="auto">
            <a:xfrm>
              <a:off x="1728" y="2736"/>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3 </a:t>
              </a:r>
              <a:r>
                <a:rPr lang="en-US" altLang="zh-CN" sz="2000">
                  <a:ea typeface="宋体" pitchFamily="2" charset="-122"/>
                </a:rPr>
                <a:t>=5</a:t>
              </a:r>
            </a:p>
            <a:p>
              <a:pPr>
                <a:lnSpc>
                  <a:spcPct val="110000"/>
                </a:lnSpc>
              </a:pPr>
              <a:r>
                <a:rPr lang="en-US" altLang="zh-CN" sz="2000">
                  <a:ea typeface="宋体" pitchFamily="2" charset="-122"/>
                </a:rPr>
                <a:t>b</a:t>
              </a:r>
              <a:r>
                <a:rPr lang="en-US" altLang="zh-CN" sz="2000" baseline="-25000">
                  <a:ea typeface="宋体" pitchFamily="2" charset="-122"/>
                </a:rPr>
                <a:t>3 </a:t>
              </a:r>
              <a:r>
                <a:rPr lang="en-US" altLang="zh-CN" sz="2000">
                  <a:ea typeface="宋体" pitchFamily="2" charset="-122"/>
                </a:rPr>
                <a:t>=8</a:t>
              </a:r>
              <a:endParaRPr lang="en-US" altLang="zh-CN">
                <a:ea typeface="宋体" pitchFamily="2" charset="-122"/>
              </a:endParaRPr>
            </a:p>
          </p:txBody>
        </p:sp>
        <p:sp>
          <p:nvSpPr>
            <p:cNvPr id="34860" name="Text Box 54"/>
            <p:cNvSpPr txBox="1">
              <a:spLocks noChangeArrowheads="1"/>
            </p:cNvSpPr>
            <p:nvPr/>
          </p:nvSpPr>
          <p:spPr bwMode="auto">
            <a:xfrm>
              <a:off x="2304" y="2736"/>
              <a:ext cx="576"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4 </a:t>
              </a:r>
              <a:r>
                <a:rPr lang="en-US" altLang="zh-CN" sz="2000">
                  <a:ea typeface="宋体" pitchFamily="2" charset="-122"/>
                </a:rPr>
                <a:t>=9</a:t>
              </a:r>
            </a:p>
            <a:p>
              <a:pPr>
                <a:lnSpc>
                  <a:spcPct val="110000"/>
                </a:lnSpc>
              </a:pPr>
              <a:r>
                <a:rPr lang="en-US" altLang="zh-CN" sz="2000">
                  <a:ea typeface="宋体" pitchFamily="2" charset="-122"/>
                </a:rPr>
                <a:t>b</a:t>
              </a:r>
              <a:r>
                <a:rPr lang="en-US" altLang="zh-CN" sz="2000" baseline="-25000">
                  <a:ea typeface="宋体" pitchFamily="2" charset="-122"/>
                </a:rPr>
                <a:t>4 </a:t>
              </a:r>
              <a:r>
                <a:rPr lang="en-US" altLang="zh-CN" sz="2000">
                  <a:ea typeface="宋体" pitchFamily="2" charset="-122"/>
                </a:rPr>
                <a:t>=10</a:t>
              </a:r>
              <a:endParaRPr lang="en-US" altLang="zh-CN">
                <a:ea typeface="宋体" pitchFamily="2" charset="-122"/>
              </a:endParaRPr>
            </a:p>
          </p:txBody>
        </p:sp>
      </p:grpSp>
      <p:sp>
        <p:nvSpPr>
          <p:cNvPr id="34849" name="Line 55"/>
          <p:cNvSpPr>
            <a:spLocks noChangeShapeType="1"/>
          </p:cNvSpPr>
          <p:nvPr/>
        </p:nvSpPr>
        <p:spPr bwMode="auto">
          <a:xfrm flipV="1">
            <a:off x="6324600" y="4675188"/>
            <a:ext cx="2670175" cy="49212"/>
          </a:xfrm>
          <a:prstGeom prst="line">
            <a:avLst/>
          </a:prstGeom>
          <a:noFill/>
          <a:ln w="9525">
            <a:solidFill>
              <a:schemeClr val="tx1"/>
            </a:solidFill>
            <a:round/>
            <a:headEnd/>
            <a:tailEnd/>
          </a:ln>
        </p:spPr>
        <p:txBody>
          <a:bodyPr wrap="none" anchor="ctr"/>
          <a:lstStyle/>
          <a:p>
            <a:endParaRPr lang="en-US"/>
          </a:p>
        </p:txBody>
      </p:sp>
      <p:sp>
        <p:nvSpPr>
          <p:cNvPr id="113720" name="Text Box 56"/>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b="1">
                <a:solidFill>
                  <a:schemeClr val="accent2"/>
                </a:solidFill>
                <a:ea typeface="宋体" pitchFamily="2" charset="-122"/>
              </a:rPr>
              <a:t>For S</a:t>
            </a:r>
            <a:r>
              <a:rPr lang="en-US" altLang="zh-CN" b="1" baseline="-25000">
                <a:solidFill>
                  <a:schemeClr val="accent2"/>
                </a:solidFill>
                <a:ea typeface="宋体" pitchFamily="2" charset="-122"/>
              </a:rPr>
              <a:t>5</a:t>
            </a:r>
            <a:r>
              <a:rPr lang="en-US" altLang="zh-CN" b="1">
                <a:solidFill>
                  <a:schemeClr val="accent2"/>
                </a:solidFill>
                <a:ea typeface="宋体" pitchFamily="2" charset="-122"/>
              </a:rPr>
              <a:t>:</a:t>
            </a:r>
            <a:endParaRPr lang="en-US" altLang="zh-CN">
              <a:ea typeface="宋体" pitchFamily="2" charset="-122"/>
            </a:endParaRPr>
          </a:p>
          <a:p>
            <a:r>
              <a:rPr lang="en-US" altLang="zh-CN">
                <a:ea typeface="宋体" pitchFamily="2" charset="-122"/>
              </a:rPr>
              <a:t>Total weight: 20</a:t>
            </a:r>
          </a:p>
          <a:p>
            <a:r>
              <a:rPr lang="en-US" altLang="zh-CN">
                <a:ea typeface="宋体" pitchFamily="2" charset="-122"/>
              </a:rPr>
              <a:t>total benefit: 26</a:t>
            </a:r>
          </a:p>
        </p:txBody>
      </p:sp>
      <p:sp>
        <p:nvSpPr>
          <p:cNvPr id="113721" name="Text Box 57"/>
          <p:cNvSpPr txBox="1">
            <a:spLocks noChangeArrowheads="1"/>
          </p:cNvSpPr>
          <p:nvPr/>
        </p:nvSpPr>
        <p:spPr bwMode="auto">
          <a:xfrm>
            <a:off x="5638800" y="5029200"/>
            <a:ext cx="3124200" cy="1554163"/>
          </a:xfrm>
          <a:prstGeom prst="rect">
            <a:avLst/>
          </a:prstGeom>
          <a:noFill/>
          <a:ln w="9525">
            <a:noFill/>
            <a:miter lim="800000"/>
            <a:headEnd/>
            <a:tailEnd/>
          </a:ln>
        </p:spPr>
        <p:txBody>
          <a:bodyPr>
            <a:spAutoFit/>
          </a:bodyPr>
          <a:lstStyle/>
          <a:p>
            <a:pPr>
              <a:spcBef>
                <a:spcPct val="50000"/>
              </a:spcBef>
            </a:pPr>
            <a:r>
              <a:rPr lang="en-US" altLang="zh-CN" sz="3200">
                <a:solidFill>
                  <a:srgbClr val="FF0000"/>
                </a:solidFill>
                <a:ea typeface="宋体" pitchFamily="2" charset="-122"/>
              </a:rPr>
              <a:t>Solution for S</a:t>
            </a:r>
            <a:r>
              <a:rPr lang="en-US" altLang="zh-CN" sz="3200" baseline="-25000">
                <a:solidFill>
                  <a:srgbClr val="FF0000"/>
                </a:solidFill>
                <a:ea typeface="宋体" pitchFamily="2" charset="-122"/>
              </a:rPr>
              <a:t>4</a:t>
            </a:r>
            <a:r>
              <a:rPr lang="en-US" altLang="zh-CN" sz="3200">
                <a:solidFill>
                  <a:srgbClr val="FF0000"/>
                </a:solidFill>
                <a:ea typeface="宋体" pitchFamily="2" charset="-122"/>
              </a:rPr>
              <a:t> is not part of the solution for S</a:t>
            </a:r>
            <a:r>
              <a:rPr lang="en-US" altLang="zh-CN" sz="3200" baseline="-25000">
                <a:solidFill>
                  <a:srgbClr val="FF0000"/>
                </a:solidFill>
                <a:ea typeface="宋体" pitchFamily="2" charset="-122"/>
              </a:rPr>
              <a:t>5</a:t>
            </a:r>
            <a:r>
              <a:rPr lang="en-US" altLang="zh-CN" sz="3200">
                <a:solidFill>
                  <a:srgbClr val="FF0000"/>
                </a:solidFill>
                <a:ea typeface="宋体" pitchFamily="2" charset="-122"/>
              </a:rPr>
              <a:t>!!!</a:t>
            </a:r>
            <a:endParaRPr lang="en-US" altLang="zh-CN">
              <a:solidFill>
                <a:srgbClr val="FF0000"/>
              </a:solidFill>
              <a:ea typeface="宋体" pitchFamily="2" charset="-122"/>
            </a:endParaRPr>
          </a:p>
        </p:txBody>
      </p:sp>
      <p:sp>
        <p:nvSpPr>
          <p:cNvPr id="113723" name="Text Box 59"/>
          <p:cNvSpPr txBox="1">
            <a:spLocks noChangeArrowheads="1"/>
          </p:cNvSpPr>
          <p:nvPr/>
        </p:nvSpPr>
        <p:spPr bwMode="auto">
          <a:xfrm>
            <a:off x="3733800" y="1676400"/>
            <a:ext cx="557213" cy="823913"/>
          </a:xfrm>
          <a:prstGeom prst="rect">
            <a:avLst/>
          </a:prstGeom>
          <a:noFill/>
          <a:ln w="9525">
            <a:noFill/>
            <a:miter lim="800000"/>
            <a:headEnd/>
            <a:tailEnd/>
          </a:ln>
        </p:spPr>
        <p:txBody>
          <a:bodyPr wrap="none">
            <a:spAutoFit/>
          </a:bodyPr>
          <a:lstStyle/>
          <a:p>
            <a:r>
              <a:rPr lang="en-US" altLang="zh-CN" sz="4800" b="1">
                <a:solidFill>
                  <a:srgbClr val="FF0000"/>
                </a:solidFill>
                <a:latin typeface="Arial" pitchFamily="34" charset="0"/>
                <a:ea typeface="宋体" pitchFamily="2" charset="-122"/>
              </a:rPr>
              <a:t>?</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7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7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autoUpdateAnimBg="0"/>
      <p:bldP spid="113720" grpId="0" autoUpdateAnimBg="0"/>
      <p:bldP spid="113721" grpId="0" autoUpdateAnimBg="0"/>
      <p:bldP spid="11372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90331" y="172278"/>
            <a:ext cx="8067088" cy="1371600"/>
          </a:xfrm>
          <a:noFill/>
        </p:spPr>
        <p:txBody>
          <a:bodyPr vert="horz" lIns="91440" tIns="45720" rIns="91440" bIns="45720" rtlCol="0" anchor="ctr">
            <a:normAutofit/>
          </a:bodyPr>
          <a:lstStyle/>
          <a:p>
            <a:pPr algn="ctr"/>
            <a:r>
              <a:rPr lang="en-US" altLang="zh-CN" sz="3200" b="1" dirty="0">
                <a:solidFill>
                  <a:schemeClr val="tx1"/>
                </a:solidFill>
              </a:rPr>
              <a:t>Defining a Subproblem (continued)</a:t>
            </a:r>
          </a:p>
        </p:txBody>
      </p:sp>
      <p:sp>
        <p:nvSpPr>
          <p:cNvPr id="35843" name="Rectangle 3"/>
          <p:cNvSpPr>
            <a:spLocks noGrp="1" noChangeArrowheads="1"/>
          </p:cNvSpPr>
          <p:nvPr>
            <p:ph type="body" idx="4294967295"/>
          </p:nvPr>
        </p:nvSpPr>
        <p:spPr>
          <a:xfrm>
            <a:off x="738981" y="1782418"/>
            <a:ext cx="7666037" cy="4648200"/>
          </a:xfrm>
        </p:spPr>
        <p:txBody>
          <a:bodyPr/>
          <a:lstStyle/>
          <a:p>
            <a:r>
              <a:rPr lang="en-US" altLang="zh-CN" dirty="0">
                <a:ea typeface="宋体" pitchFamily="2" charset="-122"/>
              </a:rPr>
              <a:t>As we have seen, the solution for </a:t>
            </a:r>
            <a:r>
              <a:rPr lang="en-US" altLang="zh-CN" i="1" dirty="0">
                <a:ea typeface="宋体" pitchFamily="2" charset="-122"/>
              </a:rPr>
              <a:t>S</a:t>
            </a:r>
            <a:r>
              <a:rPr lang="en-US" altLang="zh-CN" i="1" baseline="-25000" dirty="0">
                <a:ea typeface="宋体" pitchFamily="2" charset="-122"/>
              </a:rPr>
              <a:t>4</a:t>
            </a:r>
            <a:r>
              <a:rPr lang="en-US" altLang="zh-CN" dirty="0">
                <a:ea typeface="宋体" pitchFamily="2" charset="-122"/>
              </a:rPr>
              <a:t> is not part of the solution for </a:t>
            </a:r>
            <a:r>
              <a:rPr lang="en-US" altLang="zh-CN" i="1" dirty="0">
                <a:ea typeface="宋体" pitchFamily="2" charset="-122"/>
              </a:rPr>
              <a:t>S</a:t>
            </a:r>
            <a:r>
              <a:rPr lang="en-US" altLang="zh-CN" i="1" baseline="-25000" dirty="0">
                <a:ea typeface="宋体" pitchFamily="2" charset="-122"/>
              </a:rPr>
              <a:t>5</a:t>
            </a:r>
          </a:p>
          <a:p>
            <a:r>
              <a:rPr lang="en-US" altLang="zh-CN" dirty="0">
                <a:ea typeface="宋体" pitchFamily="2" charset="-122"/>
              </a:rPr>
              <a:t>So our definition of a subproblem is flawed and we need another one!</a:t>
            </a:r>
          </a:p>
          <a:p>
            <a:r>
              <a:rPr lang="en-US" altLang="zh-CN" dirty="0">
                <a:ea typeface="宋体" pitchFamily="2" charset="-122"/>
              </a:rPr>
              <a:t>Let’s add another parameter: </a:t>
            </a:r>
            <a:r>
              <a:rPr lang="en-US" altLang="zh-CN" i="1" dirty="0">
                <a:ea typeface="宋体" pitchFamily="2" charset="-122"/>
              </a:rPr>
              <a:t>w</a:t>
            </a:r>
            <a:r>
              <a:rPr lang="en-US" altLang="zh-CN" dirty="0">
                <a:ea typeface="宋体" pitchFamily="2" charset="-122"/>
              </a:rPr>
              <a:t>, which will represent the </a:t>
            </a:r>
            <a:r>
              <a:rPr lang="en-US" altLang="zh-CN" u="sng" dirty="0">
                <a:ea typeface="宋体" pitchFamily="2" charset="-122"/>
              </a:rPr>
              <a:t>exact</a:t>
            </a:r>
            <a:r>
              <a:rPr lang="en-US" altLang="zh-CN" dirty="0">
                <a:ea typeface="宋体" pitchFamily="2" charset="-122"/>
              </a:rPr>
              <a:t> weight for each subset of items</a:t>
            </a:r>
          </a:p>
          <a:p>
            <a:r>
              <a:rPr lang="en-US" altLang="zh-CN" dirty="0">
                <a:solidFill>
                  <a:schemeClr val="accent2"/>
                </a:solidFill>
                <a:ea typeface="宋体" pitchFamily="2" charset="-122"/>
              </a:rPr>
              <a:t>The subproblem then will be to compute </a:t>
            </a:r>
            <a:r>
              <a:rPr lang="en-US" altLang="zh-CN" i="1" dirty="0">
                <a:solidFill>
                  <a:schemeClr val="accent2"/>
                </a:solidFill>
                <a:ea typeface="宋体" pitchFamily="2" charset="-122"/>
              </a:rPr>
              <a:t>B[</a:t>
            </a:r>
            <a:r>
              <a:rPr lang="en-US" altLang="zh-CN" i="1" dirty="0" err="1">
                <a:solidFill>
                  <a:schemeClr val="accent2"/>
                </a:solidFill>
                <a:ea typeface="宋体" pitchFamily="2" charset="-122"/>
              </a:rPr>
              <a:t>k,w</a:t>
            </a:r>
            <a:r>
              <a:rPr lang="en-US" altLang="zh-CN" i="1" dirty="0">
                <a:solidFill>
                  <a:schemeClr val="accent2"/>
                </a:solidFill>
                <a:ea typeface="宋体" pitchFamily="2" charset="-122"/>
              </a:rPr>
              <a:t>]</a:t>
            </a:r>
            <a:endParaRPr lang="en-US" altLang="zh-CN" sz="4000" baseline="-25000" dirty="0">
              <a:solidFill>
                <a:srgbClr val="FF0000"/>
              </a:solidFill>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152745" y="228600"/>
            <a:ext cx="9037983" cy="1143000"/>
          </a:xfrm>
          <a:noFill/>
        </p:spPr>
        <p:txBody>
          <a:bodyPr vert="horz" lIns="91440" tIns="45720" rIns="91440" bIns="45720" rtlCol="0" anchor="ctr">
            <a:normAutofit/>
          </a:bodyPr>
          <a:lstStyle/>
          <a:p>
            <a:pPr algn="ctr"/>
            <a:r>
              <a:rPr lang="en-US" altLang="zh-CN" sz="3200" b="1" dirty="0">
                <a:solidFill>
                  <a:schemeClr val="tx1"/>
                </a:solidFill>
              </a:rPr>
              <a:t>Recursive Formula for subproblems</a:t>
            </a:r>
          </a:p>
        </p:txBody>
      </p:sp>
      <p:sp>
        <p:nvSpPr>
          <p:cNvPr id="4100" name="Rectangle 3"/>
          <p:cNvSpPr>
            <a:spLocks noGrp="1" noChangeArrowheads="1"/>
          </p:cNvSpPr>
          <p:nvPr>
            <p:ph type="body" idx="4294967295"/>
          </p:nvPr>
        </p:nvSpPr>
        <p:spPr>
          <a:xfrm>
            <a:off x="723900" y="3124200"/>
            <a:ext cx="7696200" cy="3200400"/>
          </a:xfrm>
        </p:spPr>
        <p:txBody>
          <a:bodyPr/>
          <a:lstStyle/>
          <a:p>
            <a:r>
              <a:rPr lang="en-US" altLang="zh-CN" dirty="0">
                <a:ea typeface="宋体" pitchFamily="2" charset="-122"/>
              </a:rPr>
              <a:t>It means, that the best subset of </a:t>
            </a:r>
            <a:r>
              <a:rPr lang="en-US" altLang="zh-CN" i="1" dirty="0" err="1">
                <a:ea typeface="宋体" pitchFamily="2" charset="-122"/>
              </a:rPr>
              <a:t>S</a:t>
            </a:r>
            <a:r>
              <a:rPr lang="en-US" altLang="zh-CN" i="1" baseline="-25000" dirty="0" err="1">
                <a:ea typeface="宋体" pitchFamily="2" charset="-122"/>
              </a:rPr>
              <a:t>k</a:t>
            </a:r>
            <a:r>
              <a:rPr lang="en-US" altLang="zh-CN" dirty="0">
                <a:ea typeface="宋体" pitchFamily="2" charset="-122"/>
              </a:rPr>
              <a:t> that has total weight </a:t>
            </a:r>
            <a:r>
              <a:rPr lang="en-US" altLang="zh-CN" i="1" dirty="0">
                <a:ea typeface="宋体" pitchFamily="2" charset="-122"/>
              </a:rPr>
              <a:t>w</a:t>
            </a:r>
            <a:r>
              <a:rPr lang="en-US" altLang="zh-CN" dirty="0">
                <a:ea typeface="宋体" pitchFamily="2" charset="-122"/>
              </a:rPr>
              <a:t> is one of the two:</a:t>
            </a:r>
          </a:p>
          <a:p>
            <a:pPr>
              <a:buFont typeface="Monotype Sorts" pitchFamily="2" charset="2"/>
              <a:buNone/>
            </a:pPr>
            <a:r>
              <a:rPr lang="en-US" altLang="zh-CN" dirty="0">
                <a:ea typeface="宋体" pitchFamily="2" charset="-122"/>
              </a:rPr>
              <a:t>1) the best subset of </a:t>
            </a:r>
            <a:r>
              <a:rPr lang="en-US" altLang="zh-CN" i="1" dirty="0">
                <a:ea typeface="宋体" pitchFamily="2" charset="-122"/>
              </a:rPr>
              <a:t>S</a:t>
            </a:r>
            <a:r>
              <a:rPr lang="en-US" altLang="zh-CN" i="1" baseline="-25000" dirty="0">
                <a:ea typeface="宋体" pitchFamily="2" charset="-122"/>
              </a:rPr>
              <a:t>k-1</a:t>
            </a:r>
            <a:r>
              <a:rPr lang="en-US" altLang="zh-CN" dirty="0">
                <a:ea typeface="宋体" pitchFamily="2" charset="-122"/>
              </a:rPr>
              <a:t> that has total weight </a:t>
            </a:r>
            <a:r>
              <a:rPr lang="en-US" altLang="zh-CN" i="1" dirty="0">
                <a:ea typeface="宋体" pitchFamily="2" charset="-122"/>
              </a:rPr>
              <a:t>w</a:t>
            </a:r>
            <a:r>
              <a:rPr lang="en-US" altLang="zh-CN" dirty="0">
                <a:ea typeface="宋体" pitchFamily="2" charset="-122"/>
              </a:rPr>
              <a:t>,    </a:t>
            </a:r>
            <a:r>
              <a:rPr lang="en-US" altLang="zh-CN" b="1" dirty="0">
                <a:ea typeface="宋体" pitchFamily="2" charset="-122"/>
              </a:rPr>
              <a:t>or</a:t>
            </a:r>
            <a:endParaRPr lang="en-US" altLang="zh-CN" dirty="0">
              <a:ea typeface="宋体" pitchFamily="2" charset="-122"/>
            </a:endParaRPr>
          </a:p>
          <a:p>
            <a:pPr>
              <a:buFont typeface="Monotype Sorts" pitchFamily="2" charset="2"/>
              <a:buNone/>
            </a:pPr>
            <a:r>
              <a:rPr lang="en-US" altLang="zh-CN" dirty="0">
                <a:ea typeface="宋体" pitchFamily="2" charset="-122"/>
              </a:rPr>
              <a:t>2) the best subset of </a:t>
            </a:r>
            <a:r>
              <a:rPr lang="en-US" altLang="zh-CN" i="1" dirty="0">
                <a:ea typeface="宋体" pitchFamily="2" charset="-122"/>
              </a:rPr>
              <a:t>S</a:t>
            </a:r>
            <a:r>
              <a:rPr lang="en-US" altLang="zh-CN" i="1" baseline="-25000" dirty="0">
                <a:ea typeface="宋体" pitchFamily="2" charset="-122"/>
              </a:rPr>
              <a:t>k-1</a:t>
            </a:r>
            <a:r>
              <a:rPr lang="en-US" altLang="zh-CN" dirty="0">
                <a:ea typeface="宋体" pitchFamily="2" charset="-122"/>
              </a:rPr>
              <a:t> that has total weight </a:t>
            </a:r>
            <a:r>
              <a:rPr lang="en-US" altLang="zh-CN" i="1" dirty="0">
                <a:ea typeface="宋体" pitchFamily="2" charset="-122"/>
              </a:rPr>
              <a:t>w-</a:t>
            </a:r>
            <a:r>
              <a:rPr lang="en-US" altLang="zh-CN" i="1" dirty="0" err="1">
                <a:ea typeface="宋体" pitchFamily="2" charset="-122"/>
              </a:rPr>
              <a:t>w</a:t>
            </a:r>
            <a:r>
              <a:rPr lang="en-US" altLang="zh-CN" i="1" baseline="-25000" dirty="0" err="1">
                <a:ea typeface="宋体" pitchFamily="2" charset="-122"/>
              </a:rPr>
              <a:t>k</a:t>
            </a:r>
            <a:r>
              <a:rPr lang="en-US" altLang="zh-CN" dirty="0">
                <a:ea typeface="宋体" pitchFamily="2" charset="-122"/>
              </a:rPr>
              <a:t> plus the item </a:t>
            </a:r>
            <a:r>
              <a:rPr lang="en-US" altLang="zh-CN" i="1" dirty="0">
                <a:ea typeface="宋体" pitchFamily="2" charset="-122"/>
              </a:rPr>
              <a:t>k</a:t>
            </a:r>
            <a:endParaRPr lang="en-US" altLang="zh-CN" dirty="0">
              <a:ea typeface="宋体" pitchFamily="2" charset="-122"/>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418300435"/>
              </p:ext>
            </p:extLst>
          </p:nvPr>
        </p:nvGraphicFramePr>
        <p:xfrm>
          <a:off x="803413" y="1995487"/>
          <a:ext cx="7924800" cy="1114425"/>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13" y="1995487"/>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5"/>
          <p:cNvSpPr>
            <a:spLocks noChangeArrowheads="1"/>
          </p:cNvSpPr>
          <p:nvPr/>
        </p:nvSpPr>
        <p:spPr bwMode="auto">
          <a:xfrm>
            <a:off x="843170" y="1385888"/>
            <a:ext cx="7666038" cy="6096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kumimoji="1" lang="en-US" altLang="zh-CN" sz="2800" dirty="0">
                <a:ea typeface="宋体" pitchFamily="2" charset="-122"/>
              </a:rPr>
              <a:t>Recursive formula for subproblems:</a:t>
            </a:r>
            <a:endParaRPr kumimoji="1" lang="en-US" altLang="zh-CN" sz="3600" dirty="0">
              <a:latin typeface="Arial" pitchFamily="34" charset="0"/>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212033" y="522218"/>
            <a:ext cx="8719930" cy="685800"/>
          </a:xfrm>
          <a:noFill/>
        </p:spPr>
        <p:txBody>
          <a:bodyPr vert="horz" lIns="91440" tIns="45720" rIns="91440" bIns="45720" rtlCol="0" anchor="ctr">
            <a:normAutofit/>
          </a:bodyPr>
          <a:lstStyle/>
          <a:p>
            <a:pPr algn="ctr"/>
            <a:r>
              <a:rPr lang="en-US" altLang="zh-CN" sz="3200" b="1" dirty="0">
                <a:solidFill>
                  <a:schemeClr val="tx1"/>
                </a:solidFill>
              </a:rPr>
              <a:t>Recursive Formula</a:t>
            </a:r>
          </a:p>
        </p:txBody>
      </p:sp>
      <p:sp>
        <p:nvSpPr>
          <p:cNvPr id="117763" name="Rectangle 3"/>
          <p:cNvSpPr>
            <a:spLocks noGrp="1" noChangeArrowheads="1"/>
          </p:cNvSpPr>
          <p:nvPr>
            <p:ph type="body" idx="4294967295"/>
          </p:nvPr>
        </p:nvSpPr>
        <p:spPr>
          <a:xfrm>
            <a:off x="475507" y="3220278"/>
            <a:ext cx="8192983" cy="4191000"/>
          </a:xfrm>
        </p:spPr>
        <p:txBody>
          <a:bodyPr/>
          <a:lstStyle/>
          <a:p>
            <a:r>
              <a:rPr lang="en-US" altLang="zh-CN" dirty="0">
                <a:ea typeface="宋体" pitchFamily="2" charset="-122"/>
              </a:rPr>
              <a:t>The best subset of </a:t>
            </a:r>
            <a:r>
              <a:rPr lang="en-US" altLang="zh-CN" i="1" dirty="0" err="1">
                <a:ea typeface="宋体" pitchFamily="2" charset="-122"/>
              </a:rPr>
              <a:t>S</a:t>
            </a:r>
            <a:r>
              <a:rPr lang="en-US" altLang="zh-CN" i="1" baseline="-25000" dirty="0" err="1">
                <a:ea typeface="宋体" pitchFamily="2" charset="-122"/>
              </a:rPr>
              <a:t>k</a:t>
            </a:r>
            <a:r>
              <a:rPr lang="en-US" altLang="zh-CN" dirty="0">
                <a:ea typeface="宋体" pitchFamily="2" charset="-122"/>
              </a:rPr>
              <a:t> that has the total weight </a:t>
            </a:r>
            <a:r>
              <a:rPr lang="en-US" altLang="zh-CN" i="1" dirty="0">
                <a:ea typeface="宋体" pitchFamily="2" charset="-122"/>
              </a:rPr>
              <a:t>w,</a:t>
            </a:r>
            <a:r>
              <a:rPr lang="en-US" altLang="zh-CN" dirty="0">
                <a:ea typeface="宋体" pitchFamily="2" charset="-122"/>
              </a:rPr>
              <a:t> either contains item </a:t>
            </a:r>
            <a:r>
              <a:rPr lang="en-US" altLang="zh-CN" i="1" dirty="0">
                <a:ea typeface="宋体" pitchFamily="2" charset="-122"/>
              </a:rPr>
              <a:t>k</a:t>
            </a:r>
            <a:r>
              <a:rPr lang="en-US" altLang="zh-CN" dirty="0">
                <a:ea typeface="宋体" pitchFamily="2" charset="-122"/>
              </a:rPr>
              <a:t> or not.</a:t>
            </a:r>
          </a:p>
          <a:p>
            <a:r>
              <a:rPr lang="en-US" altLang="zh-CN" dirty="0">
                <a:ea typeface="宋体" pitchFamily="2" charset="-122"/>
              </a:rPr>
              <a:t>First case: </a:t>
            </a:r>
            <a:r>
              <a:rPr lang="en-US" altLang="zh-CN" i="1" dirty="0" err="1">
                <a:ea typeface="宋体" pitchFamily="2" charset="-122"/>
              </a:rPr>
              <a:t>w</a:t>
            </a:r>
            <a:r>
              <a:rPr lang="en-US" altLang="zh-CN" i="1" baseline="-25000" dirty="0" err="1">
                <a:ea typeface="宋体" pitchFamily="2" charset="-122"/>
              </a:rPr>
              <a:t>k</a:t>
            </a:r>
            <a:r>
              <a:rPr lang="en-US" altLang="zh-CN" i="1" dirty="0">
                <a:ea typeface="宋体" pitchFamily="2" charset="-122"/>
              </a:rPr>
              <a:t>&gt;w</a:t>
            </a:r>
            <a:r>
              <a:rPr lang="en-US" altLang="zh-CN" dirty="0">
                <a:ea typeface="宋体" pitchFamily="2" charset="-122"/>
              </a:rPr>
              <a:t>. Item </a:t>
            </a:r>
            <a:r>
              <a:rPr lang="en-US" altLang="zh-CN" i="1" dirty="0">
                <a:ea typeface="宋体" pitchFamily="2" charset="-122"/>
              </a:rPr>
              <a:t>k</a:t>
            </a:r>
            <a:r>
              <a:rPr lang="en-US" altLang="zh-CN" dirty="0">
                <a:ea typeface="宋体" pitchFamily="2" charset="-122"/>
              </a:rPr>
              <a:t> can’t be part of the solution, since if it was, the total weight would be </a:t>
            </a:r>
            <a:r>
              <a:rPr lang="en-US" altLang="zh-CN" i="1" dirty="0">
                <a:ea typeface="宋体" pitchFamily="2" charset="-122"/>
              </a:rPr>
              <a:t>&gt; w</a:t>
            </a:r>
            <a:r>
              <a:rPr lang="en-US" altLang="zh-CN" dirty="0">
                <a:ea typeface="宋体" pitchFamily="2" charset="-122"/>
              </a:rPr>
              <a:t>, which is unacceptable</a:t>
            </a:r>
          </a:p>
          <a:p>
            <a:r>
              <a:rPr lang="en-US" altLang="zh-CN" dirty="0">
                <a:ea typeface="宋体" pitchFamily="2" charset="-122"/>
              </a:rPr>
              <a:t>Second case: </a:t>
            </a:r>
            <a:r>
              <a:rPr lang="en-US" altLang="zh-CN" i="1" dirty="0" err="1">
                <a:ea typeface="宋体" pitchFamily="2" charset="-122"/>
              </a:rPr>
              <a:t>w</a:t>
            </a:r>
            <a:r>
              <a:rPr lang="en-US" altLang="zh-CN" i="1" baseline="-25000" dirty="0" err="1">
                <a:ea typeface="宋体" pitchFamily="2" charset="-122"/>
              </a:rPr>
              <a:t>k</a:t>
            </a:r>
            <a:r>
              <a:rPr lang="en-US" altLang="zh-CN" i="1" dirty="0">
                <a:ea typeface="宋体" pitchFamily="2" charset="-122"/>
              </a:rPr>
              <a:t> &lt;=w</a:t>
            </a:r>
            <a:r>
              <a:rPr lang="en-US" altLang="zh-CN" dirty="0">
                <a:ea typeface="宋体" pitchFamily="2" charset="-122"/>
              </a:rPr>
              <a:t>. Then the item </a:t>
            </a:r>
            <a:r>
              <a:rPr lang="en-US" altLang="zh-CN" i="1" dirty="0">
                <a:ea typeface="宋体" pitchFamily="2" charset="-122"/>
              </a:rPr>
              <a:t>k</a:t>
            </a:r>
            <a:r>
              <a:rPr lang="en-US" altLang="zh-CN" dirty="0">
                <a:ea typeface="宋体" pitchFamily="2" charset="-122"/>
              </a:rPr>
              <a:t> </a:t>
            </a:r>
            <a:r>
              <a:rPr lang="en-US" altLang="zh-CN" u="sng" dirty="0">
                <a:ea typeface="宋体" pitchFamily="2" charset="-122"/>
              </a:rPr>
              <a:t>can</a:t>
            </a:r>
            <a:r>
              <a:rPr lang="en-US" altLang="zh-CN" dirty="0">
                <a:ea typeface="宋体" pitchFamily="2" charset="-122"/>
              </a:rPr>
              <a:t> be in the solution, and we choose the case with greater value</a:t>
            </a:r>
          </a:p>
        </p:txBody>
      </p:sp>
      <p:graphicFrame>
        <p:nvGraphicFramePr>
          <p:cNvPr id="5122" name="Object 2"/>
          <p:cNvGraphicFramePr>
            <a:graphicFrameLocks noChangeAspect="1"/>
          </p:cNvGraphicFramePr>
          <p:nvPr>
            <p:extLst>
              <p:ext uri="{D42A27DB-BD31-4B8C-83A1-F6EECF244321}">
                <p14:modId xmlns:p14="http://schemas.microsoft.com/office/powerpoint/2010/main" val="1026973093"/>
              </p:ext>
            </p:extLst>
          </p:nvPr>
        </p:nvGraphicFramePr>
        <p:xfrm>
          <a:off x="609599" y="1983891"/>
          <a:ext cx="7924800" cy="1114425"/>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51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983891"/>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97126" y="597108"/>
            <a:ext cx="9144000" cy="968375"/>
          </a:xfrm>
          <a:noFill/>
        </p:spPr>
        <p:txBody>
          <a:bodyPr vert="horz" lIns="91440" tIns="45720" rIns="91440" bIns="45720" rtlCol="0" anchor="ctr">
            <a:normAutofit/>
          </a:bodyPr>
          <a:lstStyle/>
          <a:p>
            <a:pPr algn="ctr"/>
            <a:r>
              <a:rPr lang="en-US" altLang="zh-CN" sz="2400" b="1" dirty="0">
                <a:solidFill>
                  <a:schemeClr val="tx1"/>
                </a:solidFill>
              </a:rPr>
              <a:t>The Knapsack Problem And Optimal Substructure</a:t>
            </a:r>
          </a:p>
        </p:txBody>
      </p:sp>
      <p:sp>
        <p:nvSpPr>
          <p:cNvPr id="1584131" name="Rectangle 3"/>
          <p:cNvSpPr>
            <a:spLocks noGrp="1" noChangeArrowheads="1"/>
          </p:cNvSpPr>
          <p:nvPr>
            <p:ph type="body" idx="4294967295"/>
          </p:nvPr>
        </p:nvSpPr>
        <p:spPr>
          <a:xfrm>
            <a:off x="488674" y="1987066"/>
            <a:ext cx="8458200" cy="3412435"/>
          </a:xfrm>
        </p:spPr>
        <p:txBody>
          <a:bodyPr/>
          <a:lstStyle/>
          <a:p>
            <a:r>
              <a:rPr lang="en-US" altLang="zh-CN" dirty="0">
                <a:ea typeface="宋体" pitchFamily="2" charset="-122"/>
              </a:rPr>
              <a:t>Both variations exhibit optimal substructure</a:t>
            </a:r>
          </a:p>
          <a:p>
            <a:r>
              <a:rPr lang="en-US" altLang="zh-CN" dirty="0">
                <a:ea typeface="宋体" pitchFamily="2" charset="-122"/>
              </a:rPr>
              <a:t>To show this for the 0-1 problem, consider the most valuable load weighing at most </a:t>
            </a:r>
            <a:r>
              <a:rPr lang="en-US" altLang="zh-CN" i="1" dirty="0">
                <a:ea typeface="宋体" pitchFamily="2" charset="-122"/>
              </a:rPr>
              <a:t>W</a:t>
            </a:r>
            <a:r>
              <a:rPr lang="en-US" altLang="zh-CN" dirty="0">
                <a:ea typeface="宋体" pitchFamily="2" charset="-122"/>
              </a:rPr>
              <a:t> pounds</a:t>
            </a:r>
          </a:p>
          <a:p>
            <a:pPr lvl="1"/>
            <a:r>
              <a:rPr lang="en-US" altLang="zh-CN" i="1" dirty="0">
                <a:solidFill>
                  <a:schemeClr val="accent1"/>
                </a:solidFill>
                <a:ea typeface="宋体" pitchFamily="2" charset="-122"/>
              </a:rPr>
              <a:t>If we remove item j from the load, what do we know about the remaining load?</a:t>
            </a:r>
          </a:p>
          <a:p>
            <a:pPr lvl="1"/>
            <a:r>
              <a:rPr lang="en-US" altLang="zh-CN" dirty="0">
                <a:ea typeface="宋体" pitchFamily="2" charset="-122"/>
              </a:rPr>
              <a:t>A: remainder must be the most valuable load weighing at most </a:t>
            </a:r>
            <a:r>
              <a:rPr lang="en-US" altLang="zh-CN" i="1" dirty="0">
                <a:ea typeface="宋体" pitchFamily="2" charset="-122"/>
              </a:rPr>
              <a:t>W</a:t>
            </a:r>
            <a:r>
              <a:rPr lang="en-US" altLang="zh-CN" dirty="0">
                <a:ea typeface="宋体" pitchFamily="2" charset="-122"/>
              </a:rPr>
              <a:t> - </a:t>
            </a:r>
            <a:r>
              <a:rPr lang="en-US" altLang="zh-CN" i="1" dirty="0" err="1">
                <a:ea typeface="宋体" pitchFamily="2" charset="-122"/>
              </a:rPr>
              <a:t>w</a:t>
            </a:r>
            <a:r>
              <a:rPr lang="en-US" altLang="zh-CN" i="1" baseline="-25000" dirty="0" err="1">
                <a:ea typeface="宋体" pitchFamily="2" charset="-122"/>
              </a:rPr>
              <a:t>j</a:t>
            </a:r>
            <a:r>
              <a:rPr lang="en-US" altLang="zh-CN" i="1" dirty="0">
                <a:ea typeface="宋体" pitchFamily="2" charset="-122"/>
              </a:rPr>
              <a:t> </a:t>
            </a:r>
            <a:r>
              <a:rPr lang="en-US" altLang="zh-CN" dirty="0">
                <a:ea typeface="宋体" pitchFamily="2" charset="-122"/>
              </a:rPr>
              <a:t>that thief could take from museum, excluding item j </a:t>
            </a:r>
            <a:endParaRPr lang="en-US" altLang="zh-CN" i="1"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4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4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4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4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406675"/>
            <a:ext cx="9011478" cy="968375"/>
          </a:xfrm>
          <a:noFill/>
        </p:spPr>
        <p:txBody>
          <a:bodyPr vert="horz" lIns="91440" tIns="45720" rIns="91440" bIns="45720" rtlCol="0" anchor="ctr">
            <a:normAutofit/>
          </a:bodyPr>
          <a:lstStyle/>
          <a:p>
            <a:pPr algn="ctr"/>
            <a:r>
              <a:rPr lang="en-US" altLang="zh-CN" sz="3200" b="1" dirty="0">
                <a:solidFill>
                  <a:schemeClr val="tx1"/>
                </a:solidFill>
              </a:rPr>
              <a:t>Solving The Knapsack Problem</a:t>
            </a:r>
          </a:p>
        </p:txBody>
      </p:sp>
      <p:sp>
        <p:nvSpPr>
          <p:cNvPr id="1585155" name="Rectangle 3"/>
          <p:cNvSpPr>
            <a:spLocks noGrp="1" noChangeArrowheads="1"/>
          </p:cNvSpPr>
          <p:nvPr>
            <p:ph type="body" idx="4294967295"/>
          </p:nvPr>
        </p:nvSpPr>
        <p:spPr>
          <a:xfrm>
            <a:off x="284956" y="1974574"/>
            <a:ext cx="8574088" cy="3992563"/>
          </a:xfrm>
        </p:spPr>
        <p:txBody>
          <a:bodyPr>
            <a:normAutofit lnSpcReduction="10000"/>
          </a:bodyPr>
          <a:lstStyle/>
          <a:p>
            <a:r>
              <a:rPr lang="en-US" altLang="zh-CN" dirty="0">
                <a:ea typeface="宋体" pitchFamily="2" charset="-122"/>
              </a:rPr>
              <a:t>The optimal solution to the fractional knapsack problem can be found with a greedy algorithm</a:t>
            </a:r>
          </a:p>
          <a:p>
            <a:pPr lvl="1"/>
            <a:r>
              <a:rPr lang="en-US" altLang="zh-CN" i="1" dirty="0">
                <a:solidFill>
                  <a:schemeClr val="accent1"/>
                </a:solidFill>
                <a:ea typeface="宋体" pitchFamily="2" charset="-122"/>
              </a:rPr>
              <a:t>How?</a:t>
            </a:r>
            <a:endParaRPr lang="en-US" altLang="zh-CN" dirty="0">
              <a:solidFill>
                <a:schemeClr val="accent1"/>
              </a:solidFill>
              <a:ea typeface="宋体" pitchFamily="2" charset="-122"/>
            </a:endParaRPr>
          </a:p>
          <a:p>
            <a:r>
              <a:rPr lang="en-US" altLang="zh-CN" dirty="0">
                <a:ea typeface="宋体" pitchFamily="2" charset="-122"/>
              </a:rPr>
              <a:t>The optimal solution to the 0-1 problem cannot be found with the same greedy strategy</a:t>
            </a:r>
          </a:p>
          <a:p>
            <a:pPr lvl="1"/>
            <a:r>
              <a:rPr lang="en-US" altLang="zh-CN" dirty="0">
                <a:ea typeface="宋体" pitchFamily="2" charset="-122"/>
              </a:rPr>
              <a:t>Greedy strategy: take in order of dollars/pound</a:t>
            </a:r>
          </a:p>
          <a:p>
            <a:pPr lvl="1"/>
            <a:r>
              <a:rPr lang="en-US" altLang="zh-CN" dirty="0">
                <a:ea typeface="宋体" pitchFamily="2" charset="-122"/>
              </a:rPr>
              <a:t>Example: 3 items weighing 10, 20, and 30 pounds, knapsack can hold 50 pounds</a:t>
            </a:r>
          </a:p>
          <a:p>
            <a:pPr lvl="2"/>
            <a:r>
              <a:rPr lang="en-US" altLang="zh-CN" i="1" dirty="0">
                <a:solidFill>
                  <a:schemeClr val="accent1"/>
                </a:solidFill>
                <a:ea typeface="宋体" pitchFamily="2" charset="-122"/>
              </a:rPr>
              <a:t>Suppose item 2 is worth $100.  Assign values to the other items so that the greedy strategy will fail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85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8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8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85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71061" y="6255026"/>
            <a:ext cx="9144000" cy="776288"/>
          </a:xfrm>
          <a:prstGeom prst="rect">
            <a:avLst/>
          </a:prstGeom>
          <a:noFill/>
          <a:ln w="9525">
            <a:noFill/>
            <a:miter lim="800000"/>
            <a:headEnd/>
            <a:tailEnd/>
          </a:ln>
        </p:spPr>
        <p:txBody>
          <a:bodyPr>
            <a:spAutoFit/>
          </a:bodyPr>
          <a:lstStyle/>
          <a:p>
            <a:pPr algn="ctr">
              <a:spcBef>
                <a:spcPct val="20000"/>
              </a:spcBef>
            </a:pPr>
            <a:r>
              <a:rPr lang="en-US" altLang="zh-CN" sz="900" b="1" dirty="0">
                <a:latin typeface="Arial" pitchFamily="34" charset="0"/>
                <a:ea typeface="宋体" pitchFamily="2" charset="-122"/>
              </a:rPr>
              <a:t>Copyright </a:t>
            </a:r>
            <a:r>
              <a:rPr lang="en-US" altLang="zh-CN" sz="900" b="1" dirty="0">
                <a:latin typeface="Arial" pitchFamily="34" charset="0"/>
                <a:ea typeface="宋体" pitchFamily="2" charset="-122"/>
                <a:cs typeface="Arial" pitchFamily="34" charset="0"/>
              </a:rPr>
              <a:t>© The McGraw-Hill Companies, Inc. Permission required for reproduction or display.</a:t>
            </a:r>
            <a:endParaRPr lang="en-US" altLang="zh-CN" sz="900" b="1" dirty="0">
              <a:latin typeface="Arial" pitchFamily="34" charset="0"/>
              <a:ea typeface="宋体" pitchFamily="2" charset="-122"/>
            </a:endParaRPr>
          </a:p>
          <a:p>
            <a:pPr>
              <a:spcBef>
                <a:spcPct val="50000"/>
              </a:spcBef>
            </a:pPr>
            <a:endParaRPr lang="en-US" altLang="zh-CN" dirty="0">
              <a:ea typeface="宋体" pitchFamily="2" charset="-122"/>
            </a:endParaRPr>
          </a:p>
        </p:txBody>
      </p:sp>
      <p:pic>
        <p:nvPicPr>
          <p:cNvPr id="38915" name="Picture 8" descr="D:\McGraw-Hill Projects\Cormen\images\fig16-2.gif"/>
          <p:cNvPicPr>
            <a:picLocks noChangeAspect="1" noChangeArrowheads="1"/>
          </p:cNvPicPr>
          <p:nvPr/>
        </p:nvPicPr>
        <p:blipFill>
          <a:blip r:embed="rId2"/>
          <a:srcRect/>
          <a:stretch>
            <a:fillRect/>
          </a:stretch>
        </p:blipFill>
        <p:spPr bwMode="auto">
          <a:xfrm>
            <a:off x="0" y="1434617"/>
            <a:ext cx="9144000" cy="46513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381000"/>
            <a:ext cx="9142412" cy="914400"/>
          </a:xfrm>
          <a:noFill/>
        </p:spPr>
        <p:txBody>
          <a:bodyPr vert="horz" lIns="91440" tIns="45720" rIns="91440" bIns="45720" rtlCol="0" anchor="ctr">
            <a:normAutofit/>
          </a:bodyPr>
          <a:lstStyle/>
          <a:p>
            <a:pPr algn="ctr"/>
            <a:r>
              <a:rPr lang="en-US" altLang="zh-CN" sz="2400" b="1" dirty="0">
                <a:solidFill>
                  <a:schemeClr val="tx1"/>
                </a:solidFill>
              </a:rPr>
              <a:t>The Knapsack Problem: Greedy Vs. Dynamic</a:t>
            </a:r>
          </a:p>
        </p:txBody>
      </p:sp>
      <p:sp>
        <p:nvSpPr>
          <p:cNvPr id="39939" name="Rectangle 3"/>
          <p:cNvSpPr>
            <a:spLocks noGrp="1" noChangeArrowheads="1"/>
          </p:cNvSpPr>
          <p:nvPr>
            <p:ph type="body" idx="4294967295"/>
          </p:nvPr>
        </p:nvSpPr>
        <p:spPr>
          <a:xfrm>
            <a:off x="447261" y="1709530"/>
            <a:ext cx="8458200" cy="4505739"/>
          </a:xfrm>
        </p:spPr>
        <p:txBody>
          <a:bodyPr/>
          <a:lstStyle/>
          <a:p>
            <a:r>
              <a:rPr lang="en-US" altLang="zh-CN" dirty="0">
                <a:ea typeface="宋体" pitchFamily="2" charset="-122"/>
              </a:rPr>
              <a:t>The fractional problem can be solved greedily</a:t>
            </a:r>
          </a:p>
          <a:p>
            <a:r>
              <a:rPr lang="en-US" altLang="zh-CN" dirty="0">
                <a:ea typeface="宋体" pitchFamily="2" charset="-122"/>
              </a:rPr>
              <a:t>The 0-1 problem cannot be solved with a greedy approach</a:t>
            </a:r>
          </a:p>
          <a:p>
            <a:pPr lvl="1"/>
            <a:r>
              <a:rPr lang="en-US" altLang="zh-CN" dirty="0">
                <a:ea typeface="宋体" pitchFamily="2" charset="-122"/>
              </a:rPr>
              <a:t>As you have seen, however, it can be solved with dynamic programming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8204"/>
            <a:ext cx="9144000" cy="968375"/>
          </a:xfrm>
          <a:noFill/>
        </p:spPr>
        <p:txBody>
          <a:bodyPr vert="horz" lIns="91440" tIns="45720" rIns="91440" bIns="45720" rtlCol="0" anchor="ctr">
            <a:normAutofit/>
          </a:bodyPr>
          <a:lstStyle/>
          <a:p>
            <a:pPr algn="ctr"/>
            <a:r>
              <a:rPr lang="en-US" sz="3200" b="1" dirty="0">
                <a:solidFill>
                  <a:schemeClr val="tx1"/>
                </a:solidFill>
              </a:rPr>
              <a:t>Fractional-knapsack</a:t>
            </a:r>
          </a:p>
        </p:txBody>
      </p:sp>
      <p:sp>
        <p:nvSpPr>
          <p:cNvPr id="3" name="Content Placeholder 2"/>
          <p:cNvSpPr>
            <a:spLocks noGrp="1"/>
          </p:cNvSpPr>
          <p:nvPr>
            <p:ph idx="4294967295"/>
          </p:nvPr>
        </p:nvSpPr>
        <p:spPr>
          <a:xfrm>
            <a:off x="768626" y="2133600"/>
            <a:ext cx="7805462" cy="3992563"/>
          </a:xfrm>
        </p:spPr>
        <p:txBody>
          <a:bodyPr>
            <a:normAutofit fontScale="92500" lnSpcReduction="20000"/>
          </a:bodyPr>
          <a:lstStyle/>
          <a:p>
            <a:r>
              <a:rPr lang="en-US" b="1" dirty="0"/>
              <a:t>Greedy-fractional-knapsack (</a:t>
            </a:r>
            <a:r>
              <a:rPr lang="en-US" b="1" i="1" dirty="0"/>
              <a:t>w, v, W</a:t>
            </a:r>
            <a:r>
              <a:rPr lang="en-US" b="1" dirty="0"/>
              <a:t>)</a:t>
            </a:r>
            <a:endParaRPr lang="en-US" dirty="0"/>
          </a:p>
          <a:p>
            <a:r>
              <a:rPr lang="en-US" dirty="0"/>
              <a:t>FOR</a:t>
            </a:r>
            <a:r>
              <a:rPr lang="en-US" i="1" dirty="0"/>
              <a:t> </a:t>
            </a:r>
            <a:r>
              <a:rPr lang="en-US" i="1" dirty="0" err="1"/>
              <a:t>i</a:t>
            </a:r>
            <a:r>
              <a:rPr lang="en-US" i="1" dirty="0"/>
              <a:t> </a:t>
            </a:r>
            <a:r>
              <a:rPr lang="en-US" dirty="0"/>
              <a:t>=1 to </a:t>
            </a:r>
            <a:r>
              <a:rPr lang="en-US" i="1" dirty="0"/>
              <a:t>n</a:t>
            </a:r>
            <a:br>
              <a:rPr lang="en-US" dirty="0"/>
            </a:br>
            <a:r>
              <a:rPr lang="en-US" dirty="0"/>
              <a:t>    do </a:t>
            </a:r>
            <a:r>
              <a:rPr lang="en-US" i="1" dirty="0"/>
              <a:t>x</a:t>
            </a:r>
            <a:r>
              <a:rPr lang="en-US" dirty="0"/>
              <a:t>[</a:t>
            </a:r>
            <a:r>
              <a:rPr lang="en-US" i="1" dirty="0" err="1"/>
              <a:t>i</a:t>
            </a:r>
            <a:r>
              <a:rPr lang="en-US" dirty="0"/>
              <a:t>] =0</a:t>
            </a:r>
            <a:br>
              <a:rPr lang="en-US" dirty="0"/>
            </a:br>
            <a:r>
              <a:rPr lang="en-US" dirty="0"/>
              <a:t>weight = 0</a:t>
            </a:r>
            <a:br>
              <a:rPr lang="en-US" dirty="0"/>
            </a:br>
            <a:r>
              <a:rPr lang="en-US" dirty="0"/>
              <a:t>while weight &lt; </a:t>
            </a:r>
            <a:r>
              <a:rPr lang="en-US" i="1" dirty="0"/>
              <a:t>W</a:t>
            </a:r>
            <a:br>
              <a:rPr lang="en-US" dirty="0"/>
            </a:br>
            <a:r>
              <a:rPr lang="en-US" dirty="0"/>
              <a:t>    do</a:t>
            </a:r>
            <a:r>
              <a:rPr lang="en-US" i="1" dirty="0"/>
              <a:t> </a:t>
            </a:r>
            <a:r>
              <a:rPr lang="en-US" i="1" dirty="0" err="1"/>
              <a:t>i</a:t>
            </a:r>
            <a:r>
              <a:rPr lang="en-US" dirty="0"/>
              <a:t> = best remaining item</a:t>
            </a:r>
            <a:br>
              <a:rPr lang="en-US" dirty="0"/>
            </a:br>
            <a:r>
              <a:rPr lang="en-US" dirty="0"/>
              <a:t>        IF weight + </a:t>
            </a:r>
            <a:r>
              <a:rPr lang="en-US" i="1" dirty="0"/>
              <a:t>w</a:t>
            </a:r>
            <a:r>
              <a:rPr lang="en-US" dirty="0"/>
              <a:t>[</a:t>
            </a:r>
            <a:r>
              <a:rPr lang="en-US" i="1" dirty="0" err="1"/>
              <a:t>i</a:t>
            </a:r>
            <a:r>
              <a:rPr lang="en-US" dirty="0"/>
              <a:t>] ≤ </a:t>
            </a:r>
            <a:r>
              <a:rPr lang="en-US" i="1" dirty="0"/>
              <a:t>W</a:t>
            </a:r>
            <a:br>
              <a:rPr lang="en-US" dirty="0"/>
            </a:br>
            <a:r>
              <a:rPr lang="en-US" dirty="0"/>
              <a:t>            then </a:t>
            </a:r>
            <a:r>
              <a:rPr lang="en-US" i="1" dirty="0"/>
              <a:t>x</a:t>
            </a:r>
            <a:r>
              <a:rPr lang="en-US" dirty="0"/>
              <a:t>[</a:t>
            </a:r>
            <a:r>
              <a:rPr lang="en-US" i="1" dirty="0" err="1"/>
              <a:t>i</a:t>
            </a:r>
            <a:r>
              <a:rPr lang="en-US" dirty="0"/>
              <a:t>] = 1</a:t>
            </a:r>
            <a:br>
              <a:rPr lang="en-US" dirty="0"/>
            </a:br>
            <a:r>
              <a:rPr lang="en-US" dirty="0"/>
              <a:t>                weight = weight + </a:t>
            </a:r>
            <a:r>
              <a:rPr lang="en-US" i="1" dirty="0"/>
              <a:t>w</a:t>
            </a:r>
            <a:r>
              <a:rPr lang="en-US" dirty="0"/>
              <a:t>[</a:t>
            </a:r>
            <a:r>
              <a:rPr lang="en-US" i="1" dirty="0" err="1"/>
              <a:t>i</a:t>
            </a:r>
            <a:r>
              <a:rPr lang="en-US" dirty="0"/>
              <a:t>]</a:t>
            </a:r>
            <a:br>
              <a:rPr lang="en-US" dirty="0"/>
            </a:br>
            <a:r>
              <a:rPr lang="en-US" dirty="0"/>
              <a:t>            else</a:t>
            </a:r>
            <a:br>
              <a:rPr lang="en-US" dirty="0"/>
            </a:br>
            <a:r>
              <a:rPr lang="en-US" i="1" dirty="0"/>
              <a:t>                x</a:t>
            </a:r>
            <a:r>
              <a:rPr lang="en-US" dirty="0"/>
              <a:t>[</a:t>
            </a:r>
            <a:r>
              <a:rPr lang="en-US" i="1" dirty="0" err="1"/>
              <a:t>i</a:t>
            </a:r>
            <a:r>
              <a:rPr lang="en-US" dirty="0"/>
              <a:t>] = (</a:t>
            </a:r>
            <a:r>
              <a:rPr lang="en-US" i="1" dirty="0"/>
              <a:t>w</a:t>
            </a:r>
            <a:r>
              <a:rPr lang="en-US" dirty="0"/>
              <a:t> - weight) /</a:t>
            </a:r>
            <a:r>
              <a:rPr lang="en-US" i="1" dirty="0"/>
              <a:t> w</a:t>
            </a:r>
            <a:r>
              <a:rPr lang="en-US" dirty="0"/>
              <a:t>[</a:t>
            </a:r>
            <a:r>
              <a:rPr lang="en-US" i="1" dirty="0" err="1"/>
              <a:t>i</a:t>
            </a:r>
            <a:r>
              <a:rPr lang="en-US" dirty="0"/>
              <a:t>]</a:t>
            </a:r>
            <a:br>
              <a:rPr lang="en-US" dirty="0"/>
            </a:br>
            <a:r>
              <a:rPr lang="en-US" dirty="0"/>
              <a:t>                weight = </a:t>
            </a:r>
            <a:r>
              <a:rPr lang="en-US" i="1" dirty="0"/>
              <a:t>W</a:t>
            </a:r>
            <a:br>
              <a:rPr lang="en-US" dirty="0"/>
            </a:br>
            <a:r>
              <a:rPr lang="en-US" dirty="0"/>
              <a:t>return </a:t>
            </a:r>
            <a:r>
              <a:rPr lang="en-US" i="1" dirty="0"/>
              <a:t>x</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History</a:t>
            </a:r>
            <a:endParaRPr lang="en-GB" sz="3200" b="1" dirty="0">
              <a:solidFill>
                <a:schemeClr val="tx1"/>
              </a:solidFill>
            </a:endParaRPr>
          </a:p>
        </p:txBody>
      </p:sp>
      <p:sp>
        <p:nvSpPr>
          <p:cNvPr id="13315" name="Rectangle 3"/>
          <p:cNvSpPr>
            <a:spLocks noGrp="1" noChangeArrowheads="1"/>
          </p:cNvSpPr>
          <p:nvPr>
            <p:ph type="body" idx="4294967295"/>
          </p:nvPr>
        </p:nvSpPr>
        <p:spPr>
          <a:xfrm>
            <a:off x="382137" y="1788237"/>
            <a:ext cx="8761863" cy="3992563"/>
          </a:xfrm>
        </p:spPr>
        <p:txBody>
          <a:bodyPr/>
          <a:lstStyle/>
          <a:p>
            <a:pPr eaLnBrk="1" hangingPunct="1">
              <a:defRPr/>
            </a:pPr>
            <a:r>
              <a:rPr lang="en-US" dirty="0"/>
              <a:t>Dynamic programming</a:t>
            </a:r>
          </a:p>
          <a:p>
            <a:pPr lvl="1" eaLnBrk="1" hangingPunct="1">
              <a:defRPr/>
            </a:pPr>
            <a:r>
              <a:rPr lang="en-GB" dirty="0"/>
              <a:t>Invented in the 1957 by </a:t>
            </a:r>
            <a:r>
              <a:rPr lang="en-GB" i="1" dirty="0">
                <a:solidFill>
                  <a:srgbClr val="FF3300"/>
                </a:solidFill>
                <a:effectLst>
                  <a:outerShdw blurRad="38100" dist="38100" dir="2700000" algn="tl">
                    <a:srgbClr val="C0C0C0"/>
                  </a:outerShdw>
                </a:effectLst>
              </a:rPr>
              <a:t>Richard Bellman</a:t>
            </a:r>
            <a:r>
              <a:rPr lang="en-GB" dirty="0"/>
              <a:t> as a general method for optimizing multistage decision processes</a:t>
            </a:r>
          </a:p>
          <a:p>
            <a:pPr lvl="1" eaLnBrk="1" hangingPunct="1">
              <a:defRPr/>
            </a:pPr>
            <a:r>
              <a:rPr lang="en-GB" dirty="0"/>
              <a:t>The term “programming” refers to a </a:t>
            </a:r>
            <a:r>
              <a:rPr lang="en-GB" i="1" dirty="0">
                <a:effectLst>
                  <a:outerShdw blurRad="38100" dist="38100" dir="2700000" algn="tl">
                    <a:srgbClr val="C0C0C0"/>
                  </a:outerShdw>
                </a:effectLst>
              </a:rPr>
              <a:t>tabular method</a:t>
            </a:r>
            <a:r>
              <a:rPr lang="en-GB" dirty="0"/>
              <a:t>.</a:t>
            </a:r>
          </a:p>
          <a:p>
            <a:pPr lvl="1" eaLnBrk="1" hangingPunct="1">
              <a:defRPr/>
            </a:pPr>
            <a:r>
              <a:rPr lang="en-GB" dirty="0"/>
              <a:t>Often used for </a:t>
            </a:r>
            <a:r>
              <a:rPr lang="en-GB" i="1" dirty="0">
                <a:effectLst>
                  <a:outerShdw blurRad="38100" dist="38100" dir="2700000" algn="tl">
                    <a:srgbClr val="C0C0C0"/>
                  </a:outerShdw>
                </a:effectLst>
              </a:rPr>
              <a:t>optimization</a:t>
            </a:r>
            <a:r>
              <a:rPr lang="en-GB" dirty="0"/>
              <a:t> problems.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38981" y="546652"/>
            <a:ext cx="7772400" cy="762000"/>
          </a:xfrm>
          <a:noFill/>
        </p:spPr>
        <p:txBody>
          <a:bodyPr vert="horz" lIns="91440" tIns="45720" rIns="91440" bIns="45720" rtlCol="0" anchor="ctr">
            <a:normAutofit/>
          </a:bodyPr>
          <a:lstStyle/>
          <a:p>
            <a:pPr algn="ctr"/>
            <a:r>
              <a:rPr lang="en-US" altLang="zh-CN" sz="3200" b="1" dirty="0">
                <a:solidFill>
                  <a:schemeClr val="tx1"/>
                </a:solidFill>
              </a:rPr>
              <a:t>0-1 Knapsack Algorithm</a:t>
            </a:r>
          </a:p>
        </p:txBody>
      </p:sp>
      <p:sp>
        <p:nvSpPr>
          <p:cNvPr id="115715" name="Rectangle 3"/>
          <p:cNvSpPr>
            <a:spLocks noGrp="1" noChangeArrowheads="1"/>
          </p:cNvSpPr>
          <p:nvPr>
            <p:ph type="body" idx="4294967295"/>
          </p:nvPr>
        </p:nvSpPr>
        <p:spPr>
          <a:xfrm>
            <a:off x="632619" y="1461052"/>
            <a:ext cx="7878762" cy="4184374"/>
          </a:xfrm>
        </p:spPr>
        <p:txBody>
          <a:bodyPr>
            <a:normAutofit/>
          </a:bodyPr>
          <a:lstStyle/>
          <a:p>
            <a:pPr>
              <a:spcBef>
                <a:spcPts val="0"/>
              </a:spcBef>
              <a:buFont typeface="Monotype Sorts" pitchFamily="2" charset="2"/>
              <a:buNone/>
            </a:pPr>
            <a:r>
              <a:rPr lang="pl-PL" altLang="zh-CN" dirty="0">
                <a:solidFill>
                  <a:srgbClr val="008000"/>
                </a:solidFill>
              </a:rPr>
              <a:t>for w = 0 to W</a:t>
            </a:r>
          </a:p>
          <a:p>
            <a:pPr>
              <a:spcBef>
                <a:spcPts val="0"/>
              </a:spcBef>
              <a:buFont typeface="Monotype Sorts" pitchFamily="2" charset="2"/>
              <a:buNone/>
            </a:pPr>
            <a:r>
              <a:rPr lang="pl-PL" altLang="zh-CN" dirty="0">
                <a:solidFill>
                  <a:srgbClr val="008000"/>
                </a:solidFill>
              </a:rPr>
              <a:t>	B[0,w] = 0</a:t>
            </a:r>
          </a:p>
          <a:p>
            <a:pPr>
              <a:spcBef>
                <a:spcPts val="0"/>
              </a:spcBef>
              <a:buFont typeface="Monotype Sorts" pitchFamily="2" charset="2"/>
              <a:buNone/>
            </a:pPr>
            <a:r>
              <a:rPr lang="pl-PL" altLang="zh-CN" dirty="0">
                <a:solidFill>
                  <a:srgbClr val="008000"/>
                </a:solidFill>
              </a:rPr>
              <a:t>for i = 0 to n</a:t>
            </a:r>
          </a:p>
          <a:p>
            <a:pPr>
              <a:spcBef>
                <a:spcPts val="0"/>
              </a:spcBef>
              <a:buFont typeface="Monotype Sorts" pitchFamily="2" charset="2"/>
              <a:buNone/>
            </a:pPr>
            <a:r>
              <a:rPr lang="pl-PL" altLang="zh-CN" dirty="0">
                <a:solidFill>
                  <a:srgbClr val="008000"/>
                </a:solidFill>
              </a:rPr>
              <a:t>	B[i,0] = 0</a:t>
            </a:r>
          </a:p>
          <a:p>
            <a:pPr>
              <a:spcBef>
                <a:spcPts val="0"/>
              </a:spcBef>
              <a:buFont typeface="Monotype Sorts" pitchFamily="2" charset="2"/>
              <a:buNone/>
            </a:pPr>
            <a:r>
              <a:rPr lang="pl-PL" altLang="zh-CN" dirty="0">
                <a:solidFill>
                  <a:srgbClr val="008000"/>
                </a:solidFill>
              </a:rPr>
              <a:t>	for w = 0 to W</a:t>
            </a:r>
          </a:p>
          <a:p>
            <a:pPr>
              <a:spcBef>
                <a:spcPts val="0"/>
              </a:spcBef>
              <a:buFont typeface="Monotype Sorts" pitchFamily="2" charset="2"/>
              <a:buNone/>
            </a:pPr>
            <a:r>
              <a:rPr lang="pl-PL" altLang="zh-CN" dirty="0">
                <a:solidFill>
                  <a:srgbClr val="008000"/>
                </a:solidFill>
              </a:rPr>
              <a:t>		if wi &lt;= w // item i can be part of the solution</a:t>
            </a:r>
          </a:p>
          <a:p>
            <a:pPr>
              <a:spcBef>
                <a:spcPts val="0"/>
              </a:spcBef>
              <a:buFont typeface="Monotype Sorts" pitchFamily="2" charset="2"/>
              <a:buNone/>
            </a:pPr>
            <a:r>
              <a:rPr lang="pl-PL" altLang="zh-CN" dirty="0">
                <a:solidFill>
                  <a:srgbClr val="008000"/>
                </a:solidFill>
              </a:rPr>
              <a:t>			if bi + B[i-1,w-wi] &gt; B[i-1,w]</a:t>
            </a:r>
          </a:p>
          <a:p>
            <a:pPr>
              <a:spcBef>
                <a:spcPts val="0"/>
              </a:spcBef>
              <a:buFont typeface="Monotype Sorts" pitchFamily="2" charset="2"/>
              <a:buNone/>
            </a:pPr>
            <a:r>
              <a:rPr lang="pl-PL" altLang="zh-CN" dirty="0">
                <a:solidFill>
                  <a:srgbClr val="008000"/>
                </a:solidFill>
              </a:rPr>
              <a:t>				B[i,w] = bi + B[i-1,w- wi]</a:t>
            </a:r>
          </a:p>
          <a:p>
            <a:pPr>
              <a:spcBef>
                <a:spcPts val="0"/>
              </a:spcBef>
              <a:buFont typeface="Monotype Sorts" pitchFamily="2" charset="2"/>
              <a:buNone/>
            </a:pPr>
            <a:r>
              <a:rPr lang="pl-PL" altLang="zh-CN" dirty="0">
                <a:solidFill>
                  <a:srgbClr val="008000"/>
                </a:solidFill>
              </a:rPr>
              <a:t>			else</a:t>
            </a:r>
          </a:p>
          <a:p>
            <a:pPr>
              <a:spcBef>
                <a:spcPts val="0"/>
              </a:spcBef>
              <a:buFont typeface="Monotype Sorts" pitchFamily="2" charset="2"/>
              <a:buNone/>
            </a:pPr>
            <a:r>
              <a:rPr lang="pl-PL" altLang="zh-CN" dirty="0">
                <a:solidFill>
                  <a:srgbClr val="008000"/>
                </a:solidFill>
              </a:rPr>
              <a:t>				B[i,w] = B[i-1,w]</a:t>
            </a:r>
          </a:p>
          <a:p>
            <a:pPr>
              <a:spcBef>
                <a:spcPts val="0"/>
              </a:spcBef>
              <a:buFont typeface="Monotype Sorts" pitchFamily="2" charset="2"/>
              <a:buNone/>
            </a:pPr>
            <a:r>
              <a:rPr lang="pl-PL" altLang="zh-CN" dirty="0">
                <a:solidFill>
                  <a:srgbClr val="008000"/>
                </a:solidFill>
              </a:rPr>
              <a:t>		else B[i,w] = B[i-1,w]  // wi &gt; w </a:t>
            </a:r>
          </a:p>
          <a:p>
            <a:pPr>
              <a:buFont typeface="Monotype Sorts" pitchFamily="2" charset="2"/>
              <a:buNone/>
            </a:pPr>
            <a:endParaRPr lang="en-US" altLang="zh-CN" dirty="0">
              <a:solidFill>
                <a:srgbClr val="008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01487" y="389994"/>
            <a:ext cx="8541026" cy="838200"/>
          </a:xfrm>
          <a:noFill/>
        </p:spPr>
        <p:txBody>
          <a:bodyPr vert="horz" lIns="91440" tIns="45720" rIns="91440" bIns="45720" rtlCol="0" anchor="ctr">
            <a:normAutofit/>
          </a:bodyPr>
          <a:lstStyle/>
          <a:p>
            <a:pPr algn="ctr"/>
            <a:r>
              <a:rPr lang="en-US" altLang="zh-CN" sz="3200" b="1" dirty="0">
                <a:solidFill>
                  <a:schemeClr val="tx1"/>
                </a:solidFill>
              </a:rPr>
              <a:t>Running time</a:t>
            </a:r>
          </a:p>
        </p:txBody>
      </p:sp>
      <p:sp>
        <p:nvSpPr>
          <p:cNvPr id="41987" name="Rectangle 3"/>
          <p:cNvSpPr>
            <a:spLocks noGrp="1" noChangeArrowheads="1"/>
          </p:cNvSpPr>
          <p:nvPr>
            <p:ph type="body" idx="4294967295"/>
          </p:nvPr>
        </p:nvSpPr>
        <p:spPr>
          <a:xfrm>
            <a:off x="758687" y="1709116"/>
            <a:ext cx="7772400" cy="3124200"/>
          </a:xfrm>
        </p:spPr>
        <p:txBody>
          <a:bodyPr>
            <a:normAutofit fontScale="92500" lnSpcReduction="20000"/>
          </a:bodyPr>
          <a:lstStyle/>
          <a:p>
            <a:pPr>
              <a:buFont typeface="Monotype Sorts" pitchFamily="2" charset="2"/>
              <a:buNone/>
            </a:pPr>
            <a:r>
              <a:rPr lang="en-US" altLang="zh-CN" dirty="0">
                <a:ea typeface="宋体" pitchFamily="2" charset="-122"/>
              </a:rPr>
              <a:t>for w = 0 to W</a:t>
            </a:r>
          </a:p>
          <a:p>
            <a:pPr>
              <a:buFont typeface="Monotype Sorts" pitchFamily="2" charset="2"/>
              <a:buNone/>
            </a:pPr>
            <a:r>
              <a:rPr lang="en-US" altLang="zh-CN" dirty="0">
                <a:ea typeface="宋体" pitchFamily="2" charset="-122"/>
              </a:rPr>
              <a:t>	B[0,w] = 0</a:t>
            </a:r>
          </a:p>
          <a:p>
            <a:pPr>
              <a:buFont typeface="Monotype Sorts" pitchFamily="2" charset="2"/>
              <a:buNone/>
            </a:pPr>
            <a:r>
              <a:rPr lang="en-US" altLang="zh-CN" dirty="0">
                <a:ea typeface="宋体" pitchFamily="2" charset="-122"/>
              </a:rPr>
              <a:t>for </a:t>
            </a:r>
            <a:r>
              <a:rPr lang="en-US" altLang="zh-CN" dirty="0" err="1">
                <a:ea typeface="宋体" pitchFamily="2" charset="-122"/>
              </a:rPr>
              <a:t>i</a:t>
            </a:r>
            <a:r>
              <a:rPr lang="en-US" altLang="zh-CN" dirty="0">
                <a:ea typeface="宋体" pitchFamily="2" charset="-122"/>
              </a:rPr>
              <a:t> = 0 to n</a:t>
            </a:r>
          </a:p>
          <a:p>
            <a:pPr>
              <a:buFont typeface="Monotype Sorts" pitchFamily="2" charset="2"/>
              <a:buNone/>
            </a:pPr>
            <a:r>
              <a:rPr lang="en-US" altLang="zh-CN" dirty="0">
                <a:ea typeface="宋体" pitchFamily="2" charset="-122"/>
              </a:rPr>
              <a:t>	B[i,0] = 0</a:t>
            </a:r>
          </a:p>
          <a:p>
            <a:pPr>
              <a:buFont typeface="Monotype Sorts" pitchFamily="2" charset="2"/>
              <a:buNone/>
            </a:pPr>
            <a:r>
              <a:rPr lang="en-US" altLang="zh-CN" dirty="0">
                <a:ea typeface="宋体" pitchFamily="2" charset="-122"/>
              </a:rPr>
              <a:t>	for w = 0 to W</a:t>
            </a:r>
          </a:p>
          <a:p>
            <a:pPr>
              <a:buFont typeface="Monotype Sorts" pitchFamily="2" charset="2"/>
              <a:buNone/>
            </a:pPr>
            <a:r>
              <a:rPr lang="en-US" altLang="zh-CN" dirty="0">
                <a:ea typeface="宋体" pitchFamily="2" charset="-122"/>
              </a:rPr>
              <a:t>		&lt; the rest of the code &gt;</a:t>
            </a:r>
          </a:p>
        </p:txBody>
      </p:sp>
      <p:sp>
        <p:nvSpPr>
          <p:cNvPr id="118788" name="Text Box 4"/>
          <p:cNvSpPr txBox="1">
            <a:spLocks noChangeArrowheads="1"/>
          </p:cNvSpPr>
          <p:nvPr/>
        </p:nvSpPr>
        <p:spPr bwMode="auto">
          <a:xfrm>
            <a:off x="1192212" y="4792662"/>
            <a:ext cx="7216775" cy="579438"/>
          </a:xfrm>
          <a:prstGeom prst="rect">
            <a:avLst/>
          </a:prstGeom>
          <a:noFill/>
          <a:ln w="9525">
            <a:noFill/>
            <a:miter lim="800000"/>
            <a:headEnd/>
            <a:tailEnd/>
          </a:ln>
        </p:spPr>
        <p:txBody>
          <a:bodyPr>
            <a:spAutoFit/>
          </a:bodyPr>
          <a:lstStyle/>
          <a:p>
            <a:r>
              <a:rPr lang="en-US" altLang="zh-CN" sz="3200" dirty="0">
                <a:solidFill>
                  <a:schemeClr val="accent2"/>
                </a:solidFill>
                <a:ea typeface="宋体" pitchFamily="2" charset="-122"/>
              </a:rPr>
              <a:t>What is the running time of this algorithm?</a:t>
            </a:r>
            <a:endParaRPr lang="en-US" altLang="zh-CN" dirty="0">
              <a:ea typeface="宋体" pitchFamily="2" charset="-122"/>
            </a:endParaRPr>
          </a:p>
        </p:txBody>
      </p:sp>
      <p:sp>
        <p:nvSpPr>
          <p:cNvPr id="118789" name="Text Box 5"/>
          <p:cNvSpPr txBox="1">
            <a:spLocks noChangeArrowheads="1"/>
          </p:cNvSpPr>
          <p:nvPr/>
        </p:nvSpPr>
        <p:spPr bwMode="auto">
          <a:xfrm>
            <a:off x="4572000" y="1679586"/>
            <a:ext cx="1085850" cy="579438"/>
          </a:xfrm>
          <a:prstGeom prst="rect">
            <a:avLst/>
          </a:prstGeom>
          <a:noFill/>
          <a:ln w="9525">
            <a:noFill/>
            <a:miter lim="800000"/>
            <a:headEnd/>
            <a:tailEnd/>
          </a:ln>
        </p:spPr>
        <p:txBody>
          <a:bodyPr wrap="none">
            <a:spAutoFit/>
          </a:bodyPr>
          <a:lstStyle/>
          <a:p>
            <a:r>
              <a:rPr lang="en-US" altLang="zh-CN" sz="3200" i="1" dirty="0">
                <a:solidFill>
                  <a:schemeClr val="accent2"/>
                </a:solidFill>
                <a:ea typeface="宋体" pitchFamily="2" charset="-122"/>
              </a:rPr>
              <a:t>O(W)</a:t>
            </a:r>
            <a:endParaRPr lang="en-US" altLang="zh-CN" sz="3200" dirty="0">
              <a:solidFill>
                <a:schemeClr val="accent2"/>
              </a:solidFill>
              <a:ea typeface="宋体" pitchFamily="2" charset="-122"/>
            </a:endParaRPr>
          </a:p>
        </p:txBody>
      </p:sp>
      <p:sp>
        <p:nvSpPr>
          <p:cNvPr id="118790" name="Text Box 6"/>
          <p:cNvSpPr txBox="1">
            <a:spLocks noChangeArrowheads="1"/>
          </p:cNvSpPr>
          <p:nvPr/>
        </p:nvSpPr>
        <p:spPr bwMode="auto">
          <a:xfrm>
            <a:off x="4986130" y="3934560"/>
            <a:ext cx="1085850" cy="579438"/>
          </a:xfrm>
          <a:prstGeom prst="rect">
            <a:avLst/>
          </a:prstGeom>
          <a:noFill/>
          <a:ln w="9525">
            <a:noFill/>
            <a:miter lim="800000"/>
            <a:headEnd/>
            <a:tailEnd/>
          </a:ln>
        </p:spPr>
        <p:txBody>
          <a:bodyPr wrap="none">
            <a:spAutoFit/>
          </a:bodyPr>
          <a:lstStyle/>
          <a:p>
            <a:r>
              <a:rPr lang="en-US" altLang="zh-CN" sz="3200" i="1" dirty="0">
                <a:solidFill>
                  <a:schemeClr val="accent2"/>
                </a:solidFill>
                <a:ea typeface="宋体" pitchFamily="2" charset="-122"/>
              </a:rPr>
              <a:t>O(W)</a:t>
            </a:r>
            <a:endParaRPr lang="en-US" altLang="zh-CN" sz="3200" dirty="0">
              <a:solidFill>
                <a:schemeClr val="accent2"/>
              </a:solidFill>
              <a:ea typeface="宋体" pitchFamily="2" charset="-122"/>
            </a:endParaRPr>
          </a:p>
        </p:txBody>
      </p:sp>
      <p:sp>
        <p:nvSpPr>
          <p:cNvPr id="118791" name="Text Box 7"/>
          <p:cNvSpPr txBox="1">
            <a:spLocks noChangeArrowheads="1"/>
          </p:cNvSpPr>
          <p:nvPr/>
        </p:nvSpPr>
        <p:spPr bwMode="auto">
          <a:xfrm>
            <a:off x="4494971" y="2859443"/>
            <a:ext cx="2601913" cy="579438"/>
          </a:xfrm>
          <a:prstGeom prst="rect">
            <a:avLst/>
          </a:prstGeom>
          <a:noFill/>
          <a:ln w="9525">
            <a:noFill/>
            <a:miter lim="800000"/>
            <a:headEnd/>
            <a:tailEnd/>
          </a:ln>
        </p:spPr>
        <p:txBody>
          <a:bodyPr wrap="none">
            <a:spAutoFit/>
          </a:bodyPr>
          <a:lstStyle/>
          <a:p>
            <a:r>
              <a:rPr lang="en-US" altLang="zh-CN" sz="3200" dirty="0">
                <a:solidFill>
                  <a:schemeClr val="accent2"/>
                </a:solidFill>
                <a:ea typeface="宋体" pitchFamily="2" charset="-122"/>
              </a:rPr>
              <a:t>Repeat </a:t>
            </a:r>
            <a:r>
              <a:rPr lang="en-US" altLang="zh-CN" sz="3200" i="1" dirty="0">
                <a:solidFill>
                  <a:schemeClr val="accent2"/>
                </a:solidFill>
                <a:ea typeface="宋体" pitchFamily="2" charset="-122"/>
              </a:rPr>
              <a:t>n</a:t>
            </a:r>
            <a:r>
              <a:rPr lang="en-US" altLang="zh-CN" sz="3200" dirty="0">
                <a:solidFill>
                  <a:schemeClr val="accent2"/>
                </a:solidFill>
                <a:ea typeface="宋体" pitchFamily="2" charset="-122"/>
              </a:rPr>
              <a:t> times</a:t>
            </a:r>
          </a:p>
        </p:txBody>
      </p:sp>
      <p:sp>
        <p:nvSpPr>
          <p:cNvPr id="118792" name="Text Box 8"/>
          <p:cNvSpPr txBox="1">
            <a:spLocks noChangeArrowheads="1"/>
          </p:cNvSpPr>
          <p:nvPr/>
        </p:nvSpPr>
        <p:spPr bwMode="auto">
          <a:xfrm>
            <a:off x="1951383" y="5372100"/>
            <a:ext cx="1538288" cy="579438"/>
          </a:xfrm>
          <a:prstGeom prst="rect">
            <a:avLst/>
          </a:prstGeom>
          <a:noFill/>
          <a:ln w="9525">
            <a:noFill/>
            <a:miter lim="800000"/>
            <a:headEnd/>
            <a:tailEnd/>
          </a:ln>
        </p:spPr>
        <p:txBody>
          <a:bodyPr wrap="none">
            <a:spAutoFit/>
          </a:bodyPr>
          <a:lstStyle/>
          <a:p>
            <a:r>
              <a:rPr lang="en-US" altLang="zh-CN" sz="3200" dirty="0">
                <a:solidFill>
                  <a:schemeClr val="accent2"/>
                </a:solidFill>
                <a:ea typeface="宋体" pitchFamily="2" charset="-122"/>
              </a:rPr>
              <a:t>O(n*W)</a:t>
            </a:r>
          </a:p>
        </p:txBody>
      </p:sp>
      <p:sp>
        <p:nvSpPr>
          <p:cNvPr id="118793" name="Text Box 9"/>
          <p:cNvSpPr txBox="1">
            <a:spLocks noChangeArrowheads="1"/>
          </p:cNvSpPr>
          <p:nvPr/>
        </p:nvSpPr>
        <p:spPr bwMode="auto">
          <a:xfrm>
            <a:off x="145774" y="5970083"/>
            <a:ext cx="8998226" cy="461665"/>
          </a:xfrm>
          <a:prstGeom prst="rect">
            <a:avLst/>
          </a:prstGeom>
          <a:noFill/>
          <a:ln w="9525">
            <a:noFill/>
            <a:miter lim="800000"/>
            <a:headEnd/>
            <a:tailEnd/>
          </a:ln>
        </p:spPr>
        <p:txBody>
          <a:bodyPr wrap="square">
            <a:spAutoFit/>
          </a:bodyPr>
          <a:lstStyle/>
          <a:p>
            <a:pPr algn="ctr"/>
            <a:r>
              <a:rPr lang="en-US" altLang="zh-CN" sz="2400" dirty="0">
                <a:ea typeface="宋体" pitchFamily="2" charset="-122"/>
              </a:rPr>
              <a:t>Remember that the brute-force algorithm takes O(2</a:t>
            </a:r>
            <a:r>
              <a:rPr lang="en-US" altLang="zh-CN" sz="2400" baseline="30000" dirty="0">
                <a:ea typeface="宋体" pitchFamily="2" charset="-122"/>
              </a:rPr>
              <a:t>n</a:t>
            </a:r>
            <a:r>
              <a:rPr lang="en-US" altLang="zh-CN" sz="2400" dirty="0">
                <a:ea typeface="宋体" pitchFamily="2" charset="-122"/>
              </a:rPr>
              <a:t>)</a:t>
            </a:r>
            <a:endParaRPr lang="en-US" altLang="zh-CN" sz="1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utoUpdateAnimBg="0"/>
      <p:bldP spid="11879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85800" y="457200"/>
            <a:ext cx="7772400" cy="838200"/>
          </a:xfrm>
          <a:noFill/>
        </p:spPr>
        <p:txBody>
          <a:bodyPr vert="horz" lIns="91440" tIns="45720" rIns="91440" bIns="45720" rtlCol="0" anchor="ctr">
            <a:normAutofit/>
          </a:bodyPr>
          <a:lstStyle/>
          <a:p>
            <a:pPr algn="ctr"/>
            <a:r>
              <a:rPr lang="en-US" altLang="zh-CN" sz="3200" b="1" dirty="0">
                <a:solidFill>
                  <a:schemeClr val="tx1"/>
                </a:solidFill>
              </a:rPr>
              <a:t>Comments</a:t>
            </a:r>
          </a:p>
        </p:txBody>
      </p:sp>
      <p:sp>
        <p:nvSpPr>
          <p:cNvPr id="61443" name="Rectangle 3"/>
          <p:cNvSpPr>
            <a:spLocks noGrp="1" noChangeArrowheads="1"/>
          </p:cNvSpPr>
          <p:nvPr>
            <p:ph type="body" idx="4294967295"/>
          </p:nvPr>
        </p:nvSpPr>
        <p:spPr>
          <a:xfrm>
            <a:off x="685800" y="2133600"/>
            <a:ext cx="7772400" cy="4495800"/>
          </a:xfrm>
        </p:spPr>
        <p:txBody>
          <a:bodyPr/>
          <a:lstStyle/>
          <a:p>
            <a:r>
              <a:rPr lang="en-US" altLang="zh-CN" dirty="0">
                <a:ea typeface="宋体" pitchFamily="2" charset="-122"/>
              </a:rPr>
              <a:t>This algorithm only finds the max possible value that can be carried in the knapsack</a:t>
            </a:r>
          </a:p>
          <a:p>
            <a:r>
              <a:rPr lang="en-US" altLang="zh-CN" dirty="0">
                <a:ea typeface="宋体" pitchFamily="2" charset="-122"/>
              </a:rPr>
              <a:t>To know the items that make this maximum value, an addition to this algorithm is necessary</a:t>
            </a:r>
          </a:p>
          <a:p>
            <a:r>
              <a:rPr lang="en-US" altLang="zh-CN" dirty="0">
                <a:ea typeface="宋体" pitchFamily="2" charset="-122"/>
              </a:rPr>
              <a:t>Please see LCS algorithm lecture for the example how to extract this data from the table we built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8530210"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2600" b="1" dirty="0">
                <a:solidFill>
                  <a:schemeClr val="tx1"/>
                </a:solidFill>
              </a:rPr>
              <a:t>References</a:t>
            </a:r>
          </a:p>
        </p:txBody>
      </p:sp>
      <p:sp>
        <p:nvSpPr>
          <p:cNvPr id="5" name="Rectangle 3">
            <a:extLst>
              <a:ext uri="{FF2B5EF4-FFF2-40B4-BE49-F238E27FC236}">
                <a16:creationId xmlns:a16="http://schemas.microsoft.com/office/drawing/2014/main" id="{259108EA-22CA-4624-A019-FE6E87F5512F}"/>
              </a:ext>
            </a:extLst>
          </p:cNvPr>
          <p:cNvSpPr txBox="1">
            <a:spLocks noChangeArrowheads="1"/>
          </p:cNvSpPr>
          <p:nvPr/>
        </p:nvSpPr>
        <p:spPr>
          <a:xfrm>
            <a:off x="335494" y="1656726"/>
            <a:ext cx="8530210" cy="460617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defRPr/>
            </a:pPr>
            <a:r>
              <a:rPr lang="en-US" sz="1800" dirty="0">
                <a:hlinkClick r:id="rId2"/>
              </a:rPr>
              <a:t>https://algorithmist.com/wiki/Dynamic_programming</a:t>
            </a:r>
            <a:endParaRPr lang="en-US" sz="1800" dirty="0"/>
          </a:p>
          <a:p>
            <a:pPr>
              <a:defRPr/>
            </a:pPr>
            <a:r>
              <a:rPr lang="en-US" sz="1800" dirty="0">
                <a:hlinkClick r:id="rId3"/>
              </a:rPr>
              <a:t>https://www.topcoder.com/community/competitive-programming/tutorials/dynamic-programming-from-novice-to-advanced/</a:t>
            </a:r>
            <a:endParaRPr lang="en-US" sz="1800" dirty="0"/>
          </a:p>
          <a:p>
            <a:pPr>
              <a:defRPr/>
            </a:pPr>
            <a:r>
              <a:rPr lang="en-US" sz="1800" dirty="0"/>
              <a:t>CLRS: 15.3</a:t>
            </a:r>
          </a:p>
          <a:p>
            <a:pPr>
              <a:defRPr/>
            </a:pPr>
            <a:r>
              <a:rPr lang="en-US" sz="1800" dirty="0"/>
              <a:t>HSR: 5.1, 5.5</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640133"/>
            <a:ext cx="9144000" cy="476250"/>
          </a:xfrm>
          <a:noFill/>
        </p:spPr>
        <p:txBody>
          <a:bodyPr vert="horz" lIns="91440" tIns="45720" rIns="91440" bIns="45720" rtlCol="0" anchor="ctr">
            <a:normAutofit fontScale="90000"/>
          </a:bodyPr>
          <a:lstStyle/>
          <a:p>
            <a:pPr algn="ctr"/>
            <a:r>
              <a:rPr lang="en-US" sz="3200" b="1" dirty="0">
                <a:solidFill>
                  <a:schemeClr val="tx1"/>
                </a:solidFill>
              </a:rPr>
              <a:t>Dynamic Programming</a:t>
            </a:r>
          </a:p>
        </p:txBody>
      </p:sp>
      <p:sp>
        <p:nvSpPr>
          <p:cNvPr id="6" name="Rectangle 3">
            <a:extLst>
              <a:ext uri="{FF2B5EF4-FFF2-40B4-BE49-F238E27FC236}">
                <a16:creationId xmlns:a16="http://schemas.microsoft.com/office/drawing/2014/main" id="{EFC55649-967C-4818-B78A-E53E95C85AE4}"/>
              </a:ext>
            </a:extLst>
          </p:cNvPr>
          <p:cNvSpPr txBox="1">
            <a:spLocks noChangeArrowheads="1"/>
          </p:cNvSpPr>
          <p:nvPr/>
        </p:nvSpPr>
        <p:spPr>
          <a:xfrm>
            <a:off x="289398" y="1705717"/>
            <a:ext cx="8684299" cy="376335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ct val="70000"/>
              </a:spcBef>
              <a:defRPr/>
            </a:pPr>
            <a:r>
              <a:rPr lang="en-US" sz="1800"/>
              <a:t>Solves problems by </a:t>
            </a:r>
            <a:r>
              <a:rPr lang="en-US" sz="1800" b="1"/>
              <a:t>combining</a:t>
            </a:r>
            <a:r>
              <a:rPr lang="en-US" sz="1800"/>
              <a:t> the solutions to sub problems that contain common sub-sub-problems.</a:t>
            </a:r>
          </a:p>
          <a:p>
            <a:pPr>
              <a:spcBef>
                <a:spcPct val="70000"/>
              </a:spcBef>
              <a:defRPr/>
            </a:pPr>
            <a:r>
              <a:rPr lang="en-US" sz="1800"/>
              <a:t>Difference between DP and Divide-and-Conquer</a:t>
            </a:r>
          </a:p>
          <a:p>
            <a:pPr lvl="1" algn="just">
              <a:spcBef>
                <a:spcPct val="70000"/>
              </a:spcBef>
              <a:defRPr/>
            </a:pPr>
            <a:r>
              <a:rPr lang="en-US" sz="1800"/>
              <a:t>Using </a:t>
            </a:r>
            <a:r>
              <a:rPr lang="en-US" sz="1800" b="1" i="1">
                <a:effectLst>
                  <a:outerShdw blurRad="38100" dist="38100" dir="2700000" algn="tl">
                    <a:srgbClr val="C0C0C0"/>
                  </a:outerShdw>
                </a:effectLst>
              </a:rPr>
              <a:t>Divide and Conquer</a:t>
            </a:r>
            <a:r>
              <a:rPr lang="en-US" sz="1800"/>
              <a:t> to solve these problems is </a:t>
            </a:r>
            <a:r>
              <a:rPr lang="en-US" sz="1800" b="1">
                <a:effectLst>
                  <a:outerShdw blurRad="38100" dist="38100" dir="2700000" algn="tl">
                    <a:srgbClr val="C0C0C0"/>
                  </a:outerShdw>
                </a:effectLst>
              </a:rPr>
              <a:t>inefficient</a:t>
            </a:r>
            <a:r>
              <a:rPr lang="en-US" sz="1800"/>
              <a:t> as the same common sub-sub-problems have to be solved </a:t>
            </a:r>
            <a:r>
              <a:rPr lang="en-US" sz="1800" b="1">
                <a:effectLst>
                  <a:outerShdw blurRad="38100" dist="38100" dir="2700000" algn="tl">
                    <a:srgbClr val="C0C0C0"/>
                  </a:outerShdw>
                </a:effectLst>
              </a:rPr>
              <a:t>many times</a:t>
            </a:r>
            <a:r>
              <a:rPr lang="en-US" sz="1800"/>
              <a:t>.</a:t>
            </a:r>
          </a:p>
          <a:p>
            <a:pPr lvl="1">
              <a:spcBef>
                <a:spcPct val="70000"/>
              </a:spcBef>
              <a:defRPr/>
            </a:pPr>
            <a:r>
              <a:rPr lang="en-US" sz="1800"/>
              <a:t>DP will solve each of them </a:t>
            </a:r>
            <a:r>
              <a:rPr lang="en-US" sz="1800" b="1">
                <a:effectLst>
                  <a:outerShdw blurRad="38100" dist="38100" dir="2700000" algn="tl">
                    <a:srgbClr val="C0C0C0"/>
                  </a:outerShdw>
                </a:effectLst>
              </a:rPr>
              <a:t>once</a:t>
            </a:r>
            <a:r>
              <a:rPr lang="en-US" sz="1800"/>
              <a:t> and their </a:t>
            </a:r>
            <a:r>
              <a:rPr lang="en-US" sz="1800" b="1">
                <a:effectLst>
                  <a:outerShdw blurRad="38100" dist="38100" dir="2700000" algn="tl">
                    <a:srgbClr val="C0C0C0"/>
                  </a:outerShdw>
                </a:effectLst>
              </a:rPr>
              <a:t>answers are stored in a table</a:t>
            </a:r>
            <a:r>
              <a:rPr lang="en-US" sz="1800"/>
              <a:t> for future reference.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95250" y="607325"/>
            <a:ext cx="9048750" cy="628650"/>
          </a:xfrm>
          <a:noFill/>
        </p:spPr>
        <p:txBody>
          <a:bodyPr vert="horz" lIns="91440" tIns="45720" rIns="91440" bIns="45720" rtlCol="0" anchor="ctr">
            <a:normAutofit/>
          </a:bodyPr>
          <a:lstStyle/>
          <a:p>
            <a:pPr algn="ctr"/>
            <a:r>
              <a:rPr lang="en-US" sz="3200" b="1" dirty="0">
                <a:solidFill>
                  <a:schemeClr val="tx1"/>
                </a:solidFill>
              </a:rPr>
              <a:t>Intuitive Explanation</a:t>
            </a:r>
          </a:p>
        </p:txBody>
      </p:sp>
      <p:sp>
        <p:nvSpPr>
          <p:cNvPr id="43011" name="Rectangle 3"/>
          <p:cNvSpPr>
            <a:spLocks noGrp="1" noChangeArrowheads="1"/>
          </p:cNvSpPr>
          <p:nvPr>
            <p:ph type="body" sz="half" idx="4294967295"/>
          </p:nvPr>
        </p:nvSpPr>
        <p:spPr>
          <a:xfrm>
            <a:off x="723213" y="1620838"/>
            <a:ext cx="3944321" cy="4629837"/>
          </a:xfrm>
        </p:spPr>
        <p:txBody>
          <a:bodyPr>
            <a:normAutofit/>
          </a:bodyPr>
          <a:lstStyle/>
          <a:p>
            <a:pPr eaLnBrk="1" hangingPunct="1">
              <a:lnSpc>
                <a:spcPct val="140000"/>
              </a:lnSpc>
              <a:defRPr/>
            </a:pPr>
            <a:r>
              <a:rPr lang="en-US" sz="2101" dirty="0"/>
              <a:t>Given a problem </a:t>
            </a:r>
            <a:r>
              <a:rPr lang="en-US" sz="2101" b="1" dirty="0"/>
              <a:t>P</a:t>
            </a:r>
            <a:r>
              <a:rPr lang="en-US" sz="2101" dirty="0"/>
              <a:t>, obtain a sequence of problems </a:t>
            </a:r>
            <a:r>
              <a:rPr lang="en-US" sz="2101" b="1" dirty="0"/>
              <a:t>Q</a:t>
            </a:r>
            <a:r>
              <a:rPr lang="en-US" sz="2101" b="1" baseline="-25000" dirty="0"/>
              <a:t>0</a:t>
            </a:r>
            <a:r>
              <a:rPr lang="en-US" sz="2101" dirty="0"/>
              <a:t>, </a:t>
            </a:r>
            <a:r>
              <a:rPr lang="en-US" sz="2101" b="1" dirty="0"/>
              <a:t>Q</a:t>
            </a:r>
            <a:r>
              <a:rPr lang="en-US" sz="2101" b="1" baseline="-25000" dirty="0"/>
              <a:t>1</a:t>
            </a:r>
            <a:r>
              <a:rPr lang="en-US" sz="2101" dirty="0"/>
              <a:t>, …., </a:t>
            </a:r>
            <a:r>
              <a:rPr lang="en-US" sz="2101" b="1" dirty="0" err="1"/>
              <a:t>Q</a:t>
            </a:r>
            <a:r>
              <a:rPr lang="en-US" sz="2101" b="1" baseline="-25000" dirty="0" err="1"/>
              <a:t>m</a:t>
            </a:r>
            <a:r>
              <a:rPr lang="en-US" sz="2101" dirty="0"/>
              <a:t>, where:</a:t>
            </a:r>
          </a:p>
          <a:p>
            <a:pPr lvl="1" eaLnBrk="1" hangingPunct="1">
              <a:lnSpc>
                <a:spcPct val="140000"/>
              </a:lnSpc>
              <a:defRPr/>
            </a:pPr>
            <a:r>
              <a:rPr lang="en-US" sz="1800" dirty="0"/>
              <a:t>You have a solution to </a:t>
            </a:r>
            <a:r>
              <a:rPr lang="en-US" sz="1800" b="1" dirty="0">
                <a:effectLst>
                  <a:outerShdw blurRad="38100" dist="38100" dir="2700000" algn="tl">
                    <a:srgbClr val="C0C0C0"/>
                  </a:outerShdw>
                </a:effectLst>
              </a:rPr>
              <a:t>Q</a:t>
            </a:r>
            <a:r>
              <a:rPr lang="en-US" sz="1800" b="1" baseline="-25000" dirty="0">
                <a:effectLst>
                  <a:outerShdw blurRad="38100" dist="38100" dir="2700000" algn="tl">
                    <a:srgbClr val="C0C0C0"/>
                  </a:outerShdw>
                </a:effectLst>
              </a:rPr>
              <a:t>0</a:t>
            </a:r>
          </a:p>
          <a:p>
            <a:pPr lvl="1" eaLnBrk="1" hangingPunct="1">
              <a:lnSpc>
                <a:spcPct val="140000"/>
              </a:lnSpc>
              <a:defRPr/>
            </a:pPr>
            <a:r>
              <a:rPr lang="en-US" sz="1800" dirty="0"/>
              <a:t>The solution to a problem </a:t>
            </a:r>
            <a:r>
              <a:rPr lang="en-US" sz="1800" b="1" dirty="0" err="1">
                <a:effectLst>
                  <a:outerShdw blurRad="38100" dist="38100" dir="2700000" algn="tl">
                    <a:srgbClr val="C0C0C0"/>
                  </a:outerShdw>
                </a:effectLst>
              </a:rPr>
              <a:t>Q</a:t>
            </a:r>
            <a:r>
              <a:rPr lang="en-US" sz="1800" b="1" baseline="-25000" dirty="0" err="1">
                <a:effectLst>
                  <a:outerShdw blurRad="38100" dist="38100" dir="2700000" algn="tl">
                    <a:srgbClr val="C0C0C0"/>
                  </a:outerShdw>
                </a:effectLst>
              </a:rPr>
              <a:t>j</a:t>
            </a:r>
            <a:r>
              <a:rPr lang="en-US" sz="1800" dirty="0"/>
              <a:t>,   </a:t>
            </a:r>
            <a:r>
              <a:rPr lang="en-US" sz="1800" b="1" dirty="0">
                <a:effectLst>
                  <a:outerShdw blurRad="38100" dist="38100" dir="2700000" algn="tl">
                    <a:srgbClr val="C0C0C0"/>
                  </a:outerShdw>
                </a:effectLst>
              </a:rPr>
              <a:t>j &gt; 0</a:t>
            </a:r>
            <a:r>
              <a:rPr lang="en-US" sz="1800" dirty="0"/>
              <a:t>, can be obtained from solutions to problems </a:t>
            </a:r>
            <a:r>
              <a:rPr lang="en-US" sz="1800" b="1" dirty="0">
                <a:effectLst>
                  <a:outerShdw blurRad="38100" dist="38100" dir="2700000" algn="tl">
                    <a:srgbClr val="C0C0C0"/>
                  </a:outerShdw>
                </a:effectLst>
              </a:rPr>
              <a:t>Q</a:t>
            </a:r>
            <a:r>
              <a:rPr lang="en-US" sz="1800" b="1" baseline="-25000" dirty="0">
                <a:effectLst>
                  <a:outerShdw blurRad="38100" dist="38100" dir="2700000" algn="tl">
                    <a:srgbClr val="C0C0C0"/>
                  </a:outerShdw>
                </a:effectLst>
              </a:rPr>
              <a:t>0</a:t>
            </a:r>
            <a:r>
              <a:rPr lang="en-US" sz="1800" dirty="0"/>
              <a:t>...</a:t>
            </a:r>
            <a:r>
              <a:rPr lang="en-US" sz="1800" b="1" dirty="0" err="1">
                <a:effectLst>
                  <a:outerShdw blurRad="38100" dist="38100" dir="2700000" algn="tl">
                    <a:srgbClr val="C0C0C0"/>
                  </a:outerShdw>
                </a:effectLst>
              </a:rPr>
              <a:t>Q</a:t>
            </a:r>
            <a:r>
              <a:rPr lang="en-US" sz="1800" b="1" baseline="-25000" dirty="0" err="1">
                <a:effectLst>
                  <a:outerShdw blurRad="38100" dist="38100" dir="2700000" algn="tl">
                    <a:srgbClr val="C0C0C0"/>
                  </a:outerShdw>
                </a:effectLst>
              </a:rPr>
              <a:t>k</a:t>
            </a:r>
            <a:r>
              <a:rPr lang="en-US" sz="1800" dirty="0"/>
              <a:t>,  </a:t>
            </a:r>
            <a:r>
              <a:rPr lang="en-US" sz="1800" b="1" dirty="0">
                <a:effectLst>
                  <a:outerShdw blurRad="38100" dist="38100" dir="2700000" algn="tl">
                    <a:srgbClr val="C0C0C0"/>
                  </a:outerShdw>
                </a:effectLst>
              </a:rPr>
              <a:t>k</a:t>
            </a:r>
            <a:r>
              <a:rPr lang="en-US" sz="1800" dirty="0"/>
              <a:t> </a:t>
            </a:r>
            <a:r>
              <a:rPr lang="en-US" sz="1800" b="1" dirty="0">
                <a:effectLst>
                  <a:outerShdw blurRad="38100" dist="38100" dir="2700000" algn="tl">
                    <a:srgbClr val="C0C0C0"/>
                  </a:outerShdw>
                </a:effectLst>
              </a:rPr>
              <a:t>&lt; j</a:t>
            </a:r>
            <a:r>
              <a:rPr lang="en-US" sz="1800" dirty="0"/>
              <a:t>, that appear earlier in the “sequence”.</a:t>
            </a:r>
          </a:p>
        </p:txBody>
      </p:sp>
      <p:pic>
        <p:nvPicPr>
          <p:cNvPr id="25607" name="Picture 6"/>
          <p:cNvPicPr>
            <a:picLocks noGrp="1" noChangeAspect="1" noChangeArrowheads="1"/>
          </p:cNvPicPr>
          <p:nvPr>
            <p:ph sz="half" idx="4294967295"/>
          </p:nvPr>
        </p:nvPicPr>
        <p:blipFill>
          <a:blip r:embed="rId3" cstate="print"/>
          <a:srcRect/>
          <a:stretch>
            <a:fillRect/>
          </a:stretch>
        </p:blipFill>
        <p:spPr>
          <a:xfrm>
            <a:off x="4823513" y="1620838"/>
            <a:ext cx="3665306" cy="4335462"/>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630238"/>
            <a:ext cx="9144000" cy="968375"/>
          </a:xfrm>
          <a:noFill/>
        </p:spPr>
        <p:txBody>
          <a:bodyPr vert="horz" lIns="91440" tIns="45720" rIns="91440" bIns="45720" rtlCol="0" anchor="ctr">
            <a:normAutofit/>
          </a:bodyPr>
          <a:lstStyle/>
          <a:p>
            <a:pPr algn="ctr"/>
            <a:r>
              <a:rPr lang="en-US" sz="3200" b="1" dirty="0">
                <a:solidFill>
                  <a:schemeClr val="tx1"/>
                </a:solidFill>
              </a:rPr>
              <a:t>Elements of Dynamic Programming</a:t>
            </a:r>
          </a:p>
        </p:txBody>
      </p:sp>
      <p:sp>
        <p:nvSpPr>
          <p:cNvPr id="45059" name="Rectangle 3"/>
          <p:cNvSpPr>
            <a:spLocks noGrp="1" noChangeArrowheads="1"/>
          </p:cNvSpPr>
          <p:nvPr>
            <p:ph type="body" idx="4294967295"/>
          </p:nvPr>
        </p:nvSpPr>
        <p:spPr>
          <a:xfrm>
            <a:off x="0" y="2133600"/>
            <a:ext cx="8574088" cy="3992563"/>
          </a:xfrm>
        </p:spPr>
        <p:txBody>
          <a:bodyPr/>
          <a:lstStyle/>
          <a:p>
            <a:pPr eaLnBrk="1" hangingPunct="1">
              <a:defRPr/>
            </a:pPr>
            <a:r>
              <a:rPr lang="en-US" b="1" dirty="0"/>
              <a:t>DP</a:t>
            </a:r>
            <a:r>
              <a:rPr lang="en-US" dirty="0"/>
              <a:t> is used to solve problems with the following characteristics:</a:t>
            </a:r>
          </a:p>
          <a:p>
            <a:pPr lvl="1" eaLnBrk="1" hangingPunct="1">
              <a:defRPr/>
            </a:pPr>
            <a:r>
              <a:rPr lang="en-US" b="1" dirty="0">
                <a:effectLst>
                  <a:outerShdw blurRad="38100" dist="38100" dir="2700000" algn="tl">
                    <a:srgbClr val="C0C0C0"/>
                  </a:outerShdw>
                </a:effectLst>
              </a:rPr>
              <a:t>Optimal sub-structure</a:t>
            </a:r>
            <a:r>
              <a:rPr lang="en-US" dirty="0"/>
              <a:t> (</a:t>
            </a:r>
            <a:r>
              <a:rPr lang="en-US" sz="1500" dirty="0"/>
              <a:t>Principle of Optimality</a:t>
            </a:r>
            <a:r>
              <a:rPr lang="en-US" dirty="0"/>
              <a:t>) </a:t>
            </a:r>
          </a:p>
          <a:p>
            <a:pPr lvl="2" eaLnBrk="1" hangingPunct="1">
              <a:defRPr/>
            </a:pPr>
            <a:r>
              <a:rPr lang="en-US" dirty="0"/>
              <a:t>an optimal solution to the problem contains within it optimal solutions to sub-problems.</a:t>
            </a:r>
          </a:p>
          <a:p>
            <a:pPr lvl="1" eaLnBrk="1" hangingPunct="1">
              <a:defRPr/>
            </a:pPr>
            <a:r>
              <a:rPr lang="en-US" b="1" dirty="0">
                <a:effectLst>
                  <a:outerShdw blurRad="38100" dist="38100" dir="2700000" algn="tl">
                    <a:srgbClr val="C0C0C0"/>
                  </a:outerShdw>
                </a:effectLst>
              </a:rPr>
              <a:t>Overlapping sub problems</a:t>
            </a:r>
          </a:p>
          <a:p>
            <a:pPr lvl="2" eaLnBrk="1" hangingPunct="1">
              <a:defRPr/>
            </a:pPr>
            <a:r>
              <a:rPr lang="en-US" dirty="0"/>
              <a:t>there exist some places where we solve the same sub problem more than once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83" name="Rectangle 7"/>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Example: Fibonacci Numbers</a:t>
            </a:r>
          </a:p>
        </p:txBody>
      </p:sp>
      <p:sp>
        <p:nvSpPr>
          <p:cNvPr id="126984" name="Rectangle 8"/>
          <p:cNvSpPr>
            <a:spLocks noGrp="1" noChangeArrowheads="1"/>
          </p:cNvSpPr>
          <p:nvPr>
            <p:ph type="body" idx="4294967295"/>
          </p:nvPr>
        </p:nvSpPr>
        <p:spPr>
          <a:xfrm>
            <a:off x="1136821" y="4936043"/>
            <a:ext cx="6608762" cy="741362"/>
          </a:xfrm>
        </p:spPr>
        <p:txBody>
          <a:bodyPr/>
          <a:lstStyle/>
          <a:p>
            <a:pPr eaLnBrk="1" hangingPunct="1">
              <a:lnSpc>
                <a:spcPct val="90000"/>
              </a:lnSpc>
              <a:defRPr/>
            </a:pPr>
            <a:r>
              <a:rPr lang="en-US" sz="1800" dirty="0"/>
              <a:t>We keep calculating the same value over and over!</a:t>
            </a:r>
          </a:p>
          <a:p>
            <a:pPr lvl="1" eaLnBrk="1" hangingPunct="1">
              <a:lnSpc>
                <a:spcPct val="90000"/>
              </a:lnSpc>
              <a:defRPr/>
            </a:pPr>
            <a:r>
              <a:rPr lang="en-US" sz="1500" dirty="0"/>
              <a:t>Subproblems are overlapping – they share sub-subproblems</a:t>
            </a:r>
          </a:p>
        </p:txBody>
      </p:sp>
      <p:grpSp>
        <p:nvGrpSpPr>
          <p:cNvPr id="29701" name="Group 2"/>
          <p:cNvGrpSpPr>
            <a:grpSpLocks/>
          </p:cNvGrpSpPr>
          <p:nvPr/>
        </p:nvGrpSpPr>
        <p:grpSpPr bwMode="auto">
          <a:xfrm>
            <a:off x="2697469" y="2526271"/>
            <a:ext cx="5167467" cy="1537498"/>
            <a:chOff x="1306" y="1402"/>
            <a:chExt cx="4339" cy="1291"/>
          </a:xfrm>
        </p:grpSpPr>
        <p:sp>
          <p:nvSpPr>
            <p:cNvPr id="29753" name="AutoShape 3"/>
            <p:cNvSpPr>
              <a:spLocks noChangeArrowheads="1"/>
            </p:cNvSpPr>
            <p:nvPr/>
          </p:nvSpPr>
          <p:spPr bwMode="auto">
            <a:xfrm>
              <a:off x="3515" y="1402"/>
              <a:ext cx="2130" cy="1291"/>
            </a:xfrm>
            <a:prstGeom prst="triangle">
              <a:avLst>
                <a:gd name="adj" fmla="val 60046"/>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4" name="AutoShape 4"/>
            <p:cNvSpPr>
              <a:spLocks noChangeArrowheads="1"/>
            </p:cNvSpPr>
            <p:nvPr/>
          </p:nvSpPr>
          <p:spPr bwMode="auto">
            <a:xfrm>
              <a:off x="2355" y="1783"/>
              <a:ext cx="1068" cy="910"/>
            </a:xfrm>
            <a:prstGeom prst="triangle">
              <a:avLst>
                <a:gd name="adj" fmla="val 56181"/>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5" name="AutoShape 5"/>
            <p:cNvSpPr>
              <a:spLocks noChangeArrowheads="1"/>
            </p:cNvSpPr>
            <p:nvPr/>
          </p:nvSpPr>
          <p:spPr bwMode="auto">
            <a:xfrm>
              <a:off x="1712" y="2148"/>
              <a:ext cx="605" cy="545"/>
            </a:xfrm>
            <a:prstGeom prst="triangle">
              <a:avLst>
                <a:gd name="adj" fmla="val 59338"/>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6" name="AutoShape 6"/>
            <p:cNvSpPr>
              <a:spLocks noChangeArrowheads="1"/>
            </p:cNvSpPr>
            <p:nvPr/>
          </p:nvSpPr>
          <p:spPr bwMode="auto">
            <a:xfrm>
              <a:off x="1306" y="2481"/>
              <a:ext cx="388" cy="212"/>
            </a:xfrm>
            <a:prstGeom prst="triangle">
              <a:avLst>
                <a:gd name="adj" fmla="val 50000"/>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grpSp>
      <p:sp>
        <p:nvSpPr>
          <p:cNvPr id="29704" name="Text Box 9"/>
          <p:cNvSpPr txBox="1">
            <a:spLocks noChangeArrowheads="1"/>
          </p:cNvSpPr>
          <p:nvPr/>
        </p:nvSpPr>
        <p:spPr bwMode="auto">
          <a:xfrm>
            <a:off x="4392170" y="2015360"/>
            <a:ext cx="745717" cy="253916"/>
          </a:xfrm>
          <a:prstGeom prst="rect">
            <a:avLst/>
          </a:prstGeom>
          <a:noFill/>
          <a:ln w="9525">
            <a:noFill/>
            <a:miter lim="800000"/>
            <a:headEnd/>
            <a:tailEnd/>
          </a:ln>
        </p:spPr>
        <p:txBody>
          <a:bodyPr wrap="none">
            <a:spAutoFit/>
          </a:bodyPr>
          <a:lstStyle/>
          <a:p>
            <a:pPr eaLnBrk="1" hangingPunct="1"/>
            <a:r>
              <a:rPr lang="en-US" altLang="en-US" sz="1050" b="1">
                <a:latin typeface="Tahoma" pitchFamily="34" charset="0"/>
              </a:rPr>
              <a:t>F(6) = 8</a:t>
            </a:r>
          </a:p>
        </p:txBody>
      </p:sp>
      <p:sp>
        <p:nvSpPr>
          <p:cNvPr id="29705" name="Text Box 10"/>
          <p:cNvSpPr txBox="1">
            <a:spLocks noChangeArrowheads="1"/>
          </p:cNvSpPr>
          <p:nvPr/>
        </p:nvSpPr>
        <p:spPr bwMode="auto">
          <a:xfrm>
            <a:off x="3453712" y="2469106"/>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F(5)</a:t>
            </a:r>
          </a:p>
        </p:txBody>
      </p:sp>
      <p:sp>
        <p:nvSpPr>
          <p:cNvPr id="29706" name="Text Box 11"/>
          <p:cNvSpPr txBox="1">
            <a:spLocks noChangeArrowheads="1"/>
          </p:cNvSpPr>
          <p:nvPr/>
        </p:nvSpPr>
        <p:spPr bwMode="auto">
          <a:xfrm>
            <a:off x="3008303" y="292285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F(4)</a:t>
            </a:r>
          </a:p>
        </p:txBody>
      </p:sp>
      <p:sp>
        <p:nvSpPr>
          <p:cNvPr id="29707" name="Text Box 12"/>
          <p:cNvSpPr txBox="1">
            <a:spLocks noChangeArrowheads="1"/>
          </p:cNvSpPr>
          <p:nvPr/>
        </p:nvSpPr>
        <p:spPr bwMode="auto">
          <a:xfrm>
            <a:off x="2564084" y="3376599"/>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F(3)</a:t>
            </a:r>
          </a:p>
        </p:txBody>
      </p:sp>
      <p:sp>
        <p:nvSpPr>
          <p:cNvPr id="29708" name="Text Box 13"/>
          <p:cNvSpPr txBox="1">
            <a:spLocks noChangeArrowheads="1"/>
          </p:cNvSpPr>
          <p:nvPr/>
        </p:nvSpPr>
        <p:spPr bwMode="auto">
          <a:xfrm>
            <a:off x="1674455" y="428528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F(1)</a:t>
            </a:r>
          </a:p>
        </p:txBody>
      </p:sp>
      <p:sp>
        <p:nvSpPr>
          <p:cNvPr id="29709" name="Text Box 14"/>
          <p:cNvSpPr txBox="1">
            <a:spLocks noChangeArrowheads="1"/>
          </p:cNvSpPr>
          <p:nvPr/>
        </p:nvSpPr>
        <p:spPr bwMode="auto">
          <a:xfrm>
            <a:off x="2118675" y="3830345"/>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F(2)</a:t>
            </a:r>
          </a:p>
        </p:txBody>
      </p:sp>
      <p:cxnSp>
        <p:nvCxnSpPr>
          <p:cNvPr id="29710" name="AutoShape 15"/>
          <p:cNvCxnSpPr>
            <a:cxnSpLocks noChangeShapeType="1"/>
            <a:stCxn id="29704" idx="2"/>
            <a:endCxn id="29705" idx="0"/>
          </p:cNvCxnSpPr>
          <p:nvPr/>
        </p:nvCxnSpPr>
        <p:spPr bwMode="auto">
          <a:xfrm flipH="1">
            <a:off x="3669476" y="2269276"/>
            <a:ext cx="1095553" cy="199830"/>
          </a:xfrm>
          <a:prstGeom prst="straightConnector1">
            <a:avLst/>
          </a:prstGeom>
          <a:noFill/>
          <a:ln w="9525">
            <a:solidFill>
              <a:schemeClr val="tx1"/>
            </a:solidFill>
            <a:miter lim="800000"/>
            <a:headEnd/>
            <a:tailEnd/>
          </a:ln>
        </p:spPr>
      </p:cxnSp>
      <p:cxnSp>
        <p:nvCxnSpPr>
          <p:cNvPr id="29711" name="AutoShape 16"/>
          <p:cNvCxnSpPr>
            <a:cxnSpLocks noChangeShapeType="1"/>
            <a:stCxn id="29705" idx="2"/>
            <a:endCxn id="29706" idx="0"/>
          </p:cNvCxnSpPr>
          <p:nvPr/>
        </p:nvCxnSpPr>
        <p:spPr bwMode="auto">
          <a:xfrm flipH="1">
            <a:off x="3224067" y="2723022"/>
            <a:ext cx="445409" cy="199831"/>
          </a:xfrm>
          <a:prstGeom prst="straightConnector1">
            <a:avLst/>
          </a:prstGeom>
          <a:noFill/>
          <a:ln w="9525">
            <a:solidFill>
              <a:schemeClr val="tx1"/>
            </a:solidFill>
            <a:miter lim="800000"/>
            <a:headEnd/>
            <a:tailEnd/>
          </a:ln>
        </p:spPr>
      </p:cxnSp>
      <p:cxnSp>
        <p:nvCxnSpPr>
          <p:cNvPr id="29712" name="AutoShape 17"/>
          <p:cNvCxnSpPr>
            <a:cxnSpLocks noChangeShapeType="1"/>
            <a:stCxn id="29707" idx="0"/>
            <a:endCxn id="29706" idx="2"/>
          </p:cNvCxnSpPr>
          <p:nvPr/>
        </p:nvCxnSpPr>
        <p:spPr bwMode="auto">
          <a:xfrm flipV="1">
            <a:off x="2779848" y="3176769"/>
            <a:ext cx="444219" cy="199830"/>
          </a:xfrm>
          <a:prstGeom prst="straightConnector1">
            <a:avLst/>
          </a:prstGeom>
          <a:noFill/>
          <a:ln w="9525">
            <a:solidFill>
              <a:schemeClr val="tx1"/>
            </a:solidFill>
            <a:miter lim="800000"/>
            <a:headEnd/>
            <a:tailEnd/>
          </a:ln>
        </p:spPr>
      </p:cxnSp>
      <p:cxnSp>
        <p:nvCxnSpPr>
          <p:cNvPr id="29713" name="AutoShape 18"/>
          <p:cNvCxnSpPr>
            <a:cxnSpLocks noChangeShapeType="1"/>
            <a:stCxn id="29707" idx="2"/>
            <a:endCxn id="29709" idx="0"/>
          </p:cNvCxnSpPr>
          <p:nvPr/>
        </p:nvCxnSpPr>
        <p:spPr bwMode="auto">
          <a:xfrm flipH="1">
            <a:off x="2334439" y="3630515"/>
            <a:ext cx="445409" cy="199830"/>
          </a:xfrm>
          <a:prstGeom prst="straightConnector1">
            <a:avLst/>
          </a:prstGeom>
          <a:noFill/>
          <a:ln w="9525">
            <a:solidFill>
              <a:schemeClr val="tx1"/>
            </a:solidFill>
            <a:miter lim="800000"/>
            <a:headEnd/>
            <a:tailEnd/>
          </a:ln>
        </p:spPr>
      </p:cxnSp>
      <p:cxnSp>
        <p:nvCxnSpPr>
          <p:cNvPr id="29714" name="AutoShape 19"/>
          <p:cNvCxnSpPr>
            <a:cxnSpLocks noChangeShapeType="1"/>
            <a:stCxn id="29709" idx="2"/>
            <a:endCxn id="29708" idx="0"/>
          </p:cNvCxnSpPr>
          <p:nvPr/>
        </p:nvCxnSpPr>
        <p:spPr bwMode="auto">
          <a:xfrm flipH="1">
            <a:off x="1890219" y="4084261"/>
            <a:ext cx="444220" cy="201022"/>
          </a:xfrm>
          <a:prstGeom prst="straightConnector1">
            <a:avLst/>
          </a:prstGeom>
          <a:noFill/>
          <a:ln w="9525">
            <a:solidFill>
              <a:schemeClr val="tx1"/>
            </a:solidFill>
            <a:miter lim="800000"/>
            <a:headEnd/>
            <a:tailEnd/>
          </a:ln>
        </p:spPr>
      </p:cxnSp>
      <p:sp>
        <p:nvSpPr>
          <p:cNvPr id="29715" name="Text Box 20"/>
          <p:cNvSpPr txBox="1">
            <a:spLocks noChangeArrowheads="1"/>
          </p:cNvSpPr>
          <p:nvPr/>
        </p:nvSpPr>
        <p:spPr bwMode="auto">
          <a:xfrm>
            <a:off x="2383062" y="4310292"/>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F(0)</a:t>
            </a:r>
          </a:p>
        </p:txBody>
      </p:sp>
      <p:cxnSp>
        <p:nvCxnSpPr>
          <p:cNvPr id="29716" name="AutoShape 21"/>
          <p:cNvCxnSpPr>
            <a:cxnSpLocks noChangeShapeType="1"/>
            <a:stCxn id="29709" idx="2"/>
            <a:endCxn id="29715" idx="0"/>
          </p:cNvCxnSpPr>
          <p:nvPr/>
        </p:nvCxnSpPr>
        <p:spPr bwMode="auto">
          <a:xfrm>
            <a:off x="2334439" y="4084261"/>
            <a:ext cx="264387" cy="226031"/>
          </a:xfrm>
          <a:prstGeom prst="straightConnector1">
            <a:avLst/>
          </a:prstGeom>
          <a:noFill/>
          <a:ln w="9525">
            <a:solidFill>
              <a:schemeClr val="tx1"/>
            </a:solidFill>
            <a:miter lim="800000"/>
            <a:headEnd/>
            <a:tailEnd/>
          </a:ln>
        </p:spPr>
      </p:cxnSp>
      <p:sp>
        <p:nvSpPr>
          <p:cNvPr id="126998" name="Text Box 22"/>
          <p:cNvSpPr txBox="1">
            <a:spLocks noChangeArrowheads="1"/>
          </p:cNvSpPr>
          <p:nvPr/>
        </p:nvSpPr>
        <p:spPr bwMode="auto">
          <a:xfrm>
            <a:off x="2747488" y="384940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18" name="AutoShape 23"/>
          <p:cNvCxnSpPr>
            <a:cxnSpLocks noChangeShapeType="1"/>
            <a:stCxn id="29707" idx="2"/>
            <a:endCxn id="126998" idx="0"/>
          </p:cNvCxnSpPr>
          <p:nvPr/>
        </p:nvCxnSpPr>
        <p:spPr bwMode="auto">
          <a:xfrm>
            <a:off x="2779848" y="3630515"/>
            <a:ext cx="183404" cy="218885"/>
          </a:xfrm>
          <a:prstGeom prst="straightConnector1">
            <a:avLst/>
          </a:prstGeom>
          <a:noFill/>
          <a:ln w="9525">
            <a:solidFill>
              <a:schemeClr val="tx1"/>
            </a:solidFill>
            <a:miter lim="800000"/>
            <a:headEnd/>
            <a:tailEnd/>
          </a:ln>
        </p:spPr>
      </p:cxnSp>
      <p:sp>
        <p:nvSpPr>
          <p:cNvPr id="127000" name="Text Box 24"/>
          <p:cNvSpPr txBox="1">
            <a:spLocks noChangeArrowheads="1"/>
          </p:cNvSpPr>
          <p:nvPr/>
        </p:nvSpPr>
        <p:spPr bwMode="auto">
          <a:xfrm>
            <a:off x="3139306" y="38529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01" name="Text Box 25"/>
          <p:cNvSpPr txBox="1">
            <a:spLocks noChangeArrowheads="1"/>
          </p:cNvSpPr>
          <p:nvPr/>
        </p:nvSpPr>
        <p:spPr bwMode="auto">
          <a:xfrm>
            <a:off x="3404884" y="339803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21" name="AutoShape 26"/>
          <p:cNvCxnSpPr>
            <a:cxnSpLocks noChangeShapeType="1"/>
            <a:stCxn id="127001" idx="2"/>
            <a:endCxn id="127000" idx="0"/>
          </p:cNvCxnSpPr>
          <p:nvPr/>
        </p:nvCxnSpPr>
        <p:spPr bwMode="auto">
          <a:xfrm flipH="1">
            <a:off x="3355070" y="3651951"/>
            <a:ext cx="265578" cy="201022"/>
          </a:xfrm>
          <a:prstGeom prst="straightConnector1">
            <a:avLst/>
          </a:prstGeom>
          <a:noFill/>
          <a:ln w="9525">
            <a:solidFill>
              <a:schemeClr val="tx1"/>
            </a:solidFill>
            <a:miter lim="800000"/>
            <a:headEnd/>
            <a:tailEnd/>
          </a:ln>
        </p:spPr>
      </p:cxnSp>
      <p:sp>
        <p:nvSpPr>
          <p:cNvPr id="127003" name="Text Box 27"/>
          <p:cNvSpPr txBox="1">
            <a:spLocks noChangeArrowheads="1"/>
          </p:cNvSpPr>
          <p:nvPr/>
        </p:nvSpPr>
        <p:spPr bwMode="auto">
          <a:xfrm>
            <a:off x="3573196" y="3877983"/>
            <a:ext cx="431529" cy="253916"/>
          </a:xfrm>
          <a:prstGeom prst="rect">
            <a:avLst/>
          </a:prstGeom>
          <a:noFill/>
          <a:ln w="9525">
            <a:noFill/>
            <a:miter lim="800000"/>
            <a:headEnd/>
            <a:tailEnd/>
          </a:ln>
          <a:effectLst/>
        </p:spPr>
        <p:txBody>
          <a:bodyPr wrap="none">
            <a:spAutoFit/>
          </a:bodyPr>
          <a:lstStyle/>
          <a:p>
            <a:pPr algn="ct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23" name="AutoShape 28"/>
          <p:cNvCxnSpPr>
            <a:cxnSpLocks noChangeShapeType="1"/>
            <a:stCxn id="127001" idx="2"/>
            <a:endCxn id="127003" idx="0"/>
          </p:cNvCxnSpPr>
          <p:nvPr/>
        </p:nvCxnSpPr>
        <p:spPr bwMode="auto">
          <a:xfrm>
            <a:off x="3620648" y="3651951"/>
            <a:ext cx="168313" cy="226032"/>
          </a:xfrm>
          <a:prstGeom prst="straightConnector1">
            <a:avLst/>
          </a:prstGeom>
          <a:noFill/>
          <a:ln w="9525">
            <a:solidFill>
              <a:schemeClr val="tx1"/>
            </a:solidFill>
            <a:miter lim="800000"/>
            <a:headEnd/>
            <a:tailEnd/>
          </a:ln>
        </p:spPr>
      </p:cxnSp>
      <p:cxnSp>
        <p:nvCxnSpPr>
          <p:cNvPr id="29724" name="AutoShape 29"/>
          <p:cNvCxnSpPr>
            <a:cxnSpLocks noChangeShapeType="1"/>
            <a:stCxn id="29706" idx="2"/>
            <a:endCxn id="127001" idx="0"/>
          </p:cNvCxnSpPr>
          <p:nvPr/>
        </p:nvCxnSpPr>
        <p:spPr bwMode="auto">
          <a:xfrm>
            <a:off x="3224067" y="3176769"/>
            <a:ext cx="396581" cy="221266"/>
          </a:xfrm>
          <a:prstGeom prst="straightConnector1">
            <a:avLst/>
          </a:prstGeom>
          <a:noFill/>
          <a:ln w="9525">
            <a:solidFill>
              <a:schemeClr val="tx1"/>
            </a:solidFill>
            <a:miter lim="800000"/>
            <a:headEnd/>
            <a:tailEnd/>
          </a:ln>
        </p:spPr>
      </p:cxnSp>
      <p:sp>
        <p:nvSpPr>
          <p:cNvPr id="127006" name="Text Box 30"/>
          <p:cNvSpPr txBox="1">
            <a:spLocks noChangeArrowheads="1"/>
          </p:cNvSpPr>
          <p:nvPr/>
        </p:nvSpPr>
        <p:spPr bwMode="auto">
          <a:xfrm>
            <a:off x="4435043" y="2958581"/>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127007" name="Text Box 31"/>
          <p:cNvSpPr txBox="1">
            <a:spLocks noChangeArrowheads="1"/>
          </p:cNvSpPr>
          <p:nvPr/>
        </p:nvSpPr>
        <p:spPr bwMode="auto">
          <a:xfrm>
            <a:off x="3952715" y="387441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08" name="Text Box 32"/>
          <p:cNvSpPr txBox="1">
            <a:spLocks noChangeArrowheads="1"/>
          </p:cNvSpPr>
          <p:nvPr/>
        </p:nvSpPr>
        <p:spPr bwMode="auto">
          <a:xfrm>
            <a:off x="4225438" y="34194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28" name="AutoShape 33"/>
          <p:cNvCxnSpPr>
            <a:cxnSpLocks noChangeShapeType="1"/>
            <a:stCxn id="127006" idx="0"/>
            <a:endCxn id="29705" idx="2"/>
          </p:cNvCxnSpPr>
          <p:nvPr/>
        </p:nvCxnSpPr>
        <p:spPr bwMode="auto">
          <a:xfrm flipH="1" flipV="1">
            <a:off x="3669476" y="2723022"/>
            <a:ext cx="981331" cy="235559"/>
          </a:xfrm>
          <a:prstGeom prst="straightConnector1">
            <a:avLst/>
          </a:prstGeom>
          <a:noFill/>
          <a:ln w="9525">
            <a:solidFill>
              <a:schemeClr val="tx1"/>
            </a:solidFill>
            <a:miter lim="800000"/>
            <a:headEnd/>
            <a:tailEnd/>
          </a:ln>
        </p:spPr>
      </p:cxnSp>
      <p:cxnSp>
        <p:nvCxnSpPr>
          <p:cNvPr id="29729" name="AutoShape 34"/>
          <p:cNvCxnSpPr>
            <a:cxnSpLocks noChangeShapeType="1"/>
            <a:stCxn id="127006" idx="2"/>
            <a:endCxn id="127008" idx="0"/>
          </p:cNvCxnSpPr>
          <p:nvPr/>
        </p:nvCxnSpPr>
        <p:spPr bwMode="auto">
          <a:xfrm flipH="1">
            <a:off x="4441202" y="3212497"/>
            <a:ext cx="209605" cy="206975"/>
          </a:xfrm>
          <a:prstGeom prst="straightConnector1">
            <a:avLst/>
          </a:prstGeom>
          <a:noFill/>
          <a:ln w="9525">
            <a:solidFill>
              <a:schemeClr val="tx1"/>
            </a:solidFill>
            <a:miter lim="800000"/>
            <a:headEnd/>
            <a:tailEnd/>
          </a:ln>
        </p:spPr>
      </p:cxnSp>
      <p:cxnSp>
        <p:nvCxnSpPr>
          <p:cNvPr id="29730" name="AutoShape 35"/>
          <p:cNvCxnSpPr>
            <a:cxnSpLocks noChangeShapeType="1"/>
            <a:stCxn id="127008" idx="2"/>
            <a:endCxn id="127007" idx="0"/>
          </p:cNvCxnSpPr>
          <p:nvPr/>
        </p:nvCxnSpPr>
        <p:spPr bwMode="auto">
          <a:xfrm flipH="1">
            <a:off x="4168479" y="3673388"/>
            <a:ext cx="272723" cy="201022"/>
          </a:xfrm>
          <a:prstGeom prst="straightConnector1">
            <a:avLst/>
          </a:prstGeom>
          <a:noFill/>
          <a:ln w="9525">
            <a:solidFill>
              <a:schemeClr val="tx1"/>
            </a:solidFill>
            <a:miter lim="800000"/>
            <a:headEnd/>
            <a:tailEnd/>
          </a:ln>
        </p:spPr>
      </p:cxnSp>
      <p:sp>
        <p:nvSpPr>
          <p:cNvPr id="127012" name="Text Box 36"/>
          <p:cNvSpPr txBox="1">
            <a:spLocks noChangeArrowheads="1"/>
          </p:cNvSpPr>
          <p:nvPr/>
        </p:nvSpPr>
        <p:spPr bwMode="auto">
          <a:xfrm>
            <a:off x="4418370" y="3892274"/>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32" name="AutoShape 37"/>
          <p:cNvCxnSpPr>
            <a:cxnSpLocks noChangeShapeType="1"/>
            <a:stCxn id="127008" idx="2"/>
            <a:endCxn id="127012" idx="0"/>
          </p:cNvCxnSpPr>
          <p:nvPr/>
        </p:nvCxnSpPr>
        <p:spPr bwMode="auto">
          <a:xfrm>
            <a:off x="4441202" y="3673388"/>
            <a:ext cx="192932" cy="218886"/>
          </a:xfrm>
          <a:prstGeom prst="straightConnector1">
            <a:avLst/>
          </a:prstGeom>
          <a:noFill/>
          <a:ln w="9525">
            <a:solidFill>
              <a:schemeClr val="tx1"/>
            </a:solidFill>
            <a:miter lim="800000"/>
            <a:headEnd/>
            <a:tailEnd/>
          </a:ln>
        </p:spPr>
      </p:cxnSp>
      <p:sp>
        <p:nvSpPr>
          <p:cNvPr id="127014" name="Text Box 38"/>
          <p:cNvSpPr txBox="1">
            <a:spLocks noChangeArrowheads="1"/>
          </p:cNvSpPr>
          <p:nvPr/>
        </p:nvSpPr>
        <p:spPr bwMode="auto">
          <a:xfrm>
            <a:off x="4661321" y="343138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34" name="AutoShape 39"/>
          <p:cNvCxnSpPr>
            <a:cxnSpLocks noChangeShapeType="1"/>
            <a:stCxn id="127006" idx="2"/>
            <a:endCxn id="127014" idx="0"/>
          </p:cNvCxnSpPr>
          <p:nvPr/>
        </p:nvCxnSpPr>
        <p:spPr bwMode="auto">
          <a:xfrm>
            <a:off x="4650807" y="3212497"/>
            <a:ext cx="226278" cy="218885"/>
          </a:xfrm>
          <a:prstGeom prst="straightConnector1">
            <a:avLst/>
          </a:prstGeom>
          <a:noFill/>
          <a:ln w="9525">
            <a:solidFill>
              <a:schemeClr val="tx1"/>
            </a:solidFill>
            <a:miter lim="800000"/>
            <a:headEnd/>
            <a:tailEnd/>
          </a:ln>
        </p:spPr>
      </p:cxnSp>
      <p:sp>
        <p:nvSpPr>
          <p:cNvPr id="127016" name="Text Box 40"/>
          <p:cNvSpPr txBox="1">
            <a:spLocks noChangeArrowheads="1"/>
          </p:cNvSpPr>
          <p:nvPr/>
        </p:nvSpPr>
        <p:spPr bwMode="auto">
          <a:xfrm>
            <a:off x="6639464" y="251912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F(4)</a:t>
            </a:r>
          </a:p>
        </p:txBody>
      </p:sp>
      <p:sp>
        <p:nvSpPr>
          <p:cNvPr id="127017" name="Text Box 41"/>
          <p:cNvSpPr txBox="1">
            <a:spLocks noChangeArrowheads="1"/>
          </p:cNvSpPr>
          <p:nvPr/>
        </p:nvSpPr>
        <p:spPr bwMode="auto">
          <a:xfrm>
            <a:off x="6195245" y="29728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127018" name="Text Box 42"/>
          <p:cNvSpPr txBox="1">
            <a:spLocks noChangeArrowheads="1"/>
          </p:cNvSpPr>
          <p:nvPr/>
        </p:nvSpPr>
        <p:spPr bwMode="auto">
          <a:xfrm>
            <a:off x="5305617" y="38815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19" name="Text Box 43"/>
          <p:cNvSpPr txBox="1">
            <a:spLocks noChangeArrowheads="1"/>
          </p:cNvSpPr>
          <p:nvPr/>
        </p:nvSpPr>
        <p:spPr bwMode="auto">
          <a:xfrm>
            <a:off x="5749835" y="3426618"/>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39" name="AutoShape 44"/>
          <p:cNvCxnSpPr>
            <a:cxnSpLocks noChangeShapeType="1"/>
            <a:stCxn id="29704" idx="2"/>
            <a:endCxn id="127016" idx="0"/>
          </p:cNvCxnSpPr>
          <p:nvPr/>
        </p:nvCxnSpPr>
        <p:spPr bwMode="auto">
          <a:xfrm>
            <a:off x="4765029" y="2269276"/>
            <a:ext cx="2090199" cy="249849"/>
          </a:xfrm>
          <a:prstGeom prst="straightConnector1">
            <a:avLst/>
          </a:prstGeom>
          <a:noFill/>
          <a:ln w="9525">
            <a:solidFill>
              <a:schemeClr val="tx1"/>
            </a:solidFill>
            <a:miter lim="800000"/>
            <a:headEnd/>
            <a:tailEnd/>
          </a:ln>
        </p:spPr>
      </p:cxnSp>
      <p:cxnSp>
        <p:nvCxnSpPr>
          <p:cNvPr id="29740" name="AutoShape 45"/>
          <p:cNvCxnSpPr>
            <a:cxnSpLocks noChangeShapeType="1"/>
            <a:stCxn id="127017" idx="0"/>
            <a:endCxn id="127016" idx="2"/>
          </p:cNvCxnSpPr>
          <p:nvPr/>
        </p:nvCxnSpPr>
        <p:spPr bwMode="auto">
          <a:xfrm flipV="1">
            <a:off x="6411009" y="2773041"/>
            <a:ext cx="444219" cy="199831"/>
          </a:xfrm>
          <a:prstGeom prst="straightConnector1">
            <a:avLst/>
          </a:prstGeom>
          <a:noFill/>
          <a:ln w="9525">
            <a:solidFill>
              <a:schemeClr val="tx1"/>
            </a:solidFill>
            <a:miter lim="800000"/>
            <a:headEnd/>
            <a:tailEnd/>
          </a:ln>
        </p:spPr>
      </p:cxnSp>
      <p:cxnSp>
        <p:nvCxnSpPr>
          <p:cNvPr id="29741" name="AutoShape 46"/>
          <p:cNvCxnSpPr>
            <a:cxnSpLocks noChangeShapeType="1"/>
            <a:stCxn id="127017" idx="2"/>
            <a:endCxn id="127019" idx="0"/>
          </p:cNvCxnSpPr>
          <p:nvPr/>
        </p:nvCxnSpPr>
        <p:spPr bwMode="auto">
          <a:xfrm flipH="1">
            <a:off x="5965599" y="3226788"/>
            <a:ext cx="445410" cy="199830"/>
          </a:xfrm>
          <a:prstGeom prst="straightConnector1">
            <a:avLst/>
          </a:prstGeom>
          <a:noFill/>
          <a:ln w="9525">
            <a:solidFill>
              <a:schemeClr val="tx1"/>
            </a:solidFill>
            <a:miter lim="800000"/>
            <a:headEnd/>
            <a:tailEnd/>
          </a:ln>
        </p:spPr>
      </p:cxnSp>
      <p:cxnSp>
        <p:nvCxnSpPr>
          <p:cNvPr id="29742" name="AutoShape 47"/>
          <p:cNvCxnSpPr>
            <a:cxnSpLocks noChangeShapeType="1"/>
            <a:stCxn id="127019" idx="2"/>
            <a:endCxn id="127018" idx="0"/>
          </p:cNvCxnSpPr>
          <p:nvPr/>
        </p:nvCxnSpPr>
        <p:spPr bwMode="auto">
          <a:xfrm flipH="1">
            <a:off x="5521381" y="3680534"/>
            <a:ext cx="444218" cy="201021"/>
          </a:xfrm>
          <a:prstGeom prst="straightConnector1">
            <a:avLst/>
          </a:prstGeom>
          <a:noFill/>
          <a:ln w="9525">
            <a:solidFill>
              <a:schemeClr val="tx1"/>
            </a:solidFill>
            <a:miter lim="800000"/>
            <a:headEnd/>
            <a:tailEnd/>
          </a:ln>
        </p:spPr>
      </p:cxnSp>
      <p:sp>
        <p:nvSpPr>
          <p:cNvPr id="127024" name="Text Box 48"/>
          <p:cNvSpPr txBox="1">
            <a:spLocks noChangeArrowheads="1"/>
          </p:cNvSpPr>
          <p:nvPr/>
        </p:nvSpPr>
        <p:spPr bwMode="auto">
          <a:xfrm>
            <a:off x="6014223" y="390656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44" name="AutoShape 49"/>
          <p:cNvCxnSpPr>
            <a:cxnSpLocks noChangeShapeType="1"/>
            <a:stCxn id="127019" idx="2"/>
            <a:endCxn id="127024" idx="0"/>
          </p:cNvCxnSpPr>
          <p:nvPr/>
        </p:nvCxnSpPr>
        <p:spPr bwMode="auto">
          <a:xfrm>
            <a:off x="5965599" y="3680534"/>
            <a:ext cx="264388" cy="226031"/>
          </a:xfrm>
          <a:prstGeom prst="straightConnector1">
            <a:avLst/>
          </a:prstGeom>
          <a:noFill/>
          <a:ln w="9525">
            <a:solidFill>
              <a:schemeClr val="tx1"/>
            </a:solidFill>
            <a:miter lim="800000"/>
            <a:headEnd/>
            <a:tailEnd/>
          </a:ln>
        </p:spPr>
      </p:cxnSp>
      <p:sp>
        <p:nvSpPr>
          <p:cNvPr id="127026" name="Text Box 50"/>
          <p:cNvSpPr txBox="1">
            <a:spLocks noChangeArrowheads="1"/>
          </p:cNvSpPr>
          <p:nvPr/>
        </p:nvSpPr>
        <p:spPr bwMode="auto">
          <a:xfrm>
            <a:off x="6378649" y="34456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46" name="AutoShape 51"/>
          <p:cNvCxnSpPr>
            <a:cxnSpLocks noChangeShapeType="1"/>
            <a:stCxn id="127017" idx="2"/>
            <a:endCxn id="127026" idx="0"/>
          </p:cNvCxnSpPr>
          <p:nvPr/>
        </p:nvCxnSpPr>
        <p:spPr bwMode="auto">
          <a:xfrm>
            <a:off x="6411009" y="3226788"/>
            <a:ext cx="183404" cy="218885"/>
          </a:xfrm>
          <a:prstGeom prst="straightConnector1">
            <a:avLst/>
          </a:prstGeom>
          <a:noFill/>
          <a:ln w="9525">
            <a:solidFill>
              <a:schemeClr val="tx1"/>
            </a:solidFill>
            <a:miter lim="800000"/>
            <a:headEnd/>
            <a:tailEnd/>
          </a:ln>
        </p:spPr>
      </p:cxnSp>
      <p:sp>
        <p:nvSpPr>
          <p:cNvPr id="127028" name="Text Box 52"/>
          <p:cNvSpPr txBox="1">
            <a:spLocks noChangeArrowheads="1"/>
          </p:cNvSpPr>
          <p:nvPr/>
        </p:nvSpPr>
        <p:spPr bwMode="auto">
          <a:xfrm>
            <a:off x="6770467" y="3449246"/>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29" name="Text Box 53"/>
          <p:cNvSpPr txBox="1">
            <a:spLocks noChangeArrowheads="1"/>
          </p:cNvSpPr>
          <p:nvPr/>
        </p:nvSpPr>
        <p:spPr bwMode="auto">
          <a:xfrm>
            <a:off x="6928861" y="2994309"/>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49" name="AutoShape 54"/>
          <p:cNvCxnSpPr>
            <a:cxnSpLocks noChangeShapeType="1"/>
            <a:stCxn id="127029" idx="2"/>
            <a:endCxn id="127028" idx="0"/>
          </p:cNvCxnSpPr>
          <p:nvPr/>
        </p:nvCxnSpPr>
        <p:spPr bwMode="auto">
          <a:xfrm flipH="1">
            <a:off x="6986231" y="3248225"/>
            <a:ext cx="158394" cy="201021"/>
          </a:xfrm>
          <a:prstGeom prst="straightConnector1">
            <a:avLst/>
          </a:prstGeom>
          <a:noFill/>
          <a:ln w="9525">
            <a:solidFill>
              <a:schemeClr val="tx1"/>
            </a:solidFill>
            <a:miter lim="800000"/>
            <a:headEnd/>
            <a:tailEnd/>
          </a:ln>
        </p:spPr>
      </p:cxnSp>
      <p:sp>
        <p:nvSpPr>
          <p:cNvPr id="127031" name="Text Box 55"/>
          <p:cNvSpPr txBox="1">
            <a:spLocks noChangeArrowheads="1"/>
          </p:cNvSpPr>
          <p:nvPr/>
        </p:nvSpPr>
        <p:spPr bwMode="auto">
          <a:xfrm>
            <a:off x="7228977" y="34742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51" name="AutoShape 56"/>
          <p:cNvCxnSpPr>
            <a:cxnSpLocks noChangeShapeType="1"/>
            <a:stCxn id="127029" idx="2"/>
            <a:endCxn id="127031" idx="0"/>
          </p:cNvCxnSpPr>
          <p:nvPr/>
        </p:nvCxnSpPr>
        <p:spPr bwMode="auto">
          <a:xfrm>
            <a:off x="7144625" y="3248225"/>
            <a:ext cx="300116" cy="226030"/>
          </a:xfrm>
          <a:prstGeom prst="straightConnector1">
            <a:avLst/>
          </a:prstGeom>
          <a:noFill/>
          <a:ln w="9525">
            <a:solidFill>
              <a:schemeClr val="tx1"/>
            </a:solidFill>
            <a:miter lim="800000"/>
            <a:headEnd/>
            <a:tailEnd/>
          </a:ln>
        </p:spPr>
      </p:cxnSp>
      <p:cxnSp>
        <p:nvCxnSpPr>
          <p:cNvPr id="29752" name="AutoShape 57"/>
          <p:cNvCxnSpPr>
            <a:cxnSpLocks noChangeShapeType="1"/>
            <a:stCxn id="127016" idx="2"/>
            <a:endCxn id="127029" idx="0"/>
          </p:cNvCxnSpPr>
          <p:nvPr/>
        </p:nvCxnSpPr>
        <p:spPr bwMode="auto">
          <a:xfrm>
            <a:off x="6855228" y="2773041"/>
            <a:ext cx="289397" cy="221268"/>
          </a:xfrm>
          <a:prstGeom prst="straightConnector1">
            <a:avLst/>
          </a:prstGeom>
          <a:noFill/>
          <a:ln w="9525">
            <a:solidFill>
              <a:schemeClr val="tx1"/>
            </a:solidFill>
            <a:miter lim="800000"/>
            <a:headEnd/>
            <a:tailE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85060" y="663437"/>
            <a:ext cx="9058940" cy="857250"/>
          </a:xfrm>
          <a:noFill/>
        </p:spPr>
        <p:txBody>
          <a:bodyPr vert="horz" lIns="91440" tIns="45720" rIns="91440" bIns="45720" rtlCol="0" anchor="ctr">
            <a:normAutofit fontScale="90000"/>
          </a:bodyPr>
          <a:lstStyle/>
          <a:p>
            <a:pPr algn="ctr"/>
            <a:r>
              <a:rPr lang="en-US" sz="3200" b="1" dirty="0">
                <a:solidFill>
                  <a:schemeClr val="tx1"/>
                </a:solidFill>
              </a:rPr>
              <a:t>Steps to Designing a</a:t>
            </a:r>
            <a:br>
              <a:rPr lang="en-US" sz="3200" b="1" dirty="0">
                <a:solidFill>
                  <a:schemeClr val="tx1"/>
                </a:solidFill>
              </a:rPr>
            </a:br>
            <a:r>
              <a:rPr lang="en-US" sz="3200" b="1" dirty="0">
                <a:solidFill>
                  <a:schemeClr val="tx1"/>
                </a:solidFill>
              </a:rPr>
              <a:t>Dynamic Programming Algorithm</a:t>
            </a:r>
          </a:p>
        </p:txBody>
      </p:sp>
      <p:sp>
        <p:nvSpPr>
          <p:cNvPr id="48131" name="Rectangle 3"/>
          <p:cNvSpPr>
            <a:spLocks noGrp="1" noChangeArrowheads="1"/>
          </p:cNvSpPr>
          <p:nvPr>
            <p:ph type="body" idx="4294967295"/>
          </p:nvPr>
        </p:nvSpPr>
        <p:spPr>
          <a:xfrm>
            <a:off x="515938" y="2286000"/>
            <a:ext cx="8628062" cy="3028950"/>
          </a:xfrm>
        </p:spPr>
        <p:txBody>
          <a:bodyPr/>
          <a:lstStyle/>
          <a:p>
            <a:pPr marL="457322" indent="-457322">
              <a:buFont typeface="Wingdings" pitchFamily="2" charset="2"/>
              <a:buAutoNum type="arabicPeriod"/>
              <a:defRPr/>
            </a:pPr>
            <a:r>
              <a:rPr lang="en-US" dirty="0"/>
              <a:t>Characterize </a:t>
            </a:r>
            <a:r>
              <a:rPr lang="en-US" b="1" i="1" dirty="0"/>
              <a:t>optimal sub-structure</a:t>
            </a:r>
          </a:p>
          <a:p>
            <a:pPr marL="457322" indent="-457322">
              <a:buFont typeface="Wingdings" pitchFamily="2" charset="2"/>
              <a:buAutoNum type="arabicPeriod"/>
              <a:defRPr/>
            </a:pPr>
            <a:r>
              <a:rPr lang="en-US" dirty="0"/>
              <a:t> </a:t>
            </a:r>
            <a:r>
              <a:rPr lang="en-US" b="1" i="1" dirty="0"/>
              <a:t>Recursively</a:t>
            </a:r>
            <a:r>
              <a:rPr lang="en-US" dirty="0"/>
              <a:t> define the value of an optimal solution</a:t>
            </a:r>
          </a:p>
          <a:p>
            <a:pPr marL="457322" indent="-457322">
              <a:buFont typeface="Wingdings" pitchFamily="2" charset="2"/>
              <a:buAutoNum type="arabicPeriod"/>
              <a:defRPr/>
            </a:pPr>
            <a:r>
              <a:rPr lang="en-US" dirty="0"/>
              <a:t>Compute the value </a:t>
            </a:r>
            <a:r>
              <a:rPr lang="en-US" b="1" i="1" dirty="0"/>
              <a:t>bottom up</a:t>
            </a:r>
          </a:p>
          <a:p>
            <a:pPr marL="457322" indent="-457322">
              <a:buFont typeface="Wingdings" pitchFamily="2" charset="2"/>
              <a:buAutoNum type="arabicPeriod"/>
              <a:defRPr/>
            </a:pPr>
            <a:r>
              <a:rPr lang="en-US" dirty="0"/>
              <a:t>(if needed) </a:t>
            </a:r>
            <a:r>
              <a:rPr lang="en-US" b="1" i="1" dirty="0"/>
              <a:t>Construct</a:t>
            </a:r>
            <a:r>
              <a:rPr lang="en-US" dirty="0"/>
              <a:t> an optimal 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677862"/>
            <a:ext cx="9144000" cy="392113"/>
          </a:xfrm>
          <a:noFill/>
        </p:spPr>
        <p:txBody>
          <a:bodyPr vert="horz" lIns="91440" tIns="45720" rIns="91440" bIns="45720" rtlCol="0" anchor="ctr">
            <a:normAutofit fontScale="90000"/>
          </a:bodyPr>
          <a:lstStyle/>
          <a:p>
            <a:pPr algn="ctr"/>
            <a:r>
              <a:rPr lang="en-US" sz="3200" b="1" dirty="0">
                <a:solidFill>
                  <a:schemeClr val="tx1"/>
                </a:solidFill>
              </a:rPr>
              <a:t>1.Optimal Sub-Structure</a:t>
            </a:r>
          </a:p>
        </p:txBody>
      </p:sp>
      <p:sp>
        <p:nvSpPr>
          <p:cNvPr id="38915" name="Rectangle 3"/>
          <p:cNvSpPr>
            <a:spLocks noGrp="1" noChangeArrowheads="1"/>
          </p:cNvSpPr>
          <p:nvPr>
            <p:ph type="body" idx="4294967295"/>
          </p:nvPr>
        </p:nvSpPr>
        <p:spPr>
          <a:xfrm>
            <a:off x="0" y="1509713"/>
            <a:ext cx="8804275" cy="4278312"/>
          </a:xfrm>
        </p:spPr>
        <p:txBody>
          <a:bodyPr/>
          <a:lstStyle/>
          <a:p>
            <a:pPr eaLnBrk="1" hangingPunct="1">
              <a:lnSpc>
                <a:spcPct val="150000"/>
              </a:lnSpc>
              <a:defRPr/>
            </a:pPr>
            <a:r>
              <a:rPr lang="en-US" sz="2101" dirty="0"/>
              <a:t>An optimal solution to the problem contains optimal solutions to sub-problems</a:t>
            </a:r>
          </a:p>
          <a:p>
            <a:pPr lvl="1" eaLnBrk="1" hangingPunct="1">
              <a:lnSpc>
                <a:spcPct val="150000"/>
              </a:lnSpc>
              <a:defRPr/>
            </a:pPr>
            <a:r>
              <a:rPr lang="en-US" sz="1800" dirty="0"/>
              <a:t>Solution to a problem: </a:t>
            </a:r>
          </a:p>
          <a:p>
            <a:pPr lvl="2" eaLnBrk="1" hangingPunct="1">
              <a:lnSpc>
                <a:spcPct val="150000"/>
              </a:lnSpc>
              <a:defRPr/>
            </a:pPr>
            <a:r>
              <a:rPr lang="en-US" sz="1500" dirty="0"/>
              <a:t>Making a </a:t>
            </a:r>
            <a:r>
              <a:rPr lang="en-US" sz="1500" b="1" dirty="0">
                <a:effectLst>
                  <a:outerShdw blurRad="38100" dist="38100" dir="2700000" algn="tl">
                    <a:srgbClr val="C0C0C0"/>
                  </a:outerShdw>
                </a:effectLst>
              </a:rPr>
              <a:t>choice</a:t>
            </a:r>
            <a:r>
              <a:rPr lang="en-US" sz="1500" dirty="0"/>
              <a:t> out of a number of </a:t>
            </a:r>
            <a:r>
              <a:rPr lang="en-US" sz="1500" b="1" dirty="0">
                <a:effectLst>
                  <a:outerShdw blurRad="38100" dist="38100" dir="2700000" algn="tl">
                    <a:srgbClr val="C0C0C0"/>
                  </a:outerShdw>
                </a:effectLst>
              </a:rPr>
              <a:t>possibilities</a:t>
            </a:r>
            <a:r>
              <a:rPr lang="en-US" sz="1500" dirty="0"/>
              <a:t> (look what possible choices there can be)</a:t>
            </a:r>
          </a:p>
          <a:p>
            <a:pPr lvl="2" eaLnBrk="1" hangingPunct="1">
              <a:lnSpc>
                <a:spcPct val="150000"/>
              </a:lnSpc>
              <a:defRPr/>
            </a:pPr>
            <a:r>
              <a:rPr lang="en-US" sz="1500" b="1" dirty="0">
                <a:effectLst>
                  <a:outerShdw blurRad="38100" dist="38100" dir="2700000" algn="tl">
                    <a:srgbClr val="C0C0C0"/>
                  </a:outerShdw>
                </a:effectLst>
              </a:rPr>
              <a:t>Solving</a:t>
            </a:r>
            <a:r>
              <a:rPr lang="en-US" sz="1500" dirty="0"/>
              <a:t> one or more </a:t>
            </a:r>
            <a:r>
              <a:rPr lang="en-US" sz="1500" b="1" dirty="0">
                <a:effectLst>
                  <a:outerShdw blurRad="38100" dist="38100" dir="2700000" algn="tl">
                    <a:srgbClr val="C0C0C0"/>
                  </a:outerShdw>
                </a:effectLst>
              </a:rPr>
              <a:t>sub-problems</a:t>
            </a:r>
            <a:r>
              <a:rPr lang="en-US" sz="1500" dirty="0"/>
              <a:t> that are the </a:t>
            </a:r>
            <a:r>
              <a:rPr lang="en-US" sz="1500" b="1" dirty="0">
                <a:effectLst>
                  <a:outerShdw blurRad="38100" dist="38100" dir="2700000" algn="tl">
                    <a:srgbClr val="C0C0C0"/>
                  </a:outerShdw>
                </a:effectLst>
              </a:rPr>
              <a:t>result of a choice</a:t>
            </a:r>
            <a:r>
              <a:rPr lang="en-US" sz="1500" dirty="0"/>
              <a:t> (characterize the space of sub-problems)</a:t>
            </a:r>
          </a:p>
          <a:p>
            <a:pPr lvl="1" eaLnBrk="1" hangingPunct="1">
              <a:lnSpc>
                <a:spcPct val="150000"/>
              </a:lnSpc>
              <a:defRPr/>
            </a:pPr>
            <a:r>
              <a:rPr lang="en-US" sz="1800" dirty="0"/>
              <a:t>Show that solutions to sub-problems must themselves be optimal for the whole solution to be optimal.</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124A785460A340A59204C96D6B9D2F" ma:contentTypeVersion="4" ma:contentTypeDescription="Create a new document." ma:contentTypeScope="" ma:versionID="0680345868c6957cd2fd276122e5f7de">
  <xsd:schema xmlns:xsd="http://www.w3.org/2001/XMLSchema" xmlns:xs="http://www.w3.org/2001/XMLSchema" xmlns:p="http://schemas.microsoft.com/office/2006/metadata/properties" xmlns:ns2="782e2270-855c-4ae9-9749-d2954303b3f1" targetNamespace="http://schemas.microsoft.com/office/2006/metadata/properties" ma:root="true" ma:fieldsID="48787f36ec3787684c6582032e81d358" ns2:_="">
    <xsd:import namespace="782e2270-855c-4ae9-9749-d2954303b3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2e2270-855c-4ae9-9749-d2954303b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AE6E25-E61D-4E7E-87AE-B308378080B7}">
  <ds:schemaRefs>
    <ds:schemaRef ds:uri="http://schemas.microsoft.com/sharepoint/v3/contenttype/forms"/>
  </ds:schemaRefs>
</ds:datastoreItem>
</file>

<file path=customXml/itemProps2.xml><?xml version="1.0" encoding="utf-8"?>
<ds:datastoreItem xmlns:ds="http://schemas.openxmlformats.org/officeDocument/2006/customXml" ds:itemID="{A75BE263-2D8B-4CBB-81A5-3B99BC2761F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EAC100D-D898-4CFF-BC2B-D1A52FA4D607}"/>
</file>

<file path=docProps/app.xml><?xml version="1.0" encoding="utf-8"?>
<Properties xmlns="http://schemas.openxmlformats.org/officeDocument/2006/extended-properties" xmlns:vt="http://schemas.openxmlformats.org/officeDocument/2006/docPropsVTypes">
  <Template>Spectrum.thmx</Template>
  <TotalTime>515</TotalTime>
  <Words>2008</Words>
  <Application>Microsoft Office PowerPoint</Application>
  <PresentationFormat>On-screen Show (4:3)</PresentationFormat>
  <Paragraphs>253</Paragraphs>
  <Slides>33</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Corbel</vt:lpstr>
      <vt:lpstr>Monotype Sorts</vt:lpstr>
      <vt:lpstr>Tahoma</vt:lpstr>
      <vt:lpstr>Wingdings</vt:lpstr>
      <vt:lpstr>Spectrum</vt:lpstr>
      <vt:lpstr>Equation</vt:lpstr>
      <vt:lpstr>Dynamic Programming</vt:lpstr>
      <vt:lpstr>Lecture Outline</vt:lpstr>
      <vt:lpstr>History</vt:lpstr>
      <vt:lpstr>Dynamic Programming</vt:lpstr>
      <vt:lpstr>Intuitive Explanation</vt:lpstr>
      <vt:lpstr>Elements of Dynamic Programming</vt:lpstr>
      <vt:lpstr>Example: Fibonacci Numbers</vt:lpstr>
      <vt:lpstr>Steps to Designing a Dynamic Programming Algorithm</vt:lpstr>
      <vt:lpstr>1.Optimal Sub-Structure</vt:lpstr>
      <vt:lpstr>2. Recursive Solution</vt:lpstr>
      <vt:lpstr>3. Bottom Up</vt:lpstr>
      <vt:lpstr>4. Construct Optimal Solution</vt:lpstr>
      <vt:lpstr>Knapsack Problem</vt:lpstr>
      <vt:lpstr>  The Knapsack Problem</vt:lpstr>
      <vt:lpstr>0-1 Knapsack problem</vt:lpstr>
      <vt:lpstr>PowerPoint Presentation</vt:lpstr>
      <vt:lpstr>The Knapsack Problem</vt:lpstr>
      <vt:lpstr>0-1 Knapsack problem: brute-force approach</vt:lpstr>
      <vt:lpstr>0-1 Knapsack problem: brute-force approach</vt:lpstr>
      <vt:lpstr>Defining a Subproblem </vt:lpstr>
      <vt:lpstr>Defining a Subproblem</vt:lpstr>
      <vt:lpstr>Defining a Subproblem (continued)</vt:lpstr>
      <vt:lpstr>Recursive Formula for subproblems</vt:lpstr>
      <vt:lpstr>Recursive Formula</vt:lpstr>
      <vt:lpstr>The Knapsack Problem And Optimal Substructure</vt:lpstr>
      <vt:lpstr>Solving The Knapsack Problem</vt:lpstr>
      <vt:lpstr>PowerPoint Presentation</vt:lpstr>
      <vt:lpstr>The Knapsack Problem: Greedy Vs. Dynamic</vt:lpstr>
      <vt:lpstr>Fractional-knapsack</vt:lpstr>
      <vt:lpstr>0-1 Knapsack Algorithm</vt:lpstr>
      <vt:lpstr>Running time</vt:lpstr>
      <vt:lpstr>Comments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Israt Jahan Mouri</cp:lastModifiedBy>
  <cp:revision>91</cp:revision>
  <dcterms:created xsi:type="dcterms:W3CDTF">2018-12-10T17:20:29Z</dcterms:created>
  <dcterms:modified xsi:type="dcterms:W3CDTF">2022-04-03T17:33:20Z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0x0101007D124A785460A340A59204C96D6B9D2F</vt:lpwstr>
  </property>
</Properties>
</file>