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10.xml" ContentType="application/vnd.openxmlformats-officedocument.presentationml.tags+xml"/>
  <Override PartName="/ppt/tags/tag187.xml" ContentType="application/vnd.openxmlformats-officedocument.presentationml.tags+xml"/>
  <Override PartName="/ppt/tags/tag111.xml" ContentType="application/vnd.openxmlformats-officedocument.presentationml.tags+xml"/>
  <Override PartName="/ppt/tags/tag188.xml" ContentType="application/vnd.openxmlformats-officedocument.presentationml.tags+xml"/>
  <Override PartName="/ppt/tags/tag112.xml" ContentType="application/vnd.openxmlformats-officedocument.presentationml.tags+xml"/>
  <Override PartName="/ppt/tags/tag189.xml" ContentType="application/vnd.openxmlformats-officedocument.presentationml.tags+xml"/>
  <Override PartName="/ppt/tags/tag113.xml" ContentType="application/vnd.openxmlformats-officedocument.presentationml.tags+xml"/>
  <Override PartName="/ppt/tags/tag190.xml" ContentType="application/vnd.openxmlformats-officedocument.presentationml.tags+xml"/>
  <Override PartName="/ppt/tags/tag114.xml" ContentType="application/vnd.openxmlformats-officedocument.presentationml.tags+xml"/>
  <Override PartName="/ppt/tags/tag191.xml" ContentType="application/vnd.openxmlformats-officedocument.presentationml.tags+xml"/>
  <Override PartName="/ppt/tags/tag115.xml" ContentType="application/vnd.openxmlformats-officedocument.presentationml.tags+xml"/>
  <Override PartName="/ppt/tags/tag192.xml" ContentType="application/vnd.openxmlformats-officedocument.presentationml.tags+xml"/>
  <Override PartName="/ppt/tags/tag116.xml" ContentType="application/vnd.openxmlformats-officedocument.presentationml.tags+xml"/>
  <Override PartName="/ppt/tags/tag108.xml" ContentType="application/vnd.openxmlformats-officedocument.presentationml.tags+xml"/>
  <Override PartName="/ppt/tags/tag117.xml" ContentType="application/vnd.openxmlformats-officedocument.presentationml.tags+xml"/>
  <Override PartName="/ppt/tags/tag194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22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109.xml" ContentType="application/vnd.openxmlformats-officedocument.presentationml.tags+xml"/>
  <Override PartName="/ppt/tags/tag7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9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355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56" r:id="rId22"/>
    <p:sldId id="310" r:id="rId23"/>
    <p:sldId id="357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28F7D-0E97-7648-9C28-CCCC9841256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8E4E5-2F68-D246-A0B0-ABA88CBB0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9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C9933-A3FE-FA47-914B-C3896234D2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A7A00-2067-E94E-B25E-838E3473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8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BAFE7-D59D-4508-B821-1A909107F60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1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6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Summer 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Summer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CSE373: Data Structures &amp;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9885-8137-D343-980D-70253BD32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0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9" Type="http://schemas.openxmlformats.org/officeDocument/2006/relationships/tags" Target="../tags/tag68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42" Type="http://schemas.openxmlformats.org/officeDocument/2006/relationships/tags" Target="../tags/tag71.xml"/><Relationship Id="rId47" Type="http://schemas.openxmlformats.org/officeDocument/2006/relationships/tags" Target="../tags/tag76.xml"/><Relationship Id="rId50" Type="http://schemas.openxmlformats.org/officeDocument/2006/relationships/tags" Target="../tags/tag79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9" Type="http://schemas.openxmlformats.org/officeDocument/2006/relationships/tags" Target="../tags/tag58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37" Type="http://schemas.openxmlformats.org/officeDocument/2006/relationships/tags" Target="../tags/tag66.xml"/><Relationship Id="rId40" Type="http://schemas.openxmlformats.org/officeDocument/2006/relationships/tags" Target="../tags/tag69.xml"/><Relationship Id="rId45" Type="http://schemas.openxmlformats.org/officeDocument/2006/relationships/tags" Target="../tags/tag74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4" Type="http://schemas.openxmlformats.org/officeDocument/2006/relationships/tags" Target="../tags/tag73.xml"/><Relationship Id="rId52" Type="http://schemas.openxmlformats.org/officeDocument/2006/relationships/tags" Target="../tags/tag81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tags" Target="../tags/tag64.xml"/><Relationship Id="rId43" Type="http://schemas.openxmlformats.org/officeDocument/2006/relationships/tags" Target="../tags/tag72.xml"/><Relationship Id="rId48" Type="http://schemas.openxmlformats.org/officeDocument/2006/relationships/tags" Target="../tags/tag77.xml"/><Relationship Id="rId8" Type="http://schemas.openxmlformats.org/officeDocument/2006/relationships/tags" Target="../tags/tag37.xml"/><Relationship Id="rId51" Type="http://schemas.openxmlformats.org/officeDocument/2006/relationships/tags" Target="../tags/tag80.xml"/><Relationship Id="rId3" Type="http://schemas.openxmlformats.org/officeDocument/2006/relationships/tags" Target="../tags/tag32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38" Type="http://schemas.openxmlformats.org/officeDocument/2006/relationships/tags" Target="../tags/tag67.xml"/><Relationship Id="rId46" Type="http://schemas.openxmlformats.org/officeDocument/2006/relationships/tags" Target="../tags/tag75.xml"/><Relationship Id="rId20" Type="http://schemas.openxmlformats.org/officeDocument/2006/relationships/tags" Target="../tags/tag49.xml"/><Relationship Id="rId41" Type="http://schemas.openxmlformats.org/officeDocument/2006/relationships/tags" Target="../tags/tag70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tags" Target="../tags/tag65.xml"/><Relationship Id="rId49" Type="http://schemas.openxmlformats.org/officeDocument/2006/relationships/tags" Target="../tags/tag78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9" Type="http://schemas.openxmlformats.org/officeDocument/2006/relationships/tags" Target="../tags/tag120.xml"/><Relationship Id="rId21" Type="http://schemas.openxmlformats.org/officeDocument/2006/relationships/tags" Target="../tags/tag102.xml"/><Relationship Id="rId34" Type="http://schemas.openxmlformats.org/officeDocument/2006/relationships/tags" Target="../tags/tag115.xml"/><Relationship Id="rId42" Type="http://schemas.openxmlformats.org/officeDocument/2006/relationships/tags" Target="../tags/tag123.xml"/><Relationship Id="rId47" Type="http://schemas.openxmlformats.org/officeDocument/2006/relationships/tags" Target="../tags/tag128.xml"/><Relationship Id="rId50" Type="http://schemas.openxmlformats.org/officeDocument/2006/relationships/tags" Target="../tags/tag131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9" Type="http://schemas.openxmlformats.org/officeDocument/2006/relationships/tags" Target="../tags/tag110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32" Type="http://schemas.openxmlformats.org/officeDocument/2006/relationships/tags" Target="../tags/tag113.xml"/><Relationship Id="rId37" Type="http://schemas.openxmlformats.org/officeDocument/2006/relationships/tags" Target="../tags/tag118.xml"/><Relationship Id="rId40" Type="http://schemas.openxmlformats.org/officeDocument/2006/relationships/tags" Target="../tags/tag121.xml"/><Relationship Id="rId45" Type="http://schemas.openxmlformats.org/officeDocument/2006/relationships/tags" Target="../tags/tag126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31" Type="http://schemas.openxmlformats.org/officeDocument/2006/relationships/tags" Target="../tags/tag112.xml"/><Relationship Id="rId44" Type="http://schemas.openxmlformats.org/officeDocument/2006/relationships/tags" Target="../tags/tag125.xml"/><Relationship Id="rId52" Type="http://schemas.openxmlformats.org/officeDocument/2006/relationships/tags" Target="../tags/tag133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tags" Target="../tags/tag111.xml"/><Relationship Id="rId35" Type="http://schemas.openxmlformats.org/officeDocument/2006/relationships/tags" Target="../tags/tag116.xml"/><Relationship Id="rId43" Type="http://schemas.openxmlformats.org/officeDocument/2006/relationships/tags" Target="../tags/tag124.xml"/><Relationship Id="rId48" Type="http://schemas.openxmlformats.org/officeDocument/2006/relationships/tags" Target="../tags/tag129.xml"/><Relationship Id="rId8" Type="http://schemas.openxmlformats.org/officeDocument/2006/relationships/tags" Target="../tags/tag89.xml"/><Relationship Id="rId51" Type="http://schemas.openxmlformats.org/officeDocument/2006/relationships/tags" Target="../tags/tag132.xml"/><Relationship Id="rId3" Type="http://schemas.openxmlformats.org/officeDocument/2006/relationships/tags" Target="../tags/tag84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33" Type="http://schemas.openxmlformats.org/officeDocument/2006/relationships/tags" Target="../tags/tag114.xml"/><Relationship Id="rId38" Type="http://schemas.openxmlformats.org/officeDocument/2006/relationships/tags" Target="../tags/tag119.xml"/><Relationship Id="rId46" Type="http://schemas.openxmlformats.org/officeDocument/2006/relationships/tags" Target="../tags/tag127.xml"/><Relationship Id="rId20" Type="http://schemas.openxmlformats.org/officeDocument/2006/relationships/tags" Target="../tags/tag101.xml"/><Relationship Id="rId41" Type="http://schemas.openxmlformats.org/officeDocument/2006/relationships/tags" Target="../tags/tag122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36" Type="http://schemas.openxmlformats.org/officeDocument/2006/relationships/tags" Target="../tags/tag117.xml"/><Relationship Id="rId49" Type="http://schemas.openxmlformats.org/officeDocument/2006/relationships/tags" Target="../tags/tag130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47" Type="http://schemas.openxmlformats.org/officeDocument/2006/relationships/tags" Target="../tags/tag180.xml"/><Relationship Id="rId50" Type="http://schemas.openxmlformats.org/officeDocument/2006/relationships/tags" Target="../tags/tag183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9" Type="http://schemas.openxmlformats.org/officeDocument/2006/relationships/tags" Target="../tags/tag162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tags" Target="../tags/tag178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tags" Target="../tags/tag177.xml"/><Relationship Id="rId52" Type="http://schemas.openxmlformats.org/officeDocument/2006/relationships/tags" Target="../tags/tag185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Relationship Id="rId48" Type="http://schemas.openxmlformats.org/officeDocument/2006/relationships/tags" Target="../tags/tag181.xml"/><Relationship Id="rId8" Type="http://schemas.openxmlformats.org/officeDocument/2006/relationships/tags" Target="../tags/tag141.xml"/><Relationship Id="rId51" Type="http://schemas.openxmlformats.org/officeDocument/2006/relationships/tags" Target="../tags/tag184.xml"/><Relationship Id="rId3" Type="http://schemas.openxmlformats.org/officeDocument/2006/relationships/tags" Target="../tags/tag136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tags" Target="../tags/tag179.xml"/><Relationship Id="rId20" Type="http://schemas.openxmlformats.org/officeDocument/2006/relationships/tags" Target="../tags/tag153.xml"/><Relationship Id="rId41" Type="http://schemas.openxmlformats.org/officeDocument/2006/relationships/tags" Target="../tags/tag174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49" Type="http://schemas.openxmlformats.org/officeDocument/2006/relationships/tags" Target="../tags/tag18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05849"/>
            <a:ext cx="8305800" cy="1447800"/>
          </a:xfrm>
        </p:spPr>
        <p:txBody>
          <a:bodyPr/>
          <a:lstStyle/>
          <a:p>
            <a:pPr algn="ctr"/>
            <a:br>
              <a:rPr lang="en-US" sz="1400" i="0" dirty="0">
                <a:solidFill>
                  <a:srgbClr val="0000FF"/>
                </a:solidFill>
              </a:rPr>
            </a:br>
            <a:r>
              <a:rPr lang="en-US" sz="3000" i="0" dirty="0">
                <a:solidFill>
                  <a:srgbClr val="0000FF"/>
                </a:solidFill>
              </a:rPr>
              <a:t>Graph Traversals: </a:t>
            </a:r>
            <a:r>
              <a:rPr lang="en-US" sz="3000" i="0" dirty="0" err="1">
                <a:solidFill>
                  <a:srgbClr val="0000FF"/>
                </a:solidFill>
              </a:rPr>
              <a:t>Dijkstra’s</a:t>
            </a:r>
            <a:endParaRPr lang="en-US" sz="3000" i="0" dirty="0">
              <a:solidFill>
                <a:srgbClr val="0000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9885-8137-D343-980D-70253BD327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1360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24400" y="1360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00" y="2732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14800" y="2122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1152525" y="1550987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5"/>
          <p:cNvCxnSpPr>
            <a:cxnSpLocks noChangeShapeType="1"/>
            <a:stCxn id="10" idx="2"/>
            <a:endCxn id="7" idx="4"/>
          </p:cNvCxnSpPr>
          <p:nvPr/>
        </p:nvCxnSpPr>
        <p:spPr bwMode="auto">
          <a:xfrm rot="10800000">
            <a:off x="952500" y="1751012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14" idx="2"/>
            <a:endCxn id="13" idx="0"/>
          </p:cNvCxnSpPr>
          <p:nvPr/>
        </p:nvCxnSpPr>
        <p:spPr bwMode="auto">
          <a:xfrm rot="10800000" flipV="1">
            <a:off x="3314700" y="23129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13" idx="6"/>
            <a:endCxn id="14" idx="4"/>
          </p:cNvCxnSpPr>
          <p:nvPr/>
        </p:nvCxnSpPr>
        <p:spPr bwMode="auto">
          <a:xfrm flipV="1">
            <a:off x="3505200" y="25034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5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000125" y="2686050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7" idx="7"/>
            <a:endCxn id="8" idx="2"/>
          </p:cNvCxnSpPr>
          <p:nvPr/>
        </p:nvCxnSpPr>
        <p:spPr bwMode="auto">
          <a:xfrm>
            <a:off x="1087438" y="1406525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7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2828925" y="1474787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8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4124325" y="1550987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9"/>
          <p:cNvCxnSpPr>
            <a:cxnSpLocks noChangeShapeType="1"/>
            <a:stCxn id="14" idx="1"/>
            <a:endCxn id="11" idx="4"/>
          </p:cNvCxnSpPr>
          <p:nvPr/>
        </p:nvCxnSpPr>
        <p:spPr bwMode="auto">
          <a:xfrm flipH="1" flipV="1">
            <a:off x="3924300" y="1751012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30"/>
          <p:cNvCxnSpPr>
            <a:cxnSpLocks noChangeShapeType="1"/>
            <a:stCxn id="12" idx="4"/>
            <a:endCxn id="14" idx="7"/>
          </p:cNvCxnSpPr>
          <p:nvPr/>
        </p:nvCxnSpPr>
        <p:spPr bwMode="auto">
          <a:xfrm flipH="1">
            <a:off x="4440238" y="1751012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1"/>
          <p:cNvCxnSpPr>
            <a:cxnSpLocks noChangeShapeType="1"/>
            <a:stCxn id="8" idx="5"/>
            <a:endCxn id="13" idx="1"/>
          </p:cNvCxnSpPr>
          <p:nvPr/>
        </p:nvCxnSpPr>
        <p:spPr bwMode="auto">
          <a:xfrm rot="16200000" flipH="1">
            <a:off x="2382604" y="1990491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400300" y="1674812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0" idx="5"/>
            <a:endCxn id="13" idx="2"/>
          </p:cNvCxnSpPr>
          <p:nvPr/>
        </p:nvCxnSpPr>
        <p:spPr bwMode="auto">
          <a:xfrm rot="16200000" flipH="1">
            <a:off x="2706454" y="2504841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13" idx="3"/>
            <a:endCxn id="9" idx="5"/>
          </p:cNvCxnSpPr>
          <p:nvPr/>
        </p:nvCxnSpPr>
        <p:spPr bwMode="auto">
          <a:xfrm rot="5400000" flipH="1">
            <a:off x="1981200" y="1858495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810000" y="10080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4800600" y="10080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522538" y="22272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52800" y="29130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4419600" y="20748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3048000" y="1208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267200" y="1284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46482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2971800" y="189388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8100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600450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3810000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2503487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2133600" y="2960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981200" y="1665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1371600" y="2046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1219200" y="2427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65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1360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24400" y="1360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00" y="2732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14800" y="2122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1152525" y="1550987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5"/>
          <p:cNvCxnSpPr>
            <a:cxnSpLocks noChangeShapeType="1"/>
            <a:stCxn id="10" idx="2"/>
            <a:endCxn id="7" idx="4"/>
          </p:cNvCxnSpPr>
          <p:nvPr/>
        </p:nvCxnSpPr>
        <p:spPr bwMode="auto">
          <a:xfrm rot="10800000">
            <a:off x="952500" y="1751012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14" idx="2"/>
            <a:endCxn id="13" idx="0"/>
          </p:cNvCxnSpPr>
          <p:nvPr/>
        </p:nvCxnSpPr>
        <p:spPr bwMode="auto">
          <a:xfrm rot="10800000" flipV="1">
            <a:off x="3314700" y="23129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13" idx="6"/>
            <a:endCxn id="14" idx="4"/>
          </p:cNvCxnSpPr>
          <p:nvPr/>
        </p:nvCxnSpPr>
        <p:spPr bwMode="auto">
          <a:xfrm flipV="1">
            <a:off x="3505200" y="25034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5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000125" y="2686050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7" idx="7"/>
            <a:endCxn id="8" idx="2"/>
          </p:cNvCxnSpPr>
          <p:nvPr/>
        </p:nvCxnSpPr>
        <p:spPr bwMode="auto">
          <a:xfrm>
            <a:off x="1087438" y="1406525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7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2828925" y="1474787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8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4124325" y="1550987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9"/>
          <p:cNvCxnSpPr>
            <a:cxnSpLocks noChangeShapeType="1"/>
            <a:stCxn id="14" idx="1"/>
            <a:endCxn id="11" idx="4"/>
          </p:cNvCxnSpPr>
          <p:nvPr/>
        </p:nvCxnSpPr>
        <p:spPr bwMode="auto">
          <a:xfrm flipH="1" flipV="1">
            <a:off x="3924300" y="1751012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30"/>
          <p:cNvCxnSpPr>
            <a:cxnSpLocks noChangeShapeType="1"/>
            <a:stCxn id="12" idx="4"/>
            <a:endCxn id="14" idx="7"/>
          </p:cNvCxnSpPr>
          <p:nvPr/>
        </p:nvCxnSpPr>
        <p:spPr bwMode="auto">
          <a:xfrm flipH="1">
            <a:off x="4440238" y="1751012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1"/>
          <p:cNvCxnSpPr>
            <a:cxnSpLocks noChangeShapeType="1"/>
            <a:stCxn id="8" idx="5"/>
            <a:endCxn id="13" idx="1"/>
          </p:cNvCxnSpPr>
          <p:nvPr/>
        </p:nvCxnSpPr>
        <p:spPr bwMode="auto">
          <a:xfrm rot="16200000" flipH="1">
            <a:off x="2382604" y="1990491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400300" y="1674812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0" idx="5"/>
            <a:endCxn id="13" idx="2"/>
          </p:cNvCxnSpPr>
          <p:nvPr/>
        </p:nvCxnSpPr>
        <p:spPr bwMode="auto">
          <a:xfrm rot="16200000" flipH="1">
            <a:off x="2706454" y="2504841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13" idx="3"/>
            <a:endCxn id="9" idx="5"/>
          </p:cNvCxnSpPr>
          <p:nvPr/>
        </p:nvCxnSpPr>
        <p:spPr bwMode="auto">
          <a:xfrm rot="5400000" flipH="1">
            <a:off x="1981200" y="1858495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810000" y="10080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4800600" y="10080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522538" y="22272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52800" y="29130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4419600" y="20748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3048000" y="1208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267200" y="1284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46482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2971800" y="189388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8100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600450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3810000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2503487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2133600" y="2960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981200" y="1665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1371600" y="2046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1219200" y="2427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sp>
        <p:nvSpPr>
          <p:cNvPr id="56" name="TextBox 55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9425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1360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24400" y="1360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00" y="27320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14800" y="2122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1152525" y="1550987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5"/>
          <p:cNvCxnSpPr>
            <a:cxnSpLocks noChangeShapeType="1"/>
            <a:stCxn id="10" idx="2"/>
            <a:endCxn id="7" idx="4"/>
          </p:cNvCxnSpPr>
          <p:nvPr/>
        </p:nvCxnSpPr>
        <p:spPr bwMode="auto">
          <a:xfrm rot="10800000">
            <a:off x="952500" y="1751012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14" idx="2"/>
            <a:endCxn id="13" idx="0"/>
          </p:cNvCxnSpPr>
          <p:nvPr/>
        </p:nvCxnSpPr>
        <p:spPr bwMode="auto">
          <a:xfrm rot="10800000" flipV="1">
            <a:off x="3314700" y="23129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13" idx="6"/>
            <a:endCxn id="14" idx="4"/>
          </p:cNvCxnSpPr>
          <p:nvPr/>
        </p:nvCxnSpPr>
        <p:spPr bwMode="auto">
          <a:xfrm flipV="1">
            <a:off x="3505200" y="25034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5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000125" y="2686050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7" idx="7"/>
            <a:endCxn id="8" idx="2"/>
          </p:cNvCxnSpPr>
          <p:nvPr/>
        </p:nvCxnSpPr>
        <p:spPr bwMode="auto">
          <a:xfrm>
            <a:off x="1087438" y="1406525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7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2828925" y="1474787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8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4124325" y="1550987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9"/>
          <p:cNvCxnSpPr>
            <a:cxnSpLocks noChangeShapeType="1"/>
            <a:stCxn id="14" idx="1"/>
            <a:endCxn id="11" idx="4"/>
          </p:cNvCxnSpPr>
          <p:nvPr/>
        </p:nvCxnSpPr>
        <p:spPr bwMode="auto">
          <a:xfrm flipH="1" flipV="1">
            <a:off x="3924300" y="1751012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30"/>
          <p:cNvCxnSpPr>
            <a:cxnSpLocks noChangeShapeType="1"/>
            <a:stCxn id="12" idx="4"/>
            <a:endCxn id="14" idx="7"/>
          </p:cNvCxnSpPr>
          <p:nvPr/>
        </p:nvCxnSpPr>
        <p:spPr bwMode="auto">
          <a:xfrm flipH="1">
            <a:off x="4440238" y="1751012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1"/>
          <p:cNvCxnSpPr>
            <a:cxnSpLocks noChangeShapeType="1"/>
            <a:stCxn id="8" idx="5"/>
            <a:endCxn id="13" idx="1"/>
          </p:cNvCxnSpPr>
          <p:nvPr/>
        </p:nvCxnSpPr>
        <p:spPr bwMode="auto">
          <a:xfrm rot="16200000" flipH="1">
            <a:off x="2382604" y="1990491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400300" y="1674812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0" idx="5"/>
            <a:endCxn id="13" idx="2"/>
          </p:cNvCxnSpPr>
          <p:nvPr/>
        </p:nvCxnSpPr>
        <p:spPr bwMode="auto">
          <a:xfrm rot="16200000" flipH="1">
            <a:off x="2706454" y="2504841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13" idx="3"/>
            <a:endCxn id="9" idx="5"/>
          </p:cNvCxnSpPr>
          <p:nvPr/>
        </p:nvCxnSpPr>
        <p:spPr bwMode="auto">
          <a:xfrm rot="5400000" flipH="1">
            <a:off x="1981200" y="1858495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810000" y="10080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4800600" y="10080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522538" y="22272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52800" y="2913062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4419600" y="20748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3048000" y="1208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267200" y="1284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46482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2971800" y="189388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8100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600450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3810000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2503487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2133600" y="2960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981200" y="1665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1371600" y="2046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1219200" y="2427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</a:t>
            </a:r>
          </a:p>
        </p:txBody>
      </p:sp>
    </p:spTree>
    <p:extLst>
      <p:ext uri="{BB962C8B-B14F-4D97-AF65-F5344CB8AC3E}">
        <p14:creationId xmlns:p14="http://schemas.microsoft.com/office/powerpoint/2010/main" val="274016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13604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24400" y="1360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00" y="27320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14800" y="2122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1152525" y="1550987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5"/>
          <p:cNvCxnSpPr>
            <a:cxnSpLocks noChangeShapeType="1"/>
            <a:stCxn id="10" idx="2"/>
            <a:endCxn id="7" idx="4"/>
          </p:cNvCxnSpPr>
          <p:nvPr/>
        </p:nvCxnSpPr>
        <p:spPr bwMode="auto">
          <a:xfrm rot="10800000">
            <a:off x="952500" y="1751012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14" idx="2"/>
            <a:endCxn id="13" idx="0"/>
          </p:cNvCxnSpPr>
          <p:nvPr/>
        </p:nvCxnSpPr>
        <p:spPr bwMode="auto">
          <a:xfrm rot="10800000" flipV="1">
            <a:off x="3314700" y="23129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13" idx="6"/>
            <a:endCxn id="14" idx="4"/>
          </p:cNvCxnSpPr>
          <p:nvPr/>
        </p:nvCxnSpPr>
        <p:spPr bwMode="auto">
          <a:xfrm flipV="1">
            <a:off x="3505200" y="25034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5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000125" y="2686050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7" idx="7"/>
            <a:endCxn id="8" idx="2"/>
          </p:cNvCxnSpPr>
          <p:nvPr/>
        </p:nvCxnSpPr>
        <p:spPr bwMode="auto">
          <a:xfrm>
            <a:off x="1087438" y="1406525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7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2828925" y="1474787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8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4124325" y="1550987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9"/>
          <p:cNvCxnSpPr>
            <a:cxnSpLocks noChangeShapeType="1"/>
            <a:stCxn id="14" idx="1"/>
            <a:endCxn id="11" idx="4"/>
          </p:cNvCxnSpPr>
          <p:nvPr/>
        </p:nvCxnSpPr>
        <p:spPr bwMode="auto">
          <a:xfrm flipH="1" flipV="1">
            <a:off x="3924300" y="1751012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30"/>
          <p:cNvCxnSpPr>
            <a:cxnSpLocks noChangeShapeType="1"/>
            <a:stCxn id="12" idx="4"/>
            <a:endCxn id="14" idx="7"/>
          </p:cNvCxnSpPr>
          <p:nvPr/>
        </p:nvCxnSpPr>
        <p:spPr bwMode="auto">
          <a:xfrm flipH="1">
            <a:off x="4440238" y="1751012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1"/>
          <p:cNvCxnSpPr>
            <a:cxnSpLocks noChangeShapeType="1"/>
            <a:stCxn id="8" idx="5"/>
            <a:endCxn id="13" idx="1"/>
          </p:cNvCxnSpPr>
          <p:nvPr/>
        </p:nvCxnSpPr>
        <p:spPr bwMode="auto">
          <a:xfrm rot="16200000" flipH="1">
            <a:off x="2382604" y="1990491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400300" y="1674812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0" idx="5"/>
            <a:endCxn id="13" idx="2"/>
          </p:cNvCxnSpPr>
          <p:nvPr/>
        </p:nvCxnSpPr>
        <p:spPr bwMode="auto">
          <a:xfrm rot="16200000" flipH="1">
            <a:off x="2706454" y="2504841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13" idx="3"/>
            <a:endCxn id="9" idx="5"/>
          </p:cNvCxnSpPr>
          <p:nvPr/>
        </p:nvCxnSpPr>
        <p:spPr bwMode="auto">
          <a:xfrm rot="5400000" flipH="1">
            <a:off x="1981200" y="1858495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8100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4800600" y="10080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522538" y="22272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52800" y="2913062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4419600" y="20748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3048000" y="1208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267200" y="1284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46482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2971800" y="189388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8100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600450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3810000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2503487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2133600" y="2960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981200" y="1665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1371600" y="2046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1219200" y="2427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</a:t>
            </a:r>
          </a:p>
        </p:txBody>
      </p:sp>
    </p:spTree>
    <p:extLst>
      <p:ext uri="{BB962C8B-B14F-4D97-AF65-F5344CB8AC3E}">
        <p14:creationId xmlns:p14="http://schemas.microsoft.com/office/powerpoint/2010/main" val="37844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13604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24400" y="1360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00" y="27320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14800" y="2122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1152525" y="1550987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5"/>
          <p:cNvCxnSpPr>
            <a:cxnSpLocks noChangeShapeType="1"/>
            <a:stCxn id="10" idx="2"/>
            <a:endCxn id="7" idx="4"/>
          </p:cNvCxnSpPr>
          <p:nvPr/>
        </p:nvCxnSpPr>
        <p:spPr bwMode="auto">
          <a:xfrm rot="10800000">
            <a:off x="952500" y="1751012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14" idx="2"/>
            <a:endCxn id="13" idx="0"/>
          </p:cNvCxnSpPr>
          <p:nvPr/>
        </p:nvCxnSpPr>
        <p:spPr bwMode="auto">
          <a:xfrm rot="10800000" flipV="1">
            <a:off x="3314700" y="23129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13" idx="6"/>
            <a:endCxn id="14" idx="4"/>
          </p:cNvCxnSpPr>
          <p:nvPr/>
        </p:nvCxnSpPr>
        <p:spPr bwMode="auto">
          <a:xfrm flipV="1">
            <a:off x="3505200" y="25034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5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000125" y="2686050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7" idx="7"/>
            <a:endCxn id="8" idx="2"/>
          </p:cNvCxnSpPr>
          <p:nvPr/>
        </p:nvCxnSpPr>
        <p:spPr bwMode="auto">
          <a:xfrm>
            <a:off x="1087438" y="1406525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7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2828925" y="1474787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8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4124325" y="1550987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9"/>
          <p:cNvCxnSpPr>
            <a:cxnSpLocks noChangeShapeType="1"/>
            <a:stCxn id="14" idx="1"/>
            <a:endCxn id="11" idx="4"/>
          </p:cNvCxnSpPr>
          <p:nvPr/>
        </p:nvCxnSpPr>
        <p:spPr bwMode="auto">
          <a:xfrm flipH="1" flipV="1">
            <a:off x="3924300" y="1751012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30"/>
          <p:cNvCxnSpPr>
            <a:cxnSpLocks noChangeShapeType="1"/>
            <a:stCxn id="12" idx="4"/>
            <a:endCxn id="14" idx="7"/>
          </p:cNvCxnSpPr>
          <p:nvPr/>
        </p:nvCxnSpPr>
        <p:spPr bwMode="auto">
          <a:xfrm flipH="1">
            <a:off x="4440238" y="1751012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1"/>
          <p:cNvCxnSpPr>
            <a:cxnSpLocks noChangeShapeType="1"/>
            <a:stCxn id="8" idx="5"/>
            <a:endCxn id="13" idx="1"/>
          </p:cNvCxnSpPr>
          <p:nvPr/>
        </p:nvCxnSpPr>
        <p:spPr bwMode="auto">
          <a:xfrm rot="16200000" flipH="1">
            <a:off x="2382604" y="1990491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400300" y="1674812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0" idx="5"/>
            <a:endCxn id="13" idx="2"/>
          </p:cNvCxnSpPr>
          <p:nvPr/>
        </p:nvCxnSpPr>
        <p:spPr bwMode="auto">
          <a:xfrm rot="16200000" flipH="1">
            <a:off x="2706454" y="2504841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13" idx="3"/>
            <a:endCxn id="9" idx="5"/>
          </p:cNvCxnSpPr>
          <p:nvPr/>
        </p:nvCxnSpPr>
        <p:spPr bwMode="auto">
          <a:xfrm rot="5400000" flipH="1">
            <a:off x="1981200" y="1858495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8100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4800600" y="10080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522538" y="22272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52800" y="2913062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4419600" y="20748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3048000" y="1208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267200" y="1284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46482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2971800" y="189388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8100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600450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3810000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2503487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2133600" y="2960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981200" y="1665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1371600" y="2046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1219200" y="2427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</a:t>
            </a:r>
          </a:p>
        </p:txBody>
      </p:sp>
    </p:spTree>
    <p:extLst>
      <p:ext uri="{BB962C8B-B14F-4D97-AF65-F5344CB8AC3E}">
        <p14:creationId xmlns:p14="http://schemas.microsoft.com/office/powerpoint/2010/main" val="45640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24400" y="13604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00" y="27320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14800" y="2122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1152525" y="1550987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5"/>
          <p:cNvCxnSpPr>
            <a:cxnSpLocks noChangeShapeType="1"/>
            <a:stCxn id="10" idx="2"/>
            <a:endCxn id="7" idx="4"/>
          </p:cNvCxnSpPr>
          <p:nvPr/>
        </p:nvCxnSpPr>
        <p:spPr bwMode="auto">
          <a:xfrm rot="10800000">
            <a:off x="952500" y="1751012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14" idx="2"/>
            <a:endCxn id="13" idx="0"/>
          </p:cNvCxnSpPr>
          <p:nvPr/>
        </p:nvCxnSpPr>
        <p:spPr bwMode="auto">
          <a:xfrm rot="10800000" flipV="1">
            <a:off x="3314700" y="23129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13" idx="6"/>
            <a:endCxn id="14" idx="4"/>
          </p:cNvCxnSpPr>
          <p:nvPr/>
        </p:nvCxnSpPr>
        <p:spPr bwMode="auto">
          <a:xfrm flipV="1">
            <a:off x="3505200" y="25034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5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000125" y="2686050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7" idx="7"/>
            <a:endCxn id="8" idx="2"/>
          </p:cNvCxnSpPr>
          <p:nvPr/>
        </p:nvCxnSpPr>
        <p:spPr bwMode="auto">
          <a:xfrm>
            <a:off x="1087438" y="1406525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7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2828925" y="1474787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8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4124325" y="1550987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9"/>
          <p:cNvCxnSpPr>
            <a:cxnSpLocks noChangeShapeType="1"/>
            <a:stCxn id="14" idx="1"/>
            <a:endCxn id="11" idx="4"/>
          </p:cNvCxnSpPr>
          <p:nvPr/>
        </p:nvCxnSpPr>
        <p:spPr bwMode="auto">
          <a:xfrm flipH="1" flipV="1">
            <a:off x="3924300" y="1751012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30"/>
          <p:cNvCxnSpPr>
            <a:cxnSpLocks noChangeShapeType="1"/>
            <a:stCxn id="12" idx="4"/>
            <a:endCxn id="14" idx="7"/>
          </p:cNvCxnSpPr>
          <p:nvPr/>
        </p:nvCxnSpPr>
        <p:spPr bwMode="auto">
          <a:xfrm flipH="1">
            <a:off x="4440238" y="1751012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1"/>
          <p:cNvCxnSpPr>
            <a:cxnSpLocks noChangeShapeType="1"/>
            <a:stCxn id="8" idx="5"/>
            <a:endCxn id="13" idx="1"/>
          </p:cNvCxnSpPr>
          <p:nvPr/>
        </p:nvCxnSpPr>
        <p:spPr bwMode="auto">
          <a:xfrm rot="16200000" flipH="1">
            <a:off x="2382604" y="1990491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400300" y="1674812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0" idx="5"/>
            <a:endCxn id="13" idx="2"/>
          </p:cNvCxnSpPr>
          <p:nvPr/>
        </p:nvCxnSpPr>
        <p:spPr bwMode="auto">
          <a:xfrm rot="16200000" flipH="1">
            <a:off x="2706454" y="2504841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13" idx="3"/>
            <a:endCxn id="9" idx="5"/>
          </p:cNvCxnSpPr>
          <p:nvPr/>
        </p:nvCxnSpPr>
        <p:spPr bwMode="auto">
          <a:xfrm rot="5400000" flipH="1">
            <a:off x="1981200" y="1858495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8100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48006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7</a:t>
            </a: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522538" y="22272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52800" y="2913062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4419600" y="20748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3048000" y="1208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267200" y="1284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46482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2971800" y="189388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8100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600450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3810000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2503487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2133600" y="2960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981200" y="1665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1371600" y="2046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1219200" y="2427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7305"/>
              </p:ext>
            </p:ext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</a:t>
            </a:r>
          </a:p>
        </p:txBody>
      </p:sp>
    </p:spTree>
    <p:extLst>
      <p:ext uri="{BB962C8B-B14F-4D97-AF65-F5344CB8AC3E}">
        <p14:creationId xmlns:p14="http://schemas.microsoft.com/office/powerpoint/2010/main" val="144750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244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00" y="27320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14800" y="21224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1152525" y="1550987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5"/>
          <p:cNvCxnSpPr>
            <a:cxnSpLocks noChangeShapeType="1"/>
            <a:stCxn id="10" idx="2"/>
            <a:endCxn id="7" idx="4"/>
          </p:cNvCxnSpPr>
          <p:nvPr/>
        </p:nvCxnSpPr>
        <p:spPr bwMode="auto">
          <a:xfrm rot="10800000">
            <a:off x="952500" y="1751012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14" idx="2"/>
            <a:endCxn id="13" idx="0"/>
          </p:cNvCxnSpPr>
          <p:nvPr/>
        </p:nvCxnSpPr>
        <p:spPr bwMode="auto">
          <a:xfrm rot="10800000" flipV="1">
            <a:off x="3314700" y="23129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13" idx="6"/>
            <a:endCxn id="14" idx="4"/>
          </p:cNvCxnSpPr>
          <p:nvPr/>
        </p:nvCxnSpPr>
        <p:spPr bwMode="auto">
          <a:xfrm flipV="1">
            <a:off x="3505200" y="25034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5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000125" y="2686050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7" idx="7"/>
            <a:endCxn id="8" idx="2"/>
          </p:cNvCxnSpPr>
          <p:nvPr/>
        </p:nvCxnSpPr>
        <p:spPr bwMode="auto">
          <a:xfrm>
            <a:off x="1087438" y="1406525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7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2828925" y="1474787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8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4124325" y="1550987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9"/>
          <p:cNvCxnSpPr>
            <a:cxnSpLocks noChangeShapeType="1"/>
            <a:stCxn id="14" idx="1"/>
            <a:endCxn id="11" idx="4"/>
          </p:cNvCxnSpPr>
          <p:nvPr/>
        </p:nvCxnSpPr>
        <p:spPr bwMode="auto">
          <a:xfrm flipH="1" flipV="1">
            <a:off x="3924300" y="1751012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30"/>
          <p:cNvCxnSpPr>
            <a:cxnSpLocks noChangeShapeType="1"/>
            <a:stCxn id="12" idx="4"/>
            <a:endCxn id="14" idx="7"/>
          </p:cNvCxnSpPr>
          <p:nvPr/>
        </p:nvCxnSpPr>
        <p:spPr bwMode="auto">
          <a:xfrm flipH="1">
            <a:off x="4440238" y="1751012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1"/>
          <p:cNvCxnSpPr>
            <a:cxnSpLocks noChangeShapeType="1"/>
            <a:stCxn id="8" idx="5"/>
            <a:endCxn id="13" idx="1"/>
          </p:cNvCxnSpPr>
          <p:nvPr/>
        </p:nvCxnSpPr>
        <p:spPr bwMode="auto">
          <a:xfrm rot="16200000" flipH="1">
            <a:off x="2382604" y="1990491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400300" y="1674812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0" idx="5"/>
            <a:endCxn id="13" idx="2"/>
          </p:cNvCxnSpPr>
          <p:nvPr/>
        </p:nvCxnSpPr>
        <p:spPr bwMode="auto">
          <a:xfrm rot="16200000" flipH="1">
            <a:off x="2706454" y="2504841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13" idx="3"/>
            <a:endCxn id="9" idx="5"/>
          </p:cNvCxnSpPr>
          <p:nvPr/>
        </p:nvCxnSpPr>
        <p:spPr bwMode="auto">
          <a:xfrm rot="5400000" flipH="1">
            <a:off x="1981200" y="1858495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8100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48006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7</a:t>
            </a: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522538" y="22272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52800" y="2913062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4419600" y="20748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8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3048000" y="1208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267200" y="1284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46482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2971800" y="189388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8100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600450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3810000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2503487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2133600" y="2960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981200" y="1665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1371600" y="2046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1219200" y="2427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</a:t>
            </a:r>
          </a:p>
        </p:txBody>
      </p:sp>
    </p:spTree>
    <p:extLst>
      <p:ext uri="{BB962C8B-B14F-4D97-AF65-F5344CB8AC3E}">
        <p14:creationId xmlns:p14="http://schemas.microsoft.com/office/powerpoint/2010/main" val="372920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244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00" y="27320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14800" y="2122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1152525" y="1550987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5"/>
          <p:cNvCxnSpPr>
            <a:cxnSpLocks noChangeShapeType="1"/>
            <a:stCxn id="10" idx="2"/>
            <a:endCxn id="7" idx="4"/>
          </p:cNvCxnSpPr>
          <p:nvPr/>
        </p:nvCxnSpPr>
        <p:spPr bwMode="auto">
          <a:xfrm rot="10800000">
            <a:off x="952500" y="1751012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14" idx="2"/>
            <a:endCxn id="13" idx="0"/>
          </p:cNvCxnSpPr>
          <p:nvPr/>
        </p:nvCxnSpPr>
        <p:spPr bwMode="auto">
          <a:xfrm rot="10800000" flipV="1">
            <a:off x="3314700" y="23129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13" idx="6"/>
            <a:endCxn id="14" idx="4"/>
          </p:cNvCxnSpPr>
          <p:nvPr/>
        </p:nvCxnSpPr>
        <p:spPr bwMode="auto">
          <a:xfrm flipV="1">
            <a:off x="3505200" y="25034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5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000125" y="2686050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7" idx="7"/>
            <a:endCxn id="8" idx="2"/>
          </p:cNvCxnSpPr>
          <p:nvPr/>
        </p:nvCxnSpPr>
        <p:spPr bwMode="auto">
          <a:xfrm>
            <a:off x="1087438" y="1406525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7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2828925" y="1474787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8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4124325" y="1550987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9"/>
          <p:cNvCxnSpPr>
            <a:cxnSpLocks noChangeShapeType="1"/>
            <a:stCxn id="14" idx="1"/>
            <a:endCxn id="11" idx="4"/>
          </p:cNvCxnSpPr>
          <p:nvPr/>
        </p:nvCxnSpPr>
        <p:spPr bwMode="auto">
          <a:xfrm flipH="1" flipV="1">
            <a:off x="3924300" y="1751012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30"/>
          <p:cNvCxnSpPr>
            <a:cxnSpLocks noChangeShapeType="1"/>
            <a:stCxn id="12" idx="4"/>
            <a:endCxn id="14" idx="7"/>
          </p:cNvCxnSpPr>
          <p:nvPr/>
        </p:nvCxnSpPr>
        <p:spPr bwMode="auto">
          <a:xfrm flipH="1">
            <a:off x="4440238" y="1751012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1"/>
          <p:cNvCxnSpPr>
            <a:cxnSpLocks noChangeShapeType="1"/>
            <a:stCxn id="8" idx="5"/>
            <a:endCxn id="13" idx="1"/>
          </p:cNvCxnSpPr>
          <p:nvPr/>
        </p:nvCxnSpPr>
        <p:spPr bwMode="auto">
          <a:xfrm rot="16200000" flipH="1">
            <a:off x="2382604" y="1990491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400300" y="1674812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0" idx="5"/>
            <a:endCxn id="13" idx="2"/>
          </p:cNvCxnSpPr>
          <p:nvPr/>
        </p:nvCxnSpPr>
        <p:spPr bwMode="auto">
          <a:xfrm rot="16200000" flipH="1">
            <a:off x="2706454" y="2504841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13" idx="3"/>
            <a:endCxn id="9" idx="5"/>
          </p:cNvCxnSpPr>
          <p:nvPr/>
        </p:nvCxnSpPr>
        <p:spPr bwMode="auto">
          <a:xfrm rot="5400000" flipH="1">
            <a:off x="1981200" y="1858495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8100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48006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7</a:t>
            </a: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522538" y="22272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52800" y="2913062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11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4419600" y="20748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8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3048000" y="1208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267200" y="1284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46482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2971800" y="189388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8100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600450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3810000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2503487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2133600" y="2960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981200" y="1665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1371600" y="2046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1219200" y="2427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 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</a:t>
            </a:r>
          </a:p>
        </p:txBody>
      </p:sp>
    </p:spTree>
    <p:extLst>
      <p:ext uri="{BB962C8B-B14F-4D97-AF65-F5344CB8AC3E}">
        <p14:creationId xmlns:p14="http://schemas.microsoft.com/office/powerpoint/2010/main" val="1118855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244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00" y="2732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14800" y="2122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1152525" y="1550987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5"/>
          <p:cNvCxnSpPr>
            <a:cxnSpLocks noChangeShapeType="1"/>
            <a:stCxn id="10" idx="2"/>
            <a:endCxn id="7" idx="4"/>
          </p:cNvCxnSpPr>
          <p:nvPr/>
        </p:nvCxnSpPr>
        <p:spPr bwMode="auto">
          <a:xfrm rot="10800000">
            <a:off x="952500" y="1751012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14" idx="2"/>
            <a:endCxn id="13" idx="0"/>
          </p:cNvCxnSpPr>
          <p:nvPr/>
        </p:nvCxnSpPr>
        <p:spPr bwMode="auto">
          <a:xfrm rot="10800000" flipV="1">
            <a:off x="3314700" y="23129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13" idx="6"/>
            <a:endCxn id="14" idx="4"/>
          </p:cNvCxnSpPr>
          <p:nvPr/>
        </p:nvCxnSpPr>
        <p:spPr bwMode="auto">
          <a:xfrm flipV="1">
            <a:off x="3505200" y="25034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5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000125" y="2686050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7" idx="7"/>
            <a:endCxn id="8" idx="2"/>
          </p:cNvCxnSpPr>
          <p:nvPr/>
        </p:nvCxnSpPr>
        <p:spPr bwMode="auto">
          <a:xfrm>
            <a:off x="1087438" y="1406525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7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2828925" y="1474787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8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4124325" y="1550987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9"/>
          <p:cNvCxnSpPr>
            <a:cxnSpLocks noChangeShapeType="1"/>
            <a:stCxn id="14" idx="1"/>
            <a:endCxn id="11" idx="4"/>
          </p:cNvCxnSpPr>
          <p:nvPr/>
        </p:nvCxnSpPr>
        <p:spPr bwMode="auto">
          <a:xfrm flipH="1" flipV="1">
            <a:off x="3924300" y="1751012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30"/>
          <p:cNvCxnSpPr>
            <a:cxnSpLocks noChangeShapeType="1"/>
            <a:stCxn id="12" idx="4"/>
            <a:endCxn id="14" idx="7"/>
          </p:cNvCxnSpPr>
          <p:nvPr/>
        </p:nvCxnSpPr>
        <p:spPr bwMode="auto">
          <a:xfrm flipH="1">
            <a:off x="4440238" y="1751012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1"/>
          <p:cNvCxnSpPr>
            <a:cxnSpLocks noChangeShapeType="1"/>
            <a:stCxn id="8" idx="5"/>
            <a:endCxn id="13" idx="1"/>
          </p:cNvCxnSpPr>
          <p:nvPr/>
        </p:nvCxnSpPr>
        <p:spPr bwMode="auto">
          <a:xfrm rot="16200000" flipH="1">
            <a:off x="2382604" y="1990491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400300" y="1674812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0" idx="5"/>
            <a:endCxn id="13" idx="2"/>
          </p:cNvCxnSpPr>
          <p:nvPr/>
        </p:nvCxnSpPr>
        <p:spPr bwMode="auto">
          <a:xfrm rot="16200000" flipH="1">
            <a:off x="2706454" y="2504841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13" idx="3"/>
            <a:endCxn id="9" idx="5"/>
          </p:cNvCxnSpPr>
          <p:nvPr/>
        </p:nvCxnSpPr>
        <p:spPr bwMode="auto">
          <a:xfrm rot="5400000" flipH="1">
            <a:off x="1981200" y="1858495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8100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48006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7</a:t>
            </a: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522538" y="22272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52800" y="2913062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11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4419600" y="20748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8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3048000" y="1208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267200" y="1284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46482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2971800" y="189388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8100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600450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3810000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2503487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2133600" y="2960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981200" y="1665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1371600" y="2046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1219200" y="2427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G, E</a:t>
            </a:r>
          </a:p>
        </p:txBody>
      </p:sp>
    </p:spTree>
    <p:extLst>
      <p:ext uri="{BB962C8B-B14F-4D97-AF65-F5344CB8AC3E}">
        <p14:creationId xmlns:p14="http://schemas.microsoft.com/office/powerpoint/2010/main" val="426712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Features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143000"/>
            <a:ext cx="7772400" cy="4495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a vertex is marked known, </a:t>
            </a:r>
            <a:br>
              <a:rPr lang="en-US" dirty="0"/>
            </a:br>
            <a:r>
              <a:rPr lang="en-US" dirty="0"/>
              <a:t>the cost of the shortest path to that node is known</a:t>
            </a:r>
          </a:p>
          <a:p>
            <a:pPr lvl="1" eaLnBrk="1" hangingPunct="1"/>
            <a:r>
              <a:rPr lang="en-US" dirty="0"/>
              <a:t>The path is also known by following back-pointers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While a vertex is still not known, </a:t>
            </a:r>
            <a:br>
              <a:rPr lang="en-US" dirty="0"/>
            </a:br>
            <a:r>
              <a:rPr lang="en-US" dirty="0"/>
              <a:t>another shorter path to it </a:t>
            </a:r>
            <a:r>
              <a:rPr lang="en-US" dirty="0">
                <a:solidFill>
                  <a:schemeClr val="accent1"/>
                </a:solidFill>
              </a:rPr>
              <a:t>might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still be found</a:t>
            </a:r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Note: The “Order Added to Known Set” is not important</a:t>
            </a:r>
          </a:p>
          <a:p>
            <a:pPr lvl="1"/>
            <a:r>
              <a:rPr lang="en-US" dirty="0"/>
              <a:t>A detail about how the algorithm works (client doesn’t care)</a:t>
            </a:r>
          </a:p>
          <a:p>
            <a:pPr lvl="1"/>
            <a:r>
              <a:rPr lang="en-US" dirty="0"/>
              <a:t>Not used by the algorithm (implementation doesn’t care)</a:t>
            </a:r>
          </a:p>
          <a:p>
            <a:pPr lvl="1"/>
            <a:r>
              <a:rPr lang="en-US" dirty="0"/>
              <a:t>It is sorted by path-cost, resolving ties in some way</a:t>
            </a:r>
          </a:p>
          <a:p>
            <a:pPr lvl="2"/>
            <a:r>
              <a:rPr lang="en-US" dirty="0"/>
              <a:t>Helps give intuition of why the algorithm works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892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Today: Shortest COST 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198153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Interpreting the Results</a:t>
            </a:r>
          </a:p>
        </p:txBody>
      </p:sp>
      <p:sp>
        <p:nvSpPr>
          <p:cNvPr id="54274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/>
              <a:t>Now that we’re done, how do we get the path from, say, A to E?</a:t>
            </a:r>
          </a:p>
        </p:txBody>
      </p:sp>
      <p:grpSp>
        <p:nvGrpSpPr>
          <p:cNvPr id="5427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0" y="2286000"/>
            <a:ext cx="4648200" cy="2370138"/>
            <a:chOff x="304800" y="914400"/>
            <a:chExt cx="4808706" cy="2446397"/>
          </a:xfrm>
        </p:grpSpPr>
        <p:sp>
          <p:nvSpPr>
            <p:cNvPr id="54330" name="Oval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20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54331" name="Oval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12842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54332" name="Oval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9600" y="25796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54333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09800" y="2351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54334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338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sp>
          <p:nvSpPr>
            <p:cNvPr id="54335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7244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sp>
          <p:nvSpPr>
            <p:cNvPr id="54336" name="Oval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4200" y="2732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sp>
          <p:nvSpPr>
            <p:cNvPr id="54337" name="Oval 1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14800" y="2122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cxnSp>
          <p:nvCxnSpPr>
            <p:cNvPr id="54338" name="AutoShape 14"/>
            <p:cNvCxnSpPr>
              <a:cxnSpLocks noChangeShapeType="1"/>
              <a:stCxn id="54330" idx="6"/>
              <a:endCxn id="54333" idx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1152525" y="1550987"/>
              <a:ext cx="1112838" cy="8461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39" name="AutoShape 15"/>
            <p:cNvCxnSpPr>
              <a:cxnSpLocks noChangeShapeType="1"/>
              <a:stCxn id="54333" idx="2"/>
              <a:endCxn id="54330" idx="4"/>
            </p:cNvCxnSpPr>
            <p:nvPr>
              <p:custDataLst>
                <p:tags r:id="rId15"/>
              </p:custDataLst>
            </p:nvPr>
          </p:nvCxnSpPr>
          <p:spPr bwMode="auto">
            <a:xfrm rot="10800000">
              <a:off x="952500" y="1751012"/>
              <a:ext cx="1247775" cy="7905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0" name="AutoShape 20"/>
            <p:cNvCxnSpPr>
              <a:cxnSpLocks noChangeShapeType="1"/>
              <a:stCxn id="54337" idx="2"/>
              <a:endCxn id="54336" idx="0"/>
            </p:cNvCxnSpPr>
            <p:nvPr>
              <p:custDataLst>
                <p:tags r:id="rId16"/>
              </p:custDataLst>
            </p:nvPr>
          </p:nvCxnSpPr>
          <p:spPr bwMode="auto">
            <a:xfrm rot="10800000" flipV="1">
              <a:off x="3314700" y="23129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1" name="AutoShape 21"/>
            <p:cNvCxnSpPr>
              <a:cxnSpLocks noChangeShapeType="1"/>
              <a:stCxn id="54336" idx="6"/>
              <a:endCxn id="54337" idx="4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3505200" y="25034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2" name="AutoShape 24"/>
            <p:cNvCxnSpPr>
              <a:cxnSpLocks noChangeShapeType="1"/>
              <a:stCxn id="54330" idx="3"/>
              <a:endCxn id="54332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800100" y="1695450"/>
              <a:ext cx="17463" cy="874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3" name="AutoShape 25"/>
            <p:cNvCxnSpPr>
              <a:cxnSpLocks noChangeShapeType="1"/>
              <a:stCxn id="54332" idx="6"/>
              <a:endCxn id="54333" idx="3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1000125" y="2686050"/>
              <a:ext cx="1265238" cy="84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4" name="AutoShape 26"/>
            <p:cNvCxnSpPr>
              <a:cxnSpLocks noChangeShapeType="1"/>
              <a:stCxn id="54330" idx="7"/>
              <a:endCxn id="54331" idx="2"/>
            </p:cNvCxnSpPr>
            <p:nvPr>
              <p:custDataLst>
                <p:tags r:id="rId20"/>
              </p:custDataLst>
            </p:nvPr>
          </p:nvCxnSpPr>
          <p:spPr bwMode="auto">
            <a:xfrm>
              <a:off x="1087438" y="1406525"/>
              <a:ext cx="1341437" cy="68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5" name="AutoShape 27"/>
            <p:cNvCxnSpPr>
              <a:cxnSpLocks noChangeShapeType="1"/>
              <a:stCxn id="54331" idx="6"/>
              <a:endCxn id="54334" idx="2"/>
            </p:cNvCxnSpPr>
            <p:nvPr>
              <p:custDataLst>
                <p:tags r:id="rId21"/>
              </p:custDataLst>
            </p:nvPr>
          </p:nvCxnSpPr>
          <p:spPr bwMode="auto">
            <a:xfrm>
              <a:off x="2828925" y="1474787"/>
              <a:ext cx="8953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6" name="AutoShape 28"/>
            <p:cNvCxnSpPr>
              <a:cxnSpLocks noChangeShapeType="1"/>
              <a:stCxn id="54334" idx="6"/>
              <a:endCxn id="54335" idx="2"/>
            </p:cNvCxnSpPr>
            <p:nvPr>
              <p:custDataLst>
                <p:tags r:id="rId22"/>
              </p:custDataLst>
            </p:nvPr>
          </p:nvCxnSpPr>
          <p:spPr bwMode="auto">
            <a:xfrm>
              <a:off x="4124325" y="1550987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7" name="AutoShape 29"/>
            <p:cNvCxnSpPr>
              <a:cxnSpLocks noChangeShapeType="1"/>
              <a:stCxn id="54337" idx="1"/>
              <a:endCxn id="54334" idx="4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3924300" y="1751012"/>
              <a:ext cx="246063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8" name="AutoShape 30"/>
            <p:cNvCxnSpPr>
              <a:cxnSpLocks noChangeShapeType="1"/>
              <a:stCxn id="54335" idx="4"/>
              <a:endCxn id="54337" idx="7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440238" y="1751012"/>
              <a:ext cx="474662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9" name="AutoShape 31"/>
            <p:cNvCxnSpPr>
              <a:cxnSpLocks noChangeShapeType="1"/>
              <a:stCxn id="54331" idx="5"/>
              <a:endCxn id="54336" idx="1"/>
            </p:cNvCxnSpPr>
            <p:nvPr>
              <p:custDataLst>
                <p:tags r:id="rId25"/>
              </p:custDataLst>
            </p:nvPr>
          </p:nvCxnSpPr>
          <p:spPr bwMode="auto">
            <a:xfrm rot="16200000" flipH="1">
              <a:off x="2382604" y="1990491"/>
              <a:ext cx="1178392" cy="416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0" name="AutoShape 32"/>
            <p:cNvCxnSpPr>
              <a:cxnSpLocks noChangeShapeType="1"/>
              <a:stCxn id="54331" idx="4"/>
              <a:endCxn id="54333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2400300" y="1674812"/>
              <a:ext cx="2286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1" name="AutoShape 33"/>
            <p:cNvCxnSpPr>
              <a:cxnSpLocks noChangeShapeType="1"/>
              <a:stCxn id="54333" idx="5"/>
              <a:endCxn id="54336" idx="2"/>
            </p:cNvCxnSpPr>
            <p:nvPr>
              <p:custDataLst>
                <p:tags r:id="rId27"/>
              </p:custDataLst>
            </p:nvPr>
          </p:nvCxnSpPr>
          <p:spPr bwMode="auto">
            <a:xfrm rot="16200000" flipH="1">
              <a:off x="2706454" y="2504841"/>
              <a:ext cx="246296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2" name="AutoShape 34"/>
            <p:cNvCxnSpPr>
              <a:cxnSpLocks noChangeShapeType="1"/>
              <a:stCxn id="54336" idx="3"/>
              <a:endCxn id="54332" idx="5"/>
            </p:cNvCxnSpPr>
            <p:nvPr>
              <p:custDataLst>
                <p:tags r:id="rId28"/>
              </p:custDataLst>
            </p:nvPr>
          </p:nvCxnSpPr>
          <p:spPr bwMode="auto">
            <a:xfrm rot="5400000" flipH="1">
              <a:off x="1981200" y="1858495"/>
              <a:ext cx="152400" cy="2245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4353" name="Text Box 4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22325" y="103981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4354" name="Text Box 4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98725" y="914400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/>
            </a:p>
          </p:txBody>
        </p:sp>
        <p:sp>
          <p:nvSpPr>
            <p:cNvPr id="54355" name="Text Box 4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514600" y="971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2</a:t>
              </a:r>
            </a:p>
          </p:txBody>
        </p:sp>
        <p:sp>
          <p:nvSpPr>
            <p:cNvPr id="54356" name="Text Box 4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8100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54357" name="Text Box 4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8006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7</a:t>
              </a:r>
            </a:p>
          </p:txBody>
        </p:sp>
        <p:sp>
          <p:nvSpPr>
            <p:cNvPr id="54358" name="Text Box 4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04800" y="26844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</a:p>
          </p:txBody>
        </p:sp>
        <p:sp>
          <p:nvSpPr>
            <p:cNvPr id="54359" name="Text Box 5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522538" y="22272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</a:t>
              </a:r>
            </a:p>
          </p:txBody>
        </p:sp>
        <p:sp>
          <p:nvSpPr>
            <p:cNvPr id="54360" name="Text Box 5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352800" y="291306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11</a:t>
              </a:r>
            </a:p>
          </p:txBody>
        </p:sp>
        <p:sp>
          <p:nvSpPr>
            <p:cNvPr id="54361" name="Text Box 5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419600" y="20748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8</a:t>
              </a:r>
            </a:p>
          </p:txBody>
        </p:sp>
        <p:sp>
          <p:nvSpPr>
            <p:cNvPr id="54362" name="Text Box 5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00200" y="11334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3" name="Text Box 5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048000" y="1208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4" name="Text Box 5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267200" y="1284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4365" name="Text Box 5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6482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66" name="Text Box 57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971800" y="1893887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54367" name="Text Box 5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100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8" name="Text Box 59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600450" y="205740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4369" name="Text Box 60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10000" y="2495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70" name="Text Box 6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667000" y="2503487"/>
              <a:ext cx="4269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54371" name="Text Box 62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33600" y="2960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  <p:sp>
          <p:nvSpPr>
            <p:cNvPr id="54372" name="Text Box 63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981200" y="1665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73" name="Text Box 64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371600" y="2046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9</a:t>
              </a:r>
            </a:p>
          </p:txBody>
        </p:sp>
        <p:sp>
          <p:nvSpPr>
            <p:cNvPr id="54374" name="Text Box 65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219200" y="2427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75" name="Text Box 66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33400" y="1970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54376" name="Text Box 6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438400" y="18858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</p:grp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244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G, 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Interpreting the Results</a:t>
            </a:r>
          </a:p>
        </p:txBody>
      </p:sp>
      <p:sp>
        <p:nvSpPr>
          <p:cNvPr id="54274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/>
              <a:t>Now that we’re done, how do we get the path from, say, A to E?</a:t>
            </a:r>
          </a:p>
        </p:txBody>
      </p:sp>
      <p:grpSp>
        <p:nvGrpSpPr>
          <p:cNvPr id="5427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0" y="2286000"/>
            <a:ext cx="4648200" cy="2370138"/>
            <a:chOff x="304800" y="914400"/>
            <a:chExt cx="4808706" cy="2446397"/>
          </a:xfrm>
        </p:grpSpPr>
        <p:sp>
          <p:nvSpPr>
            <p:cNvPr id="54330" name="Oval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20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54331" name="Oval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12842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54332" name="Oval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9600" y="25796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54333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09800" y="2351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54334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338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sp>
          <p:nvSpPr>
            <p:cNvPr id="54335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7244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sp>
          <p:nvSpPr>
            <p:cNvPr id="54336" name="Oval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4200" y="2732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sp>
          <p:nvSpPr>
            <p:cNvPr id="54337" name="Oval 1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14800" y="2122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cxnSp>
          <p:nvCxnSpPr>
            <p:cNvPr id="54338" name="AutoShape 14"/>
            <p:cNvCxnSpPr>
              <a:cxnSpLocks noChangeShapeType="1"/>
              <a:stCxn id="54330" idx="6"/>
              <a:endCxn id="54333" idx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1152525" y="1550987"/>
              <a:ext cx="1112838" cy="8461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39" name="AutoShape 15"/>
            <p:cNvCxnSpPr>
              <a:cxnSpLocks noChangeShapeType="1"/>
              <a:stCxn id="54333" idx="2"/>
              <a:endCxn id="54330" idx="4"/>
            </p:cNvCxnSpPr>
            <p:nvPr>
              <p:custDataLst>
                <p:tags r:id="rId15"/>
              </p:custDataLst>
            </p:nvPr>
          </p:nvCxnSpPr>
          <p:spPr bwMode="auto">
            <a:xfrm rot="10800000">
              <a:off x="952500" y="1751012"/>
              <a:ext cx="1247775" cy="7905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0" name="AutoShape 20"/>
            <p:cNvCxnSpPr>
              <a:cxnSpLocks noChangeShapeType="1"/>
              <a:stCxn id="54337" idx="2"/>
              <a:endCxn id="54336" idx="0"/>
            </p:cNvCxnSpPr>
            <p:nvPr>
              <p:custDataLst>
                <p:tags r:id="rId16"/>
              </p:custDataLst>
            </p:nvPr>
          </p:nvCxnSpPr>
          <p:spPr bwMode="auto">
            <a:xfrm rot="10800000" flipV="1">
              <a:off x="3314700" y="2312987"/>
              <a:ext cx="800100" cy="419100"/>
            </a:xfrm>
            <a:prstGeom prst="curvedConnector2">
              <a:avLst/>
            </a:prstGeom>
            <a:noFill/>
            <a:ln w="28575" cmpd="sng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41" name="AutoShape 21"/>
            <p:cNvCxnSpPr>
              <a:cxnSpLocks noChangeShapeType="1"/>
              <a:stCxn id="54336" idx="6"/>
              <a:endCxn id="54337" idx="4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3505200" y="25034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2" name="AutoShape 24"/>
            <p:cNvCxnSpPr>
              <a:cxnSpLocks noChangeShapeType="1"/>
              <a:stCxn id="54330" idx="3"/>
              <a:endCxn id="54332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800100" y="1695450"/>
              <a:ext cx="17463" cy="874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3" name="AutoShape 25"/>
            <p:cNvCxnSpPr>
              <a:cxnSpLocks noChangeShapeType="1"/>
              <a:stCxn id="54332" idx="6"/>
              <a:endCxn id="54333" idx="3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1000125" y="2686050"/>
              <a:ext cx="1265238" cy="84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4" name="AutoShape 26"/>
            <p:cNvCxnSpPr>
              <a:cxnSpLocks noChangeShapeType="1"/>
              <a:stCxn id="54330" idx="7"/>
              <a:endCxn id="54331" idx="2"/>
            </p:cNvCxnSpPr>
            <p:nvPr>
              <p:custDataLst>
                <p:tags r:id="rId20"/>
              </p:custDataLst>
            </p:nvPr>
          </p:nvCxnSpPr>
          <p:spPr bwMode="auto">
            <a:xfrm>
              <a:off x="1087438" y="1406525"/>
              <a:ext cx="1341437" cy="68262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45" name="AutoShape 27"/>
            <p:cNvCxnSpPr>
              <a:cxnSpLocks noChangeShapeType="1"/>
              <a:stCxn id="54331" idx="6"/>
              <a:endCxn id="54334" idx="2"/>
            </p:cNvCxnSpPr>
            <p:nvPr>
              <p:custDataLst>
                <p:tags r:id="rId21"/>
              </p:custDataLst>
            </p:nvPr>
          </p:nvCxnSpPr>
          <p:spPr bwMode="auto">
            <a:xfrm>
              <a:off x="2828925" y="1474787"/>
              <a:ext cx="895350" cy="76200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46" name="AutoShape 28"/>
            <p:cNvCxnSpPr>
              <a:cxnSpLocks noChangeShapeType="1"/>
              <a:stCxn id="54334" idx="6"/>
              <a:endCxn id="54335" idx="2"/>
            </p:cNvCxnSpPr>
            <p:nvPr>
              <p:custDataLst>
                <p:tags r:id="rId22"/>
              </p:custDataLst>
            </p:nvPr>
          </p:nvCxnSpPr>
          <p:spPr bwMode="auto">
            <a:xfrm>
              <a:off x="4124325" y="1550987"/>
              <a:ext cx="590550" cy="0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47" name="AutoShape 29"/>
            <p:cNvCxnSpPr>
              <a:cxnSpLocks noChangeShapeType="1"/>
              <a:stCxn id="54337" idx="1"/>
              <a:endCxn id="54334" idx="4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3924300" y="1751012"/>
              <a:ext cx="246063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8" name="AutoShape 30"/>
            <p:cNvCxnSpPr>
              <a:cxnSpLocks noChangeShapeType="1"/>
              <a:stCxn id="54335" idx="4"/>
              <a:endCxn id="54337" idx="7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440238" y="1751012"/>
              <a:ext cx="474662" cy="417513"/>
            </a:xfrm>
            <a:prstGeom prst="straightConnector1">
              <a:avLst/>
            </a:prstGeom>
            <a:noFill/>
            <a:ln w="28575" cmpd="sng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cxnSp>
          <p:nvCxnSpPr>
            <p:cNvPr id="54349" name="AutoShape 31"/>
            <p:cNvCxnSpPr>
              <a:cxnSpLocks noChangeShapeType="1"/>
              <a:stCxn id="54331" idx="5"/>
              <a:endCxn id="54336" idx="1"/>
            </p:cNvCxnSpPr>
            <p:nvPr>
              <p:custDataLst>
                <p:tags r:id="rId25"/>
              </p:custDataLst>
            </p:nvPr>
          </p:nvCxnSpPr>
          <p:spPr bwMode="auto">
            <a:xfrm rot="16200000" flipH="1">
              <a:off x="2382604" y="1990491"/>
              <a:ext cx="1178392" cy="416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0" name="AutoShape 32"/>
            <p:cNvCxnSpPr>
              <a:cxnSpLocks noChangeShapeType="1"/>
              <a:stCxn id="54331" idx="4"/>
              <a:endCxn id="54333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2400300" y="1674812"/>
              <a:ext cx="2286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1" name="AutoShape 33"/>
            <p:cNvCxnSpPr>
              <a:cxnSpLocks noChangeShapeType="1"/>
              <a:stCxn id="54333" idx="5"/>
              <a:endCxn id="54336" idx="2"/>
            </p:cNvCxnSpPr>
            <p:nvPr>
              <p:custDataLst>
                <p:tags r:id="rId27"/>
              </p:custDataLst>
            </p:nvPr>
          </p:nvCxnSpPr>
          <p:spPr bwMode="auto">
            <a:xfrm rot="16200000" flipH="1">
              <a:off x="2706454" y="2504841"/>
              <a:ext cx="246296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2" name="AutoShape 34"/>
            <p:cNvCxnSpPr>
              <a:cxnSpLocks noChangeShapeType="1"/>
              <a:stCxn id="54336" idx="3"/>
              <a:endCxn id="54332" idx="5"/>
            </p:cNvCxnSpPr>
            <p:nvPr>
              <p:custDataLst>
                <p:tags r:id="rId28"/>
              </p:custDataLst>
            </p:nvPr>
          </p:nvCxnSpPr>
          <p:spPr bwMode="auto">
            <a:xfrm rot="5400000" flipH="1">
              <a:off x="1981200" y="1858495"/>
              <a:ext cx="152400" cy="2245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4353" name="Text Box 4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22325" y="103981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4354" name="Text Box 4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98725" y="914400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/>
            </a:p>
          </p:txBody>
        </p:sp>
        <p:sp>
          <p:nvSpPr>
            <p:cNvPr id="54355" name="Text Box 4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514600" y="971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2</a:t>
              </a:r>
            </a:p>
          </p:txBody>
        </p:sp>
        <p:sp>
          <p:nvSpPr>
            <p:cNvPr id="54356" name="Text Box 4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8100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54357" name="Text Box 4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8006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7</a:t>
              </a:r>
            </a:p>
          </p:txBody>
        </p:sp>
        <p:sp>
          <p:nvSpPr>
            <p:cNvPr id="54358" name="Text Box 4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04800" y="26844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</a:p>
          </p:txBody>
        </p:sp>
        <p:sp>
          <p:nvSpPr>
            <p:cNvPr id="54359" name="Text Box 5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522538" y="22272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</a:t>
              </a:r>
            </a:p>
          </p:txBody>
        </p:sp>
        <p:sp>
          <p:nvSpPr>
            <p:cNvPr id="54360" name="Text Box 5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352800" y="291306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11</a:t>
              </a:r>
            </a:p>
          </p:txBody>
        </p:sp>
        <p:sp>
          <p:nvSpPr>
            <p:cNvPr id="54361" name="Text Box 5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419600" y="20748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8</a:t>
              </a:r>
            </a:p>
          </p:txBody>
        </p:sp>
        <p:sp>
          <p:nvSpPr>
            <p:cNvPr id="54362" name="Text Box 5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00200" y="11334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3" name="Text Box 5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048000" y="1208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4" name="Text Box 5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267200" y="1284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4365" name="Text Box 5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6482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66" name="Text Box 57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971800" y="1893887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54367" name="Text Box 5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100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8" name="Text Box 59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600450" y="205740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4369" name="Text Box 60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10000" y="2495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70" name="Text Box 6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667000" y="2503487"/>
              <a:ext cx="4269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54371" name="Text Box 62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33600" y="2960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  <p:sp>
          <p:nvSpPr>
            <p:cNvPr id="54372" name="Text Box 63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981200" y="1665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73" name="Text Box 64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371600" y="2046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9</a:t>
              </a:r>
            </a:p>
          </p:txBody>
        </p:sp>
        <p:sp>
          <p:nvSpPr>
            <p:cNvPr id="54374" name="Text Box 65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219200" y="2427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75" name="Text Box 66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33400" y="1970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54376" name="Text Box 6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438400" y="18858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</p:grp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244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G, 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65778" y="5018201"/>
            <a:ext cx="25525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565778" y="5663863"/>
            <a:ext cx="2552538" cy="101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02743" y="6064178"/>
            <a:ext cx="2415573" cy="92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02743" y="5304599"/>
            <a:ext cx="2415573" cy="87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65778" y="3825552"/>
            <a:ext cx="2689503" cy="36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9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031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Stopping Short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032420"/>
            <a:ext cx="8229600" cy="49371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How would this have worked differently if we were only interested in:</a:t>
            </a:r>
          </a:p>
          <a:p>
            <a:pPr lvl="1"/>
            <a:r>
              <a:rPr lang="en-US" sz="2000" dirty="0"/>
              <a:t>The path from A to F?</a:t>
            </a:r>
          </a:p>
          <a:p>
            <a:pPr marL="457200" lvl="1" indent="0" eaLnBrk="1" hangingPunct="1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</p:txBody>
      </p:sp>
      <p:grpSp>
        <p:nvGrpSpPr>
          <p:cNvPr id="55299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0" y="2407503"/>
            <a:ext cx="4648200" cy="2370138"/>
            <a:chOff x="304800" y="914400"/>
            <a:chExt cx="4808706" cy="2446397"/>
          </a:xfrm>
        </p:grpSpPr>
        <p:sp>
          <p:nvSpPr>
            <p:cNvPr id="55354" name="Oval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20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55355" name="Oval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12842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55356" name="Oval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9600" y="25796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55357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09800" y="2351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55358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338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sp>
          <p:nvSpPr>
            <p:cNvPr id="55359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7244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sp>
          <p:nvSpPr>
            <p:cNvPr id="55360" name="Oval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4200" y="2732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sp>
          <p:nvSpPr>
            <p:cNvPr id="55361" name="Oval 1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14800" y="2122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cxnSp>
          <p:nvCxnSpPr>
            <p:cNvPr id="55362" name="AutoShape 14"/>
            <p:cNvCxnSpPr>
              <a:cxnSpLocks noChangeShapeType="1"/>
              <a:stCxn id="55354" idx="6"/>
              <a:endCxn id="55357" idx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1152525" y="1550987"/>
              <a:ext cx="1112838" cy="8461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3" name="AutoShape 15"/>
            <p:cNvCxnSpPr>
              <a:cxnSpLocks noChangeShapeType="1"/>
              <a:stCxn id="55357" idx="2"/>
              <a:endCxn id="55354" idx="4"/>
            </p:cNvCxnSpPr>
            <p:nvPr>
              <p:custDataLst>
                <p:tags r:id="rId15"/>
              </p:custDataLst>
            </p:nvPr>
          </p:nvCxnSpPr>
          <p:spPr bwMode="auto">
            <a:xfrm rot="10800000">
              <a:off x="952500" y="1751012"/>
              <a:ext cx="1247775" cy="7905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4" name="AutoShape 20"/>
            <p:cNvCxnSpPr>
              <a:cxnSpLocks noChangeShapeType="1"/>
              <a:stCxn id="55361" idx="2"/>
              <a:endCxn id="55360" idx="0"/>
            </p:cNvCxnSpPr>
            <p:nvPr>
              <p:custDataLst>
                <p:tags r:id="rId16"/>
              </p:custDataLst>
            </p:nvPr>
          </p:nvCxnSpPr>
          <p:spPr bwMode="auto">
            <a:xfrm rot="10800000" flipV="1">
              <a:off x="3314700" y="23129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5" name="AutoShape 21"/>
            <p:cNvCxnSpPr>
              <a:cxnSpLocks noChangeShapeType="1"/>
              <a:stCxn id="55360" idx="6"/>
              <a:endCxn id="55361" idx="4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3505200" y="25034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6" name="AutoShape 24"/>
            <p:cNvCxnSpPr>
              <a:cxnSpLocks noChangeShapeType="1"/>
              <a:stCxn id="55354" idx="3"/>
              <a:endCxn id="55356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800100" y="1695450"/>
              <a:ext cx="17463" cy="874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7" name="AutoShape 25"/>
            <p:cNvCxnSpPr>
              <a:cxnSpLocks noChangeShapeType="1"/>
              <a:stCxn id="55356" idx="6"/>
              <a:endCxn id="55357" idx="3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1000125" y="2686050"/>
              <a:ext cx="1265238" cy="84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8" name="AutoShape 26"/>
            <p:cNvCxnSpPr>
              <a:cxnSpLocks noChangeShapeType="1"/>
              <a:stCxn id="55354" idx="7"/>
              <a:endCxn id="55355" idx="2"/>
            </p:cNvCxnSpPr>
            <p:nvPr>
              <p:custDataLst>
                <p:tags r:id="rId20"/>
              </p:custDataLst>
            </p:nvPr>
          </p:nvCxnSpPr>
          <p:spPr bwMode="auto">
            <a:xfrm>
              <a:off x="1087438" y="1406525"/>
              <a:ext cx="1341437" cy="68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9" name="AutoShape 27"/>
            <p:cNvCxnSpPr>
              <a:cxnSpLocks noChangeShapeType="1"/>
              <a:stCxn id="55355" idx="6"/>
              <a:endCxn id="55358" idx="2"/>
            </p:cNvCxnSpPr>
            <p:nvPr>
              <p:custDataLst>
                <p:tags r:id="rId21"/>
              </p:custDataLst>
            </p:nvPr>
          </p:nvCxnSpPr>
          <p:spPr bwMode="auto">
            <a:xfrm>
              <a:off x="2828925" y="1474787"/>
              <a:ext cx="8953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0" name="AutoShape 28"/>
            <p:cNvCxnSpPr>
              <a:cxnSpLocks noChangeShapeType="1"/>
              <a:stCxn id="55358" idx="6"/>
              <a:endCxn id="55359" idx="2"/>
            </p:cNvCxnSpPr>
            <p:nvPr>
              <p:custDataLst>
                <p:tags r:id="rId22"/>
              </p:custDataLst>
            </p:nvPr>
          </p:nvCxnSpPr>
          <p:spPr bwMode="auto">
            <a:xfrm>
              <a:off x="4124325" y="1550987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1" name="AutoShape 29"/>
            <p:cNvCxnSpPr>
              <a:cxnSpLocks noChangeShapeType="1"/>
              <a:stCxn id="55361" idx="1"/>
              <a:endCxn id="55358" idx="4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3924300" y="1751012"/>
              <a:ext cx="246063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2" name="AutoShape 30"/>
            <p:cNvCxnSpPr>
              <a:cxnSpLocks noChangeShapeType="1"/>
              <a:stCxn id="55359" idx="4"/>
              <a:endCxn id="55361" idx="7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440238" y="1751012"/>
              <a:ext cx="474662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3" name="AutoShape 31"/>
            <p:cNvCxnSpPr>
              <a:cxnSpLocks noChangeShapeType="1"/>
              <a:stCxn id="55355" idx="5"/>
              <a:endCxn id="55360" idx="1"/>
            </p:cNvCxnSpPr>
            <p:nvPr>
              <p:custDataLst>
                <p:tags r:id="rId25"/>
              </p:custDataLst>
            </p:nvPr>
          </p:nvCxnSpPr>
          <p:spPr bwMode="auto">
            <a:xfrm rot="16200000" flipH="1">
              <a:off x="2382604" y="1990491"/>
              <a:ext cx="1178392" cy="416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4" name="AutoShape 32"/>
            <p:cNvCxnSpPr>
              <a:cxnSpLocks noChangeShapeType="1"/>
              <a:stCxn id="55355" idx="4"/>
              <a:endCxn id="55357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2400300" y="1674812"/>
              <a:ext cx="2286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5" name="AutoShape 33"/>
            <p:cNvCxnSpPr>
              <a:cxnSpLocks noChangeShapeType="1"/>
              <a:stCxn id="55357" idx="5"/>
              <a:endCxn id="55360" idx="2"/>
            </p:cNvCxnSpPr>
            <p:nvPr>
              <p:custDataLst>
                <p:tags r:id="rId27"/>
              </p:custDataLst>
            </p:nvPr>
          </p:nvCxnSpPr>
          <p:spPr bwMode="auto">
            <a:xfrm rot="16200000" flipH="1">
              <a:off x="2706454" y="2504841"/>
              <a:ext cx="246296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6" name="AutoShape 34"/>
            <p:cNvCxnSpPr>
              <a:cxnSpLocks noChangeShapeType="1"/>
              <a:stCxn id="55360" idx="3"/>
              <a:endCxn id="55356" idx="5"/>
            </p:cNvCxnSpPr>
            <p:nvPr>
              <p:custDataLst>
                <p:tags r:id="rId28"/>
              </p:custDataLst>
            </p:nvPr>
          </p:nvCxnSpPr>
          <p:spPr bwMode="auto">
            <a:xfrm rot="5400000" flipH="1">
              <a:off x="1981200" y="1858495"/>
              <a:ext cx="152400" cy="2245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5377" name="Text Box 4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22325" y="103981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5378" name="Text Box 4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98725" y="914400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/>
            </a:p>
          </p:txBody>
        </p:sp>
        <p:sp>
          <p:nvSpPr>
            <p:cNvPr id="55379" name="Text Box 4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514600" y="971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2</a:t>
              </a:r>
            </a:p>
          </p:txBody>
        </p:sp>
        <p:sp>
          <p:nvSpPr>
            <p:cNvPr id="55380" name="Text Box 4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8100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55381" name="Text Box 4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8006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7</a:t>
              </a:r>
            </a:p>
          </p:txBody>
        </p:sp>
        <p:sp>
          <p:nvSpPr>
            <p:cNvPr id="55382" name="Text Box 4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04800" y="26844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</a:p>
          </p:txBody>
        </p:sp>
        <p:sp>
          <p:nvSpPr>
            <p:cNvPr id="55383" name="Text Box 5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522538" y="22272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</a:t>
              </a:r>
            </a:p>
          </p:txBody>
        </p:sp>
        <p:sp>
          <p:nvSpPr>
            <p:cNvPr id="55384" name="Text Box 5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352800" y="291306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11</a:t>
              </a:r>
            </a:p>
          </p:txBody>
        </p:sp>
        <p:sp>
          <p:nvSpPr>
            <p:cNvPr id="55385" name="Text Box 5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419600" y="20748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8</a:t>
              </a:r>
            </a:p>
          </p:txBody>
        </p:sp>
        <p:sp>
          <p:nvSpPr>
            <p:cNvPr id="55386" name="Text Box 5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00200" y="11334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87" name="Text Box 5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048000" y="1208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88" name="Text Box 5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267200" y="1284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5389" name="Text Box 5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6482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5390" name="Text Box 57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971800" y="1893887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55391" name="Text Box 5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100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92" name="Text Box 59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600450" y="205740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5393" name="Text Box 60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10000" y="2495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5394" name="Text Box 6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667000" y="2503487"/>
              <a:ext cx="4269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55395" name="Text Box 62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33600" y="2960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  <p:sp>
          <p:nvSpPr>
            <p:cNvPr id="55396" name="Text Box 63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981200" y="1665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5397" name="Text Box 64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371600" y="2046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9</a:t>
              </a:r>
            </a:p>
          </p:txBody>
        </p:sp>
        <p:sp>
          <p:nvSpPr>
            <p:cNvPr id="55398" name="Text Box 65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219200" y="2427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99" name="Text Box 66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33400" y="1970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55400" name="Text Box 6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438400" y="18858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</p:grp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244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G, 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Stopping Short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724400" y="13604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00" y="27320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114800" y="21224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0" idx="1"/>
          </p:cNvCxnSpPr>
          <p:nvPr/>
        </p:nvCxnSpPr>
        <p:spPr bwMode="auto">
          <a:xfrm>
            <a:off x="1152525" y="1550987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5"/>
          <p:cNvCxnSpPr>
            <a:cxnSpLocks noChangeShapeType="1"/>
            <a:stCxn id="10" idx="2"/>
            <a:endCxn id="7" idx="4"/>
          </p:cNvCxnSpPr>
          <p:nvPr/>
        </p:nvCxnSpPr>
        <p:spPr bwMode="auto">
          <a:xfrm rot="10800000">
            <a:off x="952500" y="1751012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14" idx="2"/>
            <a:endCxn id="13" idx="0"/>
          </p:cNvCxnSpPr>
          <p:nvPr/>
        </p:nvCxnSpPr>
        <p:spPr bwMode="auto">
          <a:xfrm rot="10800000" flipV="1">
            <a:off x="3314700" y="23129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13" idx="6"/>
            <a:endCxn id="14" idx="4"/>
          </p:cNvCxnSpPr>
          <p:nvPr/>
        </p:nvCxnSpPr>
        <p:spPr bwMode="auto">
          <a:xfrm flipV="1">
            <a:off x="3505200" y="2503487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5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1000125" y="2686050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7" idx="7"/>
            <a:endCxn id="8" idx="2"/>
          </p:cNvCxnSpPr>
          <p:nvPr/>
        </p:nvCxnSpPr>
        <p:spPr bwMode="auto">
          <a:xfrm>
            <a:off x="1087438" y="1406525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7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2828925" y="1474787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8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4124325" y="1550987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9"/>
          <p:cNvCxnSpPr>
            <a:cxnSpLocks noChangeShapeType="1"/>
            <a:stCxn id="14" idx="1"/>
            <a:endCxn id="11" idx="4"/>
          </p:cNvCxnSpPr>
          <p:nvPr/>
        </p:nvCxnSpPr>
        <p:spPr bwMode="auto">
          <a:xfrm flipH="1" flipV="1">
            <a:off x="3924300" y="1751012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30"/>
          <p:cNvCxnSpPr>
            <a:cxnSpLocks noChangeShapeType="1"/>
            <a:stCxn id="12" idx="4"/>
            <a:endCxn id="14" idx="7"/>
          </p:cNvCxnSpPr>
          <p:nvPr/>
        </p:nvCxnSpPr>
        <p:spPr bwMode="auto">
          <a:xfrm flipH="1">
            <a:off x="4440238" y="1751012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31"/>
          <p:cNvCxnSpPr>
            <a:cxnSpLocks noChangeShapeType="1"/>
            <a:stCxn id="8" idx="5"/>
            <a:endCxn id="13" idx="1"/>
          </p:cNvCxnSpPr>
          <p:nvPr/>
        </p:nvCxnSpPr>
        <p:spPr bwMode="auto">
          <a:xfrm rot="16200000" flipH="1">
            <a:off x="2382604" y="1990491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400300" y="1674812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3"/>
          <p:cNvCxnSpPr>
            <a:cxnSpLocks noChangeShapeType="1"/>
            <a:stCxn id="10" idx="5"/>
            <a:endCxn id="13" idx="2"/>
          </p:cNvCxnSpPr>
          <p:nvPr/>
        </p:nvCxnSpPr>
        <p:spPr bwMode="auto">
          <a:xfrm rot="16200000" flipH="1">
            <a:off x="2706454" y="2504841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4"/>
          <p:cNvCxnSpPr>
            <a:cxnSpLocks noChangeShapeType="1"/>
            <a:stCxn id="13" idx="3"/>
            <a:endCxn id="9" idx="5"/>
          </p:cNvCxnSpPr>
          <p:nvPr/>
        </p:nvCxnSpPr>
        <p:spPr bwMode="auto">
          <a:xfrm rot="5400000" flipH="1">
            <a:off x="1981200" y="1858495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8100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4800600" y="10080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7</a:t>
            </a: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522538" y="22272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352800" y="2913062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4419600" y="20748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3048000" y="1208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4267200" y="1284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46482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2971800" y="1893887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3810000" y="1817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3600450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3810000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2503487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2133600" y="29606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981200" y="1665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50" name="Text Box 64"/>
          <p:cNvSpPr txBox="1">
            <a:spLocks noChangeArrowheads="1"/>
          </p:cNvSpPr>
          <p:nvPr/>
        </p:nvSpPr>
        <p:spPr bwMode="auto">
          <a:xfrm>
            <a:off x="1371600" y="2046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1" name="Text Box 65"/>
          <p:cNvSpPr txBox="1">
            <a:spLocks noChangeArrowheads="1"/>
          </p:cNvSpPr>
          <p:nvPr/>
        </p:nvSpPr>
        <p:spPr bwMode="auto">
          <a:xfrm>
            <a:off x="1219200" y="24272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48077"/>
              </p:ext>
            </p:ext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</a:t>
            </a:r>
          </a:p>
        </p:txBody>
      </p:sp>
    </p:spTree>
    <p:extLst>
      <p:ext uri="{BB962C8B-B14F-4D97-AF65-F5344CB8AC3E}">
        <p14:creationId xmlns:p14="http://schemas.microsoft.com/office/powerpoint/2010/main" val="1046756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143000" y="14747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171700" y="18938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431244" y="971490"/>
            <a:ext cx="3675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1447800" y="31242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100704" y="20574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657600" y="16764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3657600" y="28194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676400" y="1752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5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315804" y="14570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990600" y="26762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1287294" y="24192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5" name="AutoShape 26"/>
          <p:cNvCxnSpPr>
            <a:cxnSpLocks noChangeShapeType="1"/>
            <a:stCxn id="10" idx="6"/>
            <a:endCxn id="13" idx="3"/>
          </p:cNvCxnSpPr>
          <p:nvPr/>
        </p:nvCxnSpPr>
        <p:spPr bwMode="auto">
          <a:xfrm flipV="1">
            <a:off x="2590800" y="23064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2887494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9" name="AutoShape 32"/>
          <p:cNvCxnSpPr>
            <a:cxnSpLocks noChangeShapeType="1"/>
            <a:stCxn id="13" idx="1"/>
            <a:endCxn id="8" idx="6"/>
          </p:cNvCxnSpPr>
          <p:nvPr/>
        </p:nvCxnSpPr>
        <p:spPr bwMode="auto">
          <a:xfrm rot="16200000" flipV="1">
            <a:off x="2909094" y="13850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3116094" y="1371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73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967348" y="28723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982494" y="3028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cxnSp>
        <p:nvCxnSpPr>
          <p:cNvPr id="7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748398" y="28328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828800" y="2895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6</a:t>
            </a:r>
          </a:p>
        </p:txBody>
      </p:sp>
      <p:sp>
        <p:nvSpPr>
          <p:cNvPr id="82" name="Text Box 63"/>
          <p:cNvSpPr txBox="1">
            <a:spLocks noChangeArrowheads="1"/>
          </p:cNvSpPr>
          <p:nvPr/>
        </p:nvSpPr>
        <p:spPr bwMode="auto">
          <a:xfrm>
            <a:off x="2963694" y="2514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83" name="AutoShape 26"/>
          <p:cNvCxnSpPr>
            <a:cxnSpLocks noChangeShapeType="1"/>
            <a:stCxn id="10" idx="5"/>
            <a:endCxn id="14" idx="1"/>
          </p:cNvCxnSpPr>
          <p:nvPr/>
        </p:nvCxnSpPr>
        <p:spPr bwMode="auto">
          <a:xfrm rot="16200000" flipH="1">
            <a:off x="2796148" y="24151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AutoShape 26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581400" y="2438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cxnSp>
        <p:nvCxnSpPr>
          <p:cNvPr id="90" name="AutoShape 26"/>
          <p:cNvCxnSpPr>
            <a:cxnSpLocks noChangeShapeType="1"/>
            <a:stCxn id="11" idx="6"/>
            <a:endCxn id="14" idx="3"/>
          </p:cNvCxnSpPr>
          <p:nvPr/>
        </p:nvCxnSpPr>
        <p:spPr bwMode="auto">
          <a:xfrm flipV="1">
            <a:off x="1905000" y="32970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" name="Text Box 63"/>
          <p:cNvSpPr txBox="1">
            <a:spLocks noChangeArrowheads="1"/>
          </p:cNvSpPr>
          <p:nvPr/>
        </p:nvSpPr>
        <p:spPr bwMode="auto">
          <a:xfrm>
            <a:off x="2430294" y="31242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10</a:t>
            </a:r>
          </a:p>
        </p:txBody>
      </p:sp>
      <p:sp>
        <p:nvSpPr>
          <p:cNvPr id="46" name="TextBox 45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1897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143000" y="14747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171700" y="18938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1447800" y="31242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100704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657600" y="16764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3657600" y="2819400"/>
            <a:ext cx="3675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  <a:p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676400" y="1752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£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</a:t>
                      </a:r>
                      <a:endParaRPr lang="en-US" sz="1800" dirty="0">
                        <a:solidFill>
                          <a:schemeClr val="tx1"/>
                        </a:solidFill>
                        <a:sym typeface="Math1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5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315804" y="14570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990600" y="26762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1287294" y="24192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5" name="AutoShape 26"/>
          <p:cNvCxnSpPr>
            <a:cxnSpLocks noChangeShapeType="1"/>
            <a:stCxn id="10" idx="6"/>
            <a:endCxn id="13" idx="3"/>
          </p:cNvCxnSpPr>
          <p:nvPr/>
        </p:nvCxnSpPr>
        <p:spPr bwMode="auto">
          <a:xfrm flipV="1">
            <a:off x="2590800" y="23064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2887494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9" name="AutoShape 32"/>
          <p:cNvCxnSpPr>
            <a:cxnSpLocks noChangeShapeType="1"/>
            <a:stCxn id="13" idx="1"/>
            <a:endCxn id="8" idx="6"/>
          </p:cNvCxnSpPr>
          <p:nvPr/>
        </p:nvCxnSpPr>
        <p:spPr bwMode="auto">
          <a:xfrm rot="16200000" flipV="1">
            <a:off x="2909094" y="13850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3116094" y="1371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73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967348" y="28723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982494" y="3028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cxnSp>
        <p:nvCxnSpPr>
          <p:cNvPr id="7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748398" y="28328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828800" y="2895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6</a:t>
            </a:r>
          </a:p>
        </p:txBody>
      </p:sp>
      <p:sp>
        <p:nvSpPr>
          <p:cNvPr id="82" name="Text Box 63"/>
          <p:cNvSpPr txBox="1">
            <a:spLocks noChangeArrowheads="1"/>
          </p:cNvSpPr>
          <p:nvPr/>
        </p:nvSpPr>
        <p:spPr bwMode="auto">
          <a:xfrm>
            <a:off x="2963694" y="2514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83" name="AutoShape 26"/>
          <p:cNvCxnSpPr>
            <a:cxnSpLocks noChangeShapeType="1"/>
            <a:stCxn id="10" idx="5"/>
            <a:endCxn id="14" idx="1"/>
          </p:cNvCxnSpPr>
          <p:nvPr/>
        </p:nvCxnSpPr>
        <p:spPr bwMode="auto">
          <a:xfrm rot="16200000" flipH="1">
            <a:off x="2796148" y="24151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AutoShape 26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581400" y="2438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cxnSp>
        <p:nvCxnSpPr>
          <p:cNvPr id="90" name="AutoShape 26"/>
          <p:cNvCxnSpPr>
            <a:cxnSpLocks noChangeShapeType="1"/>
            <a:stCxn id="11" idx="6"/>
            <a:endCxn id="14" idx="3"/>
          </p:cNvCxnSpPr>
          <p:nvPr/>
        </p:nvCxnSpPr>
        <p:spPr bwMode="auto">
          <a:xfrm flipV="1">
            <a:off x="1905000" y="32970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" name="Text Box 63"/>
          <p:cNvSpPr txBox="1">
            <a:spLocks noChangeArrowheads="1"/>
          </p:cNvSpPr>
          <p:nvPr/>
        </p:nvSpPr>
        <p:spPr bwMode="auto">
          <a:xfrm>
            <a:off x="2430294" y="31242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10</a:t>
            </a:r>
          </a:p>
        </p:txBody>
      </p:sp>
      <p:sp>
        <p:nvSpPr>
          <p:cNvPr id="46" name="TextBox 45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6485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143000" y="14747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171700" y="18938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6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14478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100704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657600" y="1676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3657600" y="2819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6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676400" y="1752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£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5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315804" y="14570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990600" y="26762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1287294" y="24192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5" name="AutoShape 26"/>
          <p:cNvCxnSpPr>
            <a:cxnSpLocks noChangeShapeType="1"/>
            <a:stCxn id="10" idx="6"/>
            <a:endCxn id="13" idx="3"/>
          </p:cNvCxnSpPr>
          <p:nvPr/>
        </p:nvCxnSpPr>
        <p:spPr bwMode="auto">
          <a:xfrm flipV="1">
            <a:off x="2590800" y="23064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2887494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9" name="AutoShape 32"/>
          <p:cNvCxnSpPr>
            <a:cxnSpLocks noChangeShapeType="1"/>
            <a:stCxn id="13" idx="1"/>
            <a:endCxn id="8" idx="6"/>
          </p:cNvCxnSpPr>
          <p:nvPr/>
        </p:nvCxnSpPr>
        <p:spPr bwMode="auto">
          <a:xfrm rot="16200000" flipV="1">
            <a:off x="2909094" y="13850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3116094" y="1371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73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967348" y="28723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982494" y="3028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cxnSp>
        <p:nvCxnSpPr>
          <p:cNvPr id="7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748398" y="28328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828800" y="2895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6</a:t>
            </a:r>
          </a:p>
        </p:txBody>
      </p:sp>
      <p:sp>
        <p:nvSpPr>
          <p:cNvPr id="82" name="Text Box 63"/>
          <p:cNvSpPr txBox="1">
            <a:spLocks noChangeArrowheads="1"/>
          </p:cNvSpPr>
          <p:nvPr/>
        </p:nvSpPr>
        <p:spPr bwMode="auto">
          <a:xfrm>
            <a:off x="2963694" y="2514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83" name="AutoShape 26"/>
          <p:cNvCxnSpPr>
            <a:cxnSpLocks noChangeShapeType="1"/>
            <a:stCxn id="10" idx="5"/>
            <a:endCxn id="14" idx="1"/>
          </p:cNvCxnSpPr>
          <p:nvPr/>
        </p:nvCxnSpPr>
        <p:spPr bwMode="auto">
          <a:xfrm rot="16200000" flipH="1">
            <a:off x="2796148" y="24151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AutoShape 26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581400" y="2438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cxnSp>
        <p:nvCxnSpPr>
          <p:cNvPr id="90" name="AutoShape 26"/>
          <p:cNvCxnSpPr>
            <a:cxnSpLocks noChangeShapeType="1"/>
            <a:stCxn id="11" idx="6"/>
            <a:endCxn id="14" idx="3"/>
          </p:cNvCxnSpPr>
          <p:nvPr/>
        </p:nvCxnSpPr>
        <p:spPr bwMode="auto">
          <a:xfrm flipV="1">
            <a:off x="1905000" y="32970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" name="Text Box 63"/>
          <p:cNvSpPr txBox="1">
            <a:spLocks noChangeArrowheads="1"/>
          </p:cNvSpPr>
          <p:nvPr/>
        </p:nvSpPr>
        <p:spPr bwMode="auto">
          <a:xfrm>
            <a:off x="2430294" y="31242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10</a:t>
            </a:r>
          </a:p>
        </p:txBody>
      </p:sp>
      <p:sp>
        <p:nvSpPr>
          <p:cNvPr id="46" name="TextBox 45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</a:t>
            </a:r>
          </a:p>
        </p:txBody>
      </p:sp>
    </p:spTree>
    <p:extLst>
      <p:ext uri="{BB962C8B-B14F-4D97-AF65-F5344CB8AC3E}">
        <p14:creationId xmlns:p14="http://schemas.microsoft.com/office/powerpoint/2010/main" val="356325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143000" y="14747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171700" y="18938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6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14478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100704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657600" y="1676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3657600" y="2819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6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676400" y="1752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5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315804" y="14570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990600" y="26762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1287294" y="24192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5" name="AutoShape 26"/>
          <p:cNvCxnSpPr>
            <a:cxnSpLocks noChangeShapeType="1"/>
            <a:stCxn id="10" idx="6"/>
            <a:endCxn id="13" idx="3"/>
          </p:cNvCxnSpPr>
          <p:nvPr/>
        </p:nvCxnSpPr>
        <p:spPr bwMode="auto">
          <a:xfrm flipV="1">
            <a:off x="2590800" y="23064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2887494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9" name="AutoShape 32"/>
          <p:cNvCxnSpPr>
            <a:cxnSpLocks noChangeShapeType="1"/>
            <a:stCxn id="13" idx="1"/>
            <a:endCxn id="8" idx="6"/>
          </p:cNvCxnSpPr>
          <p:nvPr/>
        </p:nvCxnSpPr>
        <p:spPr bwMode="auto">
          <a:xfrm rot="16200000" flipV="1">
            <a:off x="2909094" y="13850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3116094" y="1371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73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967348" y="28723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982494" y="3028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cxnSp>
        <p:nvCxnSpPr>
          <p:cNvPr id="7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748398" y="28328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828800" y="2895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6</a:t>
            </a:r>
          </a:p>
        </p:txBody>
      </p:sp>
      <p:sp>
        <p:nvSpPr>
          <p:cNvPr id="82" name="Text Box 63"/>
          <p:cNvSpPr txBox="1">
            <a:spLocks noChangeArrowheads="1"/>
          </p:cNvSpPr>
          <p:nvPr/>
        </p:nvSpPr>
        <p:spPr bwMode="auto">
          <a:xfrm>
            <a:off x="2963694" y="2514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83" name="AutoShape 26"/>
          <p:cNvCxnSpPr>
            <a:cxnSpLocks noChangeShapeType="1"/>
            <a:stCxn id="10" idx="5"/>
            <a:endCxn id="14" idx="1"/>
          </p:cNvCxnSpPr>
          <p:nvPr/>
        </p:nvCxnSpPr>
        <p:spPr bwMode="auto">
          <a:xfrm rot="16200000" flipH="1">
            <a:off x="2796148" y="24151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AutoShape 26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581400" y="2438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cxnSp>
        <p:nvCxnSpPr>
          <p:cNvPr id="90" name="AutoShape 26"/>
          <p:cNvCxnSpPr>
            <a:cxnSpLocks noChangeShapeType="1"/>
            <a:stCxn id="11" idx="6"/>
            <a:endCxn id="14" idx="3"/>
          </p:cNvCxnSpPr>
          <p:nvPr/>
        </p:nvCxnSpPr>
        <p:spPr bwMode="auto">
          <a:xfrm flipV="1">
            <a:off x="1905000" y="32970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" name="Text Box 63"/>
          <p:cNvSpPr txBox="1">
            <a:spLocks noChangeArrowheads="1"/>
          </p:cNvSpPr>
          <p:nvPr/>
        </p:nvSpPr>
        <p:spPr bwMode="auto">
          <a:xfrm>
            <a:off x="2430294" y="31242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10</a:t>
            </a:r>
          </a:p>
        </p:txBody>
      </p:sp>
      <p:sp>
        <p:nvSpPr>
          <p:cNvPr id="46" name="TextBox 45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</a:t>
            </a:r>
          </a:p>
        </p:txBody>
      </p:sp>
    </p:spTree>
    <p:extLst>
      <p:ext uri="{BB962C8B-B14F-4D97-AF65-F5344CB8AC3E}">
        <p14:creationId xmlns:p14="http://schemas.microsoft.com/office/powerpoint/2010/main" val="3135791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143000" y="14747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171700" y="18938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3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14478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100704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657600" y="1676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3657600" y="2819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6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676400" y="1752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 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5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315804" y="14570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990600" y="26762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1287294" y="24192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5" name="AutoShape 26"/>
          <p:cNvCxnSpPr>
            <a:cxnSpLocks noChangeShapeType="1"/>
            <a:stCxn id="10" idx="6"/>
            <a:endCxn id="13" idx="3"/>
          </p:cNvCxnSpPr>
          <p:nvPr/>
        </p:nvCxnSpPr>
        <p:spPr bwMode="auto">
          <a:xfrm flipV="1">
            <a:off x="2590800" y="23064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2887494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9" name="AutoShape 32"/>
          <p:cNvCxnSpPr>
            <a:cxnSpLocks noChangeShapeType="1"/>
            <a:stCxn id="13" idx="1"/>
            <a:endCxn id="8" idx="6"/>
          </p:cNvCxnSpPr>
          <p:nvPr/>
        </p:nvCxnSpPr>
        <p:spPr bwMode="auto">
          <a:xfrm rot="16200000" flipV="1">
            <a:off x="2909094" y="13850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3116094" y="1371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73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967348" y="28723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982494" y="3028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cxnSp>
        <p:nvCxnSpPr>
          <p:cNvPr id="7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748398" y="28328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828800" y="2895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6</a:t>
            </a:r>
          </a:p>
        </p:txBody>
      </p:sp>
      <p:sp>
        <p:nvSpPr>
          <p:cNvPr id="82" name="Text Box 63"/>
          <p:cNvSpPr txBox="1">
            <a:spLocks noChangeArrowheads="1"/>
          </p:cNvSpPr>
          <p:nvPr/>
        </p:nvSpPr>
        <p:spPr bwMode="auto">
          <a:xfrm>
            <a:off x="2963694" y="2514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83" name="AutoShape 26"/>
          <p:cNvCxnSpPr>
            <a:cxnSpLocks noChangeShapeType="1"/>
            <a:stCxn id="10" idx="5"/>
            <a:endCxn id="14" idx="1"/>
          </p:cNvCxnSpPr>
          <p:nvPr/>
        </p:nvCxnSpPr>
        <p:spPr bwMode="auto">
          <a:xfrm rot="16200000" flipH="1">
            <a:off x="2796148" y="24151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AutoShape 26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581400" y="2438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cxnSp>
        <p:nvCxnSpPr>
          <p:cNvPr id="90" name="AutoShape 26"/>
          <p:cNvCxnSpPr>
            <a:cxnSpLocks noChangeShapeType="1"/>
            <a:stCxn id="11" idx="6"/>
            <a:endCxn id="14" idx="3"/>
          </p:cNvCxnSpPr>
          <p:nvPr/>
        </p:nvCxnSpPr>
        <p:spPr bwMode="auto">
          <a:xfrm flipV="1">
            <a:off x="1905000" y="32970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" name="Text Box 63"/>
          <p:cNvSpPr txBox="1">
            <a:spLocks noChangeArrowheads="1"/>
          </p:cNvSpPr>
          <p:nvPr/>
        </p:nvSpPr>
        <p:spPr bwMode="auto">
          <a:xfrm>
            <a:off x="2430294" y="31242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10</a:t>
            </a:r>
          </a:p>
        </p:txBody>
      </p:sp>
      <p:sp>
        <p:nvSpPr>
          <p:cNvPr id="46" name="TextBox 45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</a:t>
            </a:r>
          </a:p>
        </p:txBody>
      </p:sp>
    </p:spTree>
    <p:extLst>
      <p:ext uri="{BB962C8B-B14F-4D97-AF65-F5344CB8AC3E}">
        <p14:creationId xmlns:p14="http://schemas.microsoft.com/office/powerpoint/2010/main" val="3200145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143000" y="14747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171700" y="18938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3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14478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100704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657600" y="1676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3657600" y="2819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6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676400" y="1752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5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315804" y="14570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990600" y="26762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1287294" y="24192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5" name="AutoShape 26"/>
          <p:cNvCxnSpPr>
            <a:cxnSpLocks noChangeShapeType="1"/>
            <a:stCxn id="10" idx="6"/>
            <a:endCxn id="13" idx="3"/>
          </p:cNvCxnSpPr>
          <p:nvPr/>
        </p:nvCxnSpPr>
        <p:spPr bwMode="auto">
          <a:xfrm flipV="1">
            <a:off x="2590800" y="23064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2887494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9" name="AutoShape 32"/>
          <p:cNvCxnSpPr>
            <a:cxnSpLocks noChangeShapeType="1"/>
            <a:stCxn id="13" idx="1"/>
            <a:endCxn id="8" idx="6"/>
          </p:cNvCxnSpPr>
          <p:nvPr/>
        </p:nvCxnSpPr>
        <p:spPr bwMode="auto">
          <a:xfrm rot="16200000" flipV="1">
            <a:off x="2909094" y="13850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3116094" y="1371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73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967348" y="28723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982494" y="3028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cxnSp>
        <p:nvCxnSpPr>
          <p:cNvPr id="7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748398" y="28328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828800" y="2895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6</a:t>
            </a:r>
          </a:p>
        </p:txBody>
      </p:sp>
      <p:sp>
        <p:nvSpPr>
          <p:cNvPr id="82" name="Text Box 63"/>
          <p:cNvSpPr txBox="1">
            <a:spLocks noChangeArrowheads="1"/>
          </p:cNvSpPr>
          <p:nvPr/>
        </p:nvSpPr>
        <p:spPr bwMode="auto">
          <a:xfrm>
            <a:off x="2963694" y="2514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83" name="AutoShape 26"/>
          <p:cNvCxnSpPr>
            <a:cxnSpLocks noChangeShapeType="1"/>
            <a:stCxn id="10" idx="5"/>
            <a:endCxn id="14" idx="1"/>
          </p:cNvCxnSpPr>
          <p:nvPr/>
        </p:nvCxnSpPr>
        <p:spPr bwMode="auto">
          <a:xfrm rot="16200000" flipH="1">
            <a:off x="2796148" y="24151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AutoShape 26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581400" y="2438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cxnSp>
        <p:nvCxnSpPr>
          <p:cNvPr id="90" name="AutoShape 26"/>
          <p:cNvCxnSpPr>
            <a:cxnSpLocks noChangeShapeType="1"/>
            <a:stCxn id="11" idx="6"/>
            <a:endCxn id="14" idx="3"/>
          </p:cNvCxnSpPr>
          <p:nvPr/>
        </p:nvCxnSpPr>
        <p:spPr bwMode="auto">
          <a:xfrm flipV="1">
            <a:off x="1905000" y="32970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" name="Text Box 63"/>
          <p:cNvSpPr txBox="1">
            <a:spLocks noChangeArrowheads="1"/>
          </p:cNvSpPr>
          <p:nvPr/>
        </p:nvSpPr>
        <p:spPr bwMode="auto">
          <a:xfrm>
            <a:off x="2430294" y="31242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10</a:t>
            </a:r>
          </a:p>
        </p:txBody>
      </p:sp>
      <p:sp>
        <p:nvSpPr>
          <p:cNvPr id="46" name="TextBox 45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E, B</a:t>
            </a:r>
          </a:p>
        </p:txBody>
      </p:sp>
    </p:spTree>
    <p:extLst>
      <p:ext uri="{BB962C8B-B14F-4D97-AF65-F5344CB8AC3E}">
        <p14:creationId xmlns:p14="http://schemas.microsoft.com/office/powerpoint/2010/main" val="331252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Single 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Done: BFS to find the minimum path length from </a:t>
            </a:r>
            <a:r>
              <a:rPr lang="en-US" b="1" dirty="0"/>
              <a:t>v</a:t>
            </a:r>
            <a:r>
              <a:rPr lang="en-US" dirty="0"/>
              <a:t> to </a:t>
            </a:r>
            <a:r>
              <a:rPr lang="en-US" b="1" dirty="0"/>
              <a:t>u</a:t>
            </a:r>
            <a:r>
              <a:rPr lang="en-US" dirty="0"/>
              <a:t> in </a:t>
            </a:r>
          </a:p>
          <a:p>
            <a:pPr marL="0" indent="0">
              <a:buNone/>
            </a:pPr>
            <a:r>
              <a:rPr lang="en-US" i="1" dirty="0"/>
              <a:t>	O</a:t>
            </a:r>
            <a:r>
              <a:rPr lang="en-US" dirty="0"/>
              <a:t>(|E|+|V|)</a:t>
            </a:r>
          </a:p>
          <a:p>
            <a:endParaRPr lang="en-US" dirty="0"/>
          </a:p>
          <a:p>
            <a:r>
              <a:rPr lang="en-US" dirty="0"/>
              <a:t>Actually, can find the minimum path length from </a:t>
            </a:r>
            <a:r>
              <a:rPr lang="en-US" b="1" dirty="0"/>
              <a:t>v</a:t>
            </a:r>
            <a:r>
              <a:rPr lang="en-US" dirty="0"/>
              <a:t> to </a:t>
            </a:r>
            <a:r>
              <a:rPr lang="en-US" i="1" dirty="0"/>
              <a:t>every node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Still </a:t>
            </a:r>
            <a:r>
              <a:rPr lang="en-US" i="1" dirty="0"/>
              <a:t>O</a:t>
            </a:r>
            <a:r>
              <a:rPr lang="en-US" dirty="0"/>
              <a:t>(|E|+|V|)</a:t>
            </a:r>
          </a:p>
          <a:p>
            <a:pPr lvl="1"/>
            <a:r>
              <a:rPr lang="en-US" dirty="0"/>
              <a:t>No faster way for a “distinguished” destination in the worst-case</a:t>
            </a:r>
          </a:p>
          <a:p>
            <a:pPr lvl="1"/>
            <a:endParaRPr lang="en-US" sz="1000" dirty="0"/>
          </a:p>
          <a:p>
            <a:r>
              <a:rPr lang="en-US" dirty="0"/>
              <a:t>Now:  Weighted graphs </a:t>
            </a:r>
          </a:p>
          <a:p>
            <a:endParaRPr lang="en-US" sz="1000" dirty="0"/>
          </a:p>
          <a:p>
            <a:pPr algn="ctr">
              <a:buNone/>
            </a:pPr>
            <a:r>
              <a:rPr lang="en-US" dirty="0">
                <a:solidFill>
                  <a:srgbClr val="4F81BD"/>
                </a:solidFill>
              </a:rPr>
              <a:t>Given a weighted graph and node </a:t>
            </a:r>
            <a:r>
              <a:rPr lang="en-US" b="1" dirty="0">
                <a:solidFill>
                  <a:srgbClr val="4F81BD"/>
                </a:solidFill>
              </a:rPr>
              <a:t>v</a:t>
            </a:r>
            <a:r>
              <a:rPr lang="en-US" dirty="0">
                <a:solidFill>
                  <a:srgbClr val="4F81BD"/>
                </a:solidFill>
              </a:rPr>
              <a:t>, </a:t>
            </a:r>
          </a:p>
          <a:p>
            <a:pPr algn="ctr">
              <a:buNone/>
            </a:pPr>
            <a:r>
              <a:rPr lang="en-US" dirty="0">
                <a:solidFill>
                  <a:srgbClr val="4F81BD"/>
                </a:solidFill>
              </a:rPr>
              <a:t>find the minimum-cost path from </a:t>
            </a:r>
            <a:r>
              <a:rPr lang="en-US" b="1" dirty="0">
                <a:solidFill>
                  <a:srgbClr val="4F81BD"/>
                </a:solidFill>
              </a:rPr>
              <a:t>v</a:t>
            </a:r>
            <a:r>
              <a:rPr lang="en-US" dirty="0">
                <a:solidFill>
                  <a:srgbClr val="4F81BD"/>
                </a:solidFill>
              </a:rPr>
              <a:t> to every node </a:t>
            </a:r>
          </a:p>
          <a:p>
            <a:endParaRPr lang="en-US" sz="1000" dirty="0"/>
          </a:p>
          <a:p>
            <a:r>
              <a:rPr lang="en-US" dirty="0"/>
              <a:t>As before, asymptotically no harder than for one destination</a:t>
            </a:r>
          </a:p>
          <a:p>
            <a:r>
              <a:rPr lang="en-US" dirty="0"/>
              <a:t>Unlike before, BFS will not work -&gt; only looks at path length.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279574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143000" y="14747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171700" y="18938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3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14478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100704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657600" y="1676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3657600" y="2819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6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676400" y="1752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5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315804" y="14570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990600" y="26762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1287294" y="24192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5" name="AutoShape 26"/>
          <p:cNvCxnSpPr>
            <a:cxnSpLocks noChangeShapeType="1"/>
            <a:stCxn id="10" idx="6"/>
            <a:endCxn id="13" idx="3"/>
          </p:cNvCxnSpPr>
          <p:nvPr/>
        </p:nvCxnSpPr>
        <p:spPr bwMode="auto">
          <a:xfrm flipV="1">
            <a:off x="2590800" y="23064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2887494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9" name="AutoShape 32"/>
          <p:cNvCxnSpPr>
            <a:cxnSpLocks noChangeShapeType="1"/>
            <a:stCxn id="13" idx="1"/>
            <a:endCxn id="8" idx="6"/>
          </p:cNvCxnSpPr>
          <p:nvPr/>
        </p:nvCxnSpPr>
        <p:spPr bwMode="auto">
          <a:xfrm rot="16200000" flipV="1">
            <a:off x="2909094" y="13850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3116094" y="1371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73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967348" y="28723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982494" y="3028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cxnSp>
        <p:nvCxnSpPr>
          <p:cNvPr id="7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748398" y="28328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828800" y="2895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6</a:t>
            </a:r>
          </a:p>
        </p:txBody>
      </p:sp>
      <p:sp>
        <p:nvSpPr>
          <p:cNvPr id="82" name="Text Box 63"/>
          <p:cNvSpPr txBox="1">
            <a:spLocks noChangeArrowheads="1"/>
          </p:cNvSpPr>
          <p:nvPr/>
        </p:nvSpPr>
        <p:spPr bwMode="auto">
          <a:xfrm>
            <a:off x="2963694" y="2514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83" name="AutoShape 26"/>
          <p:cNvCxnSpPr>
            <a:cxnSpLocks noChangeShapeType="1"/>
            <a:stCxn id="10" idx="5"/>
            <a:endCxn id="14" idx="1"/>
          </p:cNvCxnSpPr>
          <p:nvPr/>
        </p:nvCxnSpPr>
        <p:spPr bwMode="auto">
          <a:xfrm rot="16200000" flipH="1">
            <a:off x="2796148" y="24151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AutoShape 26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581400" y="2438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cxnSp>
        <p:nvCxnSpPr>
          <p:cNvPr id="90" name="AutoShape 26"/>
          <p:cNvCxnSpPr>
            <a:cxnSpLocks noChangeShapeType="1"/>
            <a:stCxn id="11" idx="6"/>
            <a:endCxn id="14" idx="3"/>
          </p:cNvCxnSpPr>
          <p:nvPr/>
        </p:nvCxnSpPr>
        <p:spPr bwMode="auto">
          <a:xfrm flipV="1">
            <a:off x="1905000" y="32970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" name="Text Box 63"/>
          <p:cNvSpPr txBox="1">
            <a:spLocks noChangeArrowheads="1"/>
          </p:cNvSpPr>
          <p:nvPr/>
        </p:nvSpPr>
        <p:spPr bwMode="auto">
          <a:xfrm>
            <a:off x="2430294" y="31242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10</a:t>
            </a:r>
          </a:p>
        </p:txBody>
      </p:sp>
      <p:sp>
        <p:nvSpPr>
          <p:cNvPr id="46" name="TextBox 45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E, B, F</a:t>
            </a:r>
          </a:p>
        </p:txBody>
      </p:sp>
    </p:spTree>
    <p:extLst>
      <p:ext uri="{BB962C8B-B14F-4D97-AF65-F5344CB8AC3E}">
        <p14:creationId xmlns:p14="http://schemas.microsoft.com/office/powerpoint/2010/main" val="130574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762000" y="13604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438400" y="12842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9600" y="25796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09800" y="2351087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9" name="AutoShape 24"/>
          <p:cNvCxnSpPr>
            <a:cxnSpLocks noChangeShapeType="1"/>
            <a:stCxn id="7" idx="3"/>
            <a:endCxn id="9" idx="0"/>
          </p:cNvCxnSpPr>
          <p:nvPr/>
        </p:nvCxnSpPr>
        <p:spPr bwMode="auto">
          <a:xfrm flipH="1">
            <a:off x="800100" y="1695450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6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 flipV="1">
            <a:off x="1143000" y="1474787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2"/>
          <p:cNvCxnSpPr>
            <a:cxnSpLocks noChangeShapeType="1"/>
            <a:stCxn id="10" idx="0"/>
            <a:endCxn id="8" idx="4"/>
          </p:cNvCxnSpPr>
          <p:nvPr/>
        </p:nvCxnSpPr>
        <p:spPr bwMode="auto">
          <a:xfrm rot="5400000" flipH="1" flipV="1">
            <a:off x="2171700" y="1893887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822325" y="103981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514600" y="971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3</a:t>
            </a:r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1447800" y="3124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304800" y="2684462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2100704" y="2057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3657600" y="1676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3657600" y="2819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6</a:t>
            </a:r>
          </a:p>
        </p:txBody>
      </p:sp>
      <p:sp>
        <p:nvSpPr>
          <p:cNvPr id="39" name="Text Box 53"/>
          <p:cNvSpPr txBox="1">
            <a:spLocks noChangeArrowheads="1"/>
          </p:cNvSpPr>
          <p:nvPr/>
        </p:nvSpPr>
        <p:spPr bwMode="auto">
          <a:xfrm>
            <a:off x="1600200" y="1133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1676400" y="1752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52" name="Text Box 66"/>
          <p:cNvSpPr txBox="1">
            <a:spLocks noChangeArrowheads="1"/>
          </p:cNvSpPr>
          <p:nvPr/>
        </p:nvSpPr>
        <p:spPr bwMode="auto">
          <a:xfrm>
            <a:off x="533400" y="1970087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/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2438400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58" name="AutoShape 26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315804" y="1457091"/>
            <a:ext cx="721192" cy="1178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AutoShape 26"/>
          <p:cNvCxnSpPr>
            <a:cxnSpLocks noChangeShapeType="1"/>
            <a:stCxn id="9" idx="6"/>
            <a:endCxn id="10" idx="3"/>
          </p:cNvCxnSpPr>
          <p:nvPr/>
        </p:nvCxnSpPr>
        <p:spPr bwMode="auto">
          <a:xfrm flipV="1">
            <a:off x="990600" y="2676291"/>
            <a:ext cx="1274996" cy="93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1287294" y="24192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5" name="AutoShape 26"/>
          <p:cNvCxnSpPr>
            <a:cxnSpLocks noChangeShapeType="1"/>
            <a:stCxn id="10" idx="6"/>
            <a:endCxn id="13" idx="3"/>
          </p:cNvCxnSpPr>
          <p:nvPr/>
        </p:nvCxnSpPr>
        <p:spPr bwMode="auto">
          <a:xfrm flipV="1">
            <a:off x="2590800" y="2306404"/>
            <a:ext cx="970196" cy="2351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Text Box 63"/>
          <p:cNvSpPr txBox="1">
            <a:spLocks noChangeArrowheads="1"/>
          </p:cNvSpPr>
          <p:nvPr/>
        </p:nvSpPr>
        <p:spPr bwMode="auto">
          <a:xfrm>
            <a:off x="2887494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69" name="AutoShape 32"/>
          <p:cNvCxnSpPr>
            <a:cxnSpLocks noChangeShapeType="1"/>
            <a:stCxn id="13" idx="1"/>
            <a:endCxn id="8" idx="6"/>
          </p:cNvCxnSpPr>
          <p:nvPr/>
        </p:nvCxnSpPr>
        <p:spPr bwMode="auto">
          <a:xfrm rot="16200000" flipV="1">
            <a:off x="2909094" y="1385094"/>
            <a:ext cx="562209" cy="7415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3116094" y="1371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cxnSp>
        <p:nvCxnSpPr>
          <p:cNvPr id="73" name="AutoShape 2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967348" y="2872347"/>
            <a:ext cx="579905" cy="644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Text Box 66"/>
          <p:cNvSpPr txBox="1">
            <a:spLocks noChangeArrowheads="1"/>
          </p:cNvSpPr>
          <p:nvPr/>
        </p:nvSpPr>
        <p:spPr bwMode="auto">
          <a:xfrm>
            <a:off x="982494" y="3028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2</a:t>
            </a:r>
          </a:p>
        </p:txBody>
      </p:sp>
      <p:cxnSp>
        <p:nvCxnSpPr>
          <p:cNvPr id="77" name="AutoShape 32"/>
          <p:cNvCxnSpPr>
            <a:cxnSpLocks noChangeShapeType="1"/>
            <a:stCxn id="10" idx="4"/>
            <a:endCxn id="11" idx="7"/>
          </p:cNvCxnSpPr>
          <p:nvPr/>
        </p:nvCxnSpPr>
        <p:spPr bwMode="auto">
          <a:xfrm rot="5400000">
            <a:off x="1748398" y="2832893"/>
            <a:ext cx="752709" cy="55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828800" y="2895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6</a:t>
            </a:r>
          </a:p>
        </p:txBody>
      </p:sp>
      <p:sp>
        <p:nvSpPr>
          <p:cNvPr id="82" name="Text Box 63"/>
          <p:cNvSpPr txBox="1">
            <a:spLocks noChangeArrowheads="1"/>
          </p:cNvSpPr>
          <p:nvPr/>
        </p:nvSpPr>
        <p:spPr bwMode="auto">
          <a:xfrm>
            <a:off x="2963694" y="25146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  <p:cxnSp>
        <p:nvCxnSpPr>
          <p:cNvPr id="83" name="AutoShape 26"/>
          <p:cNvCxnSpPr>
            <a:cxnSpLocks noChangeShapeType="1"/>
            <a:stCxn id="10" idx="5"/>
            <a:endCxn id="14" idx="1"/>
          </p:cNvCxnSpPr>
          <p:nvPr/>
        </p:nvCxnSpPr>
        <p:spPr bwMode="auto">
          <a:xfrm rot="16200000" flipH="1">
            <a:off x="2796148" y="2415147"/>
            <a:ext cx="351305" cy="873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AutoShape 26"/>
          <p:cNvCxnSpPr>
            <a:cxnSpLocks noChangeShapeType="1"/>
            <a:stCxn id="14" idx="0"/>
            <a:endCxn id="13" idx="4"/>
          </p:cNvCxnSpPr>
          <p:nvPr/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581400" y="2438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cxnSp>
        <p:nvCxnSpPr>
          <p:cNvPr id="90" name="AutoShape 26"/>
          <p:cNvCxnSpPr>
            <a:cxnSpLocks noChangeShapeType="1"/>
            <a:stCxn id="11" idx="6"/>
            <a:endCxn id="14" idx="3"/>
          </p:cNvCxnSpPr>
          <p:nvPr/>
        </p:nvCxnSpPr>
        <p:spPr bwMode="auto">
          <a:xfrm flipV="1">
            <a:off x="1905000" y="3297004"/>
            <a:ext cx="1503596" cy="3224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3" name="Text Box 63"/>
          <p:cNvSpPr txBox="1">
            <a:spLocks noChangeArrowheads="1"/>
          </p:cNvSpPr>
          <p:nvPr/>
        </p:nvSpPr>
        <p:spPr bwMode="auto">
          <a:xfrm>
            <a:off x="2430294" y="31242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10</a:t>
            </a:r>
          </a:p>
        </p:txBody>
      </p:sp>
      <p:sp>
        <p:nvSpPr>
          <p:cNvPr id="46" name="TextBox 45"/>
          <p:cNvSpPr txBox="1"/>
          <p:nvPr>
            <p:custDataLst>
              <p:tags r:id="rId1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E, B, F, G</a:t>
            </a:r>
          </a:p>
        </p:txBody>
      </p:sp>
    </p:spTree>
    <p:extLst>
      <p:ext uri="{BB962C8B-B14F-4D97-AF65-F5344CB8AC3E}">
        <p14:creationId xmlns:p14="http://schemas.microsoft.com/office/powerpoint/2010/main" val="1887867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  <a:endParaRPr lang="en-US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6576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648200" y="2895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Y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44799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cxnSp>
        <p:nvCxnSpPr>
          <p:cNvPr id="61" name="AutoShape 26"/>
          <p:cNvCxnSpPr>
            <a:cxnSpLocks noChangeShapeType="1"/>
            <a:endCxn id="10" idx="2"/>
          </p:cNvCxnSpPr>
          <p:nvPr/>
        </p:nvCxnSpPr>
        <p:spPr bwMode="auto">
          <a:xfrm>
            <a:off x="33528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AutoShape 26"/>
          <p:cNvCxnSpPr>
            <a:cxnSpLocks noChangeShapeType="1"/>
          </p:cNvCxnSpPr>
          <p:nvPr/>
        </p:nvCxnSpPr>
        <p:spPr bwMode="auto">
          <a:xfrm rot="16200000" flipH="1">
            <a:off x="3314700" y="1638300"/>
            <a:ext cx="1330792" cy="1406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29718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X</a:t>
            </a: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/>
          </a:p>
        </p:txBody>
      </p:sp>
      <p:cxnSp>
        <p:nvCxnSpPr>
          <p:cNvPr id="59" name="AutoShape 26"/>
          <p:cNvCxnSpPr>
            <a:cxnSpLocks noChangeShapeType="1"/>
            <a:endCxn id="56" idx="2"/>
          </p:cNvCxnSpPr>
          <p:nvPr/>
        </p:nvCxnSpPr>
        <p:spPr bwMode="auto">
          <a:xfrm>
            <a:off x="40386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50292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/>
          </a:p>
        </p:txBody>
      </p:sp>
      <p:cxnSp>
        <p:nvCxnSpPr>
          <p:cNvPr id="62" name="AutoShape 26"/>
          <p:cNvCxnSpPr>
            <a:cxnSpLocks noChangeShapeType="1"/>
            <a:endCxn id="60" idx="2"/>
          </p:cNvCxnSpPr>
          <p:nvPr/>
        </p:nvCxnSpPr>
        <p:spPr bwMode="auto">
          <a:xfrm>
            <a:off x="47244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57150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/>
          </a:p>
        </p:txBody>
      </p:sp>
      <p:cxnSp>
        <p:nvCxnSpPr>
          <p:cNvPr id="66" name="AutoShape 26"/>
          <p:cNvCxnSpPr>
            <a:cxnSpLocks noChangeShapeType="1"/>
            <a:endCxn id="63" idx="2"/>
          </p:cNvCxnSpPr>
          <p:nvPr/>
        </p:nvCxnSpPr>
        <p:spPr bwMode="auto">
          <a:xfrm>
            <a:off x="54102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3344694" y="1200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4038600" y="1219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71" name="Text Box 63"/>
          <p:cNvSpPr txBox="1">
            <a:spLocks noChangeArrowheads="1"/>
          </p:cNvSpPr>
          <p:nvPr/>
        </p:nvSpPr>
        <p:spPr bwMode="auto">
          <a:xfrm>
            <a:off x="4724400" y="1219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5410200" y="1219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75" name="Text Box 63"/>
          <p:cNvSpPr txBox="1">
            <a:spLocks noChangeArrowheads="1"/>
          </p:cNvSpPr>
          <p:nvPr/>
        </p:nvSpPr>
        <p:spPr bwMode="auto">
          <a:xfrm>
            <a:off x="3352800" y="211449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90</a:t>
            </a:r>
          </a:p>
        </p:txBody>
      </p:sp>
      <p:cxnSp>
        <p:nvCxnSpPr>
          <p:cNvPr id="78" name="AutoShape 26"/>
          <p:cNvCxnSpPr>
            <a:cxnSpLocks noChangeShapeType="1"/>
            <a:stCxn id="10" idx="4"/>
            <a:endCxn id="14" idx="1"/>
          </p:cNvCxnSpPr>
          <p:nvPr/>
        </p:nvCxnSpPr>
        <p:spPr bwMode="auto">
          <a:xfrm rot="16200000" flipH="1">
            <a:off x="3676650" y="1924050"/>
            <a:ext cx="1198796" cy="855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4" name="AutoShape 26"/>
          <p:cNvCxnSpPr>
            <a:cxnSpLocks noChangeShapeType="1"/>
            <a:endCxn id="14" idx="0"/>
          </p:cNvCxnSpPr>
          <p:nvPr/>
        </p:nvCxnSpPr>
        <p:spPr bwMode="auto">
          <a:xfrm rot="16200000" flipH="1">
            <a:off x="4125003" y="2181902"/>
            <a:ext cx="1142999" cy="2843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7" name="AutoShape 26"/>
          <p:cNvCxnSpPr>
            <a:cxnSpLocks noChangeShapeType="1"/>
            <a:stCxn id="60" idx="4"/>
            <a:endCxn id="14" idx="7"/>
          </p:cNvCxnSpPr>
          <p:nvPr/>
        </p:nvCxnSpPr>
        <p:spPr bwMode="auto">
          <a:xfrm rot="5400000">
            <a:off x="4497154" y="2228850"/>
            <a:ext cx="1198796" cy="246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" name="AutoShape 26"/>
          <p:cNvCxnSpPr>
            <a:cxnSpLocks noChangeShapeType="1"/>
            <a:stCxn id="63" idx="4"/>
            <a:endCxn id="14" idx="7"/>
          </p:cNvCxnSpPr>
          <p:nvPr/>
        </p:nvCxnSpPr>
        <p:spPr bwMode="auto">
          <a:xfrm rot="5400000">
            <a:off x="4840054" y="1885950"/>
            <a:ext cx="1198796" cy="932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6" name="Text Box 63"/>
          <p:cNvSpPr txBox="1">
            <a:spLocks noChangeArrowheads="1"/>
          </p:cNvSpPr>
          <p:nvPr/>
        </p:nvSpPr>
        <p:spPr bwMode="auto">
          <a:xfrm>
            <a:off x="3749854" y="19050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  <a:r>
              <a:rPr lang="en-US" sz="2000" dirty="0">
                <a:latin typeface="Times New Roman" pitchFamily="18" charset="0"/>
              </a:rPr>
              <a:t>0</a:t>
            </a:r>
          </a:p>
        </p:txBody>
      </p:sp>
      <p:sp>
        <p:nvSpPr>
          <p:cNvPr id="97" name="Text Box 63"/>
          <p:cNvSpPr txBox="1">
            <a:spLocks noChangeArrowheads="1"/>
          </p:cNvSpPr>
          <p:nvPr/>
        </p:nvSpPr>
        <p:spPr bwMode="auto">
          <a:xfrm>
            <a:off x="4267200" y="19050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7</a:t>
            </a:r>
            <a:r>
              <a:rPr lang="en-US" sz="2000" dirty="0">
                <a:latin typeface="Times New Roman" pitchFamily="18" charset="0"/>
              </a:rPr>
              <a:t>0</a:t>
            </a:r>
          </a:p>
        </p:txBody>
      </p:sp>
      <p:sp>
        <p:nvSpPr>
          <p:cNvPr id="98" name="Text Box 63"/>
          <p:cNvSpPr txBox="1">
            <a:spLocks noChangeArrowheads="1"/>
          </p:cNvSpPr>
          <p:nvPr/>
        </p:nvSpPr>
        <p:spPr bwMode="auto">
          <a:xfrm>
            <a:off x="4816654" y="1828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6</a:t>
            </a:r>
            <a:r>
              <a:rPr lang="en-US" sz="2000" dirty="0">
                <a:latin typeface="Times New Roman" pitchFamily="18" charset="0"/>
              </a:rPr>
              <a:t>0</a:t>
            </a:r>
          </a:p>
        </p:txBody>
      </p:sp>
      <p:sp>
        <p:nvSpPr>
          <p:cNvPr id="99" name="Text Box 63"/>
          <p:cNvSpPr txBox="1">
            <a:spLocks noChangeArrowheads="1"/>
          </p:cNvSpPr>
          <p:nvPr/>
        </p:nvSpPr>
        <p:spPr bwMode="auto">
          <a:xfrm>
            <a:off x="5334000" y="1828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  <a:r>
              <a:rPr lang="en-US" sz="2000" dirty="0">
                <a:latin typeface="Times New Roman" pitchFamily="18" charset="0"/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38200" y="37338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the algorithm runs, how</a:t>
            </a:r>
            <a:r>
              <a:rPr lang="en-US" sz="2000" b="0" dirty="0">
                <a:latin typeface="+mn-lt"/>
              </a:rPr>
              <a:t> will the best-cost-so-far for Y change?</a:t>
            </a:r>
          </a:p>
          <a:p>
            <a:endParaRPr lang="en-US" sz="2000" b="0" dirty="0">
              <a:latin typeface="+mn-lt"/>
            </a:endParaRPr>
          </a:p>
          <a:p>
            <a:endParaRPr lang="en-US" sz="2000" b="0" dirty="0">
              <a:latin typeface="+mn-lt"/>
            </a:endParaRPr>
          </a:p>
          <a:p>
            <a:r>
              <a:rPr lang="en-US" sz="2000" b="0" dirty="0">
                <a:latin typeface="+mn-lt"/>
              </a:rPr>
              <a:t>Is this expensive?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477000" y="1905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0336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 #3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  <a:endParaRPr lang="en-US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6576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648200" y="2895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Y</a:t>
            </a:r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44799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cxnSp>
        <p:nvCxnSpPr>
          <p:cNvPr id="61" name="AutoShape 26"/>
          <p:cNvCxnSpPr>
            <a:cxnSpLocks noChangeShapeType="1"/>
            <a:endCxn id="10" idx="2"/>
          </p:cNvCxnSpPr>
          <p:nvPr/>
        </p:nvCxnSpPr>
        <p:spPr bwMode="auto">
          <a:xfrm>
            <a:off x="33528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AutoShape 26"/>
          <p:cNvCxnSpPr>
            <a:cxnSpLocks noChangeShapeType="1"/>
          </p:cNvCxnSpPr>
          <p:nvPr/>
        </p:nvCxnSpPr>
        <p:spPr bwMode="auto">
          <a:xfrm rot="16200000" flipH="1">
            <a:off x="3314700" y="1638300"/>
            <a:ext cx="1330792" cy="1406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29718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X</a:t>
            </a: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/>
          </a:p>
        </p:txBody>
      </p:sp>
      <p:cxnSp>
        <p:nvCxnSpPr>
          <p:cNvPr id="59" name="AutoShape 26"/>
          <p:cNvCxnSpPr>
            <a:cxnSpLocks noChangeShapeType="1"/>
            <a:endCxn id="56" idx="2"/>
          </p:cNvCxnSpPr>
          <p:nvPr/>
        </p:nvCxnSpPr>
        <p:spPr bwMode="auto">
          <a:xfrm>
            <a:off x="40386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50292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/>
          </a:p>
        </p:txBody>
      </p:sp>
      <p:cxnSp>
        <p:nvCxnSpPr>
          <p:cNvPr id="62" name="AutoShape 26"/>
          <p:cNvCxnSpPr>
            <a:cxnSpLocks noChangeShapeType="1"/>
            <a:endCxn id="60" idx="2"/>
          </p:cNvCxnSpPr>
          <p:nvPr/>
        </p:nvCxnSpPr>
        <p:spPr bwMode="auto">
          <a:xfrm>
            <a:off x="47244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57150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/>
          </a:p>
        </p:txBody>
      </p:sp>
      <p:cxnSp>
        <p:nvCxnSpPr>
          <p:cNvPr id="66" name="AutoShape 26"/>
          <p:cNvCxnSpPr>
            <a:cxnSpLocks noChangeShapeType="1"/>
            <a:endCxn id="63" idx="2"/>
          </p:cNvCxnSpPr>
          <p:nvPr/>
        </p:nvCxnSpPr>
        <p:spPr bwMode="auto">
          <a:xfrm>
            <a:off x="54102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3344694" y="12000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4038600" y="1219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71" name="Text Box 63"/>
          <p:cNvSpPr txBox="1">
            <a:spLocks noChangeArrowheads="1"/>
          </p:cNvSpPr>
          <p:nvPr/>
        </p:nvSpPr>
        <p:spPr bwMode="auto">
          <a:xfrm>
            <a:off x="4724400" y="1219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74" name="Text Box 63"/>
          <p:cNvSpPr txBox="1">
            <a:spLocks noChangeArrowheads="1"/>
          </p:cNvSpPr>
          <p:nvPr/>
        </p:nvSpPr>
        <p:spPr bwMode="auto">
          <a:xfrm>
            <a:off x="5410200" y="1219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75" name="Text Box 63"/>
          <p:cNvSpPr txBox="1">
            <a:spLocks noChangeArrowheads="1"/>
          </p:cNvSpPr>
          <p:nvPr/>
        </p:nvSpPr>
        <p:spPr bwMode="auto">
          <a:xfrm>
            <a:off x="3352800" y="211449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90</a:t>
            </a:r>
          </a:p>
        </p:txBody>
      </p:sp>
      <p:cxnSp>
        <p:nvCxnSpPr>
          <p:cNvPr id="78" name="AutoShape 26"/>
          <p:cNvCxnSpPr>
            <a:cxnSpLocks noChangeShapeType="1"/>
            <a:stCxn id="10" idx="4"/>
            <a:endCxn id="14" idx="1"/>
          </p:cNvCxnSpPr>
          <p:nvPr/>
        </p:nvCxnSpPr>
        <p:spPr bwMode="auto">
          <a:xfrm rot="16200000" flipH="1">
            <a:off x="3676650" y="1924050"/>
            <a:ext cx="1198796" cy="8558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4" name="AutoShape 26"/>
          <p:cNvCxnSpPr>
            <a:cxnSpLocks noChangeShapeType="1"/>
            <a:endCxn id="14" idx="0"/>
          </p:cNvCxnSpPr>
          <p:nvPr/>
        </p:nvCxnSpPr>
        <p:spPr bwMode="auto">
          <a:xfrm rot="16200000" flipH="1">
            <a:off x="4125003" y="2181902"/>
            <a:ext cx="1142999" cy="2843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7" name="AutoShape 26"/>
          <p:cNvCxnSpPr>
            <a:cxnSpLocks noChangeShapeType="1"/>
            <a:stCxn id="60" idx="4"/>
            <a:endCxn id="14" idx="7"/>
          </p:cNvCxnSpPr>
          <p:nvPr/>
        </p:nvCxnSpPr>
        <p:spPr bwMode="auto">
          <a:xfrm rot="5400000">
            <a:off x="4497154" y="2228850"/>
            <a:ext cx="1198796" cy="246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" name="AutoShape 26"/>
          <p:cNvCxnSpPr>
            <a:cxnSpLocks noChangeShapeType="1"/>
            <a:stCxn id="63" idx="4"/>
            <a:endCxn id="14" idx="7"/>
          </p:cNvCxnSpPr>
          <p:nvPr/>
        </p:nvCxnSpPr>
        <p:spPr bwMode="auto">
          <a:xfrm rot="5400000">
            <a:off x="4840054" y="1885950"/>
            <a:ext cx="1198796" cy="932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6" name="Text Box 63"/>
          <p:cNvSpPr txBox="1">
            <a:spLocks noChangeArrowheads="1"/>
          </p:cNvSpPr>
          <p:nvPr/>
        </p:nvSpPr>
        <p:spPr bwMode="auto">
          <a:xfrm>
            <a:off x="3749854" y="19050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8</a:t>
            </a:r>
            <a:r>
              <a:rPr lang="en-US" sz="2000" dirty="0">
                <a:latin typeface="Times New Roman" pitchFamily="18" charset="0"/>
              </a:rPr>
              <a:t>0</a:t>
            </a:r>
          </a:p>
        </p:txBody>
      </p:sp>
      <p:sp>
        <p:nvSpPr>
          <p:cNvPr id="97" name="Text Box 63"/>
          <p:cNvSpPr txBox="1">
            <a:spLocks noChangeArrowheads="1"/>
          </p:cNvSpPr>
          <p:nvPr/>
        </p:nvSpPr>
        <p:spPr bwMode="auto">
          <a:xfrm>
            <a:off x="4267200" y="19050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7</a:t>
            </a:r>
            <a:r>
              <a:rPr lang="en-US" sz="2000" dirty="0">
                <a:latin typeface="Times New Roman" pitchFamily="18" charset="0"/>
              </a:rPr>
              <a:t>0</a:t>
            </a:r>
          </a:p>
        </p:txBody>
      </p:sp>
      <p:sp>
        <p:nvSpPr>
          <p:cNvPr id="98" name="Text Box 63"/>
          <p:cNvSpPr txBox="1">
            <a:spLocks noChangeArrowheads="1"/>
          </p:cNvSpPr>
          <p:nvPr/>
        </p:nvSpPr>
        <p:spPr bwMode="auto">
          <a:xfrm>
            <a:off x="4816654" y="1828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6</a:t>
            </a:r>
            <a:r>
              <a:rPr lang="en-US" sz="2000" dirty="0">
                <a:latin typeface="Times New Roman" pitchFamily="18" charset="0"/>
              </a:rPr>
              <a:t>0</a:t>
            </a:r>
          </a:p>
        </p:txBody>
      </p:sp>
      <p:sp>
        <p:nvSpPr>
          <p:cNvPr id="99" name="Text Box 63"/>
          <p:cNvSpPr txBox="1">
            <a:spLocks noChangeArrowheads="1"/>
          </p:cNvSpPr>
          <p:nvPr/>
        </p:nvSpPr>
        <p:spPr bwMode="auto">
          <a:xfrm>
            <a:off x="5334000" y="182880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5</a:t>
            </a:r>
            <a:r>
              <a:rPr lang="en-US" sz="2000" dirty="0">
                <a:latin typeface="Times New Roman" pitchFamily="18" charset="0"/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38200" y="3733800"/>
            <a:ext cx="769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the algorithm runs, h</a:t>
            </a:r>
            <a:r>
              <a:rPr lang="en-US" sz="2000" b="0" dirty="0">
                <a:latin typeface="+mn-lt"/>
              </a:rPr>
              <a:t>ow will the best-cost-so-far for Y </a:t>
            </a:r>
            <a:r>
              <a:rPr lang="en-US" sz="2000" dirty="0"/>
              <a:t>change</a:t>
            </a:r>
            <a:r>
              <a:rPr lang="en-US" sz="2000" b="0" dirty="0">
                <a:latin typeface="+mn-lt"/>
              </a:rPr>
              <a:t>? </a:t>
            </a:r>
          </a:p>
          <a:p>
            <a:r>
              <a:rPr lang="en-US" sz="2000" dirty="0"/>
              <a:t>		</a:t>
            </a:r>
            <a:r>
              <a:rPr lang="en-US" sz="2000" b="0" dirty="0">
                <a:latin typeface="+mn-lt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r>
              <a:rPr lang="en-US" sz="2000" dirty="0">
                <a:solidFill>
                  <a:schemeClr val="accent2"/>
                </a:solidFill>
                <a:sym typeface="Math1" pitchFamily="2" charset="2"/>
              </a:rPr>
              <a:t>, 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90, 81, 72, 63, 54, …</a:t>
            </a:r>
          </a:p>
          <a:p>
            <a:endParaRPr lang="en-US" sz="2000" b="0" dirty="0">
              <a:latin typeface="+mn-lt"/>
            </a:endParaRPr>
          </a:p>
          <a:p>
            <a:r>
              <a:rPr lang="en-US" sz="2000" b="0" dirty="0">
                <a:latin typeface="+mn-lt"/>
              </a:rPr>
              <a:t>Is this expensive? 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No, each </a:t>
            </a:r>
            <a:r>
              <a:rPr lang="en-US" sz="2000" b="0" i="1" dirty="0">
                <a:solidFill>
                  <a:schemeClr val="accent2"/>
                </a:solidFill>
                <a:latin typeface="+mn-lt"/>
              </a:rPr>
              <a:t>edge</a:t>
            </a:r>
            <a:r>
              <a:rPr lang="en-US" sz="2000" b="0" dirty="0">
                <a:solidFill>
                  <a:schemeClr val="accent2"/>
                </a:solidFill>
                <a:latin typeface="+mn-lt"/>
              </a:rPr>
              <a:t> is processed only once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477000" y="1905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5005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 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A greedy algorithm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At each step, irrevocably does what seems best at that step</a:t>
            </a:r>
          </a:p>
          <a:p>
            <a:pPr lvl="2"/>
            <a:r>
              <a:rPr lang="en-US" dirty="0"/>
              <a:t>A locally optimal step, not known to be globally optimal</a:t>
            </a:r>
          </a:p>
          <a:p>
            <a:pPr lvl="1"/>
            <a:r>
              <a:rPr lang="en-US" dirty="0"/>
              <a:t>Once a vertex is known, it is not revisited</a:t>
            </a:r>
          </a:p>
          <a:p>
            <a:pPr lvl="2"/>
            <a:r>
              <a:rPr lang="en-US" dirty="0"/>
              <a:t>Turns out to be globally optimal</a:t>
            </a:r>
          </a:p>
          <a:p>
            <a:pPr lvl="2"/>
            <a:endParaRPr lang="en-US" dirty="0"/>
          </a:p>
          <a:p>
            <a:r>
              <a:rPr lang="en-US" dirty="0"/>
              <a:t>Example: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For single-source shortest paths in a weighted graph (directed or undirected) with no negative-weight edges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1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Shortest Path: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Driving directions</a:t>
            </a:r>
          </a:p>
          <a:p>
            <a:endParaRPr lang="en-US" dirty="0"/>
          </a:p>
          <a:p>
            <a:r>
              <a:rPr lang="en-US" dirty="0"/>
              <a:t>Cheap flight itineraries</a:t>
            </a:r>
          </a:p>
          <a:p>
            <a:endParaRPr lang="en-US" dirty="0"/>
          </a:p>
          <a:p>
            <a:r>
              <a:rPr lang="en-US" dirty="0"/>
              <a:t>Network routing</a:t>
            </a:r>
          </a:p>
          <a:p>
            <a:endParaRPr lang="en-US" dirty="0"/>
          </a:p>
          <a:p>
            <a:r>
              <a:rPr lang="en-US" dirty="0"/>
              <a:t>Critical paths in project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282506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Not as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76600"/>
            <a:ext cx="7772400" cy="838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Why BFS won’t work: Shortest path may not have the fewest edges</a:t>
            </a:r>
          </a:p>
          <a:p>
            <a:pPr lvl="1"/>
            <a:r>
              <a:rPr lang="en-US" dirty="0"/>
              <a:t>Annoying when this happens with costs of flights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16" name="Oval 45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228790"/>
            <a:ext cx="342327" cy="3429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17" name="Oval 46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771590"/>
            <a:ext cx="342327" cy="3429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cxnSp>
        <p:nvCxnSpPr>
          <p:cNvPr id="18" name="AutoShape 47"/>
          <p:cNvCxnSpPr>
            <a:cxnSpLocks noChangeShapeType="1"/>
            <a:stCxn id="16" idx="6"/>
            <a:endCxn id="27" idx="2"/>
          </p:cNvCxnSpPr>
          <p:nvPr>
            <p:custDataLst>
              <p:tags r:id="rId3"/>
            </p:custDataLst>
          </p:nvPr>
        </p:nvCxnSpPr>
        <p:spPr bwMode="auto">
          <a:xfrm>
            <a:off x="1256727" y="2400240"/>
            <a:ext cx="282054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19" name="AutoShape 48"/>
          <p:cNvCxnSpPr>
            <a:cxnSpLocks noChangeShapeType="1"/>
            <a:stCxn id="17" idx="6"/>
            <a:endCxn id="28" idx="2"/>
          </p:cNvCxnSpPr>
          <p:nvPr>
            <p:custDataLst>
              <p:tags r:id="rId4"/>
            </p:custDataLst>
          </p:nvPr>
        </p:nvCxnSpPr>
        <p:spPr bwMode="auto">
          <a:xfrm>
            <a:off x="2094927" y="1943040"/>
            <a:ext cx="45834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1" name="AutoShape 50"/>
          <p:cNvCxnSpPr>
            <a:cxnSpLocks noChangeShapeType="1"/>
            <a:endCxn id="17" idx="2"/>
          </p:cNvCxnSpPr>
          <p:nvPr>
            <p:custDataLst>
              <p:tags r:id="rId5"/>
            </p:custDataLst>
          </p:nvPr>
        </p:nvCxnSpPr>
        <p:spPr bwMode="auto">
          <a:xfrm flipV="1">
            <a:off x="1143000" y="1943040"/>
            <a:ext cx="6096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2" name="Oval 51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1771590"/>
            <a:ext cx="342327" cy="3429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27" name="Oval 51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4077273" y="2228790"/>
            <a:ext cx="342327" cy="3429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28" name="Oval 51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2553273" y="1771590"/>
            <a:ext cx="342327" cy="3429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0" y="251460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500</a:t>
            </a:r>
          </a:p>
        </p:txBody>
      </p:sp>
      <p:cxnSp>
        <p:nvCxnSpPr>
          <p:cNvPr id="40" name="AutoShape 48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2894454" y="1960502"/>
            <a:ext cx="45834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1" name="AutoShape 48"/>
          <p:cNvCxnSpPr>
            <a:cxnSpLocks noChangeShapeType="1"/>
            <a:stCxn id="22" idx="6"/>
            <a:endCxn id="27" idx="1"/>
          </p:cNvCxnSpPr>
          <p:nvPr>
            <p:custDataLst>
              <p:tags r:id="rId10"/>
            </p:custDataLst>
          </p:nvPr>
        </p:nvCxnSpPr>
        <p:spPr bwMode="auto">
          <a:xfrm>
            <a:off x="3695127" y="1943040"/>
            <a:ext cx="432279" cy="335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914400" y="180969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100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78132" y="152400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100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19400" y="152400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100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30732" y="173349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100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609600" y="4343400"/>
            <a:ext cx="777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will assume there are no negative weights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Problem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 is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ill-defined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if there are negative-cost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cycles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0" i="1" kern="0" dirty="0">
                <a:latin typeface="+mn-lt"/>
              </a:rPr>
              <a:t>Today’s</a:t>
            </a:r>
            <a:r>
              <a:rPr lang="en-US" sz="2000" b="0" i="1" kern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0" i="1" kern="0" dirty="0">
                <a:solidFill>
                  <a:srgbClr val="4F81BD"/>
                </a:solidFill>
                <a:latin typeface="+mn-lt"/>
              </a:rPr>
              <a:t>algorithm</a:t>
            </a:r>
            <a:r>
              <a:rPr lang="en-US" sz="2000" b="0" kern="0" dirty="0">
                <a:solidFill>
                  <a:srgbClr val="4F81BD"/>
                </a:solidFill>
                <a:latin typeface="+mn-lt"/>
              </a:rPr>
              <a:t> is </a:t>
            </a:r>
            <a:r>
              <a:rPr lang="en-US" sz="2000" b="0" i="1" kern="0" dirty="0">
                <a:solidFill>
                  <a:srgbClr val="4F81BD"/>
                </a:solidFill>
                <a:latin typeface="+mn-lt"/>
              </a:rPr>
              <a:t>wrong</a:t>
            </a:r>
            <a:r>
              <a:rPr lang="en-US" sz="2000" b="0" kern="0" dirty="0">
                <a:solidFill>
                  <a:srgbClr val="4F81BD"/>
                </a:solidFill>
                <a:latin typeface="+mn-lt"/>
              </a:rPr>
              <a:t> </a:t>
            </a:r>
            <a:r>
              <a:rPr lang="en-US" sz="2000" b="0" kern="0" dirty="0">
                <a:latin typeface="+mn-lt"/>
              </a:rPr>
              <a:t>if </a:t>
            </a:r>
            <a:r>
              <a:rPr lang="en-US" sz="2000" b="0" i="1" kern="0" dirty="0">
                <a:latin typeface="+mn-lt"/>
              </a:rPr>
              <a:t>edges</a:t>
            </a:r>
            <a:r>
              <a:rPr lang="en-US" sz="2000" b="0" kern="0" dirty="0">
                <a:latin typeface="+mn-lt"/>
              </a:rPr>
              <a:t> can be negative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There are other, slower (but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not terrible)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algorithms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Oval 45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5410200" y="1828800"/>
            <a:ext cx="342327" cy="3429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49" name="Oval 46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6629400" y="1295400"/>
            <a:ext cx="342327" cy="3429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cxnSp>
        <p:nvCxnSpPr>
          <p:cNvPr id="52" name="AutoShape 50"/>
          <p:cNvCxnSpPr>
            <a:cxnSpLocks noChangeShapeType="1"/>
            <a:endCxn id="49" idx="2"/>
          </p:cNvCxnSpPr>
          <p:nvPr>
            <p:custDataLst>
              <p:tags r:id="rId13"/>
            </p:custDataLst>
          </p:nvPr>
        </p:nvCxnSpPr>
        <p:spPr bwMode="auto">
          <a:xfrm flipV="1">
            <a:off x="5715000" y="146685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54" name="Oval 51"/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7696200" y="1828800"/>
            <a:ext cx="342327" cy="3429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55" name="Oval 51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auto">
          <a:xfrm>
            <a:off x="6629400" y="2438400"/>
            <a:ext cx="342327" cy="3429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6934200" y="1905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5000" y="121920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91400" y="12192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+mn-lt"/>
              </a:rPr>
              <a:t>5</a:t>
            </a:r>
          </a:p>
        </p:txBody>
      </p:sp>
      <p:cxnSp>
        <p:nvCxnSpPr>
          <p:cNvPr id="68" name="AutoShape 50"/>
          <p:cNvCxnSpPr>
            <a:cxnSpLocks noChangeShapeType="1"/>
            <a:stCxn id="49" idx="6"/>
            <a:endCxn id="54" idx="1"/>
          </p:cNvCxnSpPr>
          <p:nvPr>
            <p:custDataLst>
              <p:tags r:id="rId16"/>
            </p:custDataLst>
          </p:nvPr>
        </p:nvCxnSpPr>
        <p:spPr bwMode="auto">
          <a:xfrm>
            <a:off x="6971727" y="1466850"/>
            <a:ext cx="774606" cy="4121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0" name="AutoShape 50"/>
          <p:cNvCxnSpPr>
            <a:cxnSpLocks noChangeShapeType="1"/>
            <a:stCxn id="49" idx="5"/>
            <a:endCxn id="55" idx="7"/>
          </p:cNvCxnSpPr>
          <p:nvPr>
            <p:custDataLst>
              <p:tags r:id="rId17"/>
            </p:custDataLst>
          </p:nvPr>
        </p:nvCxnSpPr>
        <p:spPr bwMode="auto">
          <a:xfrm rot="5400000">
            <a:off x="6471327" y="2038350"/>
            <a:ext cx="90053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74" name="AutoShape 50"/>
          <p:cNvCxnSpPr>
            <a:cxnSpLocks noChangeShapeType="1"/>
          </p:cNvCxnSpPr>
          <p:nvPr>
            <p:custDataLst>
              <p:tags r:id="rId18"/>
            </p:custDataLst>
          </p:nvPr>
        </p:nvCxnSpPr>
        <p:spPr bwMode="auto">
          <a:xfrm rot="16200000" flipV="1">
            <a:off x="6172994" y="2056606"/>
            <a:ext cx="914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6172200" y="1905000"/>
            <a:ext cx="5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-11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1752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0174" y="1809690"/>
            <a:ext cx="355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1338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Dijkstra</a:t>
            </a:r>
            <a:r>
              <a:rPr lang="en-US" dirty="0">
                <a:solidFill>
                  <a:srgbClr val="0000FF"/>
                </a:solidFill>
              </a:rPr>
              <a:t>: an important CS “founder”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/>
          </a:bodyPr>
          <a:lstStyle/>
          <a:p>
            <a:r>
              <a:rPr lang="en-US" dirty="0"/>
              <a:t>Algorithm named after its inventor </a:t>
            </a:r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Dijkstra</a:t>
            </a:r>
            <a:r>
              <a:rPr lang="en-US" dirty="0"/>
              <a:t> (1930-2002)</a:t>
            </a:r>
          </a:p>
          <a:p>
            <a:pPr lvl="1"/>
            <a:r>
              <a:rPr lang="en-US" dirty="0"/>
              <a:t>A good </a:t>
            </a:r>
            <a:r>
              <a:rPr lang="en-US" dirty="0" err="1"/>
              <a:t>Dijkstra</a:t>
            </a:r>
            <a:r>
              <a:rPr lang="en-US" dirty="0"/>
              <a:t> quote: “computer science is no more about computers than astronomy is about telescopes”</a:t>
            </a:r>
          </a:p>
          <a:p>
            <a:pPr lvl="1"/>
            <a:r>
              <a:rPr lang="en-US" dirty="0"/>
              <a:t>My favorite </a:t>
            </a:r>
            <a:r>
              <a:rPr lang="en-US" dirty="0" err="1"/>
              <a:t>Dijkstra</a:t>
            </a:r>
            <a:r>
              <a:rPr lang="en-US" dirty="0"/>
              <a:t> joke: “Well, obviously he had to go into computer science, he has </a:t>
            </a:r>
            <a:r>
              <a:rPr lang="en-US" dirty="0" err="1"/>
              <a:t>ijk</a:t>
            </a:r>
            <a:r>
              <a:rPr lang="en-US" dirty="0"/>
              <a:t> in his name!  He’s basically built for writing loops”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319718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Dijkstra’s</a:t>
            </a:r>
            <a:r>
              <a:rPr lang="en-US" dirty="0">
                <a:solidFill>
                  <a:srgbClr val="0000FF"/>
                </a:solidFill>
              </a:rPr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idea: reminiscent of BFS, but adapted to handle weights</a:t>
            </a:r>
          </a:p>
          <a:p>
            <a:pPr lvl="1"/>
            <a:r>
              <a:rPr lang="en-US" dirty="0"/>
              <a:t>Grow the set of nodes whose shortest distance has been computed</a:t>
            </a:r>
          </a:p>
          <a:p>
            <a:pPr lvl="1"/>
            <a:r>
              <a:rPr lang="en-US" dirty="0"/>
              <a:t>Nodes not processed yet will have a “best distance so far”</a:t>
            </a:r>
          </a:p>
          <a:p>
            <a:pPr lvl="1"/>
            <a:r>
              <a:rPr lang="en-US" dirty="0"/>
              <a:t>A priority queue will turn out to be useful for efficiency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285076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Dijkstra’s</a:t>
            </a:r>
            <a:r>
              <a:rPr lang="en-US" dirty="0">
                <a:solidFill>
                  <a:srgbClr val="0000FF"/>
                </a:solidFill>
              </a:rPr>
              <a:t> Algorithm: Idea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3505200"/>
            <a:ext cx="8001000" cy="2819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Initially, start node has cost 0 and all other nodes have cost </a:t>
            </a:r>
            <a:r>
              <a:rPr lang="en-US" sz="2800" dirty="0">
                <a:sym typeface="Symbol"/>
              </a:rPr>
              <a:t></a:t>
            </a:r>
            <a:endParaRPr lang="en-US" sz="2800" dirty="0"/>
          </a:p>
          <a:p>
            <a:endParaRPr lang="en-US" sz="1000" dirty="0"/>
          </a:p>
          <a:p>
            <a:r>
              <a:rPr lang="en-US" dirty="0"/>
              <a:t>At each step:</a:t>
            </a:r>
          </a:p>
          <a:p>
            <a:pPr lvl="1"/>
            <a:r>
              <a:rPr lang="en-US" dirty="0"/>
              <a:t>Pick closest unknown vertex </a:t>
            </a:r>
            <a:r>
              <a:rPr lang="en-US" b="1" dirty="0"/>
              <a:t>v</a:t>
            </a:r>
          </a:p>
          <a:p>
            <a:pPr lvl="1"/>
            <a:r>
              <a:rPr lang="en-US" dirty="0"/>
              <a:t>Add it to the “cloud” of known vertices</a:t>
            </a:r>
          </a:p>
          <a:p>
            <a:pPr lvl="1"/>
            <a:r>
              <a:rPr lang="en-US" dirty="0"/>
              <a:t>Update distances for nodes with edges from </a:t>
            </a:r>
            <a:r>
              <a:rPr lang="en-US" b="1" dirty="0"/>
              <a:t>v</a:t>
            </a:r>
          </a:p>
          <a:p>
            <a:pPr lvl="1"/>
            <a:endParaRPr lang="en-US" sz="1000" dirty="0"/>
          </a:p>
          <a:p>
            <a:r>
              <a:rPr lang="en-US" dirty="0"/>
              <a:t>That’s it!  (But we need to prove it produces correct answers)</a:t>
            </a:r>
          </a:p>
          <a:p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329304" y="142869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05704" y="135249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B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176904" y="264789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D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777104" y="241929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01104" y="142869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291704" y="142869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H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691504" y="280029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682104" y="219069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G</a:t>
            </a:r>
          </a:p>
        </p:txBody>
      </p:sp>
      <p:cxnSp>
        <p:nvCxnSpPr>
          <p:cNvPr id="17" name="AutoShape 14"/>
          <p:cNvCxnSpPr>
            <a:cxnSpLocks noChangeShapeType="1"/>
            <a:stCxn id="8" idx="6"/>
            <a:endCxn id="12" idx="1"/>
          </p:cNvCxnSpPr>
          <p:nvPr/>
        </p:nvCxnSpPr>
        <p:spPr bwMode="auto">
          <a:xfrm>
            <a:off x="2719829" y="1619190"/>
            <a:ext cx="1112838" cy="8461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15"/>
          <p:cNvCxnSpPr>
            <a:cxnSpLocks noChangeShapeType="1"/>
            <a:stCxn id="12" idx="2"/>
            <a:endCxn id="8" idx="4"/>
          </p:cNvCxnSpPr>
          <p:nvPr/>
        </p:nvCxnSpPr>
        <p:spPr bwMode="auto">
          <a:xfrm rot="10800000">
            <a:off x="2519804" y="1819215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0"/>
          <p:cNvCxnSpPr>
            <a:cxnSpLocks noChangeShapeType="1"/>
            <a:stCxn id="16" idx="2"/>
            <a:endCxn id="15" idx="0"/>
          </p:cNvCxnSpPr>
          <p:nvPr/>
        </p:nvCxnSpPr>
        <p:spPr bwMode="auto">
          <a:xfrm rot="10800000" flipV="1">
            <a:off x="4882004" y="2381190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1"/>
          <p:cNvCxnSpPr>
            <a:cxnSpLocks noChangeShapeType="1"/>
            <a:stCxn id="15" idx="6"/>
            <a:endCxn id="16" idx="4"/>
          </p:cNvCxnSpPr>
          <p:nvPr/>
        </p:nvCxnSpPr>
        <p:spPr bwMode="auto">
          <a:xfrm flipV="1">
            <a:off x="5072504" y="2571690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AutoShape 24"/>
          <p:cNvCxnSpPr>
            <a:cxnSpLocks noChangeShapeType="1"/>
            <a:stCxn id="8" idx="3"/>
            <a:endCxn id="11" idx="0"/>
          </p:cNvCxnSpPr>
          <p:nvPr/>
        </p:nvCxnSpPr>
        <p:spPr bwMode="auto">
          <a:xfrm flipH="1">
            <a:off x="2367404" y="1763653"/>
            <a:ext cx="17463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25"/>
          <p:cNvCxnSpPr>
            <a:cxnSpLocks noChangeShapeType="1"/>
            <a:stCxn id="11" idx="6"/>
            <a:endCxn id="12" idx="3"/>
          </p:cNvCxnSpPr>
          <p:nvPr/>
        </p:nvCxnSpPr>
        <p:spPr bwMode="auto">
          <a:xfrm flipV="1">
            <a:off x="2567429" y="2754253"/>
            <a:ext cx="1265238" cy="84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26"/>
          <p:cNvCxnSpPr>
            <a:cxnSpLocks noChangeShapeType="1"/>
            <a:stCxn id="8" idx="7"/>
            <a:endCxn id="10" idx="2"/>
          </p:cNvCxnSpPr>
          <p:nvPr/>
        </p:nvCxnSpPr>
        <p:spPr bwMode="auto">
          <a:xfrm>
            <a:off x="2654742" y="1474728"/>
            <a:ext cx="1341437" cy="68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27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396229" y="1542990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28"/>
          <p:cNvCxnSpPr>
            <a:cxnSpLocks noChangeShapeType="1"/>
            <a:stCxn id="13" idx="6"/>
            <a:endCxn id="14" idx="2"/>
          </p:cNvCxnSpPr>
          <p:nvPr/>
        </p:nvCxnSpPr>
        <p:spPr bwMode="auto">
          <a:xfrm>
            <a:off x="5691629" y="1619190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29"/>
          <p:cNvCxnSpPr>
            <a:cxnSpLocks noChangeShapeType="1"/>
            <a:stCxn id="16" idx="1"/>
            <a:endCxn id="13" idx="4"/>
          </p:cNvCxnSpPr>
          <p:nvPr/>
        </p:nvCxnSpPr>
        <p:spPr bwMode="auto">
          <a:xfrm flipH="1" flipV="1">
            <a:off x="5491604" y="1819215"/>
            <a:ext cx="246063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30"/>
          <p:cNvCxnSpPr>
            <a:cxnSpLocks noChangeShapeType="1"/>
            <a:stCxn id="14" idx="4"/>
            <a:endCxn id="16" idx="7"/>
          </p:cNvCxnSpPr>
          <p:nvPr/>
        </p:nvCxnSpPr>
        <p:spPr bwMode="auto">
          <a:xfrm flipH="1">
            <a:off x="6007542" y="1819215"/>
            <a:ext cx="474662" cy="417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31"/>
          <p:cNvCxnSpPr>
            <a:cxnSpLocks noChangeShapeType="1"/>
            <a:stCxn id="10" idx="5"/>
            <a:endCxn id="15" idx="1"/>
          </p:cNvCxnSpPr>
          <p:nvPr/>
        </p:nvCxnSpPr>
        <p:spPr bwMode="auto">
          <a:xfrm rot="16200000" flipH="1">
            <a:off x="3949908" y="2058694"/>
            <a:ext cx="1178392" cy="416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32"/>
          <p:cNvCxnSpPr>
            <a:cxnSpLocks noChangeShapeType="1"/>
            <a:stCxn id="10" idx="4"/>
            <a:endCxn id="12" idx="0"/>
          </p:cNvCxnSpPr>
          <p:nvPr/>
        </p:nvCxnSpPr>
        <p:spPr bwMode="auto">
          <a:xfrm flipH="1">
            <a:off x="3967604" y="1743015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33"/>
          <p:cNvCxnSpPr>
            <a:cxnSpLocks noChangeShapeType="1"/>
            <a:stCxn id="12" idx="5"/>
            <a:endCxn id="15" idx="2"/>
          </p:cNvCxnSpPr>
          <p:nvPr/>
        </p:nvCxnSpPr>
        <p:spPr bwMode="auto">
          <a:xfrm rot="16200000" flipH="1">
            <a:off x="4273758" y="2573044"/>
            <a:ext cx="246296" cy="5891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34"/>
          <p:cNvCxnSpPr>
            <a:cxnSpLocks noChangeShapeType="1"/>
            <a:stCxn id="15" idx="3"/>
            <a:endCxn id="11" idx="5"/>
          </p:cNvCxnSpPr>
          <p:nvPr/>
        </p:nvCxnSpPr>
        <p:spPr bwMode="auto">
          <a:xfrm rot="5400000" flipH="1">
            <a:off x="3548504" y="1926698"/>
            <a:ext cx="152400" cy="22451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2389629" y="110801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4066029" y="98260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4081904" y="103969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2</a:t>
            </a: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5377304" y="107626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6367904" y="1076265"/>
            <a:ext cx="3675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1872104" y="275266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4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4089842" y="229546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4920104" y="298126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Math1" pitchFamily="2" charset="2"/>
              </a:rPr>
              <a:t>12</a:t>
            </a: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5986904" y="2143065"/>
            <a:ext cx="3675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/>
              </a:rPr>
              <a:t></a:t>
            </a:r>
            <a:endParaRPr lang="en-US" sz="2000" dirty="0">
              <a:solidFill>
                <a:srgbClr val="FF0000"/>
              </a:solidFill>
              <a:sym typeface="Math1" pitchFamily="2" charset="2"/>
            </a:endParaRPr>
          </a:p>
        </p:txBody>
      </p:sp>
      <p:sp>
        <p:nvSpPr>
          <p:cNvPr id="41" name="Text Box 53"/>
          <p:cNvSpPr txBox="1">
            <a:spLocks noChangeArrowheads="1"/>
          </p:cNvSpPr>
          <p:nvPr/>
        </p:nvSpPr>
        <p:spPr bwMode="auto">
          <a:xfrm>
            <a:off x="3167504" y="120167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2" name="Text Box 54"/>
          <p:cNvSpPr txBox="1">
            <a:spLocks noChangeArrowheads="1"/>
          </p:cNvSpPr>
          <p:nvPr/>
        </p:nvSpPr>
        <p:spPr bwMode="auto">
          <a:xfrm>
            <a:off x="4615304" y="12762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5834504" y="1352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6215504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4539104" y="196209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5377304" y="1885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5167754" y="212560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3</a:t>
            </a:r>
          </a:p>
        </p:txBody>
      </p:sp>
      <p:sp>
        <p:nvSpPr>
          <p:cNvPr id="48" name="Text Box 60"/>
          <p:cNvSpPr txBox="1">
            <a:spLocks noChangeArrowheads="1"/>
          </p:cNvSpPr>
          <p:nvPr/>
        </p:nvSpPr>
        <p:spPr bwMode="auto">
          <a:xfrm>
            <a:off x="5377304" y="256369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</a:t>
            </a:r>
          </a:p>
        </p:txBody>
      </p: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4234304" y="2571690"/>
            <a:ext cx="4269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11</a:t>
            </a:r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3700904" y="30288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3548504" y="1733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52" name="Text Box 64"/>
          <p:cNvSpPr txBox="1">
            <a:spLocks noChangeArrowheads="1"/>
          </p:cNvSpPr>
          <p:nvPr/>
        </p:nvSpPr>
        <p:spPr bwMode="auto">
          <a:xfrm>
            <a:off x="2938904" y="2114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53" name="Text Box 65"/>
          <p:cNvSpPr txBox="1">
            <a:spLocks noChangeArrowheads="1"/>
          </p:cNvSpPr>
          <p:nvPr/>
        </p:nvSpPr>
        <p:spPr bwMode="auto">
          <a:xfrm>
            <a:off x="2786504" y="24954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54" name="Text Box 66"/>
          <p:cNvSpPr txBox="1">
            <a:spLocks noChangeArrowheads="1"/>
          </p:cNvSpPr>
          <p:nvPr/>
        </p:nvSpPr>
        <p:spPr bwMode="auto">
          <a:xfrm>
            <a:off x="2100704" y="203829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4005704" y="195409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370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 each node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, set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/>
              </a:rPr>
              <a:t> </a:t>
            </a:r>
            <a:r>
              <a:rPr lang="en-US" dirty="0">
                <a:latin typeface="+mj-lt"/>
                <a:cs typeface="Courier New" pitchFamily="49" charset="0"/>
                <a:sym typeface="Symbol"/>
              </a:rPr>
              <a:t>and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Symbol"/>
              </a:rPr>
              <a:t>v.known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/>
              </a:rPr>
              <a:t> = 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source.cost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there are unknown nodes in the graph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Select the unknown node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with lowest cost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Mark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as known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For each edge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v,u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with weight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,</a:t>
            </a:r>
          </a:p>
          <a:p>
            <a:pPr marL="857250" lvl="1" indent="-457200">
              <a:buNone/>
            </a:pPr>
            <a:r>
              <a:rPr lang="en-US" dirty="0"/>
              <a:t>		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w</a:t>
            </a:r>
            <a:r>
              <a:rPr lang="en-US" dirty="0"/>
              <a:t> </a:t>
            </a:r>
            <a:r>
              <a:rPr lang="en-US" i="1" dirty="0"/>
              <a:t>// cost of best path through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v </a:t>
            </a:r>
            <a:r>
              <a:rPr lang="en-US" i="1" dirty="0"/>
              <a:t>to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i="1" dirty="0"/>
              <a:t>   </a:t>
            </a:r>
          </a:p>
          <a:p>
            <a:pPr marL="857250" lvl="1" indent="-457200">
              <a:buNone/>
            </a:pPr>
            <a:r>
              <a:rPr lang="en-US" b="1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c2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dirty="0"/>
              <a:t>   </a:t>
            </a:r>
            <a:r>
              <a:rPr lang="en-US" i="1" dirty="0"/>
              <a:t>// cost of best path to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i="1" dirty="0"/>
              <a:t> previously known</a:t>
            </a:r>
          </a:p>
          <a:p>
            <a:pPr marL="857250" lvl="1" indent="-457200">
              <a:buNone/>
            </a:pPr>
            <a:r>
              <a:rPr lang="en-US" dirty="0"/>
              <a:t>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if(c1 &lt; c2){</a:t>
            </a:r>
            <a:r>
              <a:rPr lang="en-US" dirty="0"/>
              <a:t> </a:t>
            </a:r>
            <a:r>
              <a:rPr lang="en-US" i="1" dirty="0"/>
              <a:t>// if the path through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i="1" dirty="0"/>
              <a:t> is better</a:t>
            </a:r>
          </a:p>
          <a:p>
            <a:pPr marL="857250" lvl="1" indent="-457200">
              <a:buNone/>
            </a:pPr>
            <a:r>
              <a:rPr lang="en-US" dirty="0"/>
              <a:t>		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u.cost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c1</a:t>
            </a:r>
          </a:p>
          <a:p>
            <a:pPr marL="857250" lvl="1" indent="-457200">
              <a:buNone/>
            </a:pPr>
            <a:r>
              <a:rPr lang="en-US" dirty="0"/>
              <a:t>              </a:t>
            </a:r>
            <a:r>
              <a:rPr lang="en-US" sz="1000" dirty="0"/>
              <a:t> </a:t>
            </a:r>
            <a:r>
              <a:rPr lang="en-US" dirty="0"/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u.path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v</a:t>
            </a:r>
            <a:r>
              <a:rPr lang="en-US" dirty="0"/>
              <a:t> </a:t>
            </a:r>
            <a:r>
              <a:rPr lang="en-US" i="1" dirty="0"/>
              <a:t>// for computing actual paths</a:t>
            </a:r>
          </a:p>
          <a:p>
            <a:pPr marL="857250" lvl="1" indent="-457200">
              <a:buNone/>
            </a:pPr>
            <a:r>
              <a:rPr lang="en-US" dirty="0"/>
              <a:t>		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857250" lvl="1" indent="-457200">
              <a:buNone/>
            </a:pP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CSE373: Data Structures &amp; Algorithms</a:t>
            </a:r>
          </a:p>
        </p:txBody>
      </p:sp>
    </p:spTree>
    <p:extLst>
      <p:ext uri="{BB962C8B-B14F-4D97-AF65-F5344CB8AC3E}">
        <p14:creationId xmlns:p14="http://schemas.microsoft.com/office/powerpoint/2010/main" val="354083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24A785460A340A59204C96D6B9D2F" ma:contentTypeVersion="4" ma:contentTypeDescription="Create a new document." ma:contentTypeScope="" ma:versionID="0680345868c6957cd2fd276122e5f7de">
  <xsd:schema xmlns:xsd="http://www.w3.org/2001/XMLSchema" xmlns:xs="http://www.w3.org/2001/XMLSchema" xmlns:p="http://schemas.microsoft.com/office/2006/metadata/properties" xmlns:ns2="782e2270-855c-4ae9-9749-d2954303b3f1" targetNamespace="http://schemas.microsoft.com/office/2006/metadata/properties" ma:root="true" ma:fieldsID="48787f36ec3787684c6582032e81d358" ns2:_="">
    <xsd:import namespace="782e2270-855c-4ae9-9749-d2954303b3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e2270-855c-4ae9-9749-d2954303b3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5F4E7B-5D67-476D-9A68-C33B579BF782}"/>
</file>

<file path=customXml/itemProps2.xml><?xml version="1.0" encoding="utf-8"?>
<ds:datastoreItem xmlns:ds="http://schemas.openxmlformats.org/officeDocument/2006/customXml" ds:itemID="{B9890091-90D7-48C8-AA72-D78237DBE16A}"/>
</file>

<file path=customXml/itemProps3.xml><?xml version="1.0" encoding="utf-8"?>
<ds:datastoreItem xmlns:ds="http://schemas.openxmlformats.org/officeDocument/2006/customXml" ds:itemID="{40E3E9F2-419A-465E-B00C-F147F8BA5B98}"/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2747</Words>
  <Application>Microsoft Office PowerPoint</Application>
  <PresentationFormat>On-screen Show (4:3)</PresentationFormat>
  <Paragraphs>1572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Math1</vt:lpstr>
      <vt:lpstr>Symbol</vt:lpstr>
      <vt:lpstr>Times New Roman</vt:lpstr>
      <vt:lpstr>Office Theme</vt:lpstr>
      <vt:lpstr> Graph Traversals: Dijkstra’s</vt:lpstr>
      <vt:lpstr>Today: Shortest COST Path</vt:lpstr>
      <vt:lpstr>Single source shortest paths</vt:lpstr>
      <vt:lpstr>Shortest Path: Applications</vt:lpstr>
      <vt:lpstr>Not as easy</vt:lpstr>
      <vt:lpstr>Dijkstra: an important CS “founder”</vt:lpstr>
      <vt:lpstr>Dijkstra’s algorithm</vt:lpstr>
      <vt:lpstr>Dijkstra’s Algorithm: Idea</vt:lpstr>
      <vt:lpstr>The Algorithm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Features</vt:lpstr>
      <vt:lpstr>Interpreting the Results</vt:lpstr>
      <vt:lpstr>Interpreting the Results</vt:lpstr>
      <vt:lpstr>Stopping Short</vt:lpstr>
      <vt:lpstr>Stopping Short</vt:lpstr>
      <vt:lpstr>Example #2</vt:lpstr>
      <vt:lpstr>Example #2</vt:lpstr>
      <vt:lpstr>Example #2</vt:lpstr>
      <vt:lpstr>Example #2</vt:lpstr>
      <vt:lpstr>Example #2</vt:lpstr>
      <vt:lpstr>Example #2</vt:lpstr>
      <vt:lpstr>Example #2</vt:lpstr>
      <vt:lpstr>Example #2</vt:lpstr>
      <vt:lpstr>Example #3</vt:lpstr>
      <vt:lpstr>Example #3</vt:lpstr>
      <vt:lpstr>A Greedy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CSE373: Data Structures &amp; Algorithms Topological Sort / Graph Traversals / Dijkstra’s</dc:title>
  <dc:creator>Hunter Zahn</dc:creator>
  <cp:lastModifiedBy>ISRAT JAHAN MOURI</cp:lastModifiedBy>
  <cp:revision>68</cp:revision>
  <dcterms:created xsi:type="dcterms:W3CDTF">2016-07-27T15:53:43Z</dcterms:created>
  <dcterms:modified xsi:type="dcterms:W3CDTF">2022-04-17T16:35:02Z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0x0101007D124A785460A340A59204C96D6B9D2F</vt:lpwstr>
  </property>
</Properties>
</file>