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0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49.xml" ContentType="application/vnd.openxmlformats-officedocument.presentationml.slide+xml"/>
  <Override PartName="/ppt/slides/slide21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48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47.xml" ContentType="application/vnd.openxmlformats-officedocument.presentationml.slide+xml"/>
  <Override PartName="/ppt/slides/slide32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1.xml" ContentType="application/vnd.openxmlformats-officedocument.presentationml.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slides/slide34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1.xml" ContentType="application/vnd.openxmlformats-officedocument.presentationml.slide+xml"/>
  <Override PartName="/ppt/slides/slide43.xml" ContentType="application/vnd.openxmlformats-officedocument.presentationml.slide+xml"/>
  <Override PartName="/ppt/slides/slide39.xml" ContentType="application/vnd.openxmlformats-officedocument.presentationml.slide+xml"/>
  <Override PartName="/ppt/slides/slide36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8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tags/tag7.xml" ContentType="application/vnd.openxmlformats-officedocument.presentationml.tags+xml"/>
  <Override PartName="/docProps/core.xml" ContentType="application/vnd.openxmlformats-package.core-propertie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7" r:id="rId2"/>
    <p:sldId id="315" r:id="rId3"/>
    <p:sldId id="258" r:id="rId4"/>
    <p:sldId id="259" r:id="rId5"/>
    <p:sldId id="260" r:id="rId6"/>
    <p:sldId id="261" r:id="rId7"/>
    <p:sldId id="262" r:id="rId8"/>
    <p:sldId id="263" r:id="rId9"/>
    <p:sldId id="316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17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988" autoAdjust="0"/>
  </p:normalViewPr>
  <p:slideViewPr>
    <p:cSldViewPr snapToGrid="0" snapToObjects="1">
      <p:cViewPr varScale="1">
        <p:scale>
          <a:sx n="87" d="100"/>
          <a:sy n="87" d="100"/>
        </p:scale>
        <p:origin x="-1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34" Type="http://schemas.openxmlformats.org/officeDocument/2006/relationships/slide" Target="slides/slide33.xml"/><Relationship Id="rId21" Type="http://schemas.openxmlformats.org/officeDocument/2006/relationships/slide" Target="slides/slide20.xml"/><Relationship Id="rId63" Type="http://schemas.openxmlformats.org/officeDocument/2006/relationships/customXml" Target="../customXml/item1.xml"/><Relationship Id="rId7" Type="http://schemas.openxmlformats.org/officeDocument/2006/relationships/slide" Target="slides/slide6.xml"/><Relationship Id="rId16" Type="http://schemas.openxmlformats.org/officeDocument/2006/relationships/slide" Target="slides/slide15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53" Type="http://schemas.openxmlformats.org/officeDocument/2006/relationships/slide" Target="slides/slide52.xml"/><Relationship Id="rId58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24" Type="http://schemas.openxmlformats.org/officeDocument/2006/relationships/slide" Target="slides/slide23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56" Type="http://schemas.openxmlformats.org/officeDocument/2006/relationships/notesMaster" Target="notesMasters/notesMaster1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64" Type="http://schemas.openxmlformats.org/officeDocument/2006/relationships/customXml" Target="../customXml/item2.xml"/><Relationship Id="rId51" Type="http://schemas.openxmlformats.org/officeDocument/2006/relationships/slide" Target="slides/slide50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7" Type="http://schemas.openxmlformats.org/officeDocument/2006/relationships/slide" Target="slides/slide16.xml"/><Relationship Id="rId59" Type="http://schemas.openxmlformats.org/officeDocument/2006/relationships/presProps" Target="presProps.xml"/><Relationship Id="rId46" Type="http://schemas.openxmlformats.org/officeDocument/2006/relationships/slide" Target="slides/slide45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5" Type="http://schemas.openxmlformats.org/officeDocument/2006/relationships/slide" Target="slides/slide24.xml"/><Relationship Id="rId12" Type="http://schemas.openxmlformats.org/officeDocument/2006/relationships/slide" Target="slides/slide11.xml"/><Relationship Id="rId54" Type="http://schemas.openxmlformats.org/officeDocument/2006/relationships/slide" Target="slides/slide53.xml"/><Relationship Id="rId41" Type="http://schemas.openxmlformats.org/officeDocument/2006/relationships/slide" Target="slides/slide40.xml"/><Relationship Id="rId20" Type="http://schemas.openxmlformats.org/officeDocument/2006/relationships/slide" Target="slides/slide19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57" Type="http://schemas.openxmlformats.org/officeDocument/2006/relationships/handoutMaster" Target="handoutMasters/handoutMaster1.xml"/><Relationship Id="rId49" Type="http://schemas.openxmlformats.org/officeDocument/2006/relationships/slide" Target="slides/slide48.xml"/><Relationship Id="rId36" Type="http://schemas.openxmlformats.org/officeDocument/2006/relationships/slide" Target="slides/slide3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52" Type="http://schemas.openxmlformats.org/officeDocument/2006/relationships/slide" Target="slides/slide51.xml"/><Relationship Id="rId44" Type="http://schemas.openxmlformats.org/officeDocument/2006/relationships/slide" Target="slides/slide43.xml"/><Relationship Id="rId31" Type="http://schemas.openxmlformats.org/officeDocument/2006/relationships/slide" Target="slides/slide30.xml"/><Relationship Id="rId60" Type="http://schemas.openxmlformats.org/officeDocument/2006/relationships/viewProps" Target="viewProps.xml"/><Relationship Id="rId10" Type="http://schemas.openxmlformats.org/officeDocument/2006/relationships/slide" Target="slides/slide9.xml"/><Relationship Id="rId65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5D2D8-B24A-2442-99D4-1094BBCE421D}" type="datetimeFigureOut">
              <a:rPr lang="en-US" smtClean="0"/>
              <a:t>2/22/17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67B68-8B19-CA47-86B2-D5129EEB4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79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04F9B-0B53-A246-9ED5-532C853A1D3D}" type="datetimeFigureOut">
              <a:rPr lang="en-US" smtClean="0"/>
              <a:t>2/22/17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E9FD3-9CD1-BD40-9134-4A67BB0D2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578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5475">
              <a:defRPr sz="19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05475">
              <a:defRPr sz="19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05475">
              <a:defRPr sz="19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05475">
              <a:defRPr sz="19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05475">
              <a:defRPr sz="1900">
                <a:solidFill>
                  <a:schemeClr val="tx1"/>
                </a:solidFill>
                <a:latin typeface="Arial" charset="0"/>
              </a:defRPr>
            </a:lvl5pPr>
            <a:lvl6pPr marL="2378560" indent="-216233" defTabSz="9054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811026" indent="-216233" defTabSz="9054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243491" indent="-216233" defTabSz="9054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675957" indent="-216233" defTabSz="9054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9ACF10F-84E4-4E89-9AF9-B47AAB40CA2E}" type="slidenum">
              <a:rPr lang="en-US" altLang="en-US" sz="1200">
                <a:latin typeface="Times New Roman" pitchFamily="18" charset="0"/>
              </a:rPr>
              <a:pPr/>
              <a:t>53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30391" cy="4112381"/>
          </a:xfrm>
          <a:noFill/>
        </p:spPr>
        <p:txBody>
          <a:bodyPr/>
          <a:lstStyle/>
          <a:p>
            <a:r>
              <a:rPr lang="en-US" altLang="en-US" smtClean="0"/>
              <a:t>We already know this makes a spanning tree because our maze generation algorithm made a spanning tree.</a:t>
            </a:r>
          </a:p>
          <a:p>
            <a:r>
              <a:rPr lang="en-US" altLang="en-US" smtClean="0"/>
              <a:t>But, does this find the </a:t>
            </a:r>
            <a:r>
              <a:rPr lang="en-US" altLang="en-US" i="1" smtClean="0"/>
              <a:t>minimum</a:t>
            </a:r>
            <a:r>
              <a:rPr lang="en-US" altLang="en-US" smtClean="0"/>
              <a:t> spanning tree?</a:t>
            </a:r>
          </a:p>
          <a:p>
            <a:r>
              <a:rPr lang="en-US" altLang="en-US" smtClean="0"/>
              <a:t>Let’s assume it doesn’t. Then, there’s some other better spanning tree.</a:t>
            </a:r>
          </a:p>
          <a:p>
            <a:r>
              <a:rPr lang="en-US" altLang="en-US" smtClean="0"/>
              <a:t>Let’s try and make that tree more like Kruskal’s tree.</a:t>
            </a:r>
          </a:p>
          <a:p>
            <a:r>
              <a:rPr lang="en-US" altLang="en-US" smtClean="0"/>
              <a:t>(otherwise, Kruskal’s would have considered and chosen </a:t>
            </a:r>
            <a:r>
              <a:rPr lang="en-US" altLang="en-US" b="1" smtClean="0">
                <a:latin typeface="Courier New" pitchFamily="49" charset="0"/>
              </a:rPr>
              <a:t>e</a:t>
            </a:r>
            <a:r>
              <a:rPr lang="en-US" altLang="en-US" b="1" baseline="-25000" smtClean="0">
                <a:latin typeface="Courier New" pitchFamily="49" charset="0"/>
              </a:rPr>
              <a:t>1</a:t>
            </a:r>
            <a:r>
              <a:rPr lang="en-US" altLang="en-US" smtClean="0"/>
              <a:t> before ever reaching </a:t>
            </a:r>
            <a:r>
              <a:rPr lang="en-US" altLang="en-US" b="1" smtClean="0">
                <a:latin typeface="Courier New" pitchFamily="49" charset="0"/>
              </a:rPr>
              <a:t>e</a:t>
            </a:r>
            <a:r>
              <a:rPr lang="en-US" altLang="en-US" b="1" baseline="-25000" smtClean="0">
                <a:latin typeface="Courier New" pitchFamily="49" charset="0"/>
              </a:rPr>
              <a:t>2</a:t>
            </a:r>
            <a:r>
              <a:rPr lang="en-US" altLang="en-US" smtClean="0"/>
              <a:t>)</a:t>
            </a:r>
          </a:p>
          <a:p>
            <a:r>
              <a:rPr lang="en-US" altLang="en-US" smtClean="0"/>
              <a:t>BTW, this is another proof technique for showing that a greedy algorithm finds the global optimal.</a:t>
            </a:r>
          </a:p>
          <a:p>
            <a:r>
              <a:rPr lang="en-US" altLang="en-US" smtClean="0"/>
              <a:t>  - For Dijkstra’s/Prim’s, we saw a proof of the type “greedy stays ahead” -- that is, we assume that there is some other algorithm which </a:t>
            </a:r>
            <a:r>
              <a:rPr lang="en-US" altLang="en-US" i="1" smtClean="0"/>
              <a:t>is</a:t>
            </a:r>
            <a:r>
              <a:rPr lang="en-US" altLang="en-US" smtClean="0"/>
              <a:t> optimal.  Then we show that the greedy algorithm does the same thing (or better) as the optimal algorithm.</a:t>
            </a:r>
          </a:p>
          <a:p>
            <a:r>
              <a:rPr lang="en-US" altLang="en-US" smtClean="0"/>
              <a:t>  - This time around, we use an “exchange argument” proof.  We show that, through exchanges </a:t>
            </a:r>
            <a:r>
              <a:rPr lang="en-US" altLang="en-US" i="1" smtClean="0"/>
              <a:t>which do not affect the value of the greedy solution</a:t>
            </a:r>
            <a:r>
              <a:rPr lang="en-US" altLang="en-US" smtClean="0"/>
              <a:t>, that our greedy algorithm finds the optimal result.</a:t>
            </a: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5475">
              <a:defRPr sz="19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05475">
              <a:defRPr sz="19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05475">
              <a:defRPr sz="19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05475">
              <a:defRPr sz="19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05475">
              <a:defRPr sz="1900">
                <a:solidFill>
                  <a:schemeClr val="tx1"/>
                </a:solidFill>
                <a:latin typeface="Arial" charset="0"/>
              </a:defRPr>
            </a:lvl5pPr>
            <a:lvl6pPr marL="2378560" indent="-216233" defTabSz="9054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811026" indent="-216233" defTabSz="9054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243491" indent="-216233" defTabSz="9054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675957" indent="-216233" defTabSz="9054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9ACF10F-84E4-4E89-9AF9-B47AAB40CA2E}" type="slidenum">
              <a:rPr lang="en-US" altLang="en-US" sz="1200">
                <a:latin typeface="Times New Roman" pitchFamily="18" charset="0"/>
              </a:rPr>
              <a:pPr/>
              <a:t>54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30391" cy="4112381"/>
          </a:xfrm>
          <a:noFill/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Summer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CSE373: Data Structures &amp; 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7F2A-F13A-F441-A45B-316F574F5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61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Summer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CSE373: Data Structures &amp; 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7F2A-F13A-F441-A45B-316F574F5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5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Summer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CSE373: Data Structures &amp; 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7F2A-F13A-F441-A45B-316F574F5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61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Summer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CSE373: Data Structures &amp; 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7F2A-F13A-F441-A45B-316F574F5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55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Summer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CSE373: Data Structures &amp; 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7F2A-F13A-F441-A45B-316F574F5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2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Summer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CSE373: Data Structures &amp; Algorithms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7F2A-F13A-F441-A45B-316F574F5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6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Summer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CSE373: Data Structures &amp; Algorithms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7F2A-F13A-F441-A45B-316F574F5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9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Summer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CSE373: Data Structures &amp;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7F2A-F13A-F441-A45B-316F574F5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0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Summer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CSE373: Data Structures &amp; Algorithms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7F2A-F13A-F441-A45B-316F574F5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Summer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CSE373: Data Structures &amp; Algorithms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7F2A-F13A-F441-A45B-316F574F5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9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Summer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CSE373: Data Structures &amp; Algorithms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7F2A-F13A-F441-A45B-316F574F5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5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Summer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CSE373: Data Structures &amp; 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47F2A-F13A-F441-A45B-316F574F5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4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53.xml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54.xml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6889" y="1292578"/>
            <a:ext cx="8305800" cy="1524000"/>
          </a:xfrm>
        </p:spPr>
        <p:txBody>
          <a:bodyPr/>
          <a:lstStyle/>
          <a:p>
            <a:pPr algn="ctr"/>
            <a:r>
              <a:rPr lang="en-US" sz="3200" i="0" dirty="0" smtClean="0">
                <a:solidFill>
                  <a:srgbClr val="0000FF"/>
                </a:solidFill>
              </a:rPr>
              <a:t>CSE 373</a:t>
            </a:r>
            <a:r>
              <a:rPr lang="en-US" sz="3200" i="0" dirty="0" smtClean="0">
                <a:solidFill>
                  <a:srgbClr val="0000FF"/>
                </a:solidFill>
              </a:rPr>
              <a:t>: Data Structures &amp; Algorithms</a:t>
            </a:r>
            <a:r>
              <a:rPr lang="en-US" sz="1400" i="0" dirty="0" smtClean="0">
                <a:solidFill>
                  <a:srgbClr val="0000FF"/>
                </a:solidFill>
              </a:rPr>
              <a:t/>
            </a:r>
            <a:br>
              <a:rPr lang="en-US" sz="1400" i="0" dirty="0" smtClean="0">
                <a:solidFill>
                  <a:srgbClr val="0000FF"/>
                </a:solidFill>
              </a:rPr>
            </a:br>
            <a:r>
              <a:rPr lang="en-US" sz="3200" i="0" dirty="0" smtClean="0">
                <a:solidFill>
                  <a:srgbClr val="0000FF"/>
                </a:solidFill>
              </a:rPr>
              <a:t>Spanning Trees and Minimum </a:t>
            </a:r>
            <a:r>
              <a:rPr lang="en-US" sz="3200" i="0" smtClean="0">
                <a:solidFill>
                  <a:srgbClr val="0000FF"/>
                </a:solidFill>
              </a:rPr>
              <a:t>Spanning Trees</a:t>
            </a:r>
            <a:endParaRPr lang="en-US" sz="3200" i="0" dirty="0">
              <a:solidFill>
                <a:srgbClr val="0000FF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4572000"/>
            <a:ext cx="6629400" cy="1219200"/>
          </a:xfrm>
        </p:spPr>
        <p:txBody>
          <a:bodyPr/>
          <a:lstStyle/>
          <a:p>
            <a:r>
              <a:rPr lang="en-US" sz="2400" dirty="0" smtClean="0"/>
              <a:t>Riley Porter</a:t>
            </a:r>
            <a:endParaRPr lang="en-US" sz="2400" dirty="0" smtClean="0"/>
          </a:p>
          <a:p>
            <a:r>
              <a:rPr lang="en-US" sz="2400" dirty="0" smtClean="0"/>
              <a:t>Winte</a:t>
            </a:r>
            <a:r>
              <a:rPr lang="en-US" sz="2400" dirty="0" smtClean="0"/>
              <a:t>r 2017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CSE373: Data Structures &amp; Algorithms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7F2A-F13A-F441-A45B-316F574F5A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0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Example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CSE373: Data Structures &amp; Algorithms</a:t>
            </a:r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014662" y="38115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614862" y="42687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986462" y="38115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4614862" y="31257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767262" y="2135188"/>
            <a:ext cx="3048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6215062" y="26685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V="1">
            <a:off x="3624262" y="2286000"/>
            <a:ext cx="1143000" cy="306388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4767262" y="2439988"/>
            <a:ext cx="152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5072062" y="2287588"/>
            <a:ext cx="11430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4919662" y="3278188"/>
            <a:ext cx="1066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H="1">
            <a:off x="6215062" y="2973388"/>
            <a:ext cx="152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4767262" y="3430588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 flipV="1">
            <a:off x="4919662" y="4040188"/>
            <a:ext cx="1066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3319462" y="3963988"/>
            <a:ext cx="12954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 flipH="1">
            <a:off x="3167062" y="2744788"/>
            <a:ext cx="3048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3624262" y="2744788"/>
            <a:ext cx="106680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2938462" y="2058988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4381500" y="16795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6275387" y="21748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6275387" y="34702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4386262" y="456882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3227387" y="40036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6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4294187" y="28606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7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590800" y="5334000"/>
            <a:ext cx="4191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  (1,2)</a:t>
            </a: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352800" y="2514600"/>
            <a:ext cx="3048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685799" y="1600200"/>
            <a:ext cx="1737516" cy="449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</a:pPr>
            <a:r>
              <a:rPr lang="en-US" dirty="0" err="1" smtClean="0"/>
              <a:t>dfs</a:t>
            </a:r>
            <a:r>
              <a:rPr lang="en-US" dirty="0" smtClean="0"/>
              <a:t>(2)</a:t>
            </a:r>
          </a:p>
          <a:p>
            <a:pPr>
              <a:buFont typeface="Arial"/>
              <a:buNone/>
            </a:pPr>
            <a:endParaRPr lang="en-US" dirty="0" smtClean="0"/>
          </a:p>
          <a:p>
            <a:pPr>
              <a:buFont typeface="Arial"/>
              <a:buNone/>
            </a:pPr>
            <a:endParaRPr lang="en-US" dirty="0"/>
          </a:p>
          <a:p>
            <a:pPr>
              <a:buFont typeface="Arial"/>
              <a:buNone/>
            </a:pPr>
            <a:r>
              <a:rPr lang="en-US" dirty="0" smtClean="0"/>
              <a:t>Pending</a:t>
            </a:r>
          </a:p>
          <a:p>
            <a:pPr>
              <a:buFont typeface="Arial"/>
              <a:buNone/>
            </a:pPr>
            <a:r>
              <a:rPr lang="en-US" dirty="0" err="1" smtClean="0"/>
              <a:t>Callstack</a:t>
            </a:r>
            <a:r>
              <a:rPr lang="en-US" dirty="0" smtClean="0"/>
              <a:t>:</a:t>
            </a:r>
          </a:p>
          <a:p>
            <a:pPr algn="ctr">
              <a:buFont typeface="Arial"/>
              <a:buNone/>
            </a:pPr>
            <a:r>
              <a:rPr lang="en-US" dirty="0" err="1" smtClean="0"/>
              <a:t>dfs</a:t>
            </a:r>
            <a:r>
              <a:rPr lang="en-US" dirty="0" smtClean="0"/>
              <a:t>(7)</a:t>
            </a:r>
          </a:p>
          <a:p>
            <a:pPr algn="ctr">
              <a:buFont typeface="Arial"/>
              <a:buNone/>
            </a:pPr>
            <a:r>
              <a:rPr lang="en-US" dirty="0" err="1" smtClean="0"/>
              <a:t>dfs</a:t>
            </a:r>
            <a:r>
              <a:rPr lang="en-US" dirty="0" smtClean="0"/>
              <a:t>(3)</a:t>
            </a:r>
          </a:p>
          <a:p>
            <a:pPr algn="ctr">
              <a:buFont typeface="Arial"/>
              <a:buNone/>
            </a:pPr>
            <a:r>
              <a:rPr lang="en-US" dirty="0" err="1" smtClean="0"/>
              <a:t>dfs</a:t>
            </a:r>
            <a:r>
              <a:rPr lang="en-US" dirty="0" smtClean="0"/>
              <a:t>(5)</a:t>
            </a:r>
          </a:p>
          <a:p>
            <a:pPr algn="ctr">
              <a:buFont typeface="Arial"/>
              <a:buNone/>
            </a:pPr>
            <a:r>
              <a:rPr lang="en-US" dirty="0" err="1" smtClean="0"/>
              <a:t>dfs</a:t>
            </a:r>
            <a:r>
              <a:rPr lang="en-US" dirty="0" smtClean="0"/>
              <a:t>(6)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2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Example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1981200" cy="4495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 err="1" smtClean="0"/>
              <a:t>dfs</a:t>
            </a:r>
            <a:r>
              <a:rPr lang="en-US" sz="2800" dirty="0" smtClean="0"/>
              <a:t>(7)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Pending</a:t>
            </a:r>
          </a:p>
          <a:p>
            <a:pPr>
              <a:buNone/>
            </a:pPr>
            <a:r>
              <a:rPr lang="en-US" sz="2800" dirty="0" err="1" smtClean="0"/>
              <a:t>Calls</a:t>
            </a:r>
            <a:r>
              <a:rPr lang="en-US" sz="2800" dirty="0" err="1" smtClean="0"/>
              <a:t>tack</a:t>
            </a:r>
            <a:r>
              <a:rPr lang="en-US" sz="2800" dirty="0" smtClean="0"/>
              <a:t>:</a:t>
            </a:r>
          </a:p>
          <a:p>
            <a:pPr algn="ctr">
              <a:buNone/>
            </a:pPr>
            <a:r>
              <a:rPr lang="en-US" sz="2800" dirty="0" err="1" smtClean="0"/>
              <a:t>dfs</a:t>
            </a:r>
            <a:r>
              <a:rPr lang="en-US" sz="2800" dirty="0" smtClean="0"/>
              <a:t>(5)</a:t>
            </a:r>
          </a:p>
          <a:p>
            <a:pPr algn="ctr">
              <a:buNone/>
            </a:pPr>
            <a:r>
              <a:rPr lang="en-US" sz="2800" dirty="0" err="1" smtClean="0"/>
              <a:t>dfs</a:t>
            </a:r>
            <a:r>
              <a:rPr lang="en-US" sz="2800" dirty="0" smtClean="0"/>
              <a:t>(4)</a:t>
            </a:r>
          </a:p>
          <a:p>
            <a:pPr algn="ctr">
              <a:buNone/>
            </a:pPr>
            <a:r>
              <a:rPr lang="en-US" sz="2800" dirty="0" err="1" smtClean="0"/>
              <a:t>dfs</a:t>
            </a:r>
            <a:r>
              <a:rPr lang="en-US" sz="2800" dirty="0" smtClean="0"/>
              <a:t>(3)</a:t>
            </a:r>
            <a:endParaRPr lang="en-US" sz="2800" dirty="0"/>
          </a:p>
          <a:p>
            <a:pPr algn="ctr">
              <a:buNone/>
            </a:pPr>
            <a:r>
              <a:rPr lang="en-US" sz="2800" strike="sngStrike" dirty="0" err="1" smtClean="0"/>
              <a:t>dfs</a:t>
            </a:r>
            <a:r>
              <a:rPr lang="en-US" sz="2800" strike="sngStrike" dirty="0" smtClean="0"/>
              <a:t>(5)</a:t>
            </a:r>
          </a:p>
          <a:p>
            <a:pPr algn="ctr">
              <a:buNone/>
            </a:pPr>
            <a:r>
              <a:rPr lang="en-US" sz="2800" dirty="0" err="1" smtClean="0"/>
              <a:t>dfs</a:t>
            </a:r>
            <a:r>
              <a:rPr lang="en-US" sz="2800" dirty="0" smtClean="0"/>
              <a:t>(6)</a:t>
            </a:r>
            <a:endParaRPr lang="en-US" sz="2800" dirty="0"/>
          </a:p>
          <a:p>
            <a:pPr>
              <a:buNone/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CSE373: Data Structures &amp; Algorithms</a:t>
            </a:r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014662" y="38115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614862" y="42687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986462" y="38115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4614862" y="3125788"/>
            <a:ext cx="3048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767262" y="2135188"/>
            <a:ext cx="3048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6215062" y="26685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V="1">
            <a:off x="3624262" y="2286000"/>
            <a:ext cx="1143000" cy="306388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4767262" y="2439988"/>
            <a:ext cx="152400" cy="6858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5072062" y="2287588"/>
            <a:ext cx="11430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4919662" y="3278188"/>
            <a:ext cx="1066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H="1">
            <a:off x="6215062" y="2973388"/>
            <a:ext cx="152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4767262" y="3430588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 flipV="1">
            <a:off x="4919662" y="4040188"/>
            <a:ext cx="1066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3319462" y="3963988"/>
            <a:ext cx="12954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 flipH="1">
            <a:off x="3167062" y="2744788"/>
            <a:ext cx="3048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3624262" y="2744788"/>
            <a:ext cx="106680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2938462" y="2058988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4381500" y="16795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6275387" y="21748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6275387" y="34702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4386262" y="456882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3227387" y="40036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6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4294187" y="28606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7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590800" y="5334000"/>
            <a:ext cx="4191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  (1,2), (2,7)</a:t>
            </a: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352800" y="2514600"/>
            <a:ext cx="3048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38851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Example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1981200" cy="4495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 err="1" smtClean="0"/>
              <a:t>dfs</a:t>
            </a:r>
            <a:r>
              <a:rPr lang="en-US" sz="2800" dirty="0" smtClean="0"/>
              <a:t>(</a:t>
            </a:r>
            <a:r>
              <a:rPr lang="en-US" sz="2800" dirty="0" smtClean="0"/>
              <a:t>5</a:t>
            </a:r>
            <a:r>
              <a:rPr lang="en-US" sz="2800" dirty="0" smtClean="0"/>
              <a:t>)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 smtClean="0"/>
              <a:t>Pending</a:t>
            </a:r>
          </a:p>
          <a:p>
            <a:pPr>
              <a:buNone/>
            </a:pPr>
            <a:r>
              <a:rPr lang="en-US" sz="2800" dirty="0" err="1"/>
              <a:t>C</a:t>
            </a:r>
            <a:r>
              <a:rPr lang="en-US" sz="2800" dirty="0" err="1" smtClean="0"/>
              <a:t>allstack</a:t>
            </a:r>
            <a:r>
              <a:rPr lang="en-US" sz="2800" dirty="0" smtClean="0"/>
              <a:t>:</a:t>
            </a:r>
          </a:p>
          <a:p>
            <a:pPr algn="ctr">
              <a:buNone/>
            </a:pPr>
            <a:r>
              <a:rPr lang="en-US" sz="2800" dirty="0" err="1" smtClean="0"/>
              <a:t>dfs</a:t>
            </a:r>
            <a:r>
              <a:rPr lang="en-US" sz="2800" dirty="0" smtClean="0"/>
              <a:t>(4)</a:t>
            </a:r>
          </a:p>
          <a:p>
            <a:pPr algn="ctr">
              <a:buNone/>
            </a:pPr>
            <a:r>
              <a:rPr lang="en-US" sz="2800" dirty="0" err="1" smtClean="0"/>
              <a:t>dfs</a:t>
            </a:r>
            <a:r>
              <a:rPr lang="en-US" sz="2800" dirty="0" smtClean="0"/>
              <a:t>(6)</a:t>
            </a:r>
          </a:p>
          <a:p>
            <a:pPr algn="ctr">
              <a:buNone/>
            </a:pPr>
            <a:r>
              <a:rPr lang="en-US" sz="2800" strike="sngStrike" dirty="0" err="1" smtClean="0"/>
              <a:t>dfs</a:t>
            </a:r>
            <a:r>
              <a:rPr lang="en-US" sz="2800" strike="sngStrike" dirty="0" smtClean="0"/>
              <a:t>(4)</a:t>
            </a:r>
            <a:endParaRPr lang="en-US" sz="2800" strike="sngStrike" dirty="0"/>
          </a:p>
          <a:p>
            <a:pPr algn="ctr">
              <a:buNone/>
            </a:pPr>
            <a:r>
              <a:rPr lang="en-US" sz="2800" dirty="0" err="1" smtClean="0"/>
              <a:t>dfs</a:t>
            </a:r>
            <a:r>
              <a:rPr lang="en-US" sz="2800" dirty="0" smtClean="0"/>
              <a:t>(3)</a:t>
            </a:r>
            <a:endParaRPr lang="en-US" sz="2800" dirty="0"/>
          </a:p>
          <a:p>
            <a:pPr algn="ctr">
              <a:buNone/>
            </a:pPr>
            <a:r>
              <a:rPr lang="en-US" sz="2800" strike="sngStrike" dirty="0" err="1" smtClean="0"/>
              <a:t>dfs</a:t>
            </a:r>
            <a:r>
              <a:rPr lang="en-US" sz="2800" strike="sngStrike" dirty="0" smtClean="0"/>
              <a:t>(6)</a:t>
            </a:r>
            <a:endParaRPr lang="en-US" sz="2800" strike="sngStrike" dirty="0"/>
          </a:p>
          <a:p>
            <a:pPr>
              <a:buNone/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CSE373: Data Structures &amp; Algorithms</a:t>
            </a:r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014662" y="38115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614862" y="4268788"/>
            <a:ext cx="3048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986462" y="38115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4614862" y="3125788"/>
            <a:ext cx="3048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767262" y="2135188"/>
            <a:ext cx="3048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6215062" y="26685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V="1">
            <a:off x="3624262" y="2286000"/>
            <a:ext cx="1143000" cy="306388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4767262" y="2439988"/>
            <a:ext cx="152400" cy="6858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5072062" y="2287588"/>
            <a:ext cx="11430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4919662" y="3278188"/>
            <a:ext cx="1066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H="1">
            <a:off x="6215062" y="2973388"/>
            <a:ext cx="152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4767262" y="3430588"/>
            <a:ext cx="0" cy="838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 flipV="1">
            <a:off x="4919662" y="4040188"/>
            <a:ext cx="1066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3319462" y="3963988"/>
            <a:ext cx="12954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 flipH="1">
            <a:off x="3167062" y="2744788"/>
            <a:ext cx="3048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3624262" y="2744788"/>
            <a:ext cx="106680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2938462" y="2058988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4381500" y="16795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6275387" y="21748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6275387" y="34702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4386262" y="456882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3227387" y="40036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6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4294187" y="28606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7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590800" y="5334000"/>
            <a:ext cx="4191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  (1,2), (2,7), (7,5)</a:t>
            </a: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352800" y="2514600"/>
            <a:ext cx="3048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3951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Example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2057400" cy="449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dfs</a:t>
            </a:r>
            <a:r>
              <a:rPr lang="en-US" dirty="0" smtClean="0"/>
              <a:t>(4)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Pending</a:t>
            </a:r>
          </a:p>
          <a:p>
            <a:pPr>
              <a:buNone/>
            </a:pPr>
            <a:r>
              <a:rPr lang="en-US" dirty="0" err="1" smtClean="0"/>
              <a:t>Callstack</a:t>
            </a:r>
            <a:r>
              <a:rPr lang="en-US" dirty="0" smtClean="0"/>
              <a:t>:</a:t>
            </a:r>
          </a:p>
          <a:p>
            <a:pPr algn="ctr">
              <a:buNone/>
            </a:pPr>
            <a:r>
              <a:rPr lang="en-US" dirty="0" err="1" smtClean="0"/>
              <a:t>dfs</a:t>
            </a:r>
            <a:r>
              <a:rPr lang="en-US" dirty="0" smtClean="0"/>
              <a:t>(3)</a:t>
            </a:r>
          </a:p>
          <a:p>
            <a:pPr algn="ctr">
              <a:buNone/>
            </a:pPr>
            <a:r>
              <a:rPr lang="en-US" dirty="0" err="1" smtClean="0"/>
              <a:t>dfs</a:t>
            </a:r>
            <a:r>
              <a:rPr lang="en-US" dirty="0"/>
              <a:t>(6)</a:t>
            </a:r>
          </a:p>
          <a:p>
            <a:pPr algn="ctr">
              <a:buNone/>
            </a:pPr>
            <a:r>
              <a:rPr lang="en-US" strike="sngStrike" dirty="0" err="1" smtClean="0"/>
              <a:t>dfs</a:t>
            </a:r>
            <a:r>
              <a:rPr lang="en-US" strike="sngStrike" dirty="0"/>
              <a:t>(3)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CSE373: Data Structures &amp; Algorithms</a:t>
            </a:r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014662" y="38115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614862" y="4268788"/>
            <a:ext cx="3048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986462" y="3811588"/>
            <a:ext cx="3048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4614862" y="3125788"/>
            <a:ext cx="3048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767262" y="2135188"/>
            <a:ext cx="3048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6215062" y="26685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V="1">
            <a:off x="3624262" y="2286000"/>
            <a:ext cx="1143000" cy="306388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4767262" y="2439988"/>
            <a:ext cx="152400" cy="6858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5072062" y="2287588"/>
            <a:ext cx="11430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4919662" y="3278188"/>
            <a:ext cx="1066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H="1">
            <a:off x="6215062" y="2973388"/>
            <a:ext cx="152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4767262" y="3430588"/>
            <a:ext cx="0" cy="838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 flipV="1">
            <a:off x="4919662" y="4040188"/>
            <a:ext cx="1066800" cy="3810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3319462" y="3963988"/>
            <a:ext cx="12954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 flipH="1">
            <a:off x="3167062" y="2744788"/>
            <a:ext cx="3048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3624262" y="2744788"/>
            <a:ext cx="106680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2938462" y="2058988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4381500" y="16795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6275387" y="21748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6275387" y="34702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4386262" y="456882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3227387" y="40036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6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4294187" y="28606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7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590800" y="5334000"/>
            <a:ext cx="4191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  (1,2), (2,7), (7,5), (5,4)</a:t>
            </a: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352800" y="2514600"/>
            <a:ext cx="3048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0867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Example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1981200" cy="449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/>
              <a:t>dfs</a:t>
            </a:r>
            <a:r>
              <a:rPr lang="en-US" dirty="0" smtClean="0"/>
              <a:t>(3)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Pending</a:t>
            </a:r>
          </a:p>
          <a:p>
            <a:pPr>
              <a:buNone/>
            </a:pPr>
            <a:r>
              <a:rPr lang="en-US" dirty="0" err="1"/>
              <a:t>Callstack</a:t>
            </a:r>
            <a:r>
              <a:rPr lang="en-US" dirty="0"/>
              <a:t>:</a:t>
            </a:r>
          </a:p>
          <a:p>
            <a:pPr algn="ctr">
              <a:buNone/>
            </a:pPr>
            <a:r>
              <a:rPr lang="en-US" dirty="0" err="1" smtClean="0"/>
              <a:t>dfs</a:t>
            </a:r>
            <a:r>
              <a:rPr lang="en-US" dirty="0"/>
              <a:t>(6)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CSE373: Data Structures &amp; Algorithms</a:t>
            </a:r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014662" y="38115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614862" y="4268788"/>
            <a:ext cx="3048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986462" y="3811588"/>
            <a:ext cx="3048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4614862" y="3125788"/>
            <a:ext cx="3048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767262" y="2135188"/>
            <a:ext cx="3048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6215062" y="2668588"/>
            <a:ext cx="3048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V="1">
            <a:off x="3624262" y="2286000"/>
            <a:ext cx="1143000" cy="306388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4767262" y="2439988"/>
            <a:ext cx="152400" cy="6858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5072062" y="2287588"/>
            <a:ext cx="11430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4919662" y="3278188"/>
            <a:ext cx="1066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H="1">
            <a:off x="6215062" y="2973388"/>
            <a:ext cx="152400" cy="838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4767262" y="3430588"/>
            <a:ext cx="0" cy="838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 flipV="1">
            <a:off x="4919662" y="4040188"/>
            <a:ext cx="1066800" cy="3810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3319462" y="3963988"/>
            <a:ext cx="12954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 flipH="1">
            <a:off x="3167062" y="2744788"/>
            <a:ext cx="3048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3624262" y="2744788"/>
            <a:ext cx="106680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2938462" y="2058988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4381500" y="16795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6275387" y="21748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6275387" y="34702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4386262" y="456882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3227387" y="40036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6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4294187" y="28606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7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590800" y="5334000"/>
            <a:ext cx="4572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  (1,2), (2,7), (7,5), (5,4)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(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4,3)</a:t>
            </a: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352800" y="2514600"/>
            <a:ext cx="3048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9236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Example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2057400" cy="449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/>
              <a:t>dfs</a:t>
            </a:r>
            <a:r>
              <a:rPr lang="en-US" dirty="0" smtClean="0"/>
              <a:t>(6)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Pending</a:t>
            </a:r>
          </a:p>
          <a:p>
            <a:pPr>
              <a:buNone/>
            </a:pPr>
            <a:r>
              <a:rPr lang="en-US" dirty="0" err="1"/>
              <a:t>Callstack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CSE373: Data Structures &amp; Algorithms</a:t>
            </a:r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014662" y="3811588"/>
            <a:ext cx="3048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614862" y="4268788"/>
            <a:ext cx="3048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986462" y="3811588"/>
            <a:ext cx="3048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4614862" y="3125788"/>
            <a:ext cx="3048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767262" y="2135188"/>
            <a:ext cx="3048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6215062" y="2668588"/>
            <a:ext cx="3048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V="1">
            <a:off x="3624262" y="2286000"/>
            <a:ext cx="1143000" cy="306388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4767262" y="2439988"/>
            <a:ext cx="152400" cy="6858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5072062" y="2287588"/>
            <a:ext cx="11430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4919662" y="3278188"/>
            <a:ext cx="1066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H="1">
            <a:off x="6215062" y="2973388"/>
            <a:ext cx="152400" cy="838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4767262" y="3430588"/>
            <a:ext cx="0" cy="838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 flipV="1">
            <a:off x="4919662" y="4040188"/>
            <a:ext cx="1066800" cy="3810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3319462" y="3963988"/>
            <a:ext cx="1295400" cy="457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 flipH="1">
            <a:off x="3167062" y="2744788"/>
            <a:ext cx="3048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3624262" y="2744788"/>
            <a:ext cx="106680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2938462" y="2058988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4381500" y="16795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6275387" y="21748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6275387" y="34702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4386262" y="456882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3227387" y="40036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6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4294187" y="28606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7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590800" y="5334000"/>
            <a:ext cx="6096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  (1,2), (2,7), (7,5), (5,4), (4,3), (5,6)</a:t>
            </a: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352800" y="2514600"/>
            <a:ext cx="3048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36871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Example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222" y="1366615"/>
            <a:ext cx="2057400" cy="479994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Bubble up the recursive </a:t>
            </a:r>
            <a:r>
              <a:rPr lang="en-US" dirty="0" err="1" smtClean="0">
                <a:solidFill>
                  <a:srgbClr val="000000"/>
                </a:solidFill>
              </a:rPr>
              <a:t>callstack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Ignore each edge that would have been considered, but now is adjacent to a vertex already marked true.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CSE373: Data Structures &amp; Algorithms</a:t>
            </a:r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014662" y="3811588"/>
            <a:ext cx="3048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614862" y="4268788"/>
            <a:ext cx="3048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986462" y="3811588"/>
            <a:ext cx="3048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4614862" y="3125788"/>
            <a:ext cx="3048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767262" y="2135188"/>
            <a:ext cx="3048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6215062" y="2668588"/>
            <a:ext cx="3048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V="1">
            <a:off x="3624262" y="2286000"/>
            <a:ext cx="1143000" cy="306388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4767262" y="2439988"/>
            <a:ext cx="152400" cy="6858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5072062" y="2287588"/>
            <a:ext cx="1143000" cy="5334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4919662" y="3278188"/>
            <a:ext cx="1066800" cy="685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H="1">
            <a:off x="6215062" y="2973388"/>
            <a:ext cx="152400" cy="838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4767262" y="3430588"/>
            <a:ext cx="0" cy="838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 flipV="1">
            <a:off x="4919662" y="4040188"/>
            <a:ext cx="1066800" cy="3810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3319462" y="3963988"/>
            <a:ext cx="1295400" cy="457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 flipH="1">
            <a:off x="3167062" y="2744788"/>
            <a:ext cx="304800" cy="1066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3624262" y="2744788"/>
            <a:ext cx="1066800" cy="15240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2938462" y="2058988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4381500" y="16795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6275387" y="21748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6275387" y="34702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4386262" y="456882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3227387" y="40036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6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4294187" y="28606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7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590800" y="5334000"/>
            <a:ext cx="6096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  (1,2), (2,7), (7,5), (5,4), (4,3), (5,6)</a:t>
            </a: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352800" y="2514600"/>
            <a:ext cx="3048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60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Second Approach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Iterate through edges; output any edge that does not create a cycle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Correctness (hand-wavy):</a:t>
            </a:r>
          </a:p>
          <a:p>
            <a:pPr lvl="1"/>
            <a:r>
              <a:rPr lang="en-US" dirty="0" smtClean="0"/>
              <a:t>Goal is to build an acyclic connected graph</a:t>
            </a:r>
          </a:p>
          <a:p>
            <a:pPr lvl="1"/>
            <a:r>
              <a:rPr lang="en-US" dirty="0" smtClean="0"/>
              <a:t>When we add an edge, it adds a vertex to the tree 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graph is connected, so we reach all vertices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Efficiency:</a:t>
            </a:r>
          </a:p>
          <a:p>
            <a:pPr lvl="1"/>
            <a:r>
              <a:rPr lang="en-US" dirty="0" smtClean="0"/>
              <a:t>Depends on how quickly you can detect cycles</a:t>
            </a:r>
          </a:p>
          <a:p>
            <a:pPr lvl="1"/>
            <a:r>
              <a:rPr lang="en-US" dirty="0" smtClean="0"/>
              <a:t>Reconsider after the example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CSE373: Data Structures &amp; Algorithms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5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Example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946"/>
            <a:ext cx="8229600" cy="485621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Edges in some arbitrary order:</a:t>
            </a:r>
          </a:p>
          <a:p>
            <a:pPr>
              <a:buNone/>
            </a:pPr>
            <a:r>
              <a:rPr lang="en-US" sz="2800" dirty="0" smtClean="0"/>
              <a:t>  (1,2), (3,4), (5,6), (5,7),(1,5), (1,6), (2,7), (2,3), (4,5), (4,7)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CSE373: Data Structures &amp; Algorithms</a:t>
            </a:r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14662" y="44052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614862" y="48624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986462" y="44052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614862" y="37194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767262" y="27288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6215062" y="32622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3624262" y="2879665"/>
            <a:ext cx="1143000" cy="306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>
            <a:off x="4767262" y="3033653"/>
            <a:ext cx="152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5072062" y="2881253"/>
            <a:ext cx="11430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4919662" y="3871853"/>
            <a:ext cx="1066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6215062" y="3567053"/>
            <a:ext cx="152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4767262" y="4024253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V="1">
            <a:off x="4919662" y="4633853"/>
            <a:ext cx="1066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3319462" y="4557653"/>
            <a:ext cx="12954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H="1">
            <a:off x="3167062" y="3338453"/>
            <a:ext cx="3048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3624262" y="3338453"/>
            <a:ext cx="106680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2938462" y="2652653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4381500" y="22732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6275387" y="27685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6275387" y="40639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4386262" y="5162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3227387" y="45973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6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4294187" y="34543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7</a:t>
            </a: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3352800" y="303206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838200" y="5638800"/>
            <a:ext cx="4191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53392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Example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3344"/>
            <a:ext cx="8229600" cy="490282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Edges in some arbitrary order: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chemeClr val="bg2"/>
                </a:solidFill>
              </a:rPr>
              <a:t>(1,2)</a:t>
            </a:r>
            <a:r>
              <a:rPr lang="en-US" dirty="0" smtClean="0"/>
              <a:t>, (3,4), (5,6), (5,7),(1,5), (1,6), (2,7), (2,3), (4,5), (4,7)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CSE373: Data Structures &amp; Algorithms</a:t>
            </a:r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14662" y="44052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614862" y="48624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986462" y="44052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614862" y="37194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767262" y="27288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6215062" y="32622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3624262" y="2879665"/>
            <a:ext cx="1143000" cy="3063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>
            <a:off x="4767262" y="3033653"/>
            <a:ext cx="152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5072062" y="2881253"/>
            <a:ext cx="11430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4919662" y="3871853"/>
            <a:ext cx="1066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6215062" y="3567053"/>
            <a:ext cx="152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4767262" y="4024253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V="1">
            <a:off x="4919662" y="4633853"/>
            <a:ext cx="1066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3319462" y="4557653"/>
            <a:ext cx="12954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H="1">
            <a:off x="3167062" y="3338453"/>
            <a:ext cx="3048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3624262" y="3338453"/>
            <a:ext cx="106680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2938462" y="2652653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4381500" y="22732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6275387" y="27685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6275387" y="40639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4386262" y="5162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3227387" y="45973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6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4294187" y="34543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7</a:t>
            </a: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3352800" y="303206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838200" y="5638800"/>
            <a:ext cx="4191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 (1,2)</a:t>
            </a:r>
          </a:p>
        </p:txBody>
      </p:sp>
    </p:spTree>
    <p:extLst>
      <p:ext uri="{BB962C8B-B14F-4D97-AF65-F5344CB8AC3E}">
        <p14:creationId xmlns:p14="http://schemas.microsoft.com/office/powerpoint/2010/main" val="203733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Course Logistics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HW4 due tonight</a:t>
            </a:r>
          </a:p>
          <a:p>
            <a:r>
              <a:rPr lang="en-US" dirty="0" smtClean="0"/>
              <a:t>HW5 out </a:t>
            </a:r>
            <a:r>
              <a:rPr lang="en-US" dirty="0"/>
              <a:t>t</a:t>
            </a:r>
            <a:r>
              <a:rPr lang="en-US" dirty="0" smtClean="0"/>
              <a:t>omorrow (more graphs!)</a:t>
            </a:r>
            <a:endParaRPr lang="en-US" dirty="0"/>
          </a:p>
          <a:p>
            <a:pPr lvl="1"/>
            <a:r>
              <a:rPr lang="en-US" dirty="0" smtClean="0"/>
              <a:t>coding: </a:t>
            </a:r>
            <a:r>
              <a:rPr lang="en-US" dirty="0" err="1" smtClean="0"/>
              <a:t>Dijkstra’s</a:t>
            </a:r>
            <a:r>
              <a:rPr lang="en-US" dirty="0" smtClean="0"/>
              <a:t> shortest path algorithm</a:t>
            </a:r>
          </a:p>
          <a:p>
            <a:pPr lvl="1"/>
            <a:r>
              <a:rPr lang="en-US" dirty="0" smtClean="0"/>
              <a:t>written: lots of practice with BFS, DFS, Topological Sort, and Spanning Trees (today!)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Midterm </a:t>
            </a:r>
            <a:r>
              <a:rPr lang="en-US" dirty="0" err="1" smtClean="0"/>
              <a:t>regrades</a:t>
            </a:r>
            <a:r>
              <a:rPr lang="en-US" dirty="0" smtClean="0"/>
              <a:t> due by the end of this week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CSE373: Data Structures &amp; Algorithms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8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Example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3344"/>
            <a:ext cx="8229600" cy="490282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Edges in some arbitrary order: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chemeClr val="bg2"/>
                </a:solidFill>
              </a:rPr>
              <a:t>(1,2)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/>
                </a:solidFill>
              </a:rPr>
              <a:t>(3,4)</a:t>
            </a:r>
            <a:r>
              <a:rPr lang="en-US" dirty="0" smtClean="0"/>
              <a:t>, (5,6), (5,7),(1,5), (1,6), (2,7), (2,3), (4,5), (4,7)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CSE373: Data Structures &amp; Algorithms</a:t>
            </a:r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14662" y="44052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614862" y="48624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986462" y="44052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614862" y="37194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767262" y="27288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6215062" y="32622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3624262" y="2879665"/>
            <a:ext cx="1143000" cy="3063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>
            <a:off x="4767262" y="3033653"/>
            <a:ext cx="152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5072062" y="2881253"/>
            <a:ext cx="11430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4919662" y="3871853"/>
            <a:ext cx="1066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6215062" y="3567053"/>
            <a:ext cx="1524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4767262" y="4024253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V="1">
            <a:off x="4919662" y="4633853"/>
            <a:ext cx="1066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3319462" y="4557653"/>
            <a:ext cx="12954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H="1">
            <a:off x="3167062" y="3338453"/>
            <a:ext cx="3048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3624262" y="3338453"/>
            <a:ext cx="106680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2938462" y="2652653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4381500" y="22732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6275387" y="27685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6275387" y="40639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4386262" y="5162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3227387" y="45973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6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4294187" y="34543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7</a:t>
            </a: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3352800" y="303206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838200" y="5638800"/>
            <a:ext cx="4191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 (1,2), (3,4)</a:t>
            </a:r>
          </a:p>
        </p:txBody>
      </p:sp>
    </p:spTree>
    <p:extLst>
      <p:ext uri="{BB962C8B-B14F-4D97-AF65-F5344CB8AC3E}">
        <p14:creationId xmlns:p14="http://schemas.microsoft.com/office/powerpoint/2010/main" val="374231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Example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1692"/>
            <a:ext cx="8229600" cy="4914471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Edges in some arbitrary order: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chemeClr val="bg2"/>
                </a:solidFill>
              </a:rPr>
              <a:t>(1,2)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/>
                </a:solidFill>
              </a:rPr>
              <a:t>(3,4)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/>
                </a:solidFill>
              </a:rPr>
              <a:t>(5,6)</a:t>
            </a:r>
            <a:r>
              <a:rPr lang="en-US" dirty="0" smtClean="0"/>
              <a:t>, (5,7),(1,5), (1,6), (2,7), (2,3), (4,5), (4,7)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CSE373: Data Structures &amp; Algorithms</a:t>
            </a:r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14662" y="44052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614862" y="48624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986462" y="44052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614862" y="37194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767262" y="27288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6215062" y="32622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3624262" y="2879665"/>
            <a:ext cx="1143000" cy="3063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>
            <a:off x="4767262" y="3033653"/>
            <a:ext cx="152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5072062" y="2881253"/>
            <a:ext cx="11430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4919662" y="3871853"/>
            <a:ext cx="1066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6215062" y="3567053"/>
            <a:ext cx="1524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4767262" y="4024253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V="1">
            <a:off x="4919662" y="4633853"/>
            <a:ext cx="1066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3319462" y="4557653"/>
            <a:ext cx="1295400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H="1">
            <a:off x="3167062" y="3338453"/>
            <a:ext cx="3048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3624262" y="3338453"/>
            <a:ext cx="106680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2938462" y="2652653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4381500" y="22732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6275387" y="27685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6275387" y="40639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4386262" y="5162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3227387" y="45973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6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4294187" y="34543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7</a:t>
            </a: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3352800" y="303206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838200" y="5638800"/>
            <a:ext cx="4191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 (1,2), (3,4), (5,6), </a:t>
            </a:r>
          </a:p>
        </p:txBody>
      </p:sp>
    </p:spTree>
    <p:extLst>
      <p:ext uri="{BB962C8B-B14F-4D97-AF65-F5344CB8AC3E}">
        <p14:creationId xmlns:p14="http://schemas.microsoft.com/office/powerpoint/2010/main" val="144648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Example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042"/>
            <a:ext cx="8229600" cy="492612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Edges in some arbitrary order: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chemeClr val="bg2"/>
                </a:solidFill>
              </a:rPr>
              <a:t>(1,2)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/>
                </a:solidFill>
              </a:rPr>
              <a:t>(3,4)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/>
                </a:solidFill>
              </a:rPr>
              <a:t>(5,6)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/>
                </a:solidFill>
              </a:rPr>
              <a:t>(5,7)</a:t>
            </a:r>
            <a:r>
              <a:rPr lang="en-US" dirty="0" smtClean="0"/>
              <a:t>,(1,5), (1,6), (2,7), (2,3), (4,5), (4,7)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CSE373: Data Structures &amp; Algorithms</a:t>
            </a:r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14662" y="44052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614862" y="48624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986462" y="44052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614862" y="37194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767262" y="27288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6215062" y="32622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3624262" y="2879665"/>
            <a:ext cx="1143000" cy="3063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>
            <a:off x="4767262" y="3033653"/>
            <a:ext cx="152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5072062" y="2881253"/>
            <a:ext cx="11430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4919662" y="3871853"/>
            <a:ext cx="1066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6215062" y="3567053"/>
            <a:ext cx="1524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4767262" y="4024253"/>
            <a:ext cx="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V="1">
            <a:off x="4919662" y="4633853"/>
            <a:ext cx="1066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3319462" y="4557653"/>
            <a:ext cx="1295400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H="1">
            <a:off x="3167062" y="3338453"/>
            <a:ext cx="3048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3624262" y="3338453"/>
            <a:ext cx="106680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2938462" y="2652653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4381500" y="22732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6275387" y="27685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6275387" y="40639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4386262" y="5162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3227387" y="45973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6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4294187" y="34543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7</a:t>
            </a: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3352800" y="303206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838200" y="5638800"/>
            <a:ext cx="4191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 (1,2), (3,4), (5,6), (5,7) </a:t>
            </a:r>
          </a:p>
        </p:txBody>
      </p:sp>
    </p:spTree>
    <p:extLst>
      <p:ext uri="{BB962C8B-B14F-4D97-AF65-F5344CB8AC3E}">
        <p14:creationId xmlns:p14="http://schemas.microsoft.com/office/powerpoint/2010/main" val="27087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Example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8390"/>
            <a:ext cx="8229600" cy="493777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Edges in some arbitrary order: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chemeClr val="bg2"/>
                </a:solidFill>
              </a:rPr>
              <a:t>(1,2)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/>
                </a:solidFill>
              </a:rPr>
              <a:t>(3,4)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/>
                </a:solidFill>
              </a:rPr>
              <a:t>(5,6)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/>
                </a:solidFill>
              </a:rPr>
              <a:t>(5,7)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/>
                </a:solidFill>
              </a:rPr>
              <a:t>(1,5)</a:t>
            </a:r>
            <a:r>
              <a:rPr lang="en-US" dirty="0" smtClean="0"/>
              <a:t>, (1,6), (2,7), (2,3), (4,5), (4,7)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CSE373: Data Structures &amp; Algorithms</a:t>
            </a:r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14662" y="44052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614862" y="48624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986462" y="44052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614862" y="37194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767262" y="27288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6215062" y="32622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3624262" y="2879665"/>
            <a:ext cx="1143000" cy="3063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>
            <a:off x="4767262" y="3033653"/>
            <a:ext cx="152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5072062" y="2881253"/>
            <a:ext cx="11430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4919662" y="3871853"/>
            <a:ext cx="1066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6215062" y="3567053"/>
            <a:ext cx="1524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4767262" y="4024253"/>
            <a:ext cx="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V="1">
            <a:off x="4919662" y="4633853"/>
            <a:ext cx="1066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3319462" y="4557653"/>
            <a:ext cx="1295400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H="1">
            <a:off x="3167062" y="3338453"/>
            <a:ext cx="3048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3624262" y="3338453"/>
            <a:ext cx="1066800" cy="1524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2938462" y="2652653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4381500" y="22732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6275387" y="27685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6275387" y="40639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4386262" y="5162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3227387" y="45973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6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4294187" y="34543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7</a:t>
            </a: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3352800" y="303206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838200" y="5638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 (1,2), (3,4), (5,6), (5,7), (1,5) </a:t>
            </a:r>
          </a:p>
        </p:txBody>
      </p:sp>
    </p:spTree>
    <p:extLst>
      <p:ext uri="{BB962C8B-B14F-4D97-AF65-F5344CB8AC3E}">
        <p14:creationId xmlns:p14="http://schemas.microsoft.com/office/powerpoint/2010/main" val="178437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Example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1692"/>
            <a:ext cx="8229600" cy="4914471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Edges in some arbitrary order: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chemeClr val="bg2"/>
                </a:solidFill>
              </a:rPr>
              <a:t>(1,2)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/>
                </a:solidFill>
              </a:rPr>
              <a:t>(3,4)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/>
                </a:solidFill>
              </a:rPr>
              <a:t>(5,6)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/>
                </a:solidFill>
              </a:rPr>
              <a:t>(5,7)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/>
                </a:solidFill>
              </a:rPr>
              <a:t>(1,5)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/>
                </a:solidFill>
              </a:rPr>
              <a:t>(1,6)</a:t>
            </a:r>
            <a:r>
              <a:rPr lang="en-US" dirty="0" smtClean="0"/>
              <a:t>, (2,7), (2,3), (4,5), (4,7)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CSE373: Data Structures &amp; Algorithms</a:t>
            </a:r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14662" y="44052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614862" y="48624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986462" y="44052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614862" y="37194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767262" y="27288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6215062" y="32622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3624262" y="2879665"/>
            <a:ext cx="1143000" cy="3063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>
            <a:off x="4767262" y="3033653"/>
            <a:ext cx="152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5072062" y="2881253"/>
            <a:ext cx="11430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4919662" y="3871853"/>
            <a:ext cx="1066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6215062" y="3567053"/>
            <a:ext cx="1524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4767262" y="4024253"/>
            <a:ext cx="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V="1">
            <a:off x="4919662" y="4633853"/>
            <a:ext cx="1066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3319462" y="4557653"/>
            <a:ext cx="1295400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H="1">
            <a:off x="3167062" y="3338453"/>
            <a:ext cx="304800" cy="1066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3624262" y="3338453"/>
            <a:ext cx="1066800" cy="1524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2938462" y="2652653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4381500" y="22732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6275387" y="27685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6275387" y="40639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4386262" y="5162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3227387" y="45973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6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4294187" y="34543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7</a:t>
            </a: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3352800" y="303206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838200" y="5638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 (1,2), (3,4), (5,6), (5,7), (1,5) </a:t>
            </a:r>
          </a:p>
        </p:txBody>
      </p:sp>
    </p:spTree>
    <p:extLst>
      <p:ext uri="{BB962C8B-B14F-4D97-AF65-F5344CB8AC3E}">
        <p14:creationId xmlns:p14="http://schemas.microsoft.com/office/powerpoint/2010/main" val="121459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Example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3344"/>
            <a:ext cx="8229600" cy="490282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Edges in some arbitrary order: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chemeClr val="bg2"/>
                </a:solidFill>
              </a:rPr>
              <a:t>(1,2)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/>
                </a:solidFill>
              </a:rPr>
              <a:t>(3,4)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/>
                </a:solidFill>
              </a:rPr>
              <a:t>(5,6)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/>
                </a:solidFill>
              </a:rPr>
              <a:t>(5,7)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/>
                </a:solidFill>
              </a:rPr>
              <a:t>(1,5)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/>
                </a:solidFill>
              </a:rPr>
              <a:t>(1,6)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/>
                </a:solidFill>
              </a:rPr>
              <a:t>(2,7)</a:t>
            </a:r>
            <a:r>
              <a:rPr lang="en-US" dirty="0" smtClean="0"/>
              <a:t>, (2,3), (4,5), (4,7)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CSE373: Data Structures &amp; Algorithms</a:t>
            </a:r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14662" y="44052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614862" y="48624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986462" y="44052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614862" y="37194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767262" y="27288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6215062" y="32622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3624262" y="2879665"/>
            <a:ext cx="1143000" cy="3063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>
            <a:off x="4767262" y="3033653"/>
            <a:ext cx="152400" cy="685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5072062" y="2881253"/>
            <a:ext cx="11430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4919662" y="3871853"/>
            <a:ext cx="1066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6215062" y="3567053"/>
            <a:ext cx="1524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4767262" y="4024253"/>
            <a:ext cx="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V="1">
            <a:off x="4919662" y="4633853"/>
            <a:ext cx="1066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3319462" y="4557653"/>
            <a:ext cx="1295400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H="1">
            <a:off x="3167062" y="3338453"/>
            <a:ext cx="304800" cy="1066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3624262" y="3338453"/>
            <a:ext cx="1066800" cy="1524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2938462" y="2652653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4381500" y="22732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6275387" y="27685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6275387" y="40639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4386262" y="5162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3227387" y="45973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6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4294187" y="34543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7</a:t>
            </a: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3352800" y="303206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838200" y="5638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 (1,2), (3,4), (5,6), (5,7), (1,5) </a:t>
            </a:r>
          </a:p>
        </p:txBody>
      </p:sp>
    </p:spTree>
    <p:extLst>
      <p:ext uri="{BB962C8B-B14F-4D97-AF65-F5344CB8AC3E}">
        <p14:creationId xmlns:p14="http://schemas.microsoft.com/office/powerpoint/2010/main" val="83671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Example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1692"/>
            <a:ext cx="8229600" cy="4914471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Edges in some arbitrary order: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chemeClr val="bg2"/>
                </a:solidFill>
              </a:rPr>
              <a:t>(1,2)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/>
                </a:solidFill>
              </a:rPr>
              <a:t>(3,4)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/>
                </a:solidFill>
              </a:rPr>
              <a:t>(5,6)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/>
                </a:solidFill>
              </a:rPr>
              <a:t>(5,7)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/>
                </a:solidFill>
              </a:rPr>
              <a:t>(1,5)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/>
                </a:solidFill>
              </a:rPr>
              <a:t>(1,6)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/>
                </a:solidFill>
              </a:rPr>
              <a:t>(2,7)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/>
                </a:solidFill>
              </a:rPr>
              <a:t>(2,3)</a:t>
            </a:r>
            <a:r>
              <a:rPr lang="en-US" dirty="0" smtClean="0"/>
              <a:t>, (4,5), (4,7)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CSE373: Data Structures &amp; Algorithms</a:t>
            </a:r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14662" y="44052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614862" y="48624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986462" y="44052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614862" y="37194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767262" y="27288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6215062" y="326225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3624262" y="2879665"/>
            <a:ext cx="1143000" cy="3063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>
            <a:off x="4767262" y="3033653"/>
            <a:ext cx="152400" cy="685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5072062" y="2881253"/>
            <a:ext cx="11430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4919662" y="3871853"/>
            <a:ext cx="1066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6215062" y="3567053"/>
            <a:ext cx="1524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4767262" y="4024253"/>
            <a:ext cx="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V="1">
            <a:off x="4919662" y="4633853"/>
            <a:ext cx="1066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3319462" y="4557653"/>
            <a:ext cx="1295400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H="1">
            <a:off x="3167062" y="3338453"/>
            <a:ext cx="304800" cy="1066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3624262" y="3338453"/>
            <a:ext cx="1066800" cy="1524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2938462" y="2652653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4381500" y="22732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6275387" y="27685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6275387" y="40639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4386262" y="5162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3227387" y="45973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6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4294187" y="34543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7</a:t>
            </a: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3352800" y="303206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838200" y="5638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 (1,2), (3,4), (5,6), (5,7), (1,5), (2,3)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00800" y="4876800"/>
            <a:ext cx="2236510" cy="707886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Can stop once we</a:t>
            </a:r>
          </a:p>
          <a:p>
            <a:r>
              <a:rPr lang="en-US" sz="2000" b="0" dirty="0" smtClean="0">
                <a:latin typeface="+mn-lt"/>
              </a:rPr>
              <a:t>have </a:t>
            </a:r>
            <a:r>
              <a:rPr lang="en-US" sz="2000" dirty="0" smtClean="0">
                <a:latin typeface="+mn-lt"/>
              </a:rPr>
              <a:t>|V|-1 </a:t>
            </a:r>
            <a:r>
              <a:rPr lang="en-US" sz="2000" b="0" dirty="0" smtClean="0">
                <a:latin typeface="+mn-lt"/>
              </a:rPr>
              <a:t>edges</a:t>
            </a:r>
          </a:p>
        </p:txBody>
      </p:sp>
    </p:spTree>
    <p:extLst>
      <p:ext uri="{BB962C8B-B14F-4D97-AF65-F5344CB8AC3E}">
        <p14:creationId xmlns:p14="http://schemas.microsoft.com/office/powerpoint/2010/main" val="285843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Cycle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Detection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To decide if an edge could form a cycle is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b="1" dirty="0" smtClean="0"/>
              <a:t>|V|</a:t>
            </a:r>
            <a:r>
              <a:rPr lang="en-US" dirty="0" smtClean="0"/>
              <a:t>) because we may need to traverse all edges already in the output</a:t>
            </a:r>
          </a:p>
          <a:p>
            <a:endParaRPr lang="en-US" dirty="0" smtClean="0"/>
          </a:p>
          <a:p>
            <a:r>
              <a:rPr lang="en-US" dirty="0" smtClean="0"/>
              <a:t>So overall algorithm would be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b="1" dirty="0" smtClean="0"/>
              <a:t>|V||E|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But there is a faster way we know: use union-find!</a:t>
            </a:r>
            <a:endParaRPr lang="en-US" dirty="0" smtClean="0">
              <a:solidFill>
                <a:schemeClr val="accent2"/>
              </a:solidFill>
            </a:endParaRPr>
          </a:p>
          <a:p>
            <a:pPr lvl="1"/>
            <a:r>
              <a:rPr lang="en-US" dirty="0" smtClean="0"/>
              <a:t>Initially, each item is in its own 1-element set</a:t>
            </a:r>
          </a:p>
          <a:p>
            <a:pPr lvl="1"/>
            <a:r>
              <a:rPr lang="en-US" dirty="0" smtClean="0"/>
              <a:t>Union sets when we add an edge that connects them</a:t>
            </a:r>
          </a:p>
          <a:p>
            <a:pPr lvl="1"/>
            <a:r>
              <a:rPr lang="en-US" dirty="0" smtClean="0"/>
              <a:t>Stop when we have one set</a:t>
            </a:r>
          </a:p>
          <a:p>
            <a:pPr lvl="1"/>
            <a:endParaRPr lang="en-US" dirty="0" smtClean="0"/>
          </a:p>
          <a:p>
            <a:pPr lvl="1"/>
            <a:endParaRPr lang="en-US" sz="1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CSE373: Data Structures &amp; Algorithms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5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Using Disjoint-Set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Can use a disjoint-set implementation in our spanning-tree algorithm to detect cycles: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dirty="0" smtClean="0"/>
              <a:t>Invariant: 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 smtClean="0"/>
              <a:t> are connected in output-so-far </a:t>
            </a:r>
          </a:p>
          <a:p>
            <a:pPr>
              <a:buNone/>
            </a:pPr>
            <a:r>
              <a:rPr lang="en-US" dirty="0" smtClean="0"/>
              <a:t>					</a:t>
            </a:r>
            <a:r>
              <a:rPr lang="en-US" dirty="0" err="1" smtClean="0"/>
              <a:t>iff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		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u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 smtClean="0"/>
              <a:t> in the same set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Initially, each node is in its own set</a:t>
            </a:r>
          </a:p>
          <a:p>
            <a:r>
              <a:rPr lang="en-US" dirty="0" smtClean="0"/>
              <a:t>When processing edge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u,v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If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find(u)</a:t>
            </a:r>
            <a:r>
              <a:rPr lang="en-US" dirty="0" smtClean="0">
                <a:latin typeface="+mj-lt"/>
                <a:cs typeface="Courier New" pitchFamily="49" charset="0"/>
              </a:rPr>
              <a:t> equals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find(v)</a:t>
            </a:r>
            <a:r>
              <a:rPr lang="en-US" dirty="0" smtClean="0"/>
              <a:t>, then do not add the edge</a:t>
            </a:r>
          </a:p>
          <a:p>
            <a:pPr lvl="1"/>
            <a:r>
              <a:rPr lang="en-US" dirty="0" smtClean="0"/>
              <a:t>Else add the edge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union(find(u),find(v))</a:t>
            </a:r>
          </a:p>
          <a:p>
            <a:pPr lvl="1"/>
            <a:r>
              <a:rPr lang="en-US" i="1" dirty="0" smtClean="0">
                <a:latin typeface="+mj-lt"/>
                <a:cs typeface="Courier New" pitchFamily="49" charset="0"/>
              </a:rPr>
              <a:t>O</a:t>
            </a:r>
            <a:r>
              <a:rPr lang="en-US" dirty="0" smtClean="0">
                <a:latin typeface="+mj-lt"/>
                <a:cs typeface="Courier New" pitchFamily="49" charset="0"/>
              </a:rPr>
              <a:t>(</a:t>
            </a:r>
            <a:r>
              <a:rPr lang="en-US" b="1" dirty="0" smtClean="0">
                <a:latin typeface="+mj-lt"/>
                <a:cs typeface="Courier New" pitchFamily="49" charset="0"/>
              </a:rPr>
              <a:t>|E|</a:t>
            </a:r>
            <a:r>
              <a:rPr lang="en-US" dirty="0" smtClean="0">
                <a:latin typeface="+mj-lt"/>
                <a:cs typeface="Courier New" pitchFamily="49" charset="0"/>
              </a:rPr>
              <a:t>) operations that are almost </a:t>
            </a:r>
            <a:r>
              <a:rPr lang="en-US" i="1" dirty="0" smtClean="0">
                <a:latin typeface="+mj-lt"/>
                <a:cs typeface="Courier New" pitchFamily="49" charset="0"/>
              </a:rPr>
              <a:t>O</a:t>
            </a:r>
            <a:r>
              <a:rPr lang="en-US" dirty="0" smtClean="0">
                <a:latin typeface="+mj-lt"/>
                <a:cs typeface="Courier New" pitchFamily="49" charset="0"/>
              </a:rPr>
              <a:t>(1) amortized</a:t>
            </a:r>
            <a:endParaRPr lang="en-US" dirty="0">
              <a:latin typeface="+mj-lt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CSE373: Data Structures &amp; Algorithms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6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Summary So Far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2"/>
                </a:solidFill>
              </a:rPr>
              <a:t>spanning-tree problem</a:t>
            </a:r>
          </a:p>
          <a:p>
            <a:pPr lvl="1"/>
            <a:r>
              <a:rPr lang="en-US" dirty="0" smtClean="0"/>
              <a:t>Add nodes to partial tree approach is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b="1" dirty="0" smtClean="0"/>
              <a:t>|E|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Add acyclic edges approach is </a:t>
            </a:r>
            <a:r>
              <a:rPr lang="en-US" i="1" dirty="0" smtClean="0"/>
              <a:t>almost</a:t>
            </a:r>
            <a:r>
              <a:rPr lang="en-US" dirty="0" smtClean="0"/>
              <a:t>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b="1" dirty="0" smtClean="0"/>
              <a:t>|E|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Using union-</a:t>
            </a:r>
            <a:r>
              <a:rPr lang="en-US" dirty="0" smtClean="0"/>
              <a:t>find</a:t>
            </a:r>
          </a:p>
          <a:p>
            <a:pPr marL="914400" lvl="2" indent="0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But really want to solve the </a:t>
            </a:r>
            <a:r>
              <a:rPr lang="en-US" dirty="0" smtClean="0">
                <a:solidFill>
                  <a:schemeClr val="accent2"/>
                </a:solidFill>
              </a:rPr>
              <a:t>minimum-spanning-tree problem</a:t>
            </a:r>
          </a:p>
          <a:p>
            <a:pPr lvl="1"/>
            <a:r>
              <a:rPr lang="en-US" dirty="0" smtClean="0"/>
              <a:t>Given a weighted undirected graph, give a spanning tree of minimum weight</a:t>
            </a:r>
          </a:p>
          <a:p>
            <a:pPr lvl="1"/>
            <a:r>
              <a:rPr lang="en-US" dirty="0" smtClean="0"/>
              <a:t>Same two approaches will work with minor modifications</a:t>
            </a:r>
          </a:p>
          <a:p>
            <a:pPr lvl="1"/>
            <a:r>
              <a:rPr lang="en-US" dirty="0" smtClean="0"/>
              <a:t>Both will be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b="1" dirty="0"/>
              <a:t>|E|</a:t>
            </a:r>
            <a:r>
              <a:rPr lang="en-US" sz="400" b="1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sz="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/>
              <a:t>|V|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CSE373: Data Structures &amp; Algorithms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Problem Statement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18288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Given </a:t>
            </a:r>
            <a:r>
              <a:rPr lang="en-US" dirty="0" smtClean="0"/>
              <a:t>a </a:t>
            </a:r>
            <a:r>
              <a:rPr lang="en-US" i="1" dirty="0" smtClean="0"/>
              <a:t>connected</a:t>
            </a:r>
            <a:r>
              <a:rPr lang="en-US" dirty="0" smtClean="0"/>
              <a:t>  undirected graph </a:t>
            </a:r>
            <a:r>
              <a:rPr lang="en-US" b="1" dirty="0" smtClean="0"/>
              <a:t>G</a:t>
            </a:r>
            <a:r>
              <a:rPr lang="en-US" dirty="0" smtClean="0"/>
              <a:t>=(</a:t>
            </a:r>
            <a:r>
              <a:rPr lang="en-US" b="1" dirty="0" smtClean="0"/>
              <a:t>V</a:t>
            </a:r>
            <a:r>
              <a:rPr lang="en-US" dirty="0" smtClean="0"/>
              <a:t>,</a:t>
            </a:r>
            <a:r>
              <a:rPr lang="en-US" b="1" dirty="0" smtClean="0"/>
              <a:t>E</a:t>
            </a:r>
            <a:r>
              <a:rPr lang="en-US" dirty="0" smtClean="0"/>
              <a:t>), find a minimal subset of edges such that </a:t>
            </a:r>
            <a:r>
              <a:rPr lang="en-US" b="1" dirty="0" smtClean="0"/>
              <a:t>G</a:t>
            </a:r>
            <a:r>
              <a:rPr lang="en-US" dirty="0" smtClean="0"/>
              <a:t> is still connected</a:t>
            </a:r>
          </a:p>
          <a:p>
            <a:pPr lvl="1"/>
            <a:r>
              <a:rPr lang="en-US" dirty="0" smtClean="0"/>
              <a:t>A graph </a:t>
            </a:r>
            <a:r>
              <a:rPr lang="en-US" b="1" dirty="0" smtClean="0"/>
              <a:t>G2</a:t>
            </a:r>
            <a:r>
              <a:rPr lang="en-US" dirty="0" smtClean="0"/>
              <a:t>=(</a:t>
            </a:r>
            <a:r>
              <a:rPr lang="en-US" b="1" dirty="0" smtClean="0"/>
              <a:t>V</a:t>
            </a:r>
            <a:r>
              <a:rPr lang="en-US" dirty="0" smtClean="0"/>
              <a:t>,</a:t>
            </a:r>
            <a:r>
              <a:rPr lang="en-US" b="1" dirty="0" smtClean="0"/>
              <a:t>E2</a:t>
            </a:r>
            <a:r>
              <a:rPr lang="en-US" dirty="0" smtClean="0"/>
              <a:t>) such that </a:t>
            </a:r>
            <a:r>
              <a:rPr lang="en-US" b="1" dirty="0" smtClean="0"/>
              <a:t>G2</a:t>
            </a:r>
            <a:r>
              <a:rPr lang="en-US" dirty="0" smtClean="0"/>
              <a:t> is connected and removing any edge from </a:t>
            </a:r>
            <a:r>
              <a:rPr lang="en-US" b="1" dirty="0" smtClean="0"/>
              <a:t>E2</a:t>
            </a:r>
            <a:r>
              <a:rPr lang="en-US" dirty="0" smtClean="0"/>
              <a:t> makes </a:t>
            </a:r>
            <a:r>
              <a:rPr lang="en-US" b="1" dirty="0" smtClean="0"/>
              <a:t>G2</a:t>
            </a:r>
            <a:r>
              <a:rPr lang="en-US" dirty="0" smtClean="0"/>
              <a:t> disconnected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CSE373: Data Structures &amp; Algorithms</a:t>
            </a:r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14400" y="3886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09600" y="52578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209800" y="5715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581400" y="52578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22098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362200" y="3581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10000" y="41148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V="1">
            <a:off x="1219200" y="3732213"/>
            <a:ext cx="1143000" cy="306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2362200" y="3886200"/>
            <a:ext cx="152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2667000" y="3733800"/>
            <a:ext cx="11430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2514600" y="4724400"/>
            <a:ext cx="1066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H="1">
            <a:off x="3810000" y="4419600"/>
            <a:ext cx="152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2362200" y="4876800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 flipV="1">
            <a:off x="2514600" y="5486400"/>
            <a:ext cx="1066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914400" y="5410200"/>
            <a:ext cx="12954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 flipH="1">
            <a:off x="762000" y="4191000"/>
            <a:ext cx="3048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1219200" y="4191000"/>
            <a:ext cx="106680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5410200" y="3886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5105400" y="52578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6705600" y="5715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8077200" y="52578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67056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6858000" y="3581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8305800" y="41148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27"/>
          <p:cNvSpPr>
            <a:spLocks noChangeShapeType="1"/>
          </p:cNvSpPr>
          <p:nvPr/>
        </p:nvSpPr>
        <p:spPr bwMode="auto">
          <a:xfrm flipV="1">
            <a:off x="5715000" y="3732213"/>
            <a:ext cx="1143000" cy="306387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28"/>
          <p:cNvSpPr>
            <a:spLocks noChangeShapeType="1"/>
          </p:cNvSpPr>
          <p:nvPr/>
        </p:nvSpPr>
        <p:spPr bwMode="auto">
          <a:xfrm flipH="1">
            <a:off x="6858000" y="3886200"/>
            <a:ext cx="152400" cy="6858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>
            <a:off x="7162800" y="3733800"/>
            <a:ext cx="1143000" cy="5334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0"/>
          <p:cNvSpPr>
            <a:spLocks noChangeShapeType="1"/>
          </p:cNvSpPr>
          <p:nvPr/>
        </p:nvSpPr>
        <p:spPr bwMode="auto">
          <a:xfrm>
            <a:off x="7010400" y="4724400"/>
            <a:ext cx="1066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 flipH="1">
            <a:off x="8305800" y="4419600"/>
            <a:ext cx="152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2"/>
          <p:cNvSpPr>
            <a:spLocks noChangeShapeType="1"/>
          </p:cNvSpPr>
          <p:nvPr/>
        </p:nvSpPr>
        <p:spPr bwMode="auto">
          <a:xfrm>
            <a:off x="6858000" y="4876800"/>
            <a:ext cx="0" cy="8382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3"/>
          <p:cNvSpPr>
            <a:spLocks noChangeShapeType="1"/>
          </p:cNvSpPr>
          <p:nvPr/>
        </p:nvSpPr>
        <p:spPr bwMode="auto">
          <a:xfrm flipV="1">
            <a:off x="7010400" y="5486400"/>
            <a:ext cx="1066800" cy="3810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>
            <a:off x="5410200" y="5410200"/>
            <a:ext cx="1295400" cy="4572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35"/>
          <p:cNvSpPr>
            <a:spLocks noChangeShapeType="1"/>
          </p:cNvSpPr>
          <p:nvPr/>
        </p:nvSpPr>
        <p:spPr bwMode="auto">
          <a:xfrm flipH="1">
            <a:off x="5257800" y="4191000"/>
            <a:ext cx="3048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36"/>
          <p:cNvSpPr>
            <a:spLocks noChangeShapeType="1"/>
          </p:cNvSpPr>
          <p:nvPr/>
        </p:nvSpPr>
        <p:spPr bwMode="auto">
          <a:xfrm>
            <a:off x="5715000" y="4191000"/>
            <a:ext cx="106680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AutoShape 39"/>
          <p:cNvSpPr>
            <a:spLocks noChangeArrowheads="1"/>
          </p:cNvSpPr>
          <p:nvPr/>
        </p:nvSpPr>
        <p:spPr bwMode="auto">
          <a:xfrm>
            <a:off x="4343400" y="47244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3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MST: Getting </a:t>
            </a:r>
            <a:r>
              <a:rPr lang="en-US" dirty="0" smtClean="0">
                <a:solidFill>
                  <a:srgbClr val="0000FF"/>
                </a:solidFill>
              </a:rPr>
              <a:t>to the Point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Algorithm #</a:t>
            </a:r>
            <a:r>
              <a:rPr lang="en-US" b="1" dirty="0" smtClean="0"/>
              <a:t>1: </a:t>
            </a:r>
            <a:r>
              <a:rPr lang="en-US" b="1" dirty="0">
                <a:solidFill>
                  <a:schemeClr val="accent2"/>
                </a:solidFill>
              </a:rPr>
              <a:t>Prim’s </a:t>
            </a:r>
            <a:r>
              <a:rPr lang="en-US" b="1" dirty="0" smtClean="0">
                <a:solidFill>
                  <a:schemeClr val="accent2"/>
                </a:solidFill>
              </a:rPr>
              <a:t>Algorithm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Find Minimum Spanning </a:t>
            </a:r>
            <a:r>
              <a:rPr lang="en-US" dirty="0" smtClean="0"/>
              <a:t>Trees like </a:t>
            </a:r>
            <a:r>
              <a:rPr lang="en-US" dirty="0" err="1" smtClean="0"/>
              <a:t>Dijkstra’s</a:t>
            </a:r>
            <a:r>
              <a:rPr lang="en-US" dirty="0" smtClean="0"/>
              <a:t> Algorithm finds Shortest-Path.  </a:t>
            </a:r>
            <a:endParaRPr lang="en-US" dirty="0"/>
          </a:p>
          <a:p>
            <a:pPr lvl="1"/>
            <a:r>
              <a:rPr lang="en-US" dirty="0" smtClean="0"/>
              <a:t>Both </a:t>
            </a:r>
            <a:r>
              <a:rPr lang="en-US" dirty="0" smtClean="0"/>
              <a:t>based on expanding cloud of known vertices, basically using a priority queue instead of a DFS </a:t>
            </a:r>
            <a:r>
              <a:rPr lang="en-US" dirty="0" smtClean="0"/>
              <a:t>stack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Algorithm #</a:t>
            </a:r>
            <a:r>
              <a:rPr lang="en-US" b="1" dirty="0" smtClean="0"/>
              <a:t>2:</a:t>
            </a:r>
            <a:r>
              <a:rPr lang="en-US" b="1" dirty="0"/>
              <a:t> </a:t>
            </a:r>
            <a:r>
              <a:rPr lang="en-US" b="1" dirty="0" err="1" smtClean="0">
                <a:solidFill>
                  <a:schemeClr val="accent2"/>
                </a:solidFill>
              </a:rPr>
              <a:t>Kruskal’s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Algorithm</a:t>
            </a:r>
            <a:r>
              <a:rPr lang="en-US" b="1" dirty="0" smtClean="0"/>
              <a:t> 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finds Minimum </a:t>
            </a:r>
            <a:r>
              <a:rPr lang="en-US" dirty="0" smtClean="0"/>
              <a:t>Spanning </a:t>
            </a:r>
            <a:r>
              <a:rPr lang="en-US" dirty="0" smtClean="0"/>
              <a:t>Trees </a:t>
            </a:r>
            <a:r>
              <a:rPr lang="en-US" dirty="0"/>
              <a:t>e</a:t>
            </a:r>
            <a:r>
              <a:rPr lang="en-US" dirty="0" smtClean="0"/>
              <a:t>xactly like our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smtClean="0"/>
              <a:t>greedy approach </a:t>
            </a:r>
            <a:r>
              <a:rPr lang="en-US" dirty="0" smtClean="0"/>
              <a:t>to spanning </a:t>
            </a:r>
            <a:r>
              <a:rPr lang="en-US" dirty="0" smtClean="0"/>
              <a:t>tree, but </a:t>
            </a:r>
            <a:r>
              <a:rPr lang="en-US" dirty="0" smtClean="0"/>
              <a:t>process edges in cost </a:t>
            </a:r>
            <a:r>
              <a:rPr lang="en-US" dirty="0" smtClean="0"/>
              <a:t>order instead of random order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CSE373: Data Structures &amp; Algorithms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Prim’s Algorithm Idea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Idea: Grow a tree by adding an edge from the “known” vertices to the “unknown” vertices.  </a:t>
            </a:r>
            <a:r>
              <a:rPr lang="en-US" i="1" dirty="0" smtClean="0"/>
              <a:t>Pick the edge with the smallest weight that connects “known” to “unknown.”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Recall </a:t>
            </a:r>
            <a:r>
              <a:rPr lang="en-US" dirty="0" err="1" smtClean="0"/>
              <a:t>Dijkstra</a:t>
            </a:r>
            <a:r>
              <a:rPr lang="en-US" dirty="0" smtClean="0"/>
              <a:t> “picked edge with closest known distance to source” </a:t>
            </a:r>
          </a:p>
          <a:p>
            <a:pPr lvl="1"/>
            <a:r>
              <a:rPr lang="en-US" dirty="0" smtClean="0"/>
              <a:t>That is not what we want here</a:t>
            </a:r>
          </a:p>
          <a:p>
            <a:pPr lvl="1"/>
            <a:r>
              <a:rPr lang="en-US" dirty="0" smtClean="0"/>
              <a:t>Otherwise identical (!)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CSE373: Data Structures &amp; Algorithms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The Algorithm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CSE373: Data Structures &amp; Algorithms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924800" cy="4876800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 each node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 smtClean="0"/>
              <a:t>, set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v.cost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/>
              </a:rPr>
              <a:t> </a:t>
            </a:r>
            <a:r>
              <a:rPr lang="en-US" dirty="0" smtClean="0">
                <a:latin typeface="+mj-lt"/>
                <a:cs typeface="Courier New" pitchFamily="49" charset="0"/>
                <a:sym typeface="Symbol"/>
              </a:rPr>
              <a:t>and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  <a:sym typeface="Symbol"/>
              </a:rPr>
              <a:t>v.known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Symbol"/>
              </a:rPr>
              <a:t> = false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Choose any node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 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>
                <a:latin typeface="+mj-lt"/>
                <a:cs typeface="Courier New" pitchFamily="49" charset="0"/>
              </a:rPr>
              <a:t>Mark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 smtClean="0"/>
              <a:t> as known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>
                <a:latin typeface="+mj-lt"/>
                <a:cs typeface="Courier New" pitchFamily="49" charset="0"/>
              </a:rPr>
              <a:t>For each edge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v,u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 with weight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, set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u.cost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=w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u.prev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=v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While there are unknown nodes in the graph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Select the unknown node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 smtClean="0"/>
              <a:t> with lowest cost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Mark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 smtClean="0"/>
              <a:t> as known and add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(v,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v.prev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 to output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For each edge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v,u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 with weight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,</a:t>
            </a:r>
          </a:p>
          <a:p>
            <a:pPr marL="857250" lvl="1" indent="-457200">
              <a:buNone/>
            </a:pPr>
            <a:r>
              <a:rPr lang="en-US" dirty="0" smtClean="0"/>
              <a:t>		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if(w &lt;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u.cost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857250" lvl="1" indent="-457200">
              <a:buNone/>
            </a:pPr>
            <a:r>
              <a:rPr lang="en-US" dirty="0" smtClean="0"/>
              <a:t>		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u.cost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w;</a:t>
            </a:r>
          </a:p>
          <a:p>
            <a:pPr marL="857250" lvl="1" indent="-45720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u.prev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v;</a:t>
            </a:r>
          </a:p>
          <a:p>
            <a:pPr marL="857250" lvl="1" indent="-457200">
              <a:buNone/>
            </a:pPr>
            <a:r>
              <a:rPr lang="en-US" dirty="0" smtClean="0"/>
              <a:t>		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857250" lvl="1" indent="-45720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76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Example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CSE373: Data Structures &amp; Algorithms</a:t>
            </a:r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914400" y="15890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590800" y="15128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62000" y="28082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362200" y="25796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676400" y="36576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657600" y="22098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505200" y="32004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cxnSp>
        <p:nvCxnSpPr>
          <p:cNvPr id="14" name="AutoShape 24"/>
          <p:cNvCxnSpPr>
            <a:cxnSpLocks noChangeShapeType="1"/>
            <a:stCxn id="7" idx="3"/>
            <a:endCxn id="9" idx="0"/>
          </p:cNvCxnSpPr>
          <p:nvPr/>
        </p:nvCxnSpPr>
        <p:spPr bwMode="auto">
          <a:xfrm flipH="1">
            <a:off x="952500" y="1924050"/>
            <a:ext cx="17463" cy="8747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5" name="AutoShape 26"/>
          <p:cNvCxnSpPr>
            <a:cxnSpLocks noChangeShapeType="1"/>
            <a:stCxn id="8" idx="2"/>
            <a:endCxn id="7" idx="6"/>
          </p:cNvCxnSpPr>
          <p:nvPr/>
        </p:nvCxnSpPr>
        <p:spPr bwMode="auto">
          <a:xfrm rot="10800000" flipV="1">
            <a:off x="1295400" y="1703387"/>
            <a:ext cx="1295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6" name="AutoShape 32"/>
          <p:cNvCxnSpPr>
            <a:cxnSpLocks noChangeShapeType="1"/>
            <a:stCxn id="10" idx="0"/>
            <a:endCxn id="8" idx="4"/>
          </p:cNvCxnSpPr>
          <p:nvPr/>
        </p:nvCxnSpPr>
        <p:spPr bwMode="auto">
          <a:xfrm rot="5400000" flipH="1" flipV="1">
            <a:off x="2324100" y="2122487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8" name="Text Box 45"/>
          <p:cNvSpPr txBox="1">
            <a:spLocks noChangeArrowheads="1"/>
          </p:cNvSpPr>
          <p:nvPr/>
        </p:nvSpPr>
        <p:spPr bwMode="auto">
          <a:xfrm>
            <a:off x="2651125" y="11430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19" name="Text Box 46"/>
          <p:cNvSpPr txBox="1">
            <a:spLocks noChangeArrowheads="1"/>
          </p:cNvSpPr>
          <p:nvPr/>
        </p:nvSpPr>
        <p:spPr bwMode="auto">
          <a:xfrm>
            <a:off x="2667000" y="1200090"/>
            <a:ext cx="3675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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  <a:p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</p:txBody>
      </p:sp>
      <p:sp>
        <p:nvSpPr>
          <p:cNvPr id="20" name="Text Box 47"/>
          <p:cNvSpPr txBox="1">
            <a:spLocks noChangeArrowheads="1"/>
          </p:cNvSpPr>
          <p:nvPr/>
        </p:nvSpPr>
        <p:spPr bwMode="auto">
          <a:xfrm>
            <a:off x="1600200" y="3352800"/>
            <a:ext cx="3675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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  <a:p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auto">
          <a:xfrm>
            <a:off x="457200" y="2956859"/>
            <a:ext cx="3675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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  <a:p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</p:txBody>
      </p:sp>
      <p:sp>
        <p:nvSpPr>
          <p:cNvPr id="22" name="Text Box 50"/>
          <p:cNvSpPr txBox="1">
            <a:spLocks noChangeArrowheads="1"/>
          </p:cNvSpPr>
          <p:nvPr/>
        </p:nvSpPr>
        <p:spPr bwMode="auto">
          <a:xfrm>
            <a:off x="2253104" y="2286000"/>
            <a:ext cx="3675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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  <a:p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</p:txBody>
      </p:sp>
      <p:sp>
        <p:nvSpPr>
          <p:cNvPr id="23" name="Text Box 51"/>
          <p:cNvSpPr txBox="1">
            <a:spLocks noChangeArrowheads="1"/>
          </p:cNvSpPr>
          <p:nvPr/>
        </p:nvSpPr>
        <p:spPr bwMode="auto">
          <a:xfrm>
            <a:off x="3810000" y="1905000"/>
            <a:ext cx="3675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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  <a:p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</p:txBody>
      </p:sp>
      <p:sp>
        <p:nvSpPr>
          <p:cNvPr id="24" name="Text Box 52"/>
          <p:cNvSpPr txBox="1">
            <a:spLocks noChangeArrowheads="1"/>
          </p:cNvSpPr>
          <p:nvPr/>
        </p:nvSpPr>
        <p:spPr bwMode="auto">
          <a:xfrm>
            <a:off x="3810000" y="3048000"/>
            <a:ext cx="3675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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  <a:p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</p:txBody>
      </p:sp>
      <p:sp>
        <p:nvSpPr>
          <p:cNvPr id="25" name="Text Box 53"/>
          <p:cNvSpPr txBox="1">
            <a:spLocks noChangeArrowheads="1"/>
          </p:cNvSpPr>
          <p:nvPr/>
        </p:nvSpPr>
        <p:spPr bwMode="auto">
          <a:xfrm>
            <a:off x="1752600" y="13620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26" name="Text Box 63"/>
          <p:cNvSpPr txBox="1">
            <a:spLocks noChangeArrowheads="1"/>
          </p:cNvSpPr>
          <p:nvPr/>
        </p:nvSpPr>
        <p:spPr bwMode="auto">
          <a:xfrm>
            <a:off x="1828800" y="1981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sp>
        <p:nvSpPr>
          <p:cNvPr id="27" name="Text Box 66"/>
          <p:cNvSpPr txBox="1">
            <a:spLocks noChangeArrowheads="1"/>
          </p:cNvSpPr>
          <p:nvPr/>
        </p:nvSpPr>
        <p:spPr bwMode="auto">
          <a:xfrm>
            <a:off x="685800" y="21986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2</a:t>
            </a:r>
            <a:endParaRPr lang="en-US" sz="2000" dirty="0">
              <a:latin typeface="Times New Roman" pitchFamily="18" charset="0"/>
            </a:endParaRPr>
          </a:p>
        </p:txBody>
      </p:sp>
      <p:graphicFrame>
        <p:nvGraphicFramePr>
          <p:cNvPr id="2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540439"/>
              </p:ext>
            </p:extLst>
          </p:nvPr>
        </p:nvGraphicFramePr>
        <p:xfrm>
          <a:off x="4572000" y="3200400"/>
          <a:ext cx="4267200" cy="292608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1066800"/>
                <a:gridCol w="1066800"/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</a:t>
                      </a:r>
                      <a:endParaRPr lang="en-US" sz="1800" dirty="0" smtClean="0">
                        <a:solidFill>
                          <a:srgbClr val="000000"/>
                        </a:solidFill>
                        <a:sym typeface="Math1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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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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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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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" name="Text Box 63"/>
          <p:cNvSpPr txBox="1">
            <a:spLocks noChangeArrowheads="1"/>
          </p:cNvSpPr>
          <p:nvPr/>
        </p:nvSpPr>
        <p:spPr bwMode="auto">
          <a:xfrm>
            <a:off x="2590800" y="2114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5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30" name="AutoShape 26"/>
          <p:cNvCxnSpPr>
            <a:cxnSpLocks noChangeShapeType="1"/>
            <a:stCxn id="7" idx="5"/>
            <a:endCxn id="10" idx="1"/>
          </p:cNvCxnSpPr>
          <p:nvPr/>
        </p:nvCxnSpPr>
        <p:spPr bwMode="auto">
          <a:xfrm rot="16200000" flipH="1">
            <a:off x="1468204" y="1685691"/>
            <a:ext cx="721192" cy="11783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31" name="AutoShape 26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1143000" y="2904891"/>
            <a:ext cx="1274996" cy="938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2" name="Text Box 63"/>
          <p:cNvSpPr txBox="1">
            <a:spLocks noChangeArrowheads="1"/>
          </p:cNvSpPr>
          <p:nvPr/>
        </p:nvSpPr>
        <p:spPr bwMode="auto">
          <a:xfrm>
            <a:off x="1439694" y="26478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cxnSp>
        <p:nvCxnSpPr>
          <p:cNvPr id="33" name="AutoShape 26"/>
          <p:cNvCxnSpPr>
            <a:cxnSpLocks noChangeShapeType="1"/>
            <a:stCxn id="10" idx="6"/>
            <a:endCxn id="12" idx="3"/>
          </p:cNvCxnSpPr>
          <p:nvPr/>
        </p:nvCxnSpPr>
        <p:spPr bwMode="auto">
          <a:xfrm flipV="1">
            <a:off x="2743200" y="2535004"/>
            <a:ext cx="970196" cy="2351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3039894" y="23430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cxnSp>
        <p:nvCxnSpPr>
          <p:cNvPr id="35" name="AutoShape 32"/>
          <p:cNvCxnSpPr>
            <a:cxnSpLocks noChangeShapeType="1"/>
            <a:stCxn id="12" idx="1"/>
            <a:endCxn id="8" idx="6"/>
          </p:cNvCxnSpPr>
          <p:nvPr/>
        </p:nvCxnSpPr>
        <p:spPr bwMode="auto">
          <a:xfrm rot="16200000" flipV="1">
            <a:off x="3061494" y="1613694"/>
            <a:ext cx="562209" cy="7415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6" name="Text Box 63"/>
          <p:cNvSpPr txBox="1">
            <a:spLocks noChangeArrowheads="1"/>
          </p:cNvSpPr>
          <p:nvPr/>
        </p:nvSpPr>
        <p:spPr bwMode="auto">
          <a:xfrm>
            <a:off x="3268494" y="1600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cxnSp>
        <p:nvCxnSpPr>
          <p:cNvPr id="37" name="AutoShape 26"/>
          <p:cNvCxnSpPr>
            <a:cxnSpLocks noChangeShapeType="1"/>
            <a:stCxn id="9" idx="5"/>
            <a:endCxn id="11" idx="1"/>
          </p:cNvCxnSpPr>
          <p:nvPr/>
        </p:nvCxnSpPr>
        <p:spPr bwMode="auto">
          <a:xfrm rot="16200000" flipH="1">
            <a:off x="1119748" y="3100947"/>
            <a:ext cx="579905" cy="6449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8" name="Text Box 66"/>
          <p:cNvSpPr txBox="1">
            <a:spLocks noChangeArrowheads="1"/>
          </p:cNvSpPr>
          <p:nvPr/>
        </p:nvSpPr>
        <p:spPr bwMode="auto">
          <a:xfrm>
            <a:off x="1134894" y="3257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2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39" name="AutoShape 32"/>
          <p:cNvCxnSpPr>
            <a:cxnSpLocks noChangeShapeType="1"/>
            <a:stCxn id="10" idx="4"/>
            <a:endCxn id="11" idx="7"/>
          </p:cNvCxnSpPr>
          <p:nvPr/>
        </p:nvCxnSpPr>
        <p:spPr bwMode="auto">
          <a:xfrm rot="5400000">
            <a:off x="1900798" y="3061493"/>
            <a:ext cx="752709" cy="5510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0" name="Text Box 63"/>
          <p:cNvSpPr txBox="1">
            <a:spLocks noChangeArrowheads="1"/>
          </p:cNvSpPr>
          <p:nvPr/>
        </p:nvSpPr>
        <p:spPr bwMode="auto">
          <a:xfrm>
            <a:off x="1981200" y="3124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6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41" name="Text Box 63"/>
          <p:cNvSpPr txBox="1">
            <a:spLocks noChangeArrowheads="1"/>
          </p:cNvSpPr>
          <p:nvPr/>
        </p:nvSpPr>
        <p:spPr bwMode="auto">
          <a:xfrm>
            <a:off x="3116094" y="2743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5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42" name="AutoShape 26"/>
          <p:cNvCxnSpPr>
            <a:cxnSpLocks noChangeShapeType="1"/>
            <a:stCxn id="10" idx="5"/>
            <a:endCxn id="13" idx="1"/>
          </p:cNvCxnSpPr>
          <p:nvPr/>
        </p:nvCxnSpPr>
        <p:spPr bwMode="auto">
          <a:xfrm rot="16200000" flipH="1">
            <a:off x="2948548" y="264374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43" name="AutoShape 26"/>
          <p:cNvCxnSpPr>
            <a:cxnSpLocks noChangeShapeType="1"/>
            <a:stCxn id="13" idx="0"/>
            <a:endCxn id="12" idx="4"/>
          </p:cNvCxnSpPr>
          <p:nvPr/>
        </p:nvCxnSpPr>
        <p:spPr bwMode="auto">
          <a:xfrm rot="5400000" flipH="1" flipV="1">
            <a:off x="3467100" y="281940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3733800" y="26670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3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45" name="AutoShape 26"/>
          <p:cNvCxnSpPr>
            <a:cxnSpLocks noChangeShapeType="1"/>
            <a:stCxn id="11" idx="6"/>
            <a:endCxn id="13" idx="3"/>
          </p:cNvCxnSpPr>
          <p:nvPr/>
        </p:nvCxnSpPr>
        <p:spPr bwMode="auto">
          <a:xfrm flipV="1">
            <a:off x="2057400" y="3525604"/>
            <a:ext cx="1503596" cy="3224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6" name="Text Box 63"/>
          <p:cNvSpPr txBox="1">
            <a:spLocks noChangeArrowheads="1"/>
          </p:cNvSpPr>
          <p:nvPr/>
        </p:nvSpPr>
        <p:spPr bwMode="auto">
          <a:xfrm>
            <a:off x="2582694" y="335280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10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47" name="Text Box 46"/>
          <p:cNvSpPr txBox="1">
            <a:spLocks noChangeArrowheads="1"/>
          </p:cNvSpPr>
          <p:nvPr/>
        </p:nvSpPr>
        <p:spPr bwMode="auto">
          <a:xfrm>
            <a:off x="957704" y="1276290"/>
            <a:ext cx="3675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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  <a:p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9804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Example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CSE373: Data Structures &amp; Algorithms</a:t>
            </a:r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914400" y="15890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590800" y="1512887"/>
            <a:ext cx="381000" cy="381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62000" y="2808287"/>
            <a:ext cx="381000" cy="381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362200" y="2579687"/>
            <a:ext cx="381000" cy="381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676400" y="36576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657600" y="22098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505200" y="32004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cxnSp>
        <p:nvCxnSpPr>
          <p:cNvPr id="14" name="AutoShape 24"/>
          <p:cNvCxnSpPr>
            <a:cxnSpLocks noChangeShapeType="1"/>
            <a:stCxn id="7" idx="3"/>
            <a:endCxn id="9" idx="0"/>
          </p:cNvCxnSpPr>
          <p:nvPr/>
        </p:nvCxnSpPr>
        <p:spPr bwMode="auto">
          <a:xfrm flipH="1">
            <a:off x="952500" y="1924050"/>
            <a:ext cx="17463" cy="8747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5" name="AutoShape 26"/>
          <p:cNvCxnSpPr>
            <a:cxnSpLocks noChangeShapeType="1"/>
            <a:stCxn id="8" idx="2"/>
            <a:endCxn id="7" idx="6"/>
          </p:cNvCxnSpPr>
          <p:nvPr/>
        </p:nvCxnSpPr>
        <p:spPr bwMode="auto">
          <a:xfrm rot="10800000" flipV="1">
            <a:off x="1295400" y="1703387"/>
            <a:ext cx="1295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6" name="AutoShape 32"/>
          <p:cNvCxnSpPr>
            <a:cxnSpLocks noChangeShapeType="1"/>
            <a:stCxn id="10" idx="0"/>
            <a:endCxn id="8" idx="4"/>
          </p:cNvCxnSpPr>
          <p:nvPr/>
        </p:nvCxnSpPr>
        <p:spPr bwMode="auto">
          <a:xfrm rot="5400000" flipH="1" flipV="1">
            <a:off x="2324100" y="2122487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7" name="Text Box 44"/>
          <p:cNvSpPr txBox="1">
            <a:spLocks noChangeArrowheads="1"/>
          </p:cNvSpPr>
          <p:nvPr/>
        </p:nvSpPr>
        <p:spPr bwMode="auto">
          <a:xfrm>
            <a:off x="974725" y="1268412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Text Box 45"/>
          <p:cNvSpPr txBox="1">
            <a:spLocks noChangeArrowheads="1"/>
          </p:cNvSpPr>
          <p:nvPr/>
        </p:nvSpPr>
        <p:spPr bwMode="auto">
          <a:xfrm>
            <a:off x="2651125" y="11430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19" name="Text Box 46"/>
          <p:cNvSpPr txBox="1">
            <a:spLocks noChangeArrowheads="1"/>
          </p:cNvSpPr>
          <p:nvPr/>
        </p:nvSpPr>
        <p:spPr bwMode="auto">
          <a:xfrm>
            <a:off x="2667000" y="12000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sym typeface="Math1" pitchFamily="2" charset="2"/>
              </a:rPr>
              <a:t>2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</p:txBody>
      </p:sp>
      <p:sp>
        <p:nvSpPr>
          <p:cNvPr id="20" name="Text Box 47"/>
          <p:cNvSpPr txBox="1">
            <a:spLocks noChangeArrowheads="1"/>
          </p:cNvSpPr>
          <p:nvPr/>
        </p:nvSpPr>
        <p:spPr bwMode="auto">
          <a:xfrm>
            <a:off x="1600200" y="3352800"/>
            <a:ext cx="3675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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  <a:p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auto">
          <a:xfrm>
            <a:off x="457200" y="2913062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sym typeface="Math1" pitchFamily="2" charset="2"/>
              </a:rPr>
              <a:t>2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</p:txBody>
      </p:sp>
      <p:sp>
        <p:nvSpPr>
          <p:cNvPr id="22" name="Text Box 50"/>
          <p:cNvSpPr txBox="1">
            <a:spLocks noChangeArrowheads="1"/>
          </p:cNvSpPr>
          <p:nvPr/>
        </p:nvSpPr>
        <p:spPr bwMode="auto">
          <a:xfrm>
            <a:off x="2253104" y="22860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sym typeface="Math1" pitchFamily="2" charset="2"/>
              </a:rPr>
              <a:t>1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</p:txBody>
      </p:sp>
      <p:sp>
        <p:nvSpPr>
          <p:cNvPr id="23" name="Text Box 51"/>
          <p:cNvSpPr txBox="1">
            <a:spLocks noChangeArrowheads="1"/>
          </p:cNvSpPr>
          <p:nvPr/>
        </p:nvSpPr>
        <p:spPr bwMode="auto">
          <a:xfrm>
            <a:off x="3810000" y="1905000"/>
            <a:ext cx="3675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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  <a:p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</p:txBody>
      </p:sp>
      <p:sp>
        <p:nvSpPr>
          <p:cNvPr id="24" name="Text Box 52"/>
          <p:cNvSpPr txBox="1">
            <a:spLocks noChangeArrowheads="1"/>
          </p:cNvSpPr>
          <p:nvPr/>
        </p:nvSpPr>
        <p:spPr bwMode="auto">
          <a:xfrm>
            <a:off x="3810000" y="3048000"/>
            <a:ext cx="3675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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  <a:p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</p:txBody>
      </p:sp>
      <p:sp>
        <p:nvSpPr>
          <p:cNvPr id="25" name="Text Box 53"/>
          <p:cNvSpPr txBox="1">
            <a:spLocks noChangeArrowheads="1"/>
          </p:cNvSpPr>
          <p:nvPr/>
        </p:nvSpPr>
        <p:spPr bwMode="auto">
          <a:xfrm>
            <a:off x="1752600" y="13620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26" name="Text Box 63"/>
          <p:cNvSpPr txBox="1">
            <a:spLocks noChangeArrowheads="1"/>
          </p:cNvSpPr>
          <p:nvPr/>
        </p:nvSpPr>
        <p:spPr bwMode="auto">
          <a:xfrm>
            <a:off x="1828800" y="1981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sp>
        <p:nvSpPr>
          <p:cNvPr id="27" name="Text Box 66"/>
          <p:cNvSpPr txBox="1">
            <a:spLocks noChangeArrowheads="1"/>
          </p:cNvSpPr>
          <p:nvPr/>
        </p:nvSpPr>
        <p:spPr bwMode="auto">
          <a:xfrm>
            <a:off x="685800" y="21986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2</a:t>
            </a:r>
            <a:endParaRPr lang="en-US" sz="2000" dirty="0">
              <a:latin typeface="Times New Roman" pitchFamily="18" charset="0"/>
            </a:endParaRPr>
          </a:p>
        </p:txBody>
      </p:sp>
      <p:graphicFrame>
        <p:nvGraphicFramePr>
          <p:cNvPr id="2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570223"/>
              </p:ext>
            </p:extLst>
          </p:nvPr>
        </p:nvGraphicFramePr>
        <p:xfrm>
          <a:off x="4572000" y="3200400"/>
          <a:ext cx="4267200" cy="292608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1066800"/>
                <a:gridCol w="1066800"/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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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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" name="Text Box 63"/>
          <p:cNvSpPr txBox="1">
            <a:spLocks noChangeArrowheads="1"/>
          </p:cNvSpPr>
          <p:nvPr/>
        </p:nvSpPr>
        <p:spPr bwMode="auto">
          <a:xfrm>
            <a:off x="2590800" y="2114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5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30" name="AutoShape 26"/>
          <p:cNvCxnSpPr>
            <a:cxnSpLocks noChangeShapeType="1"/>
            <a:stCxn id="7" idx="5"/>
            <a:endCxn id="10" idx="1"/>
          </p:cNvCxnSpPr>
          <p:nvPr/>
        </p:nvCxnSpPr>
        <p:spPr bwMode="auto">
          <a:xfrm rot="16200000" flipH="1">
            <a:off x="1468204" y="1685691"/>
            <a:ext cx="721192" cy="11783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31" name="AutoShape 26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1143000" y="2904891"/>
            <a:ext cx="1274996" cy="938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2" name="Text Box 63"/>
          <p:cNvSpPr txBox="1">
            <a:spLocks noChangeArrowheads="1"/>
          </p:cNvSpPr>
          <p:nvPr/>
        </p:nvSpPr>
        <p:spPr bwMode="auto">
          <a:xfrm>
            <a:off x="1439694" y="26478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cxnSp>
        <p:nvCxnSpPr>
          <p:cNvPr id="33" name="AutoShape 26"/>
          <p:cNvCxnSpPr>
            <a:cxnSpLocks noChangeShapeType="1"/>
            <a:stCxn id="10" idx="6"/>
            <a:endCxn id="12" idx="3"/>
          </p:cNvCxnSpPr>
          <p:nvPr/>
        </p:nvCxnSpPr>
        <p:spPr bwMode="auto">
          <a:xfrm flipV="1">
            <a:off x="2743200" y="2535004"/>
            <a:ext cx="970196" cy="2351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3039894" y="23430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cxnSp>
        <p:nvCxnSpPr>
          <p:cNvPr id="35" name="AutoShape 32"/>
          <p:cNvCxnSpPr>
            <a:cxnSpLocks noChangeShapeType="1"/>
            <a:stCxn id="12" idx="1"/>
            <a:endCxn id="8" idx="6"/>
          </p:cNvCxnSpPr>
          <p:nvPr/>
        </p:nvCxnSpPr>
        <p:spPr bwMode="auto">
          <a:xfrm rot="16200000" flipV="1">
            <a:off x="3061494" y="1613694"/>
            <a:ext cx="562209" cy="7415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6" name="Text Box 63"/>
          <p:cNvSpPr txBox="1">
            <a:spLocks noChangeArrowheads="1"/>
          </p:cNvSpPr>
          <p:nvPr/>
        </p:nvSpPr>
        <p:spPr bwMode="auto">
          <a:xfrm>
            <a:off x="3268494" y="1600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cxnSp>
        <p:nvCxnSpPr>
          <p:cNvPr id="37" name="AutoShape 26"/>
          <p:cNvCxnSpPr>
            <a:cxnSpLocks noChangeShapeType="1"/>
            <a:stCxn id="9" idx="5"/>
            <a:endCxn id="11" idx="1"/>
          </p:cNvCxnSpPr>
          <p:nvPr/>
        </p:nvCxnSpPr>
        <p:spPr bwMode="auto">
          <a:xfrm rot="16200000" flipH="1">
            <a:off x="1119748" y="3100947"/>
            <a:ext cx="579905" cy="6449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8" name="Text Box 66"/>
          <p:cNvSpPr txBox="1">
            <a:spLocks noChangeArrowheads="1"/>
          </p:cNvSpPr>
          <p:nvPr/>
        </p:nvSpPr>
        <p:spPr bwMode="auto">
          <a:xfrm>
            <a:off x="1134894" y="3257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2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39" name="AutoShape 32"/>
          <p:cNvCxnSpPr>
            <a:cxnSpLocks noChangeShapeType="1"/>
            <a:stCxn id="10" idx="4"/>
            <a:endCxn id="11" idx="7"/>
          </p:cNvCxnSpPr>
          <p:nvPr/>
        </p:nvCxnSpPr>
        <p:spPr bwMode="auto">
          <a:xfrm rot="5400000">
            <a:off x="1900798" y="3061493"/>
            <a:ext cx="752709" cy="5510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0" name="Text Box 63"/>
          <p:cNvSpPr txBox="1">
            <a:spLocks noChangeArrowheads="1"/>
          </p:cNvSpPr>
          <p:nvPr/>
        </p:nvSpPr>
        <p:spPr bwMode="auto">
          <a:xfrm>
            <a:off x="1981200" y="3124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6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41" name="Text Box 63"/>
          <p:cNvSpPr txBox="1">
            <a:spLocks noChangeArrowheads="1"/>
          </p:cNvSpPr>
          <p:nvPr/>
        </p:nvSpPr>
        <p:spPr bwMode="auto">
          <a:xfrm>
            <a:off x="3116094" y="2743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5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42" name="AutoShape 26"/>
          <p:cNvCxnSpPr>
            <a:cxnSpLocks noChangeShapeType="1"/>
            <a:stCxn id="10" idx="5"/>
            <a:endCxn id="13" idx="1"/>
          </p:cNvCxnSpPr>
          <p:nvPr/>
        </p:nvCxnSpPr>
        <p:spPr bwMode="auto">
          <a:xfrm rot="16200000" flipH="1">
            <a:off x="2948548" y="264374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43" name="AutoShape 26"/>
          <p:cNvCxnSpPr>
            <a:cxnSpLocks noChangeShapeType="1"/>
            <a:stCxn id="13" idx="0"/>
            <a:endCxn id="12" idx="4"/>
          </p:cNvCxnSpPr>
          <p:nvPr/>
        </p:nvCxnSpPr>
        <p:spPr bwMode="auto">
          <a:xfrm rot="5400000" flipH="1" flipV="1">
            <a:off x="3467100" y="281940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3733800" y="26670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3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45" name="AutoShape 26"/>
          <p:cNvCxnSpPr>
            <a:cxnSpLocks noChangeShapeType="1"/>
            <a:stCxn id="11" idx="6"/>
            <a:endCxn id="13" idx="3"/>
          </p:cNvCxnSpPr>
          <p:nvPr/>
        </p:nvCxnSpPr>
        <p:spPr bwMode="auto">
          <a:xfrm flipV="1">
            <a:off x="2057400" y="3525604"/>
            <a:ext cx="1503596" cy="3224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6" name="Text Box 63"/>
          <p:cNvSpPr txBox="1">
            <a:spLocks noChangeArrowheads="1"/>
          </p:cNvSpPr>
          <p:nvPr/>
        </p:nvSpPr>
        <p:spPr bwMode="auto">
          <a:xfrm>
            <a:off x="2582694" y="335280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10</a:t>
            </a:r>
            <a:endParaRPr lang="en-US" sz="20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03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Example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CSE373: Data Structures &amp; Algorithms</a:t>
            </a:r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914400" y="15890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590800" y="1512887"/>
            <a:ext cx="381000" cy="381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62000" y="2808287"/>
            <a:ext cx="381000" cy="381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362200" y="25796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676400" y="3657600"/>
            <a:ext cx="381000" cy="381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F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657600" y="2209800"/>
            <a:ext cx="381000" cy="381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E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505200" y="3200400"/>
            <a:ext cx="381000" cy="381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cxnSp>
        <p:nvCxnSpPr>
          <p:cNvPr id="14" name="AutoShape 24"/>
          <p:cNvCxnSpPr>
            <a:cxnSpLocks noChangeShapeType="1"/>
            <a:stCxn id="7" idx="3"/>
            <a:endCxn id="9" idx="0"/>
          </p:cNvCxnSpPr>
          <p:nvPr/>
        </p:nvCxnSpPr>
        <p:spPr bwMode="auto">
          <a:xfrm flipH="1">
            <a:off x="952500" y="1924050"/>
            <a:ext cx="17463" cy="8747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5" name="AutoShape 26"/>
          <p:cNvCxnSpPr>
            <a:cxnSpLocks noChangeShapeType="1"/>
            <a:stCxn id="8" idx="2"/>
            <a:endCxn id="7" idx="6"/>
          </p:cNvCxnSpPr>
          <p:nvPr/>
        </p:nvCxnSpPr>
        <p:spPr bwMode="auto">
          <a:xfrm rot="10800000" flipV="1">
            <a:off x="1295400" y="1703387"/>
            <a:ext cx="1295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6" name="AutoShape 32"/>
          <p:cNvCxnSpPr>
            <a:cxnSpLocks noChangeShapeType="1"/>
            <a:stCxn id="10" idx="0"/>
            <a:endCxn id="8" idx="4"/>
          </p:cNvCxnSpPr>
          <p:nvPr/>
        </p:nvCxnSpPr>
        <p:spPr bwMode="auto">
          <a:xfrm rot="5400000" flipH="1" flipV="1">
            <a:off x="2324100" y="2122487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7" name="Text Box 44"/>
          <p:cNvSpPr txBox="1">
            <a:spLocks noChangeArrowheads="1"/>
          </p:cNvSpPr>
          <p:nvPr/>
        </p:nvSpPr>
        <p:spPr bwMode="auto">
          <a:xfrm>
            <a:off x="974725" y="1268412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Text Box 45"/>
          <p:cNvSpPr txBox="1">
            <a:spLocks noChangeArrowheads="1"/>
          </p:cNvSpPr>
          <p:nvPr/>
        </p:nvSpPr>
        <p:spPr bwMode="auto">
          <a:xfrm>
            <a:off x="2651125" y="11430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19" name="Text Box 46"/>
          <p:cNvSpPr txBox="1">
            <a:spLocks noChangeArrowheads="1"/>
          </p:cNvSpPr>
          <p:nvPr/>
        </p:nvSpPr>
        <p:spPr bwMode="auto">
          <a:xfrm>
            <a:off x="2667000" y="12000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sym typeface="Math1" pitchFamily="2" charset="2"/>
              </a:rPr>
              <a:t>2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</p:txBody>
      </p:sp>
      <p:sp>
        <p:nvSpPr>
          <p:cNvPr id="20" name="Text Box 47"/>
          <p:cNvSpPr txBox="1">
            <a:spLocks noChangeArrowheads="1"/>
          </p:cNvSpPr>
          <p:nvPr/>
        </p:nvSpPr>
        <p:spPr bwMode="auto">
          <a:xfrm>
            <a:off x="1600200" y="33528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sym typeface="Math1" pitchFamily="2" charset="2"/>
              </a:rPr>
              <a:t>6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auto">
          <a:xfrm>
            <a:off x="457200" y="2913062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sym typeface="Math1" pitchFamily="2" charset="2"/>
              </a:rPr>
              <a:t>2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</p:txBody>
      </p:sp>
      <p:sp>
        <p:nvSpPr>
          <p:cNvPr id="22" name="Text Box 50"/>
          <p:cNvSpPr txBox="1">
            <a:spLocks noChangeArrowheads="1"/>
          </p:cNvSpPr>
          <p:nvPr/>
        </p:nvSpPr>
        <p:spPr bwMode="auto">
          <a:xfrm>
            <a:off x="2253104" y="22860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sym typeface="Math1" pitchFamily="2" charset="2"/>
              </a:rPr>
              <a:t>1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</p:txBody>
      </p:sp>
      <p:sp>
        <p:nvSpPr>
          <p:cNvPr id="23" name="Text Box 51"/>
          <p:cNvSpPr txBox="1">
            <a:spLocks noChangeArrowheads="1"/>
          </p:cNvSpPr>
          <p:nvPr/>
        </p:nvSpPr>
        <p:spPr bwMode="auto">
          <a:xfrm>
            <a:off x="3810000" y="19050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sym typeface="Math1" pitchFamily="2" charset="2"/>
              </a:rPr>
              <a:t>1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</p:txBody>
      </p:sp>
      <p:sp>
        <p:nvSpPr>
          <p:cNvPr id="24" name="Text Box 52"/>
          <p:cNvSpPr txBox="1">
            <a:spLocks noChangeArrowheads="1"/>
          </p:cNvSpPr>
          <p:nvPr/>
        </p:nvSpPr>
        <p:spPr bwMode="auto">
          <a:xfrm>
            <a:off x="3810000" y="30480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sym typeface="Math1" pitchFamily="2" charset="2"/>
              </a:rPr>
              <a:t>5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</p:txBody>
      </p:sp>
      <p:sp>
        <p:nvSpPr>
          <p:cNvPr id="25" name="Text Box 53"/>
          <p:cNvSpPr txBox="1">
            <a:spLocks noChangeArrowheads="1"/>
          </p:cNvSpPr>
          <p:nvPr/>
        </p:nvSpPr>
        <p:spPr bwMode="auto">
          <a:xfrm>
            <a:off x="1752600" y="13620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26" name="Text Box 63"/>
          <p:cNvSpPr txBox="1">
            <a:spLocks noChangeArrowheads="1"/>
          </p:cNvSpPr>
          <p:nvPr/>
        </p:nvSpPr>
        <p:spPr bwMode="auto">
          <a:xfrm>
            <a:off x="1828800" y="1981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sp>
        <p:nvSpPr>
          <p:cNvPr id="27" name="Text Box 66"/>
          <p:cNvSpPr txBox="1">
            <a:spLocks noChangeArrowheads="1"/>
          </p:cNvSpPr>
          <p:nvPr/>
        </p:nvSpPr>
        <p:spPr bwMode="auto">
          <a:xfrm>
            <a:off x="685800" y="21986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2</a:t>
            </a:r>
            <a:endParaRPr lang="en-US" sz="2000" dirty="0">
              <a:latin typeface="Times New Roman" pitchFamily="18" charset="0"/>
            </a:endParaRPr>
          </a:p>
        </p:txBody>
      </p:sp>
      <p:graphicFrame>
        <p:nvGraphicFramePr>
          <p:cNvPr id="28" name="Group 120"/>
          <p:cNvGraphicFramePr>
            <a:graphicFrameLocks noGrp="1"/>
          </p:cNvGraphicFramePr>
          <p:nvPr/>
        </p:nvGraphicFramePr>
        <p:xfrm>
          <a:off x="4572000" y="3200400"/>
          <a:ext cx="4267200" cy="292608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1066800"/>
                <a:gridCol w="1066800"/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" name="Text Box 63"/>
          <p:cNvSpPr txBox="1">
            <a:spLocks noChangeArrowheads="1"/>
          </p:cNvSpPr>
          <p:nvPr/>
        </p:nvSpPr>
        <p:spPr bwMode="auto">
          <a:xfrm>
            <a:off x="2590800" y="2114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5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30" name="AutoShape 26"/>
          <p:cNvCxnSpPr>
            <a:cxnSpLocks noChangeShapeType="1"/>
            <a:stCxn id="7" idx="5"/>
            <a:endCxn id="10" idx="1"/>
          </p:cNvCxnSpPr>
          <p:nvPr/>
        </p:nvCxnSpPr>
        <p:spPr bwMode="auto">
          <a:xfrm rot="16200000" flipH="1">
            <a:off x="1468204" y="1685691"/>
            <a:ext cx="721192" cy="1178392"/>
          </a:xfrm>
          <a:prstGeom prst="straightConnector1">
            <a:avLst/>
          </a:prstGeom>
          <a:noFill/>
          <a:ln w="34925">
            <a:solidFill>
              <a:srgbClr val="FF0000"/>
            </a:solidFill>
            <a:round/>
            <a:headEnd/>
            <a:tailEnd type="none" w="med" len="med"/>
          </a:ln>
        </p:spPr>
      </p:cxnSp>
      <p:cxnSp>
        <p:nvCxnSpPr>
          <p:cNvPr id="31" name="AutoShape 26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1143000" y="2904891"/>
            <a:ext cx="1274996" cy="938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2" name="Text Box 63"/>
          <p:cNvSpPr txBox="1">
            <a:spLocks noChangeArrowheads="1"/>
          </p:cNvSpPr>
          <p:nvPr/>
        </p:nvSpPr>
        <p:spPr bwMode="auto">
          <a:xfrm>
            <a:off x="1439694" y="26478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cxnSp>
        <p:nvCxnSpPr>
          <p:cNvPr id="33" name="AutoShape 26"/>
          <p:cNvCxnSpPr>
            <a:cxnSpLocks noChangeShapeType="1"/>
            <a:stCxn id="10" idx="6"/>
            <a:endCxn id="12" idx="3"/>
          </p:cNvCxnSpPr>
          <p:nvPr/>
        </p:nvCxnSpPr>
        <p:spPr bwMode="auto">
          <a:xfrm flipV="1">
            <a:off x="2743200" y="2535004"/>
            <a:ext cx="970196" cy="2351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3039894" y="23430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cxnSp>
        <p:nvCxnSpPr>
          <p:cNvPr id="35" name="AutoShape 32"/>
          <p:cNvCxnSpPr>
            <a:cxnSpLocks noChangeShapeType="1"/>
            <a:stCxn id="12" idx="1"/>
            <a:endCxn id="8" idx="6"/>
          </p:cNvCxnSpPr>
          <p:nvPr/>
        </p:nvCxnSpPr>
        <p:spPr bwMode="auto">
          <a:xfrm rot="16200000" flipV="1">
            <a:off x="3061494" y="1613694"/>
            <a:ext cx="562209" cy="7415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6" name="Text Box 63"/>
          <p:cNvSpPr txBox="1">
            <a:spLocks noChangeArrowheads="1"/>
          </p:cNvSpPr>
          <p:nvPr/>
        </p:nvSpPr>
        <p:spPr bwMode="auto">
          <a:xfrm>
            <a:off x="3268494" y="1600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cxnSp>
        <p:nvCxnSpPr>
          <p:cNvPr id="37" name="AutoShape 26"/>
          <p:cNvCxnSpPr>
            <a:cxnSpLocks noChangeShapeType="1"/>
            <a:stCxn id="9" idx="5"/>
            <a:endCxn id="11" idx="1"/>
          </p:cNvCxnSpPr>
          <p:nvPr/>
        </p:nvCxnSpPr>
        <p:spPr bwMode="auto">
          <a:xfrm rot="16200000" flipH="1">
            <a:off x="1119748" y="3100947"/>
            <a:ext cx="579905" cy="6449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8" name="Text Box 66"/>
          <p:cNvSpPr txBox="1">
            <a:spLocks noChangeArrowheads="1"/>
          </p:cNvSpPr>
          <p:nvPr/>
        </p:nvSpPr>
        <p:spPr bwMode="auto">
          <a:xfrm>
            <a:off x="1134894" y="3257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2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39" name="AutoShape 32"/>
          <p:cNvCxnSpPr>
            <a:cxnSpLocks noChangeShapeType="1"/>
            <a:stCxn id="10" idx="4"/>
            <a:endCxn id="11" idx="7"/>
          </p:cNvCxnSpPr>
          <p:nvPr/>
        </p:nvCxnSpPr>
        <p:spPr bwMode="auto">
          <a:xfrm rot="5400000">
            <a:off x="1900798" y="3061493"/>
            <a:ext cx="752709" cy="5510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0" name="Text Box 63"/>
          <p:cNvSpPr txBox="1">
            <a:spLocks noChangeArrowheads="1"/>
          </p:cNvSpPr>
          <p:nvPr/>
        </p:nvSpPr>
        <p:spPr bwMode="auto">
          <a:xfrm>
            <a:off x="1981200" y="3124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6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41" name="Text Box 63"/>
          <p:cNvSpPr txBox="1">
            <a:spLocks noChangeArrowheads="1"/>
          </p:cNvSpPr>
          <p:nvPr/>
        </p:nvSpPr>
        <p:spPr bwMode="auto">
          <a:xfrm>
            <a:off x="3116094" y="2743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5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42" name="AutoShape 26"/>
          <p:cNvCxnSpPr>
            <a:cxnSpLocks noChangeShapeType="1"/>
            <a:stCxn id="10" idx="5"/>
            <a:endCxn id="13" idx="1"/>
          </p:cNvCxnSpPr>
          <p:nvPr/>
        </p:nvCxnSpPr>
        <p:spPr bwMode="auto">
          <a:xfrm rot="16200000" flipH="1">
            <a:off x="2948548" y="264374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43" name="AutoShape 26"/>
          <p:cNvCxnSpPr>
            <a:cxnSpLocks noChangeShapeType="1"/>
            <a:stCxn id="13" idx="0"/>
            <a:endCxn id="12" idx="4"/>
          </p:cNvCxnSpPr>
          <p:nvPr/>
        </p:nvCxnSpPr>
        <p:spPr bwMode="auto">
          <a:xfrm rot="5400000" flipH="1" flipV="1">
            <a:off x="3467100" y="281940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3733800" y="26670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3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45" name="AutoShape 26"/>
          <p:cNvCxnSpPr>
            <a:cxnSpLocks noChangeShapeType="1"/>
            <a:stCxn id="11" idx="6"/>
            <a:endCxn id="13" idx="3"/>
          </p:cNvCxnSpPr>
          <p:nvPr/>
        </p:nvCxnSpPr>
        <p:spPr bwMode="auto">
          <a:xfrm flipV="1">
            <a:off x="2057400" y="3525604"/>
            <a:ext cx="1503596" cy="3224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6" name="Text Box 63"/>
          <p:cNvSpPr txBox="1">
            <a:spLocks noChangeArrowheads="1"/>
          </p:cNvSpPr>
          <p:nvPr/>
        </p:nvSpPr>
        <p:spPr bwMode="auto">
          <a:xfrm>
            <a:off x="2582694" y="335280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10</a:t>
            </a:r>
            <a:endParaRPr lang="en-US" sz="20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73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Example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CSE373: Data Structures &amp; Algorithms</a:t>
            </a:r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914400" y="15890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590800" y="1512887"/>
            <a:ext cx="381000" cy="381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62000" y="28082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362200" y="25796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676400" y="3657600"/>
            <a:ext cx="381000" cy="381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F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657600" y="2209800"/>
            <a:ext cx="381000" cy="381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E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505200" y="3200400"/>
            <a:ext cx="381000" cy="381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cxnSp>
        <p:nvCxnSpPr>
          <p:cNvPr id="14" name="AutoShape 24"/>
          <p:cNvCxnSpPr>
            <a:cxnSpLocks noChangeShapeType="1"/>
            <a:stCxn id="7" idx="3"/>
            <a:endCxn id="9" idx="0"/>
          </p:cNvCxnSpPr>
          <p:nvPr/>
        </p:nvCxnSpPr>
        <p:spPr bwMode="auto">
          <a:xfrm flipH="1">
            <a:off x="952500" y="1924050"/>
            <a:ext cx="17463" cy="8747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5" name="AutoShape 26"/>
          <p:cNvCxnSpPr>
            <a:cxnSpLocks noChangeShapeType="1"/>
            <a:stCxn id="8" idx="2"/>
            <a:endCxn id="7" idx="6"/>
          </p:cNvCxnSpPr>
          <p:nvPr/>
        </p:nvCxnSpPr>
        <p:spPr bwMode="auto">
          <a:xfrm rot="10800000" flipV="1">
            <a:off x="1295400" y="1703387"/>
            <a:ext cx="1295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6" name="AutoShape 32"/>
          <p:cNvCxnSpPr>
            <a:cxnSpLocks noChangeShapeType="1"/>
            <a:stCxn id="10" idx="0"/>
            <a:endCxn id="8" idx="4"/>
          </p:cNvCxnSpPr>
          <p:nvPr/>
        </p:nvCxnSpPr>
        <p:spPr bwMode="auto">
          <a:xfrm rot="5400000" flipH="1" flipV="1">
            <a:off x="2324100" y="2122487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7" name="Text Box 44"/>
          <p:cNvSpPr txBox="1">
            <a:spLocks noChangeArrowheads="1"/>
          </p:cNvSpPr>
          <p:nvPr/>
        </p:nvSpPr>
        <p:spPr bwMode="auto">
          <a:xfrm>
            <a:off x="974725" y="1268412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Text Box 45"/>
          <p:cNvSpPr txBox="1">
            <a:spLocks noChangeArrowheads="1"/>
          </p:cNvSpPr>
          <p:nvPr/>
        </p:nvSpPr>
        <p:spPr bwMode="auto">
          <a:xfrm>
            <a:off x="2651125" y="11430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19" name="Text Box 46"/>
          <p:cNvSpPr txBox="1">
            <a:spLocks noChangeArrowheads="1"/>
          </p:cNvSpPr>
          <p:nvPr/>
        </p:nvSpPr>
        <p:spPr bwMode="auto">
          <a:xfrm>
            <a:off x="2667000" y="12000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sym typeface="Math1" pitchFamily="2" charset="2"/>
              </a:rPr>
              <a:t>2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</p:txBody>
      </p:sp>
      <p:sp>
        <p:nvSpPr>
          <p:cNvPr id="20" name="Text Box 47"/>
          <p:cNvSpPr txBox="1">
            <a:spLocks noChangeArrowheads="1"/>
          </p:cNvSpPr>
          <p:nvPr/>
        </p:nvSpPr>
        <p:spPr bwMode="auto">
          <a:xfrm>
            <a:off x="1600200" y="33528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sym typeface="Math1" pitchFamily="2" charset="2"/>
              </a:rPr>
              <a:t>2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auto">
          <a:xfrm>
            <a:off x="457200" y="2913062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sym typeface="Math1" pitchFamily="2" charset="2"/>
              </a:rPr>
              <a:t>2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</p:txBody>
      </p:sp>
      <p:sp>
        <p:nvSpPr>
          <p:cNvPr id="22" name="Text Box 50"/>
          <p:cNvSpPr txBox="1">
            <a:spLocks noChangeArrowheads="1"/>
          </p:cNvSpPr>
          <p:nvPr/>
        </p:nvSpPr>
        <p:spPr bwMode="auto">
          <a:xfrm>
            <a:off x="2253104" y="22860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sym typeface="Math1" pitchFamily="2" charset="2"/>
              </a:rPr>
              <a:t>1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</p:txBody>
      </p:sp>
      <p:sp>
        <p:nvSpPr>
          <p:cNvPr id="23" name="Text Box 51"/>
          <p:cNvSpPr txBox="1">
            <a:spLocks noChangeArrowheads="1"/>
          </p:cNvSpPr>
          <p:nvPr/>
        </p:nvSpPr>
        <p:spPr bwMode="auto">
          <a:xfrm>
            <a:off x="3810000" y="19050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sym typeface="Math1" pitchFamily="2" charset="2"/>
              </a:rPr>
              <a:t>1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</p:txBody>
      </p:sp>
      <p:sp>
        <p:nvSpPr>
          <p:cNvPr id="24" name="Text Box 52"/>
          <p:cNvSpPr txBox="1">
            <a:spLocks noChangeArrowheads="1"/>
          </p:cNvSpPr>
          <p:nvPr/>
        </p:nvSpPr>
        <p:spPr bwMode="auto">
          <a:xfrm>
            <a:off x="3810000" y="30480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sym typeface="Math1" pitchFamily="2" charset="2"/>
              </a:rPr>
              <a:t>5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</p:txBody>
      </p:sp>
      <p:sp>
        <p:nvSpPr>
          <p:cNvPr id="25" name="Text Box 53"/>
          <p:cNvSpPr txBox="1">
            <a:spLocks noChangeArrowheads="1"/>
          </p:cNvSpPr>
          <p:nvPr/>
        </p:nvSpPr>
        <p:spPr bwMode="auto">
          <a:xfrm>
            <a:off x="1752600" y="13620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26" name="Text Box 63"/>
          <p:cNvSpPr txBox="1">
            <a:spLocks noChangeArrowheads="1"/>
          </p:cNvSpPr>
          <p:nvPr/>
        </p:nvSpPr>
        <p:spPr bwMode="auto">
          <a:xfrm>
            <a:off x="1828800" y="1981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sp>
        <p:nvSpPr>
          <p:cNvPr id="27" name="Text Box 66"/>
          <p:cNvSpPr txBox="1">
            <a:spLocks noChangeArrowheads="1"/>
          </p:cNvSpPr>
          <p:nvPr/>
        </p:nvSpPr>
        <p:spPr bwMode="auto">
          <a:xfrm>
            <a:off x="685800" y="21986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2</a:t>
            </a:r>
            <a:endParaRPr lang="en-US" sz="2000" dirty="0">
              <a:latin typeface="Times New Roman" pitchFamily="18" charset="0"/>
            </a:endParaRPr>
          </a:p>
        </p:txBody>
      </p:sp>
      <p:graphicFrame>
        <p:nvGraphicFramePr>
          <p:cNvPr id="28" name="Group 120"/>
          <p:cNvGraphicFramePr>
            <a:graphicFrameLocks noGrp="1"/>
          </p:cNvGraphicFramePr>
          <p:nvPr/>
        </p:nvGraphicFramePr>
        <p:xfrm>
          <a:off x="4572000" y="3200400"/>
          <a:ext cx="4267200" cy="292608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1066800"/>
                <a:gridCol w="1066800"/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" name="Text Box 63"/>
          <p:cNvSpPr txBox="1">
            <a:spLocks noChangeArrowheads="1"/>
          </p:cNvSpPr>
          <p:nvPr/>
        </p:nvSpPr>
        <p:spPr bwMode="auto">
          <a:xfrm>
            <a:off x="2590800" y="2114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5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30" name="AutoShape 26"/>
          <p:cNvCxnSpPr>
            <a:cxnSpLocks noChangeShapeType="1"/>
            <a:stCxn id="7" idx="5"/>
            <a:endCxn id="10" idx="1"/>
          </p:cNvCxnSpPr>
          <p:nvPr/>
        </p:nvCxnSpPr>
        <p:spPr bwMode="auto">
          <a:xfrm rot="16200000" flipH="1">
            <a:off x="1468204" y="1685691"/>
            <a:ext cx="721192" cy="1178392"/>
          </a:xfrm>
          <a:prstGeom prst="straightConnector1">
            <a:avLst/>
          </a:prstGeom>
          <a:noFill/>
          <a:ln w="34925">
            <a:solidFill>
              <a:srgbClr val="FF0000"/>
            </a:solidFill>
            <a:round/>
            <a:headEnd/>
            <a:tailEnd type="none" w="med" len="med"/>
          </a:ln>
        </p:spPr>
      </p:cxnSp>
      <p:cxnSp>
        <p:nvCxnSpPr>
          <p:cNvPr id="31" name="AutoShape 26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1143000" y="2904891"/>
            <a:ext cx="1274996" cy="93896"/>
          </a:xfrm>
          <a:prstGeom prst="straightConnector1">
            <a:avLst/>
          </a:prstGeom>
          <a:noFill/>
          <a:ln w="34925">
            <a:solidFill>
              <a:srgbClr val="FF0000"/>
            </a:solidFill>
            <a:round/>
            <a:headEnd/>
            <a:tailEnd type="none" w="med" len="med"/>
          </a:ln>
        </p:spPr>
      </p:cxnSp>
      <p:sp>
        <p:nvSpPr>
          <p:cNvPr id="32" name="Text Box 63"/>
          <p:cNvSpPr txBox="1">
            <a:spLocks noChangeArrowheads="1"/>
          </p:cNvSpPr>
          <p:nvPr/>
        </p:nvSpPr>
        <p:spPr bwMode="auto">
          <a:xfrm>
            <a:off x="1439694" y="26478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cxnSp>
        <p:nvCxnSpPr>
          <p:cNvPr id="33" name="AutoShape 26"/>
          <p:cNvCxnSpPr>
            <a:cxnSpLocks noChangeShapeType="1"/>
            <a:stCxn id="10" idx="6"/>
            <a:endCxn id="12" idx="3"/>
          </p:cNvCxnSpPr>
          <p:nvPr/>
        </p:nvCxnSpPr>
        <p:spPr bwMode="auto">
          <a:xfrm flipV="1">
            <a:off x="2743200" y="2535004"/>
            <a:ext cx="970196" cy="2351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3039894" y="23430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cxnSp>
        <p:nvCxnSpPr>
          <p:cNvPr id="35" name="AutoShape 32"/>
          <p:cNvCxnSpPr>
            <a:cxnSpLocks noChangeShapeType="1"/>
            <a:stCxn id="12" idx="1"/>
            <a:endCxn id="8" idx="6"/>
          </p:cNvCxnSpPr>
          <p:nvPr/>
        </p:nvCxnSpPr>
        <p:spPr bwMode="auto">
          <a:xfrm rot="16200000" flipV="1">
            <a:off x="3061494" y="1613694"/>
            <a:ext cx="562209" cy="7415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6" name="Text Box 63"/>
          <p:cNvSpPr txBox="1">
            <a:spLocks noChangeArrowheads="1"/>
          </p:cNvSpPr>
          <p:nvPr/>
        </p:nvSpPr>
        <p:spPr bwMode="auto">
          <a:xfrm>
            <a:off x="3268494" y="1600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cxnSp>
        <p:nvCxnSpPr>
          <p:cNvPr id="37" name="AutoShape 26"/>
          <p:cNvCxnSpPr>
            <a:cxnSpLocks noChangeShapeType="1"/>
            <a:stCxn id="9" idx="5"/>
            <a:endCxn id="11" idx="1"/>
          </p:cNvCxnSpPr>
          <p:nvPr/>
        </p:nvCxnSpPr>
        <p:spPr bwMode="auto">
          <a:xfrm rot="16200000" flipH="1">
            <a:off x="1119748" y="3100947"/>
            <a:ext cx="579905" cy="6449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8" name="Text Box 66"/>
          <p:cNvSpPr txBox="1">
            <a:spLocks noChangeArrowheads="1"/>
          </p:cNvSpPr>
          <p:nvPr/>
        </p:nvSpPr>
        <p:spPr bwMode="auto">
          <a:xfrm>
            <a:off x="1134894" y="3257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2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39" name="AutoShape 32"/>
          <p:cNvCxnSpPr>
            <a:cxnSpLocks noChangeShapeType="1"/>
            <a:stCxn id="10" idx="4"/>
            <a:endCxn id="11" idx="7"/>
          </p:cNvCxnSpPr>
          <p:nvPr/>
        </p:nvCxnSpPr>
        <p:spPr bwMode="auto">
          <a:xfrm rot="5400000">
            <a:off x="1900798" y="3061493"/>
            <a:ext cx="752709" cy="5510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0" name="Text Box 63"/>
          <p:cNvSpPr txBox="1">
            <a:spLocks noChangeArrowheads="1"/>
          </p:cNvSpPr>
          <p:nvPr/>
        </p:nvSpPr>
        <p:spPr bwMode="auto">
          <a:xfrm>
            <a:off x="1981200" y="3124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6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41" name="Text Box 63"/>
          <p:cNvSpPr txBox="1">
            <a:spLocks noChangeArrowheads="1"/>
          </p:cNvSpPr>
          <p:nvPr/>
        </p:nvSpPr>
        <p:spPr bwMode="auto">
          <a:xfrm>
            <a:off x="3116094" y="2743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5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42" name="AutoShape 26"/>
          <p:cNvCxnSpPr>
            <a:cxnSpLocks noChangeShapeType="1"/>
            <a:stCxn id="10" idx="5"/>
            <a:endCxn id="13" idx="1"/>
          </p:cNvCxnSpPr>
          <p:nvPr/>
        </p:nvCxnSpPr>
        <p:spPr bwMode="auto">
          <a:xfrm rot="16200000" flipH="1">
            <a:off x="2948548" y="264374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43" name="AutoShape 26"/>
          <p:cNvCxnSpPr>
            <a:cxnSpLocks noChangeShapeType="1"/>
            <a:stCxn id="13" idx="0"/>
            <a:endCxn id="12" idx="4"/>
          </p:cNvCxnSpPr>
          <p:nvPr/>
        </p:nvCxnSpPr>
        <p:spPr bwMode="auto">
          <a:xfrm rot="5400000" flipH="1" flipV="1">
            <a:off x="3467100" y="281940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3733800" y="26670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3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45" name="AutoShape 26"/>
          <p:cNvCxnSpPr>
            <a:cxnSpLocks noChangeShapeType="1"/>
            <a:stCxn id="11" idx="6"/>
            <a:endCxn id="13" idx="3"/>
          </p:cNvCxnSpPr>
          <p:nvPr/>
        </p:nvCxnSpPr>
        <p:spPr bwMode="auto">
          <a:xfrm flipV="1">
            <a:off x="2057400" y="3525604"/>
            <a:ext cx="1503596" cy="3224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6" name="Text Box 63"/>
          <p:cNvSpPr txBox="1">
            <a:spLocks noChangeArrowheads="1"/>
          </p:cNvSpPr>
          <p:nvPr/>
        </p:nvSpPr>
        <p:spPr bwMode="auto">
          <a:xfrm>
            <a:off x="2582694" y="335280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10</a:t>
            </a:r>
            <a:endParaRPr lang="en-US" sz="20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2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Example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CSE373: Data Structures &amp; Algorithms</a:t>
            </a:r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914400" y="15890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590800" y="1512887"/>
            <a:ext cx="381000" cy="381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62000" y="28082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362200" y="25796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676400" y="3657600"/>
            <a:ext cx="381000" cy="381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F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657600" y="2209800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E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505200" y="3200400"/>
            <a:ext cx="381000" cy="381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cxnSp>
        <p:nvCxnSpPr>
          <p:cNvPr id="14" name="AutoShape 24"/>
          <p:cNvCxnSpPr>
            <a:cxnSpLocks noChangeShapeType="1"/>
            <a:stCxn id="7" idx="3"/>
            <a:endCxn id="9" idx="0"/>
          </p:cNvCxnSpPr>
          <p:nvPr/>
        </p:nvCxnSpPr>
        <p:spPr bwMode="auto">
          <a:xfrm flipH="1">
            <a:off x="952500" y="1924050"/>
            <a:ext cx="17463" cy="8747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5" name="AutoShape 26"/>
          <p:cNvCxnSpPr>
            <a:cxnSpLocks noChangeShapeType="1"/>
            <a:stCxn id="8" idx="2"/>
            <a:endCxn id="7" idx="6"/>
          </p:cNvCxnSpPr>
          <p:nvPr/>
        </p:nvCxnSpPr>
        <p:spPr bwMode="auto">
          <a:xfrm rot="10800000" flipV="1">
            <a:off x="1295400" y="1703387"/>
            <a:ext cx="1295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6" name="AutoShape 32"/>
          <p:cNvCxnSpPr>
            <a:cxnSpLocks noChangeShapeType="1"/>
            <a:stCxn id="10" idx="0"/>
            <a:endCxn id="8" idx="4"/>
          </p:cNvCxnSpPr>
          <p:nvPr/>
        </p:nvCxnSpPr>
        <p:spPr bwMode="auto">
          <a:xfrm rot="5400000" flipH="1" flipV="1">
            <a:off x="2324100" y="2122487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7" name="Text Box 44"/>
          <p:cNvSpPr txBox="1">
            <a:spLocks noChangeArrowheads="1"/>
          </p:cNvSpPr>
          <p:nvPr/>
        </p:nvSpPr>
        <p:spPr bwMode="auto">
          <a:xfrm>
            <a:off x="974725" y="1268412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Text Box 45"/>
          <p:cNvSpPr txBox="1">
            <a:spLocks noChangeArrowheads="1"/>
          </p:cNvSpPr>
          <p:nvPr/>
        </p:nvSpPr>
        <p:spPr bwMode="auto">
          <a:xfrm>
            <a:off x="2651125" y="11430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19" name="Text Box 46"/>
          <p:cNvSpPr txBox="1">
            <a:spLocks noChangeArrowheads="1"/>
          </p:cNvSpPr>
          <p:nvPr/>
        </p:nvSpPr>
        <p:spPr bwMode="auto">
          <a:xfrm>
            <a:off x="2667000" y="12000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sym typeface="Math1" pitchFamily="2" charset="2"/>
              </a:rPr>
              <a:t>1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</p:txBody>
      </p:sp>
      <p:sp>
        <p:nvSpPr>
          <p:cNvPr id="20" name="Text Box 47"/>
          <p:cNvSpPr txBox="1">
            <a:spLocks noChangeArrowheads="1"/>
          </p:cNvSpPr>
          <p:nvPr/>
        </p:nvSpPr>
        <p:spPr bwMode="auto">
          <a:xfrm>
            <a:off x="1600200" y="33528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sym typeface="Math1" pitchFamily="2" charset="2"/>
              </a:rPr>
              <a:t>2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auto">
          <a:xfrm>
            <a:off x="457200" y="2913062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sym typeface="Math1" pitchFamily="2" charset="2"/>
              </a:rPr>
              <a:t>2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</p:txBody>
      </p:sp>
      <p:sp>
        <p:nvSpPr>
          <p:cNvPr id="22" name="Text Box 50"/>
          <p:cNvSpPr txBox="1">
            <a:spLocks noChangeArrowheads="1"/>
          </p:cNvSpPr>
          <p:nvPr/>
        </p:nvSpPr>
        <p:spPr bwMode="auto">
          <a:xfrm>
            <a:off x="2253104" y="22860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sym typeface="Math1" pitchFamily="2" charset="2"/>
              </a:rPr>
              <a:t>1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</p:txBody>
      </p:sp>
      <p:sp>
        <p:nvSpPr>
          <p:cNvPr id="23" name="Text Box 51"/>
          <p:cNvSpPr txBox="1">
            <a:spLocks noChangeArrowheads="1"/>
          </p:cNvSpPr>
          <p:nvPr/>
        </p:nvSpPr>
        <p:spPr bwMode="auto">
          <a:xfrm>
            <a:off x="3810000" y="19050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sym typeface="Math1" pitchFamily="2" charset="2"/>
              </a:rPr>
              <a:t>1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</p:txBody>
      </p:sp>
      <p:sp>
        <p:nvSpPr>
          <p:cNvPr id="24" name="Text Box 52"/>
          <p:cNvSpPr txBox="1">
            <a:spLocks noChangeArrowheads="1"/>
          </p:cNvSpPr>
          <p:nvPr/>
        </p:nvSpPr>
        <p:spPr bwMode="auto">
          <a:xfrm>
            <a:off x="3810000" y="30480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sym typeface="Math1" pitchFamily="2" charset="2"/>
              </a:rPr>
              <a:t>3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</p:txBody>
      </p:sp>
      <p:sp>
        <p:nvSpPr>
          <p:cNvPr id="25" name="Text Box 53"/>
          <p:cNvSpPr txBox="1">
            <a:spLocks noChangeArrowheads="1"/>
          </p:cNvSpPr>
          <p:nvPr/>
        </p:nvSpPr>
        <p:spPr bwMode="auto">
          <a:xfrm>
            <a:off x="1752600" y="13620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26" name="Text Box 63"/>
          <p:cNvSpPr txBox="1">
            <a:spLocks noChangeArrowheads="1"/>
          </p:cNvSpPr>
          <p:nvPr/>
        </p:nvSpPr>
        <p:spPr bwMode="auto">
          <a:xfrm>
            <a:off x="1828800" y="1981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sp>
        <p:nvSpPr>
          <p:cNvPr id="27" name="Text Box 66"/>
          <p:cNvSpPr txBox="1">
            <a:spLocks noChangeArrowheads="1"/>
          </p:cNvSpPr>
          <p:nvPr/>
        </p:nvSpPr>
        <p:spPr bwMode="auto">
          <a:xfrm>
            <a:off x="685800" y="21986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2</a:t>
            </a:r>
            <a:endParaRPr lang="en-US" sz="2000" dirty="0">
              <a:latin typeface="Times New Roman" pitchFamily="18" charset="0"/>
            </a:endParaRPr>
          </a:p>
        </p:txBody>
      </p:sp>
      <p:graphicFrame>
        <p:nvGraphicFramePr>
          <p:cNvPr id="28" name="Group 120"/>
          <p:cNvGraphicFramePr>
            <a:graphicFrameLocks noGrp="1"/>
          </p:cNvGraphicFramePr>
          <p:nvPr/>
        </p:nvGraphicFramePr>
        <p:xfrm>
          <a:off x="4572000" y="3200400"/>
          <a:ext cx="4267200" cy="292608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1066800"/>
                <a:gridCol w="1066800"/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" name="Text Box 63"/>
          <p:cNvSpPr txBox="1">
            <a:spLocks noChangeArrowheads="1"/>
          </p:cNvSpPr>
          <p:nvPr/>
        </p:nvSpPr>
        <p:spPr bwMode="auto">
          <a:xfrm>
            <a:off x="2590800" y="2114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5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30" name="AutoShape 26"/>
          <p:cNvCxnSpPr>
            <a:cxnSpLocks noChangeShapeType="1"/>
            <a:stCxn id="7" idx="5"/>
            <a:endCxn id="10" idx="1"/>
          </p:cNvCxnSpPr>
          <p:nvPr/>
        </p:nvCxnSpPr>
        <p:spPr bwMode="auto">
          <a:xfrm rot="16200000" flipH="1">
            <a:off x="1468204" y="1685691"/>
            <a:ext cx="721192" cy="1178392"/>
          </a:xfrm>
          <a:prstGeom prst="straightConnector1">
            <a:avLst/>
          </a:prstGeom>
          <a:noFill/>
          <a:ln w="34925">
            <a:solidFill>
              <a:srgbClr val="FF0000"/>
            </a:solidFill>
            <a:round/>
            <a:headEnd/>
            <a:tailEnd type="none" w="med" len="med"/>
          </a:ln>
        </p:spPr>
      </p:cxnSp>
      <p:cxnSp>
        <p:nvCxnSpPr>
          <p:cNvPr id="31" name="AutoShape 26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1143000" y="2904891"/>
            <a:ext cx="1274996" cy="93896"/>
          </a:xfrm>
          <a:prstGeom prst="straightConnector1">
            <a:avLst/>
          </a:prstGeom>
          <a:noFill/>
          <a:ln w="34925">
            <a:solidFill>
              <a:srgbClr val="FF0000"/>
            </a:solidFill>
            <a:round/>
            <a:headEnd/>
            <a:tailEnd type="none" w="med" len="med"/>
          </a:ln>
        </p:spPr>
      </p:cxnSp>
      <p:sp>
        <p:nvSpPr>
          <p:cNvPr id="32" name="Text Box 63"/>
          <p:cNvSpPr txBox="1">
            <a:spLocks noChangeArrowheads="1"/>
          </p:cNvSpPr>
          <p:nvPr/>
        </p:nvSpPr>
        <p:spPr bwMode="auto">
          <a:xfrm>
            <a:off x="1439694" y="26478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3039894" y="23430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cxnSp>
        <p:nvCxnSpPr>
          <p:cNvPr id="35" name="AutoShape 32"/>
          <p:cNvCxnSpPr>
            <a:cxnSpLocks noChangeShapeType="1"/>
            <a:stCxn id="12" idx="3"/>
            <a:endCxn id="10" idx="6"/>
          </p:cNvCxnSpPr>
          <p:nvPr/>
        </p:nvCxnSpPr>
        <p:spPr bwMode="auto">
          <a:xfrm rot="5400000">
            <a:off x="3110707" y="2167497"/>
            <a:ext cx="235183" cy="970196"/>
          </a:xfrm>
          <a:prstGeom prst="straightConnector1">
            <a:avLst/>
          </a:prstGeom>
          <a:noFill/>
          <a:ln w="34925">
            <a:solidFill>
              <a:srgbClr val="FF0000"/>
            </a:solidFill>
            <a:round/>
            <a:headEnd/>
            <a:tailEnd type="none" w="med" len="med"/>
          </a:ln>
        </p:spPr>
      </p:cxnSp>
      <p:sp>
        <p:nvSpPr>
          <p:cNvPr id="36" name="Text Box 63"/>
          <p:cNvSpPr txBox="1">
            <a:spLocks noChangeArrowheads="1"/>
          </p:cNvSpPr>
          <p:nvPr/>
        </p:nvSpPr>
        <p:spPr bwMode="auto">
          <a:xfrm>
            <a:off x="3268494" y="1600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cxnSp>
        <p:nvCxnSpPr>
          <p:cNvPr id="37" name="AutoShape 26"/>
          <p:cNvCxnSpPr>
            <a:cxnSpLocks noChangeShapeType="1"/>
            <a:stCxn id="9" idx="5"/>
            <a:endCxn id="11" idx="1"/>
          </p:cNvCxnSpPr>
          <p:nvPr/>
        </p:nvCxnSpPr>
        <p:spPr bwMode="auto">
          <a:xfrm rot="16200000" flipH="1">
            <a:off x="1119748" y="3100947"/>
            <a:ext cx="579905" cy="6449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8" name="Text Box 66"/>
          <p:cNvSpPr txBox="1">
            <a:spLocks noChangeArrowheads="1"/>
          </p:cNvSpPr>
          <p:nvPr/>
        </p:nvSpPr>
        <p:spPr bwMode="auto">
          <a:xfrm>
            <a:off x="1134894" y="3257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2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39" name="AutoShape 32"/>
          <p:cNvCxnSpPr>
            <a:cxnSpLocks noChangeShapeType="1"/>
            <a:stCxn id="10" idx="4"/>
            <a:endCxn id="11" idx="7"/>
          </p:cNvCxnSpPr>
          <p:nvPr/>
        </p:nvCxnSpPr>
        <p:spPr bwMode="auto">
          <a:xfrm rot="5400000">
            <a:off x="1900798" y="3061493"/>
            <a:ext cx="752709" cy="5510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0" name="Text Box 63"/>
          <p:cNvSpPr txBox="1">
            <a:spLocks noChangeArrowheads="1"/>
          </p:cNvSpPr>
          <p:nvPr/>
        </p:nvSpPr>
        <p:spPr bwMode="auto">
          <a:xfrm>
            <a:off x="1981200" y="3124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6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41" name="Text Box 63"/>
          <p:cNvSpPr txBox="1">
            <a:spLocks noChangeArrowheads="1"/>
          </p:cNvSpPr>
          <p:nvPr/>
        </p:nvSpPr>
        <p:spPr bwMode="auto">
          <a:xfrm>
            <a:off x="3116094" y="2743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5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42" name="AutoShape 26"/>
          <p:cNvCxnSpPr>
            <a:cxnSpLocks noChangeShapeType="1"/>
            <a:stCxn id="10" idx="5"/>
            <a:endCxn id="13" idx="1"/>
          </p:cNvCxnSpPr>
          <p:nvPr/>
        </p:nvCxnSpPr>
        <p:spPr bwMode="auto">
          <a:xfrm rot="16200000" flipH="1">
            <a:off x="2948548" y="264374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43" name="AutoShape 26"/>
          <p:cNvCxnSpPr>
            <a:cxnSpLocks noChangeShapeType="1"/>
            <a:stCxn id="13" idx="0"/>
            <a:endCxn id="12" idx="4"/>
          </p:cNvCxnSpPr>
          <p:nvPr/>
        </p:nvCxnSpPr>
        <p:spPr bwMode="auto">
          <a:xfrm rot="5400000" flipH="1" flipV="1">
            <a:off x="3467100" y="281940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3733800" y="26670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3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45" name="AutoShape 26"/>
          <p:cNvCxnSpPr>
            <a:cxnSpLocks noChangeShapeType="1"/>
            <a:stCxn id="11" idx="6"/>
            <a:endCxn id="13" idx="3"/>
          </p:cNvCxnSpPr>
          <p:nvPr/>
        </p:nvCxnSpPr>
        <p:spPr bwMode="auto">
          <a:xfrm flipV="1">
            <a:off x="2057400" y="3525604"/>
            <a:ext cx="1503596" cy="3224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6" name="Text Box 63"/>
          <p:cNvSpPr txBox="1">
            <a:spLocks noChangeArrowheads="1"/>
          </p:cNvSpPr>
          <p:nvPr/>
        </p:nvSpPr>
        <p:spPr bwMode="auto">
          <a:xfrm>
            <a:off x="2582694" y="335280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10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47" name="AutoShape 26"/>
          <p:cNvCxnSpPr>
            <a:cxnSpLocks noChangeShapeType="1"/>
            <a:endCxn id="12" idx="1"/>
          </p:cNvCxnSpPr>
          <p:nvPr/>
        </p:nvCxnSpPr>
        <p:spPr bwMode="auto">
          <a:xfrm>
            <a:off x="2916004" y="1759184"/>
            <a:ext cx="797392" cy="50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689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Example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CSE373: Data Structures &amp; Algorithms</a:t>
            </a:r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914400" y="15890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590800" y="15128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62000" y="28082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362200" y="25796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676400" y="3657600"/>
            <a:ext cx="381000" cy="381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F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657600" y="2209800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E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505200" y="3200400"/>
            <a:ext cx="381000" cy="381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cxnSp>
        <p:nvCxnSpPr>
          <p:cNvPr id="14" name="AutoShape 24"/>
          <p:cNvCxnSpPr>
            <a:cxnSpLocks noChangeShapeType="1"/>
            <a:stCxn id="7" idx="3"/>
            <a:endCxn id="9" idx="0"/>
          </p:cNvCxnSpPr>
          <p:nvPr/>
        </p:nvCxnSpPr>
        <p:spPr bwMode="auto">
          <a:xfrm flipH="1">
            <a:off x="952500" y="1924050"/>
            <a:ext cx="17463" cy="8747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5" name="AutoShape 26"/>
          <p:cNvCxnSpPr>
            <a:cxnSpLocks noChangeShapeType="1"/>
            <a:stCxn id="8" idx="2"/>
            <a:endCxn id="7" idx="6"/>
          </p:cNvCxnSpPr>
          <p:nvPr/>
        </p:nvCxnSpPr>
        <p:spPr bwMode="auto">
          <a:xfrm rot="10800000" flipV="1">
            <a:off x="1295400" y="1703387"/>
            <a:ext cx="1295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6" name="AutoShape 32"/>
          <p:cNvCxnSpPr>
            <a:cxnSpLocks noChangeShapeType="1"/>
            <a:stCxn id="10" idx="0"/>
            <a:endCxn id="8" idx="4"/>
          </p:cNvCxnSpPr>
          <p:nvPr/>
        </p:nvCxnSpPr>
        <p:spPr bwMode="auto">
          <a:xfrm rot="5400000" flipH="1" flipV="1">
            <a:off x="2324100" y="2122487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7" name="Text Box 44"/>
          <p:cNvSpPr txBox="1">
            <a:spLocks noChangeArrowheads="1"/>
          </p:cNvSpPr>
          <p:nvPr/>
        </p:nvSpPr>
        <p:spPr bwMode="auto">
          <a:xfrm>
            <a:off x="974725" y="1268412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Text Box 45"/>
          <p:cNvSpPr txBox="1">
            <a:spLocks noChangeArrowheads="1"/>
          </p:cNvSpPr>
          <p:nvPr/>
        </p:nvSpPr>
        <p:spPr bwMode="auto">
          <a:xfrm>
            <a:off x="2651125" y="11430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19" name="Text Box 46"/>
          <p:cNvSpPr txBox="1">
            <a:spLocks noChangeArrowheads="1"/>
          </p:cNvSpPr>
          <p:nvPr/>
        </p:nvSpPr>
        <p:spPr bwMode="auto">
          <a:xfrm>
            <a:off x="2667000" y="12000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sym typeface="Math1" pitchFamily="2" charset="2"/>
              </a:rPr>
              <a:t>1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</p:txBody>
      </p:sp>
      <p:sp>
        <p:nvSpPr>
          <p:cNvPr id="20" name="Text Box 47"/>
          <p:cNvSpPr txBox="1">
            <a:spLocks noChangeArrowheads="1"/>
          </p:cNvSpPr>
          <p:nvPr/>
        </p:nvSpPr>
        <p:spPr bwMode="auto">
          <a:xfrm>
            <a:off x="1600200" y="33528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sym typeface="Math1" pitchFamily="2" charset="2"/>
              </a:rPr>
              <a:t>2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auto">
          <a:xfrm>
            <a:off x="457200" y="2913062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sym typeface="Math1" pitchFamily="2" charset="2"/>
              </a:rPr>
              <a:t>2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</p:txBody>
      </p:sp>
      <p:sp>
        <p:nvSpPr>
          <p:cNvPr id="22" name="Text Box 50"/>
          <p:cNvSpPr txBox="1">
            <a:spLocks noChangeArrowheads="1"/>
          </p:cNvSpPr>
          <p:nvPr/>
        </p:nvSpPr>
        <p:spPr bwMode="auto">
          <a:xfrm>
            <a:off x="2253104" y="22860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sym typeface="Math1" pitchFamily="2" charset="2"/>
              </a:rPr>
              <a:t>1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</p:txBody>
      </p:sp>
      <p:sp>
        <p:nvSpPr>
          <p:cNvPr id="23" name="Text Box 51"/>
          <p:cNvSpPr txBox="1">
            <a:spLocks noChangeArrowheads="1"/>
          </p:cNvSpPr>
          <p:nvPr/>
        </p:nvSpPr>
        <p:spPr bwMode="auto">
          <a:xfrm>
            <a:off x="3810000" y="19050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sym typeface="Math1" pitchFamily="2" charset="2"/>
              </a:rPr>
              <a:t>1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</p:txBody>
      </p:sp>
      <p:sp>
        <p:nvSpPr>
          <p:cNvPr id="24" name="Text Box 52"/>
          <p:cNvSpPr txBox="1">
            <a:spLocks noChangeArrowheads="1"/>
          </p:cNvSpPr>
          <p:nvPr/>
        </p:nvSpPr>
        <p:spPr bwMode="auto">
          <a:xfrm>
            <a:off x="3810000" y="30480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sym typeface="Math1" pitchFamily="2" charset="2"/>
              </a:rPr>
              <a:t>3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</p:txBody>
      </p:sp>
      <p:sp>
        <p:nvSpPr>
          <p:cNvPr id="25" name="Text Box 53"/>
          <p:cNvSpPr txBox="1">
            <a:spLocks noChangeArrowheads="1"/>
          </p:cNvSpPr>
          <p:nvPr/>
        </p:nvSpPr>
        <p:spPr bwMode="auto">
          <a:xfrm>
            <a:off x="1752600" y="13620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26" name="Text Box 63"/>
          <p:cNvSpPr txBox="1">
            <a:spLocks noChangeArrowheads="1"/>
          </p:cNvSpPr>
          <p:nvPr/>
        </p:nvSpPr>
        <p:spPr bwMode="auto">
          <a:xfrm>
            <a:off x="1828800" y="1981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sp>
        <p:nvSpPr>
          <p:cNvPr id="27" name="Text Box 66"/>
          <p:cNvSpPr txBox="1">
            <a:spLocks noChangeArrowheads="1"/>
          </p:cNvSpPr>
          <p:nvPr/>
        </p:nvSpPr>
        <p:spPr bwMode="auto">
          <a:xfrm>
            <a:off x="685800" y="21986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2</a:t>
            </a:r>
            <a:endParaRPr lang="en-US" sz="2000" dirty="0">
              <a:latin typeface="Times New Roman" pitchFamily="18" charset="0"/>
            </a:endParaRPr>
          </a:p>
        </p:txBody>
      </p:sp>
      <p:graphicFrame>
        <p:nvGraphicFramePr>
          <p:cNvPr id="28" name="Group 120"/>
          <p:cNvGraphicFramePr>
            <a:graphicFrameLocks noGrp="1"/>
          </p:cNvGraphicFramePr>
          <p:nvPr/>
        </p:nvGraphicFramePr>
        <p:xfrm>
          <a:off x="4572000" y="3200400"/>
          <a:ext cx="4267200" cy="292608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1066800"/>
                <a:gridCol w="1066800"/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" name="Text Box 63"/>
          <p:cNvSpPr txBox="1">
            <a:spLocks noChangeArrowheads="1"/>
          </p:cNvSpPr>
          <p:nvPr/>
        </p:nvSpPr>
        <p:spPr bwMode="auto">
          <a:xfrm>
            <a:off x="2590800" y="2114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5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30" name="AutoShape 26"/>
          <p:cNvCxnSpPr>
            <a:cxnSpLocks noChangeShapeType="1"/>
            <a:stCxn id="7" idx="5"/>
            <a:endCxn id="10" idx="1"/>
          </p:cNvCxnSpPr>
          <p:nvPr/>
        </p:nvCxnSpPr>
        <p:spPr bwMode="auto">
          <a:xfrm rot="16200000" flipH="1">
            <a:off x="1468204" y="1685691"/>
            <a:ext cx="721192" cy="1178392"/>
          </a:xfrm>
          <a:prstGeom prst="straightConnector1">
            <a:avLst/>
          </a:prstGeom>
          <a:noFill/>
          <a:ln w="34925">
            <a:solidFill>
              <a:srgbClr val="FF0000"/>
            </a:solidFill>
            <a:round/>
            <a:headEnd/>
            <a:tailEnd type="none" w="med" len="med"/>
          </a:ln>
        </p:spPr>
      </p:cxnSp>
      <p:cxnSp>
        <p:nvCxnSpPr>
          <p:cNvPr id="31" name="AutoShape 26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1143000" y="2904891"/>
            <a:ext cx="1274996" cy="93896"/>
          </a:xfrm>
          <a:prstGeom prst="straightConnector1">
            <a:avLst/>
          </a:prstGeom>
          <a:noFill/>
          <a:ln w="34925">
            <a:solidFill>
              <a:srgbClr val="FF0000"/>
            </a:solidFill>
            <a:round/>
            <a:headEnd/>
            <a:tailEnd type="none" w="med" len="med"/>
          </a:ln>
        </p:spPr>
      </p:cxnSp>
      <p:sp>
        <p:nvSpPr>
          <p:cNvPr id="32" name="Text Box 63"/>
          <p:cNvSpPr txBox="1">
            <a:spLocks noChangeArrowheads="1"/>
          </p:cNvSpPr>
          <p:nvPr/>
        </p:nvSpPr>
        <p:spPr bwMode="auto">
          <a:xfrm>
            <a:off x="1439694" y="26478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3039894" y="23430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cxnSp>
        <p:nvCxnSpPr>
          <p:cNvPr id="35" name="AutoShape 32"/>
          <p:cNvCxnSpPr>
            <a:cxnSpLocks noChangeShapeType="1"/>
            <a:stCxn id="12" idx="3"/>
            <a:endCxn id="10" idx="6"/>
          </p:cNvCxnSpPr>
          <p:nvPr/>
        </p:nvCxnSpPr>
        <p:spPr bwMode="auto">
          <a:xfrm rot="5400000">
            <a:off x="3110707" y="2167497"/>
            <a:ext cx="235183" cy="970196"/>
          </a:xfrm>
          <a:prstGeom prst="straightConnector1">
            <a:avLst/>
          </a:prstGeom>
          <a:noFill/>
          <a:ln w="34925">
            <a:solidFill>
              <a:srgbClr val="FF0000"/>
            </a:solidFill>
            <a:round/>
            <a:headEnd/>
            <a:tailEnd type="none" w="med" len="med"/>
          </a:ln>
        </p:spPr>
      </p:cxnSp>
      <p:sp>
        <p:nvSpPr>
          <p:cNvPr id="36" name="Text Box 63"/>
          <p:cNvSpPr txBox="1">
            <a:spLocks noChangeArrowheads="1"/>
          </p:cNvSpPr>
          <p:nvPr/>
        </p:nvSpPr>
        <p:spPr bwMode="auto">
          <a:xfrm>
            <a:off x="3268494" y="1600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cxnSp>
        <p:nvCxnSpPr>
          <p:cNvPr id="37" name="AutoShape 26"/>
          <p:cNvCxnSpPr>
            <a:cxnSpLocks noChangeShapeType="1"/>
            <a:stCxn id="9" idx="5"/>
            <a:endCxn id="11" idx="1"/>
          </p:cNvCxnSpPr>
          <p:nvPr/>
        </p:nvCxnSpPr>
        <p:spPr bwMode="auto">
          <a:xfrm rot="16200000" flipH="1">
            <a:off x="1119748" y="3100947"/>
            <a:ext cx="579905" cy="6449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8" name="Text Box 66"/>
          <p:cNvSpPr txBox="1">
            <a:spLocks noChangeArrowheads="1"/>
          </p:cNvSpPr>
          <p:nvPr/>
        </p:nvSpPr>
        <p:spPr bwMode="auto">
          <a:xfrm>
            <a:off x="1134894" y="3257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2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39" name="AutoShape 32"/>
          <p:cNvCxnSpPr>
            <a:cxnSpLocks noChangeShapeType="1"/>
            <a:stCxn id="10" idx="4"/>
            <a:endCxn id="11" idx="7"/>
          </p:cNvCxnSpPr>
          <p:nvPr/>
        </p:nvCxnSpPr>
        <p:spPr bwMode="auto">
          <a:xfrm rot="5400000">
            <a:off x="1900798" y="3061493"/>
            <a:ext cx="752709" cy="5510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0" name="Text Box 63"/>
          <p:cNvSpPr txBox="1">
            <a:spLocks noChangeArrowheads="1"/>
          </p:cNvSpPr>
          <p:nvPr/>
        </p:nvSpPr>
        <p:spPr bwMode="auto">
          <a:xfrm>
            <a:off x="1981200" y="3124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6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41" name="Text Box 63"/>
          <p:cNvSpPr txBox="1">
            <a:spLocks noChangeArrowheads="1"/>
          </p:cNvSpPr>
          <p:nvPr/>
        </p:nvSpPr>
        <p:spPr bwMode="auto">
          <a:xfrm>
            <a:off x="3116094" y="2743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5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42" name="AutoShape 26"/>
          <p:cNvCxnSpPr>
            <a:cxnSpLocks noChangeShapeType="1"/>
            <a:stCxn id="10" idx="5"/>
            <a:endCxn id="13" idx="1"/>
          </p:cNvCxnSpPr>
          <p:nvPr/>
        </p:nvCxnSpPr>
        <p:spPr bwMode="auto">
          <a:xfrm rot="16200000" flipH="1">
            <a:off x="2948548" y="264374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43" name="AutoShape 26"/>
          <p:cNvCxnSpPr>
            <a:cxnSpLocks noChangeShapeType="1"/>
            <a:stCxn id="13" idx="0"/>
            <a:endCxn id="12" idx="4"/>
          </p:cNvCxnSpPr>
          <p:nvPr/>
        </p:nvCxnSpPr>
        <p:spPr bwMode="auto">
          <a:xfrm rot="5400000" flipH="1" flipV="1">
            <a:off x="3467100" y="281940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3733800" y="26670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3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45" name="AutoShape 26"/>
          <p:cNvCxnSpPr>
            <a:cxnSpLocks noChangeShapeType="1"/>
            <a:stCxn id="11" idx="6"/>
            <a:endCxn id="13" idx="3"/>
          </p:cNvCxnSpPr>
          <p:nvPr/>
        </p:nvCxnSpPr>
        <p:spPr bwMode="auto">
          <a:xfrm flipV="1">
            <a:off x="2057400" y="3525604"/>
            <a:ext cx="1503596" cy="3224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6" name="Text Box 63"/>
          <p:cNvSpPr txBox="1">
            <a:spLocks noChangeArrowheads="1"/>
          </p:cNvSpPr>
          <p:nvPr/>
        </p:nvSpPr>
        <p:spPr bwMode="auto">
          <a:xfrm>
            <a:off x="2582694" y="335280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10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47" name="AutoShape 26"/>
          <p:cNvCxnSpPr>
            <a:cxnSpLocks noChangeShapeType="1"/>
            <a:endCxn id="12" idx="1"/>
          </p:cNvCxnSpPr>
          <p:nvPr/>
        </p:nvCxnSpPr>
        <p:spPr bwMode="auto">
          <a:xfrm>
            <a:off x="2916004" y="1759184"/>
            <a:ext cx="797392" cy="506412"/>
          </a:xfrm>
          <a:prstGeom prst="straightConnector1">
            <a:avLst/>
          </a:prstGeom>
          <a:noFill/>
          <a:ln w="34925">
            <a:solidFill>
              <a:srgbClr val="FF0000"/>
            </a:solidFill>
            <a:round/>
            <a:headEnd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4753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Example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CSE373: Data Structures &amp; Algorithms</a:t>
            </a:r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914400" y="15890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590800" y="15128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62000" y="28082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362200" y="25796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676400" y="3657600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F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657600" y="2209800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E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505200" y="3200400"/>
            <a:ext cx="381000" cy="381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cxnSp>
        <p:nvCxnSpPr>
          <p:cNvPr id="14" name="AutoShape 24"/>
          <p:cNvCxnSpPr>
            <a:cxnSpLocks noChangeShapeType="1"/>
            <a:stCxn id="7" idx="3"/>
            <a:endCxn id="9" idx="0"/>
          </p:cNvCxnSpPr>
          <p:nvPr/>
        </p:nvCxnSpPr>
        <p:spPr bwMode="auto">
          <a:xfrm flipH="1">
            <a:off x="952500" y="1924050"/>
            <a:ext cx="17463" cy="8747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5" name="AutoShape 26"/>
          <p:cNvCxnSpPr>
            <a:cxnSpLocks noChangeShapeType="1"/>
            <a:stCxn id="8" idx="2"/>
            <a:endCxn id="7" idx="6"/>
          </p:cNvCxnSpPr>
          <p:nvPr/>
        </p:nvCxnSpPr>
        <p:spPr bwMode="auto">
          <a:xfrm rot="10800000" flipV="1">
            <a:off x="1295400" y="1703387"/>
            <a:ext cx="1295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6" name="AutoShape 32"/>
          <p:cNvCxnSpPr>
            <a:cxnSpLocks noChangeShapeType="1"/>
            <a:stCxn id="10" idx="0"/>
            <a:endCxn id="8" idx="4"/>
          </p:cNvCxnSpPr>
          <p:nvPr/>
        </p:nvCxnSpPr>
        <p:spPr bwMode="auto">
          <a:xfrm rot="5400000" flipH="1" flipV="1">
            <a:off x="2324100" y="2122487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7" name="Text Box 44"/>
          <p:cNvSpPr txBox="1">
            <a:spLocks noChangeArrowheads="1"/>
          </p:cNvSpPr>
          <p:nvPr/>
        </p:nvSpPr>
        <p:spPr bwMode="auto">
          <a:xfrm>
            <a:off x="974725" y="1268412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Text Box 45"/>
          <p:cNvSpPr txBox="1">
            <a:spLocks noChangeArrowheads="1"/>
          </p:cNvSpPr>
          <p:nvPr/>
        </p:nvSpPr>
        <p:spPr bwMode="auto">
          <a:xfrm>
            <a:off x="2651125" y="11430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19" name="Text Box 46"/>
          <p:cNvSpPr txBox="1">
            <a:spLocks noChangeArrowheads="1"/>
          </p:cNvSpPr>
          <p:nvPr/>
        </p:nvSpPr>
        <p:spPr bwMode="auto">
          <a:xfrm>
            <a:off x="2667000" y="12000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sym typeface="Math1" pitchFamily="2" charset="2"/>
              </a:rPr>
              <a:t>1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</p:txBody>
      </p:sp>
      <p:sp>
        <p:nvSpPr>
          <p:cNvPr id="20" name="Text Box 47"/>
          <p:cNvSpPr txBox="1">
            <a:spLocks noChangeArrowheads="1"/>
          </p:cNvSpPr>
          <p:nvPr/>
        </p:nvSpPr>
        <p:spPr bwMode="auto">
          <a:xfrm>
            <a:off x="1600200" y="33528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sym typeface="Math1" pitchFamily="2" charset="2"/>
              </a:rPr>
              <a:t>2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auto">
          <a:xfrm>
            <a:off x="457200" y="2913062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sym typeface="Math1" pitchFamily="2" charset="2"/>
              </a:rPr>
              <a:t>2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</p:txBody>
      </p:sp>
      <p:sp>
        <p:nvSpPr>
          <p:cNvPr id="22" name="Text Box 50"/>
          <p:cNvSpPr txBox="1">
            <a:spLocks noChangeArrowheads="1"/>
          </p:cNvSpPr>
          <p:nvPr/>
        </p:nvSpPr>
        <p:spPr bwMode="auto">
          <a:xfrm>
            <a:off x="2253104" y="22860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sym typeface="Math1" pitchFamily="2" charset="2"/>
              </a:rPr>
              <a:t>1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</p:txBody>
      </p:sp>
      <p:sp>
        <p:nvSpPr>
          <p:cNvPr id="23" name="Text Box 51"/>
          <p:cNvSpPr txBox="1">
            <a:spLocks noChangeArrowheads="1"/>
          </p:cNvSpPr>
          <p:nvPr/>
        </p:nvSpPr>
        <p:spPr bwMode="auto">
          <a:xfrm>
            <a:off x="3810000" y="19050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sym typeface="Math1" pitchFamily="2" charset="2"/>
              </a:rPr>
              <a:t>1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</p:txBody>
      </p:sp>
      <p:sp>
        <p:nvSpPr>
          <p:cNvPr id="24" name="Text Box 52"/>
          <p:cNvSpPr txBox="1">
            <a:spLocks noChangeArrowheads="1"/>
          </p:cNvSpPr>
          <p:nvPr/>
        </p:nvSpPr>
        <p:spPr bwMode="auto">
          <a:xfrm>
            <a:off x="3810000" y="30480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sym typeface="Math1" pitchFamily="2" charset="2"/>
              </a:rPr>
              <a:t>3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</p:txBody>
      </p:sp>
      <p:sp>
        <p:nvSpPr>
          <p:cNvPr id="25" name="Text Box 53"/>
          <p:cNvSpPr txBox="1">
            <a:spLocks noChangeArrowheads="1"/>
          </p:cNvSpPr>
          <p:nvPr/>
        </p:nvSpPr>
        <p:spPr bwMode="auto">
          <a:xfrm>
            <a:off x="1752600" y="13620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26" name="Text Box 63"/>
          <p:cNvSpPr txBox="1">
            <a:spLocks noChangeArrowheads="1"/>
          </p:cNvSpPr>
          <p:nvPr/>
        </p:nvSpPr>
        <p:spPr bwMode="auto">
          <a:xfrm>
            <a:off x="1828800" y="1981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sp>
        <p:nvSpPr>
          <p:cNvPr id="27" name="Text Box 66"/>
          <p:cNvSpPr txBox="1">
            <a:spLocks noChangeArrowheads="1"/>
          </p:cNvSpPr>
          <p:nvPr/>
        </p:nvSpPr>
        <p:spPr bwMode="auto">
          <a:xfrm>
            <a:off x="685800" y="21986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2</a:t>
            </a:r>
            <a:endParaRPr lang="en-US" sz="2000" dirty="0">
              <a:latin typeface="Times New Roman" pitchFamily="18" charset="0"/>
            </a:endParaRPr>
          </a:p>
        </p:txBody>
      </p:sp>
      <p:graphicFrame>
        <p:nvGraphicFramePr>
          <p:cNvPr id="28" name="Group 120"/>
          <p:cNvGraphicFramePr>
            <a:graphicFrameLocks noGrp="1"/>
          </p:cNvGraphicFramePr>
          <p:nvPr/>
        </p:nvGraphicFramePr>
        <p:xfrm>
          <a:off x="4572000" y="3200400"/>
          <a:ext cx="4267200" cy="292608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1066800"/>
                <a:gridCol w="1066800"/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" name="Text Box 63"/>
          <p:cNvSpPr txBox="1">
            <a:spLocks noChangeArrowheads="1"/>
          </p:cNvSpPr>
          <p:nvPr/>
        </p:nvSpPr>
        <p:spPr bwMode="auto">
          <a:xfrm>
            <a:off x="2590800" y="2114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5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30" name="AutoShape 26"/>
          <p:cNvCxnSpPr>
            <a:cxnSpLocks noChangeShapeType="1"/>
            <a:stCxn id="7" idx="5"/>
            <a:endCxn id="10" idx="1"/>
          </p:cNvCxnSpPr>
          <p:nvPr/>
        </p:nvCxnSpPr>
        <p:spPr bwMode="auto">
          <a:xfrm rot="16200000" flipH="1">
            <a:off x="1468204" y="1685691"/>
            <a:ext cx="721192" cy="1178392"/>
          </a:xfrm>
          <a:prstGeom prst="straightConnector1">
            <a:avLst/>
          </a:prstGeom>
          <a:noFill/>
          <a:ln w="34925">
            <a:solidFill>
              <a:srgbClr val="FF0000"/>
            </a:solidFill>
            <a:round/>
            <a:headEnd/>
            <a:tailEnd type="none" w="med" len="med"/>
          </a:ln>
        </p:spPr>
      </p:cxnSp>
      <p:cxnSp>
        <p:nvCxnSpPr>
          <p:cNvPr id="31" name="AutoShape 26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1143000" y="2904891"/>
            <a:ext cx="1274996" cy="93896"/>
          </a:xfrm>
          <a:prstGeom prst="straightConnector1">
            <a:avLst/>
          </a:prstGeom>
          <a:noFill/>
          <a:ln w="34925">
            <a:solidFill>
              <a:srgbClr val="FF0000"/>
            </a:solidFill>
            <a:round/>
            <a:headEnd/>
            <a:tailEnd type="none" w="med" len="med"/>
          </a:ln>
        </p:spPr>
      </p:cxnSp>
      <p:sp>
        <p:nvSpPr>
          <p:cNvPr id="32" name="Text Box 63"/>
          <p:cNvSpPr txBox="1">
            <a:spLocks noChangeArrowheads="1"/>
          </p:cNvSpPr>
          <p:nvPr/>
        </p:nvSpPr>
        <p:spPr bwMode="auto">
          <a:xfrm>
            <a:off x="1439694" y="26478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3039894" y="23430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cxnSp>
        <p:nvCxnSpPr>
          <p:cNvPr id="35" name="AutoShape 32"/>
          <p:cNvCxnSpPr>
            <a:cxnSpLocks noChangeShapeType="1"/>
            <a:stCxn id="12" idx="3"/>
            <a:endCxn id="10" idx="6"/>
          </p:cNvCxnSpPr>
          <p:nvPr/>
        </p:nvCxnSpPr>
        <p:spPr bwMode="auto">
          <a:xfrm rot="5400000">
            <a:off x="3110707" y="2167497"/>
            <a:ext cx="235183" cy="970196"/>
          </a:xfrm>
          <a:prstGeom prst="straightConnector1">
            <a:avLst/>
          </a:prstGeom>
          <a:noFill/>
          <a:ln w="34925">
            <a:solidFill>
              <a:srgbClr val="FF0000"/>
            </a:solidFill>
            <a:round/>
            <a:headEnd/>
            <a:tailEnd type="none" w="med" len="med"/>
          </a:ln>
        </p:spPr>
      </p:cxnSp>
      <p:sp>
        <p:nvSpPr>
          <p:cNvPr id="36" name="Text Box 63"/>
          <p:cNvSpPr txBox="1">
            <a:spLocks noChangeArrowheads="1"/>
          </p:cNvSpPr>
          <p:nvPr/>
        </p:nvSpPr>
        <p:spPr bwMode="auto">
          <a:xfrm>
            <a:off x="3268494" y="1600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cxnSp>
        <p:nvCxnSpPr>
          <p:cNvPr id="37" name="AutoShape 26"/>
          <p:cNvCxnSpPr>
            <a:cxnSpLocks noChangeShapeType="1"/>
            <a:stCxn id="9" idx="5"/>
            <a:endCxn id="11" idx="1"/>
          </p:cNvCxnSpPr>
          <p:nvPr/>
        </p:nvCxnSpPr>
        <p:spPr bwMode="auto">
          <a:xfrm rot="16200000" flipH="1">
            <a:off x="1119748" y="3100947"/>
            <a:ext cx="579905" cy="644992"/>
          </a:xfrm>
          <a:prstGeom prst="straightConnector1">
            <a:avLst/>
          </a:prstGeom>
          <a:noFill/>
          <a:ln w="34925">
            <a:solidFill>
              <a:srgbClr val="FF0000"/>
            </a:solidFill>
            <a:round/>
            <a:headEnd/>
            <a:tailEnd type="none" w="med" len="med"/>
          </a:ln>
        </p:spPr>
      </p:cxnSp>
      <p:sp>
        <p:nvSpPr>
          <p:cNvPr id="38" name="Text Box 66"/>
          <p:cNvSpPr txBox="1">
            <a:spLocks noChangeArrowheads="1"/>
          </p:cNvSpPr>
          <p:nvPr/>
        </p:nvSpPr>
        <p:spPr bwMode="auto">
          <a:xfrm>
            <a:off x="1134894" y="3257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2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39" name="AutoShape 32"/>
          <p:cNvCxnSpPr>
            <a:cxnSpLocks noChangeShapeType="1"/>
            <a:stCxn id="10" idx="4"/>
            <a:endCxn id="11" idx="7"/>
          </p:cNvCxnSpPr>
          <p:nvPr/>
        </p:nvCxnSpPr>
        <p:spPr bwMode="auto">
          <a:xfrm rot="5400000">
            <a:off x="1900798" y="3061493"/>
            <a:ext cx="752709" cy="5510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0" name="Text Box 63"/>
          <p:cNvSpPr txBox="1">
            <a:spLocks noChangeArrowheads="1"/>
          </p:cNvSpPr>
          <p:nvPr/>
        </p:nvSpPr>
        <p:spPr bwMode="auto">
          <a:xfrm>
            <a:off x="1981200" y="3124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6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41" name="Text Box 63"/>
          <p:cNvSpPr txBox="1">
            <a:spLocks noChangeArrowheads="1"/>
          </p:cNvSpPr>
          <p:nvPr/>
        </p:nvSpPr>
        <p:spPr bwMode="auto">
          <a:xfrm>
            <a:off x="3116094" y="2743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5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42" name="AutoShape 26"/>
          <p:cNvCxnSpPr>
            <a:cxnSpLocks noChangeShapeType="1"/>
            <a:stCxn id="10" idx="5"/>
            <a:endCxn id="13" idx="1"/>
          </p:cNvCxnSpPr>
          <p:nvPr/>
        </p:nvCxnSpPr>
        <p:spPr bwMode="auto">
          <a:xfrm rot="16200000" flipH="1">
            <a:off x="2948548" y="264374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43" name="AutoShape 26"/>
          <p:cNvCxnSpPr>
            <a:cxnSpLocks noChangeShapeType="1"/>
            <a:stCxn id="13" idx="0"/>
            <a:endCxn id="12" idx="4"/>
          </p:cNvCxnSpPr>
          <p:nvPr/>
        </p:nvCxnSpPr>
        <p:spPr bwMode="auto">
          <a:xfrm rot="5400000" flipH="1" flipV="1">
            <a:off x="3467100" y="281940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3733800" y="26670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3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45" name="AutoShape 26"/>
          <p:cNvCxnSpPr>
            <a:cxnSpLocks noChangeShapeType="1"/>
            <a:stCxn id="11" idx="6"/>
            <a:endCxn id="13" idx="3"/>
          </p:cNvCxnSpPr>
          <p:nvPr/>
        </p:nvCxnSpPr>
        <p:spPr bwMode="auto">
          <a:xfrm flipV="1">
            <a:off x="2057400" y="3525604"/>
            <a:ext cx="1503596" cy="3224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6" name="Text Box 63"/>
          <p:cNvSpPr txBox="1">
            <a:spLocks noChangeArrowheads="1"/>
          </p:cNvSpPr>
          <p:nvPr/>
        </p:nvSpPr>
        <p:spPr bwMode="auto">
          <a:xfrm>
            <a:off x="2582694" y="335280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10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47" name="AutoShape 26"/>
          <p:cNvCxnSpPr>
            <a:cxnSpLocks noChangeShapeType="1"/>
            <a:endCxn id="12" idx="1"/>
          </p:cNvCxnSpPr>
          <p:nvPr/>
        </p:nvCxnSpPr>
        <p:spPr bwMode="auto">
          <a:xfrm>
            <a:off x="2916004" y="1759184"/>
            <a:ext cx="797392" cy="506412"/>
          </a:xfrm>
          <a:prstGeom prst="straightConnector1">
            <a:avLst/>
          </a:prstGeom>
          <a:noFill/>
          <a:ln w="34925">
            <a:solidFill>
              <a:srgbClr val="FF0000"/>
            </a:solidFill>
            <a:round/>
            <a:headEnd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8682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Observations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Problem </a:t>
            </a:r>
            <a:r>
              <a:rPr lang="en-US" dirty="0" smtClean="0"/>
              <a:t>not defined </a:t>
            </a:r>
            <a:r>
              <a:rPr lang="en-US" dirty="0"/>
              <a:t>if original graph not </a:t>
            </a:r>
            <a:r>
              <a:rPr lang="en-US" dirty="0" smtClean="0"/>
              <a:t>connected.  Therefore, we know </a:t>
            </a:r>
            <a:r>
              <a:rPr lang="en-US" b="1" dirty="0" smtClean="0"/>
              <a:t>|</a:t>
            </a:r>
            <a:r>
              <a:rPr lang="en-US" b="1" dirty="0"/>
              <a:t>E| &gt;= |V|-1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Any </a:t>
            </a:r>
            <a:r>
              <a:rPr lang="en-US" dirty="0" smtClean="0"/>
              <a:t>solution to this problem is a tree</a:t>
            </a:r>
          </a:p>
          <a:p>
            <a:pPr marL="857250" lvl="1" indent="-457200"/>
            <a:r>
              <a:rPr lang="en-US" dirty="0" smtClean="0"/>
              <a:t>Recall a tree does not need a root; just means acyclic</a:t>
            </a:r>
          </a:p>
          <a:p>
            <a:pPr marL="857250" lvl="1" indent="-457200"/>
            <a:r>
              <a:rPr lang="en-US" dirty="0" smtClean="0"/>
              <a:t>For any cycle, could remove an edge and still be connected</a:t>
            </a:r>
          </a:p>
          <a:p>
            <a:pPr marL="857250" lvl="1" indent="-457200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Solution not unique unless original graph was already a tree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tree with </a:t>
            </a:r>
            <a:r>
              <a:rPr lang="en-US" b="1" dirty="0" smtClean="0"/>
              <a:t>|V|</a:t>
            </a:r>
            <a:r>
              <a:rPr lang="en-US" dirty="0" smtClean="0"/>
              <a:t> nodes has </a:t>
            </a:r>
            <a:r>
              <a:rPr lang="en-US" b="1" dirty="0" smtClean="0"/>
              <a:t>|V|-1</a:t>
            </a:r>
            <a:r>
              <a:rPr lang="en-US" dirty="0" smtClean="0"/>
              <a:t> edges</a:t>
            </a:r>
          </a:p>
          <a:p>
            <a:pPr marL="857250" lvl="1" indent="-457200"/>
            <a:r>
              <a:rPr lang="en-US" dirty="0" smtClean="0"/>
              <a:t>So every solution to the spanning tree problem has </a:t>
            </a:r>
            <a:r>
              <a:rPr lang="en-US" b="1" dirty="0" smtClean="0"/>
              <a:t>|V|-1</a:t>
            </a:r>
            <a:r>
              <a:rPr lang="en-US" dirty="0" smtClean="0"/>
              <a:t> edges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CSE373: Data Structures &amp; Algorithms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Example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CSE373: Data Structures &amp; Algorithms</a:t>
            </a:r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914400" y="15890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590800" y="15128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62000" y="28082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362200" y="25796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676400" y="3657600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F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657600" y="2209800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E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505200" y="3200400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cxnSp>
        <p:nvCxnSpPr>
          <p:cNvPr id="14" name="AutoShape 24"/>
          <p:cNvCxnSpPr>
            <a:cxnSpLocks noChangeShapeType="1"/>
            <a:stCxn id="7" idx="3"/>
            <a:endCxn id="9" idx="0"/>
          </p:cNvCxnSpPr>
          <p:nvPr/>
        </p:nvCxnSpPr>
        <p:spPr bwMode="auto">
          <a:xfrm flipH="1">
            <a:off x="952500" y="1924050"/>
            <a:ext cx="17463" cy="8747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5" name="AutoShape 26"/>
          <p:cNvCxnSpPr>
            <a:cxnSpLocks noChangeShapeType="1"/>
            <a:stCxn id="8" idx="2"/>
            <a:endCxn id="7" idx="6"/>
          </p:cNvCxnSpPr>
          <p:nvPr/>
        </p:nvCxnSpPr>
        <p:spPr bwMode="auto">
          <a:xfrm rot="10800000" flipV="1">
            <a:off x="1295400" y="1703387"/>
            <a:ext cx="1295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6" name="AutoShape 32"/>
          <p:cNvCxnSpPr>
            <a:cxnSpLocks noChangeShapeType="1"/>
            <a:stCxn id="10" idx="0"/>
            <a:endCxn id="8" idx="4"/>
          </p:cNvCxnSpPr>
          <p:nvPr/>
        </p:nvCxnSpPr>
        <p:spPr bwMode="auto">
          <a:xfrm rot="5400000" flipH="1" flipV="1">
            <a:off x="2324100" y="2122487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7" name="Text Box 44"/>
          <p:cNvSpPr txBox="1">
            <a:spLocks noChangeArrowheads="1"/>
          </p:cNvSpPr>
          <p:nvPr/>
        </p:nvSpPr>
        <p:spPr bwMode="auto">
          <a:xfrm>
            <a:off x="974725" y="1268412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Text Box 45"/>
          <p:cNvSpPr txBox="1">
            <a:spLocks noChangeArrowheads="1"/>
          </p:cNvSpPr>
          <p:nvPr/>
        </p:nvSpPr>
        <p:spPr bwMode="auto">
          <a:xfrm>
            <a:off x="2651125" y="11430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19" name="Text Box 46"/>
          <p:cNvSpPr txBox="1">
            <a:spLocks noChangeArrowheads="1"/>
          </p:cNvSpPr>
          <p:nvPr/>
        </p:nvSpPr>
        <p:spPr bwMode="auto">
          <a:xfrm>
            <a:off x="2667000" y="12000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sym typeface="Math1" pitchFamily="2" charset="2"/>
              </a:rPr>
              <a:t>1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</p:txBody>
      </p:sp>
      <p:sp>
        <p:nvSpPr>
          <p:cNvPr id="20" name="Text Box 47"/>
          <p:cNvSpPr txBox="1">
            <a:spLocks noChangeArrowheads="1"/>
          </p:cNvSpPr>
          <p:nvPr/>
        </p:nvSpPr>
        <p:spPr bwMode="auto">
          <a:xfrm>
            <a:off x="1600200" y="33528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sym typeface="Math1" pitchFamily="2" charset="2"/>
              </a:rPr>
              <a:t>2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auto">
          <a:xfrm>
            <a:off x="457200" y="2913062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sym typeface="Math1" pitchFamily="2" charset="2"/>
              </a:rPr>
              <a:t>2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</p:txBody>
      </p:sp>
      <p:sp>
        <p:nvSpPr>
          <p:cNvPr id="22" name="Text Box 50"/>
          <p:cNvSpPr txBox="1">
            <a:spLocks noChangeArrowheads="1"/>
          </p:cNvSpPr>
          <p:nvPr/>
        </p:nvSpPr>
        <p:spPr bwMode="auto">
          <a:xfrm>
            <a:off x="2253104" y="22860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sym typeface="Math1" pitchFamily="2" charset="2"/>
              </a:rPr>
              <a:t>1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</p:txBody>
      </p:sp>
      <p:sp>
        <p:nvSpPr>
          <p:cNvPr id="23" name="Text Box 51"/>
          <p:cNvSpPr txBox="1">
            <a:spLocks noChangeArrowheads="1"/>
          </p:cNvSpPr>
          <p:nvPr/>
        </p:nvSpPr>
        <p:spPr bwMode="auto">
          <a:xfrm>
            <a:off x="3810000" y="19050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sym typeface="Math1" pitchFamily="2" charset="2"/>
              </a:rPr>
              <a:t>1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</p:txBody>
      </p:sp>
      <p:sp>
        <p:nvSpPr>
          <p:cNvPr id="24" name="Text Box 52"/>
          <p:cNvSpPr txBox="1">
            <a:spLocks noChangeArrowheads="1"/>
          </p:cNvSpPr>
          <p:nvPr/>
        </p:nvSpPr>
        <p:spPr bwMode="auto">
          <a:xfrm>
            <a:off x="3810000" y="30480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sym typeface="Math1" pitchFamily="2" charset="2"/>
              </a:rPr>
              <a:t>3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</p:txBody>
      </p:sp>
      <p:sp>
        <p:nvSpPr>
          <p:cNvPr id="25" name="Text Box 53"/>
          <p:cNvSpPr txBox="1">
            <a:spLocks noChangeArrowheads="1"/>
          </p:cNvSpPr>
          <p:nvPr/>
        </p:nvSpPr>
        <p:spPr bwMode="auto">
          <a:xfrm>
            <a:off x="1752600" y="13620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26" name="Text Box 63"/>
          <p:cNvSpPr txBox="1">
            <a:spLocks noChangeArrowheads="1"/>
          </p:cNvSpPr>
          <p:nvPr/>
        </p:nvSpPr>
        <p:spPr bwMode="auto">
          <a:xfrm>
            <a:off x="1828800" y="1981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sp>
        <p:nvSpPr>
          <p:cNvPr id="27" name="Text Box 66"/>
          <p:cNvSpPr txBox="1">
            <a:spLocks noChangeArrowheads="1"/>
          </p:cNvSpPr>
          <p:nvPr/>
        </p:nvSpPr>
        <p:spPr bwMode="auto">
          <a:xfrm>
            <a:off x="685800" y="21986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2</a:t>
            </a:r>
            <a:endParaRPr lang="en-US" sz="2000" dirty="0">
              <a:latin typeface="Times New Roman" pitchFamily="18" charset="0"/>
            </a:endParaRPr>
          </a:p>
        </p:txBody>
      </p:sp>
      <p:graphicFrame>
        <p:nvGraphicFramePr>
          <p:cNvPr id="28" name="Group 120"/>
          <p:cNvGraphicFramePr>
            <a:graphicFrameLocks noGrp="1"/>
          </p:cNvGraphicFramePr>
          <p:nvPr/>
        </p:nvGraphicFramePr>
        <p:xfrm>
          <a:off x="4572000" y="3200400"/>
          <a:ext cx="4267200" cy="292608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1066800"/>
                <a:gridCol w="1066800"/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" name="Text Box 63"/>
          <p:cNvSpPr txBox="1">
            <a:spLocks noChangeArrowheads="1"/>
          </p:cNvSpPr>
          <p:nvPr/>
        </p:nvSpPr>
        <p:spPr bwMode="auto">
          <a:xfrm>
            <a:off x="2590800" y="2114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5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30" name="AutoShape 26"/>
          <p:cNvCxnSpPr>
            <a:cxnSpLocks noChangeShapeType="1"/>
            <a:stCxn id="7" idx="5"/>
            <a:endCxn id="10" idx="1"/>
          </p:cNvCxnSpPr>
          <p:nvPr/>
        </p:nvCxnSpPr>
        <p:spPr bwMode="auto">
          <a:xfrm rot="16200000" flipH="1">
            <a:off x="1468204" y="1685691"/>
            <a:ext cx="721192" cy="1178392"/>
          </a:xfrm>
          <a:prstGeom prst="straightConnector1">
            <a:avLst/>
          </a:prstGeom>
          <a:noFill/>
          <a:ln w="34925">
            <a:solidFill>
              <a:srgbClr val="FF0000"/>
            </a:solidFill>
            <a:round/>
            <a:headEnd/>
            <a:tailEnd type="none" w="med" len="med"/>
          </a:ln>
        </p:spPr>
      </p:cxnSp>
      <p:cxnSp>
        <p:nvCxnSpPr>
          <p:cNvPr id="31" name="AutoShape 26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1143000" y="2904891"/>
            <a:ext cx="1274996" cy="93896"/>
          </a:xfrm>
          <a:prstGeom prst="straightConnector1">
            <a:avLst/>
          </a:prstGeom>
          <a:noFill/>
          <a:ln w="34925">
            <a:solidFill>
              <a:srgbClr val="FF0000"/>
            </a:solidFill>
            <a:round/>
            <a:headEnd/>
            <a:tailEnd type="none" w="med" len="med"/>
          </a:ln>
        </p:spPr>
      </p:cxnSp>
      <p:sp>
        <p:nvSpPr>
          <p:cNvPr id="32" name="Text Box 63"/>
          <p:cNvSpPr txBox="1">
            <a:spLocks noChangeArrowheads="1"/>
          </p:cNvSpPr>
          <p:nvPr/>
        </p:nvSpPr>
        <p:spPr bwMode="auto">
          <a:xfrm>
            <a:off x="1439694" y="26478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3039894" y="23430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cxnSp>
        <p:nvCxnSpPr>
          <p:cNvPr id="35" name="AutoShape 32"/>
          <p:cNvCxnSpPr>
            <a:cxnSpLocks noChangeShapeType="1"/>
            <a:stCxn id="12" idx="3"/>
            <a:endCxn id="10" idx="6"/>
          </p:cNvCxnSpPr>
          <p:nvPr/>
        </p:nvCxnSpPr>
        <p:spPr bwMode="auto">
          <a:xfrm rot="5400000">
            <a:off x="3110707" y="2167497"/>
            <a:ext cx="235183" cy="970196"/>
          </a:xfrm>
          <a:prstGeom prst="straightConnector1">
            <a:avLst/>
          </a:prstGeom>
          <a:noFill/>
          <a:ln w="34925">
            <a:solidFill>
              <a:srgbClr val="FF0000"/>
            </a:solidFill>
            <a:round/>
            <a:headEnd/>
            <a:tailEnd type="none" w="med" len="med"/>
          </a:ln>
        </p:spPr>
      </p:cxnSp>
      <p:sp>
        <p:nvSpPr>
          <p:cNvPr id="36" name="Text Box 63"/>
          <p:cNvSpPr txBox="1">
            <a:spLocks noChangeArrowheads="1"/>
          </p:cNvSpPr>
          <p:nvPr/>
        </p:nvSpPr>
        <p:spPr bwMode="auto">
          <a:xfrm>
            <a:off x="3268494" y="1600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cxnSp>
        <p:nvCxnSpPr>
          <p:cNvPr id="37" name="AutoShape 26"/>
          <p:cNvCxnSpPr>
            <a:cxnSpLocks noChangeShapeType="1"/>
            <a:stCxn id="9" idx="5"/>
            <a:endCxn id="11" idx="1"/>
          </p:cNvCxnSpPr>
          <p:nvPr/>
        </p:nvCxnSpPr>
        <p:spPr bwMode="auto">
          <a:xfrm rot="16200000" flipH="1">
            <a:off x="1119748" y="3100947"/>
            <a:ext cx="579905" cy="644992"/>
          </a:xfrm>
          <a:prstGeom prst="straightConnector1">
            <a:avLst/>
          </a:prstGeom>
          <a:noFill/>
          <a:ln w="34925">
            <a:solidFill>
              <a:srgbClr val="FF0000"/>
            </a:solidFill>
            <a:round/>
            <a:headEnd/>
            <a:tailEnd type="none" w="med" len="med"/>
          </a:ln>
        </p:spPr>
      </p:cxnSp>
      <p:sp>
        <p:nvSpPr>
          <p:cNvPr id="38" name="Text Box 66"/>
          <p:cNvSpPr txBox="1">
            <a:spLocks noChangeArrowheads="1"/>
          </p:cNvSpPr>
          <p:nvPr/>
        </p:nvSpPr>
        <p:spPr bwMode="auto">
          <a:xfrm>
            <a:off x="1134894" y="3257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2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39" name="AutoShape 32"/>
          <p:cNvCxnSpPr>
            <a:cxnSpLocks noChangeShapeType="1"/>
            <a:stCxn id="10" idx="4"/>
            <a:endCxn id="11" idx="7"/>
          </p:cNvCxnSpPr>
          <p:nvPr/>
        </p:nvCxnSpPr>
        <p:spPr bwMode="auto">
          <a:xfrm rot="5400000">
            <a:off x="1900798" y="3061493"/>
            <a:ext cx="752709" cy="5510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0" name="Text Box 63"/>
          <p:cNvSpPr txBox="1">
            <a:spLocks noChangeArrowheads="1"/>
          </p:cNvSpPr>
          <p:nvPr/>
        </p:nvSpPr>
        <p:spPr bwMode="auto">
          <a:xfrm>
            <a:off x="1981200" y="3124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6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41" name="Text Box 63"/>
          <p:cNvSpPr txBox="1">
            <a:spLocks noChangeArrowheads="1"/>
          </p:cNvSpPr>
          <p:nvPr/>
        </p:nvSpPr>
        <p:spPr bwMode="auto">
          <a:xfrm>
            <a:off x="3116094" y="2743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5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42" name="AutoShape 26"/>
          <p:cNvCxnSpPr>
            <a:cxnSpLocks noChangeShapeType="1"/>
            <a:stCxn id="10" idx="5"/>
            <a:endCxn id="13" idx="1"/>
          </p:cNvCxnSpPr>
          <p:nvPr/>
        </p:nvCxnSpPr>
        <p:spPr bwMode="auto">
          <a:xfrm rot="16200000" flipH="1">
            <a:off x="2948548" y="264374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43" name="AutoShape 26"/>
          <p:cNvCxnSpPr>
            <a:cxnSpLocks noChangeShapeType="1"/>
            <a:stCxn id="13" idx="0"/>
            <a:endCxn id="12" idx="4"/>
          </p:cNvCxnSpPr>
          <p:nvPr/>
        </p:nvCxnSpPr>
        <p:spPr bwMode="auto">
          <a:xfrm rot="5400000" flipH="1" flipV="1">
            <a:off x="3467100" y="2819400"/>
            <a:ext cx="609600" cy="152400"/>
          </a:xfrm>
          <a:prstGeom prst="straightConnector1">
            <a:avLst/>
          </a:prstGeom>
          <a:noFill/>
          <a:ln w="34925">
            <a:solidFill>
              <a:srgbClr val="FF0000"/>
            </a:solidFill>
            <a:round/>
            <a:headEnd/>
            <a:tailEnd type="none" w="med" len="med"/>
          </a:ln>
        </p:spPr>
      </p:cxn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3733800" y="26670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3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45" name="AutoShape 26"/>
          <p:cNvCxnSpPr>
            <a:cxnSpLocks noChangeShapeType="1"/>
            <a:stCxn id="11" idx="6"/>
            <a:endCxn id="13" idx="3"/>
          </p:cNvCxnSpPr>
          <p:nvPr/>
        </p:nvCxnSpPr>
        <p:spPr bwMode="auto">
          <a:xfrm flipV="1">
            <a:off x="2057400" y="3525604"/>
            <a:ext cx="1503596" cy="3224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6" name="Text Box 63"/>
          <p:cNvSpPr txBox="1">
            <a:spLocks noChangeArrowheads="1"/>
          </p:cNvSpPr>
          <p:nvPr/>
        </p:nvSpPr>
        <p:spPr bwMode="auto">
          <a:xfrm>
            <a:off x="2582694" y="335280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10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47" name="AutoShape 26"/>
          <p:cNvCxnSpPr>
            <a:cxnSpLocks noChangeShapeType="1"/>
            <a:endCxn id="12" idx="1"/>
          </p:cNvCxnSpPr>
          <p:nvPr/>
        </p:nvCxnSpPr>
        <p:spPr bwMode="auto">
          <a:xfrm>
            <a:off x="2916004" y="1759184"/>
            <a:ext cx="797392" cy="506412"/>
          </a:xfrm>
          <a:prstGeom prst="straightConnector1">
            <a:avLst/>
          </a:prstGeom>
          <a:noFill/>
          <a:ln w="34925">
            <a:solidFill>
              <a:srgbClr val="FF0000"/>
            </a:solidFill>
            <a:round/>
            <a:headEnd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2294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Prim’s Analysis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Correctness</a:t>
            </a:r>
            <a:endParaRPr lang="en-US" dirty="0" smtClean="0"/>
          </a:p>
          <a:p>
            <a:pPr lvl="1"/>
            <a:r>
              <a:rPr lang="en-US" dirty="0" smtClean="0"/>
              <a:t>A bit </a:t>
            </a:r>
            <a:r>
              <a:rPr lang="en-US" dirty="0" smtClean="0"/>
              <a:t>tricky: Intuitively </a:t>
            </a:r>
            <a:r>
              <a:rPr lang="en-US" dirty="0" smtClean="0"/>
              <a:t>similar to </a:t>
            </a:r>
            <a:r>
              <a:rPr lang="en-US" dirty="0" err="1" smtClean="0"/>
              <a:t>Dijkstra</a:t>
            </a:r>
            <a:endParaRPr lang="en-US" dirty="0" smtClean="0"/>
          </a:p>
          <a:p>
            <a:pPr lvl="1"/>
            <a:r>
              <a:rPr lang="en-US" dirty="0" smtClean="0"/>
              <a:t>Proof by contradiction.  If there is an edge that is smaller connecting unknown node v to the known tree, we would have found it from the known cloud or we would be choosing it (true at every step/node v).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Run-time</a:t>
            </a:r>
          </a:p>
          <a:p>
            <a:pPr lvl="1"/>
            <a:r>
              <a:rPr lang="en-US" dirty="0" smtClean="0"/>
              <a:t>Same as </a:t>
            </a:r>
            <a:r>
              <a:rPr lang="en-US" dirty="0" err="1" smtClean="0"/>
              <a:t>Dijkstra</a:t>
            </a:r>
            <a:endParaRPr lang="en-US" dirty="0" smtClean="0"/>
          </a:p>
          <a:p>
            <a:pPr lvl="1"/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b="1" dirty="0" smtClean="0"/>
              <a:t>|V|</a:t>
            </a:r>
            <a:r>
              <a:rPr lang="en-US" sz="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sz="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/>
              <a:t>|V</a:t>
            </a:r>
            <a:r>
              <a:rPr lang="en-US" b="1" dirty="0" smtClean="0"/>
              <a:t>| + |</a:t>
            </a:r>
            <a:r>
              <a:rPr lang="en-US" b="1" dirty="0" smtClean="0"/>
              <a:t>E|</a:t>
            </a:r>
            <a:r>
              <a:rPr lang="en-US" sz="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sz="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/>
              <a:t>|V|</a:t>
            </a:r>
            <a:r>
              <a:rPr lang="en-US" dirty="0" smtClean="0"/>
              <a:t>) using a priority queue</a:t>
            </a:r>
          </a:p>
          <a:p>
            <a:pPr lvl="2"/>
            <a:r>
              <a:rPr lang="en-US" dirty="0" smtClean="0"/>
              <a:t>Costs/priorities are just edge-costs, not path-costs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CSE373: Data Structures &amp; Algorithms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6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</a:rPr>
              <a:t>Kruskal’s</a:t>
            </a:r>
            <a:r>
              <a:rPr lang="en-US" dirty="0" smtClean="0">
                <a:solidFill>
                  <a:srgbClr val="0000FF"/>
                </a:solidFill>
              </a:rPr>
              <a:t> Algorithm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001000" cy="4953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Idea: Grow a forest out of edges that do not grow a cycle, just like for the spanning tree problem.  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But now consider the edges in order by weight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dirty="0" smtClean="0"/>
              <a:t>Runtime (using sorting): </a:t>
            </a:r>
            <a:endParaRPr lang="en-US" dirty="0" smtClean="0"/>
          </a:p>
          <a:p>
            <a:pPr lvl="1"/>
            <a:r>
              <a:rPr lang="en-US" dirty="0" smtClean="0"/>
              <a:t>Sort edges: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b="1" dirty="0" smtClean="0"/>
              <a:t>|</a:t>
            </a:r>
            <a:r>
              <a:rPr lang="en-US" b="1" dirty="0" err="1" smtClean="0"/>
              <a:t>E|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b="1" dirty="0" smtClean="0"/>
              <a:t> |E|</a:t>
            </a:r>
            <a:r>
              <a:rPr lang="en-US" dirty="0" smtClean="0"/>
              <a:t>) </a:t>
            </a:r>
            <a:r>
              <a:rPr lang="en-US" dirty="0" smtClean="0"/>
              <a:t>(sorting is next </a:t>
            </a:r>
            <a:r>
              <a:rPr lang="en-US" dirty="0" smtClean="0"/>
              <a:t>course topic)</a:t>
            </a:r>
          </a:p>
          <a:p>
            <a:pPr lvl="1"/>
            <a:r>
              <a:rPr lang="en-US" dirty="0" smtClean="0"/>
              <a:t>Iterate through edges using union-find for cycle detection almost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b="1" dirty="0"/>
              <a:t>|</a:t>
            </a:r>
            <a:r>
              <a:rPr lang="en-US" b="1" dirty="0" smtClean="0"/>
              <a:t>E|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dirty="0" smtClean="0"/>
              <a:t>Somewhat </a:t>
            </a:r>
            <a:r>
              <a:rPr lang="en-US" dirty="0" smtClean="0"/>
              <a:t>better (using a priority queue):</a:t>
            </a:r>
            <a:endParaRPr lang="en-US" dirty="0" smtClean="0"/>
          </a:p>
          <a:p>
            <a:pPr lvl="1"/>
            <a:r>
              <a:rPr lang="en-US" dirty="0" smtClean="0"/>
              <a:t>Floyd’s algorithm to build min-heap with edges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b="1" dirty="0" smtClean="0"/>
              <a:t>|E|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Iterate </a:t>
            </a:r>
            <a:r>
              <a:rPr lang="en-US" dirty="0" smtClean="0"/>
              <a:t>through </a:t>
            </a:r>
            <a:r>
              <a:rPr lang="en-US" dirty="0" smtClean="0"/>
              <a:t>edges, </a:t>
            </a:r>
            <a:r>
              <a:rPr lang="en-US" dirty="0" smtClean="0"/>
              <a:t>using union-find for cycle detection and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deleteMin</a:t>
            </a:r>
            <a:r>
              <a:rPr lang="en-US" dirty="0" smtClean="0"/>
              <a:t> to get next edge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b="1" dirty="0" smtClean="0"/>
              <a:t>|E|</a:t>
            </a:r>
            <a:r>
              <a:rPr lang="en-US" sz="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sz="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/>
              <a:t>|E|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Not better </a:t>
            </a:r>
            <a:r>
              <a:rPr lang="en-US" i="1" dirty="0" smtClean="0"/>
              <a:t>worst-case</a:t>
            </a:r>
            <a:r>
              <a:rPr lang="en-US" dirty="0" smtClean="0"/>
              <a:t> asymptotically, but often stop long before considering all </a:t>
            </a:r>
            <a:r>
              <a:rPr lang="en-US" dirty="0" smtClean="0"/>
              <a:t>edges and the up front cost is cheaper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CSE373: Data Structures &amp; Algorithms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8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</a:rPr>
              <a:t>Pseudocode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Sort edges by weight (better: put in min-heap)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Each node in its own 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While output size </a:t>
            </a:r>
            <a:r>
              <a:rPr lang="en-US" b="1" dirty="0" smtClean="0"/>
              <a:t>&lt;</a:t>
            </a:r>
            <a:r>
              <a:rPr lang="en-US" dirty="0" smtClean="0"/>
              <a:t> </a:t>
            </a:r>
            <a:r>
              <a:rPr lang="en-US" b="1" dirty="0" smtClean="0"/>
              <a:t>|V|-1</a:t>
            </a:r>
          </a:p>
          <a:p>
            <a:pPr marL="857250" lvl="1" indent="-457200"/>
            <a:r>
              <a:rPr lang="en-US" dirty="0" smtClean="0"/>
              <a:t>Consider next smallest edge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u,v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857250" lvl="1" indent="-457200"/>
            <a:r>
              <a:rPr lang="en-US" dirty="0" smtClean="0"/>
              <a:t>if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u)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find(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 indicates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 smtClean="0"/>
              <a:t> are in different sets</a:t>
            </a:r>
          </a:p>
          <a:p>
            <a:pPr marL="1257300" lvl="2" indent="-457200"/>
            <a:r>
              <a:rPr lang="en-US" dirty="0" smtClean="0"/>
              <a:t> output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u,v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257300" lvl="2" indent="-457200"/>
            <a:r>
              <a:rPr lang="en-US" b="1" dirty="0" smtClean="0">
                <a:latin typeface="+mj-lt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union(find(u),find(v))</a:t>
            </a:r>
          </a:p>
          <a:p>
            <a:pPr marL="1257300" lvl="2" indent="-457200"/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None/>
            </a:pPr>
            <a:r>
              <a:rPr lang="en-US" dirty="0" smtClean="0">
                <a:latin typeface="+mj-lt"/>
                <a:cs typeface="Courier New" pitchFamily="49" charset="0"/>
              </a:rPr>
              <a:t>Recall invariant: </a:t>
            </a:r>
          </a:p>
          <a:p>
            <a:pPr marL="457200" indent="-457200">
              <a:buNone/>
            </a:pPr>
            <a:r>
              <a:rPr lang="en-US" dirty="0" smtClean="0">
                <a:latin typeface="+mj-lt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dirty="0" smtClean="0">
                <a:latin typeface="+mj-lt"/>
                <a:cs typeface="Courier New" pitchFamily="49" charset="0"/>
              </a:rPr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 smtClean="0">
                <a:latin typeface="+mj-lt"/>
                <a:cs typeface="Courier New" pitchFamily="49" charset="0"/>
              </a:rPr>
              <a:t> in same set </a:t>
            </a:r>
            <a:r>
              <a:rPr lang="en-US" dirty="0" err="1" smtClean="0">
                <a:latin typeface="+mj-lt"/>
                <a:cs typeface="Courier New" pitchFamily="49" charset="0"/>
              </a:rPr>
              <a:t>iff</a:t>
            </a:r>
            <a:r>
              <a:rPr lang="en-US" dirty="0" smtClean="0">
                <a:latin typeface="+mj-lt"/>
                <a:cs typeface="Courier New" pitchFamily="49" charset="0"/>
              </a:rPr>
              <a:t> connected </a:t>
            </a:r>
            <a:r>
              <a:rPr lang="en-US" dirty="0" smtClean="0">
                <a:latin typeface="+mj-lt"/>
                <a:cs typeface="Courier New" pitchFamily="49" charset="0"/>
              </a:rPr>
              <a:t>in output-so-far</a:t>
            </a:r>
          </a:p>
          <a:p>
            <a:pPr marL="857250" lvl="1" indent="-45720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CSE373: Data Structures &amp; Algorithms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3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Example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CSE373: Data Structures &amp; Algorithms</a:t>
            </a:r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914400" y="15890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590800" y="15128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62000" y="28082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362200" y="25796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676400" y="36576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657600" y="22098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505200" y="32004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cxnSp>
        <p:nvCxnSpPr>
          <p:cNvPr id="14" name="AutoShape 24"/>
          <p:cNvCxnSpPr>
            <a:cxnSpLocks noChangeShapeType="1"/>
            <a:stCxn id="7" idx="3"/>
            <a:endCxn id="9" idx="0"/>
          </p:cNvCxnSpPr>
          <p:nvPr/>
        </p:nvCxnSpPr>
        <p:spPr bwMode="auto">
          <a:xfrm flipH="1">
            <a:off x="952500" y="1924050"/>
            <a:ext cx="17463" cy="8747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5" name="AutoShape 26"/>
          <p:cNvCxnSpPr>
            <a:cxnSpLocks noChangeShapeType="1"/>
            <a:stCxn id="8" idx="2"/>
            <a:endCxn id="7" idx="6"/>
          </p:cNvCxnSpPr>
          <p:nvPr/>
        </p:nvCxnSpPr>
        <p:spPr bwMode="auto">
          <a:xfrm rot="10800000" flipV="1">
            <a:off x="1295400" y="1703387"/>
            <a:ext cx="1295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6" name="AutoShape 32"/>
          <p:cNvCxnSpPr>
            <a:cxnSpLocks noChangeShapeType="1"/>
            <a:stCxn id="10" idx="0"/>
            <a:endCxn id="8" idx="4"/>
          </p:cNvCxnSpPr>
          <p:nvPr/>
        </p:nvCxnSpPr>
        <p:spPr bwMode="auto">
          <a:xfrm rot="5400000" flipH="1" flipV="1">
            <a:off x="2324100" y="2122487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7" name="Text Box 45"/>
          <p:cNvSpPr txBox="1">
            <a:spLocks noChangeArrowheads="1"/>
          </p:cNvSpPr>
          <p:nvPr/>
        </p:nvSpPr>
        <p:spPr bwMode="auto">
          <a:xfrm>
            <a:off x="2651125" y="11430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24" name="Text Box 53"/>
          <p:cNvSpPr txBox="1">
            <a:spLocks noChangeArrowheads="1"/>
          </p:cNvSpPr>
          <p:nvPr/>
        </p:nvSpPr>
        <p:spPr bwMode="auto">
          <a:xfrm>
            <a:off x="1752600" y="13620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25" name="Text Box 63"/>
          <p:cNvSpPr txBox="1">
            <a:spLocks noChangeArrowheads="1"/>
          </p:cNvSpPr>
          <p:nvPr/>
        </p:nvSpPr>
        <p:spPr bwMode="auto">
          <a:xfrm>
            <a:off x="1828800" y="1981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sp>
        <p:nvSpPr>
          <p:cNvPr id="26" name="Text Box 66"/>
          <p:cNvSpPr txBox="1">
            <a:spLocks noChangeArrowheads="1"/>
          </p:cNvSpPr>
          <p:nvPr/>
        </p:nvSpPr>
        <p:spPr bwMode="auto">
          <a:xfrm>
            <a:off x="685800" y="21986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2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27" name="Text Box 63"/>
          <p:cNvSpPr txBox="1">
            <a:spLocks noChangeArrowheads="1"/>
          </p:cNvSpPr>
          <p:nvPr/>
        </p:nvSpPr>
        <p:spPr bwMode="auto">
          <a:xfrm>
            <a:off x="2590800" y="2114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5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28" name="AutoShape 26"/>
          <p:cNvCxnSpPr>
            <a:cxnSpLocks noChangeShapeType="1"/>
            <a:stCxn id="7" idx="5"/>
            <a:endCxn id="10" idx="1"/>
          </p:cNvCxnSpPr>
          <p:nvPr/>
        </p:nvCxnSpPr>
        <p:spPr bwMode="auto">
          <a:xfrm rot="16200000" flipH="1">
            <a:off x="1468204" y="1685691"/>
            <a:ext cx="721192" cy="11783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9" name="AutoShape 26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1143000" y="2904891"/>
            <a:ext cx="1274996" cy="938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0" name="Text Box 63"/>
          <p:cNvSpPr txBox="1">
            <a:spLocks noChangeArrowheads="1"/>
          </p:cNvSpPr>
          <p:nvPr/>
        </p:nvSpPr>
        <p:spPr bwMode="auto">
          <a:xfrm>
            <a:off x="1439694" y="26478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cxnSp>
        <p:nvCxnSpPr>
          <p:cNvPr id="31" name="AutoShape 26"/>
          <p:cNvCxnSpPr>
            <a:cxnSpLocks noChangeShapeType="1"/>
            <a:stCxn id="10" idx="6"/>
            <a:endCxn id="12" idx="3"/>
          </p:cNvCxnSpPr>
          <p:nvPr/>
        </p:nvCxnSpPr>
        <p:spPr bwMode="auto">
          <a:xfrm flipV="1">
            <a:off x="2743200" y="2535004"/>
            <a:ext cx="970196" cy="2351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2" name="Text Box 63"/>
          <p:cNvSpPr txBox="1">
            <a:spLocks noChangeArrowheads="1"/>
          </p:cNvSpPr>
          <p:nvPr/>
        </p:nvSpPr>
        <p:spPr bwMode="auto">
          <a:xfrm>
            <a:off x="3039894" y="23430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cxnSp>
        <p:nvCxnSpPr>
          <p:cNvPr id="33" name="AutoShape 32"/>
          <p:cNvCxnSpPr>
            <a:cxnSpLocks noChangeShapeType="1"/>
            <a:stCxn id="12" idx="1"/>
            <a:endCxn id="8" idx="6"/>
          </p:cNvCxnSpPr>
          <p:nvPr/>
        </p:nvCxnSpPr>
        <p:spPr bwMode="auto">
          <a:xfrm rot="16200000" flipV="1">
            <a:off x="3061494" y="1613694"/>
            <a:ext cx="562209" cy="7415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3268494" y="1600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cxnSp>
        <p:nvCxnSpPr>
          <p:cNvPr id="35" name="AutoShape 26"/>
          <p:cNvCxnSpPr>
            <a:cxnSpLocks noChangeShapeType="1"/>
            <a:stCxn id="9" idx="5"/>
            <a:endCxn id="11" idx="1"/>
          </p:cNvCxnSpPr>
          <p:nvPr/>
        </p:nvCxnSpPr>
        <p:spPr bwMode="auto">
          <a:xfrm rot="16200000" flipH="1">
            <a:off x="1119748" y="3100947"/>
            <a:ext cx="579905" cy="6449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6" name="Text Box 66"/>
          <p:cNvSpPr txBox="1">
            <a:spLocks noChangeArrowheads="1"/>
          </p:cNvSpPr>
          <p:nvPr/>
        </p:nvSpPr>
        <p:spPr bwMode="auto">
          <a:xfrm>
            <a:off x="1134894" y="3257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2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37" name="AutoShape 32"/>
          <p:cNvCxnSpPr>
            <a:cxnSpLocks noChangeShapeType="1"/>
            <a:stCxn id="10" idx="4"/>
            <a:endCxn id="11" idx="7"/>
          </p:cNvCxnSpPr>
          <p:nvPr/>
        </p:nvCxnSpPr>
        <p:spPr bwMode="auto">
          <a:xfrm rot="5400000">
            <a:off x="1900798" y="3061493"/>
            <a:ext cx="752709" cy="5510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8" name="Text Box 63"/>
          <p:cNvSpPr txBox="1">
            <a:spLocks noChangeArrowheads="1"/>
          </p:cNvSpPr>
          <p:nvPr/>
        </p:nvSpPr>
        <p:spPr bwMode="auto">
          <a:xfrm>
            <a:off x="1981200" y="3124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6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39" name="Text Box 63"/>
          <p:cNvSpPr txBox="1">
            <a:spLocks noChangeArrowheads="1"/>
          </p:cNvSpPr>
          <p:nvPr/>
        </p:nvSpPr>
        <p:spPr bwMode="auto">
          <a:xfrm>
            <a:off x="3116094" y="2743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5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40" name="AutoShape 26"/>
          <p:cNvCxnSpPr>
            <a:cxnSpLocks noChangeShapeType="1"/>
            <a:stCxn id="10" idx="5"/>
            <a:endCxn id="13" idx="1"/>
          </p:cNvCxnSpPr>
          <p:nvPr/>
        </p:nvCxnSpPr>
        <p:spPr bwMode="auto">
          <a:xfrm rot="16200000" flipH="1">
            <a:off x="2948548" y="264374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41" name="AutoShape 26"/>
          <p:cNvCxnSpPr>
            <a:cxnSpLocks noChangeShapeType="1"/>
            <a:stCxn id="13" idx="0"/>
            <a:endCxn id="12" idx="4"/>
          </p:cNvCxnSpPr>
          <p:nvPr/>
        </p:nvCxnSpPr>
        <p:spPr bwMode="auto">
          <a:xfrm rot="5400000" flipH="1" flipV="1">
            <a:off x="3467100" y="281940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2" name="Text Box 63"/>
          <p:cNvSpPr txBox="1">
            <a:spLocks noChangeArrowheads="1"/>
          </p:cNvSpPr>
          <p:nvPr/>
        </p:nvSpPr>
        <p:spPr bwMode="auto">
          <a:xfrm>
            <a:off x="3733800" y="26670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3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43" name="AutoShape 26"/>
          <p:cNvCxnSpPr>
            <a:cxnSpLocks noChangeShapeType="1"/>
            <a:stCxn id="11" idx="6"/>
            <a:endCxn id="13" idx="3"/>
          </p:cNvCxnSpPr>
          <p:nvPr/>
        </p:nvCxnSpPr>
        <p:spPr bwMode="auto">
          <a:xfrm flipV="1">
            <a:off x="2057400" y="3525604"/>
            <a:ext cx="1503596" cy="3224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2582694" y="335280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10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4800600" y="1371600"/>
            <a:ext cx="3657600" cy="28194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Edges in sorted order:</a:t>
            </a:r>
          </a:p>
          <a:p>
            <a:pPr>
              <a:buNone/>
            </a:pPr>
            <a:r>
              <a:rPr lang="en-US" dirty="0" smtClean="0"/>
              <a:t>1:  (A,D), (C,D), (B,E), (D,E)</a:t>
            </a:r>
          </a:p>
          <a:p>
            <a:pPr>
              <a:buNone/>
            </a:pPr>
            <a:r>
              <a:rPr lang="en-US" dirty="0" smtClean="0"/>
              <a:t>2:  (A,B), (C,F), (A,C)</a:t>
            </a:r>
          </a:p>
          <a:p>
            <a:pPr>
              <a:buNone/>
            </a:pPr>
            <a:r>
              <a:rPr lang="en-US" dirty="0" smtClean="0"/>
              <a:t>3:  (E,G)</a:t>
            </a:r>
          </a:p>
          <a:p>
            <a:pPr>
              <a:buNone/>
            </a:pPr>
            <a:r>
              <a:rPr lang="en-US" dirty="0" smtClean="0"/>
              <a:t>5:  (D,G), (B,D)</a:t>
            </a:r>
          </a:p>
          <a:p>
            <a:pPr>
              <a:buNone/>
            </a:pPr>
            <a:r>
              <a:rPr lang="en-US" dirty="0" smtClean="0"/>
              <a:t>6:  (D,F)</a:t>
            </a:r>
          </a:p>
          <a:p>
            <a:pPr>
              <a:buNone/>
            </a:pPr>
            <a:r>
              <a:rPr lang="en-US" dirty="0" smtClean="0"/>
              <a:t>10: (F,G)</a:t>
            </a:r>
            <a:endParaRPr lang="en-US" dirty="0"/>
          </a:p>
        </p:txBody>
      </p:sp>
      <p:sp>
        <p:nvSpPr>
          <p:cNvPr id="47" name="Content Placeholder 2"/>
          <p:cNvSpPr txBox="1">
            <a:spLocks/>
          </p:cNvSpPr>
          <p:nvPr/>
        </p:nvSpPr>
        <p:spPr bwMode="auto">
          <a:xfrm>
            <a:off x="990600" y="47244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90600" y="5616714"/>
            <a:ext cx="7340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Note: At each step, the union/find sets are the trees in the forest</a:t>
            </a:r>
          </a:p>
        </p:txBody>
      </p:sp>
    </p:spTree>
    <p:extLst>
      <p:ext uri="{BB962C8B-B14F-4D97-AF65-F5344CB8AC3E}">
        <p14:creationId xmlns:p14="http://schemas.microsoft.com/office/powerpoint/2010/main" val="196384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Example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CSE373: Data Structures &amp; Algorithms</a:t>
            </a:r>
            <a:endParaRPr lang="en-US" dirty="0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914400" y="15890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590800" y="15128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62000" y="28082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362200" y="25796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676400" y="36576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657600" y="22098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505200" y="32004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cxnSp>
        <p:nvCxnSpPr>
          <p:cNvPr id="14" name="AutoShape 24"/>
          <p:cNvCxnSpPr>
            <a:cxnSpLocks noChangeShapeType="1"/>
            <a:stCxn id="7" idx="3"/>
            <a:endCxn id="9" idx="0"/>
          </p:cNvCxnSpPr>
          <p:nvPr/>
        </p:nvCxnSpPr>
        <p:spPr bwMode="auto">
          <a:xfrm flipH="1">
            <a:off x="952500" y="1924050"/>
            <a:ext cx="17463" cy="8747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5" name="AutoShape 26"/>
          <p:cNvCxnSpPr>
            <a:cxnSpLocks noChangeShapeType="1"/>
            <a:stCxn id="8" idx="2"/>
            <a:endCxn id="7" idx="6"/>
          </p:cNvCxnSpPr>
          <p:nvPr/>
        </p:nvCxnSpPr>
        <p:spPr bwMode="auto">
          <a:xfrm rot="10800000" flipV="1">
            <a:off x="1295400" y="1703387"/>
            <a:ext cx="1295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6" name="AutoShape 32"/>
          <p:cNvCxnSpPr>
            <a:cxnSpLocks noChangeShapeType="1"/>
            <a:stCxn id="10" idx="0"/>
            <a:endCxn id="8" idx="4"/>
          </p:cNvCxnSpPr>
          <p:nvPr/>
        </p:nvCxnSpPr>
        <p:spPr bwMode="auto">
          <a:xfrm rot="5400000" flipH="1" flipV="1">
            <a:off x="2324100" y="2122487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7" name="Text Box 45"/>
          <p:cNvSpPr txBox="1">
            <a:spLocks noChangeArrowheads="1"/>
          </p:cNvSpPr>
          <p:nvPr/>
        </p:nvSpPr>
        <p:spPr bwMode="auto">
          <a:xfrm>
            <a:off x="2651125" y="11430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24" name="Text Box 53"/>
          <p:cNvSpPr txBox="1">
            <a:spLocks noChangeArrowheads="1"/>
          </p:cNvSpPr>
          <p:nvPr/>
        </p:nvSpPr>
        <p:spPr bwMode="auto">
          <a:xfrm>
            <a:off x="1752600" y="13620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25" name="Text Box 63"/>
          <p:cNvSpPr txBox="1">
            <a:spLocks noChangeArrowheads="1"/>
          </p:cNvSpPr>
          <p:nvPr/>
        </p:nvSpPr>
        <p:spPr bwMode="auto">
          <a:xfrm>
            <a:off x="1828800" y="1981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sp>
        <p:nvSpPr>
          <p:cNvPr id="26" name="Text Box 66"/>
          <p:cNvSpPr txBox="1">
            <a:spLocks noChangeArrowheads="1"/>
          </p:cNvSpPr>
          <p:nvPr/>
        </p:nvSpPr>
        <p:spPr bwMode="auto">
          <a:xfrm>
            <a:off x="685800" y="21986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2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27" name="Text Box 63"/>
          <p:cNvSpPr txBox="1">
            <a:spLocks noChangeArrowheads="1"/>
          </p:cNvSpPr>
          <p:nvPr/>
        </p:nvSpPr>
        <p:spPr bwMode="auto">
          <a:xfrm>
            <a:off x="2590800" y="2114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5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28" name="AutoShape 26"/>
          <p:cNvCxnSpPr>
            <a:cxnSpLocks noChangeShapeType="1"/>
            <a:stCxn id="7" idx="5"/>
            <a:endCxn id="10" idx="1"/>
          </p:cNvCxnSpPr>
          <p:nvPr/>
        </p:nvCxnSpPr>
        <p:spPr bwMode="auto">
          <a:xfrm rot="16200000" flipH="1">
            <a:off x="1468204" y="1685691"/>
            <a:ext cx="721192" cy="1178392"/>
          </a:xfrm>
          <a:prstGeom prst="straightConnector1">
            <a:avLst/>
          </a:prstGeom>
          <a:noFill/>
          <a:ln w="34925">
            <a:solidFill>
              <a:srgbClr val="FF0000"/>
            </a:solidFill>
            <a:round/>
            <a:headEnd/>
            <a:tailEnd type="none" w="med" len="med"/>
          </a:ln>
        </p:spPr>
      </p:cxnSp>
      <p:cxnSp>
        <p:nvCxnSpPr>
          <p:cNvPr id="29" name="AutoShape 26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1143000" y="2904891"/>
            <a:ext cx="1274996" cy="938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0" name="Text Box 63"/>
          <p:cNvSpPr txBox="1">
            <a:spLocks noChangeArrowheads="1"/>
          </p:cNvSpPr>
          <p:nvPr/>
        </p:nvSpPr>
        <p:spPr bwMode="auto">
          <a:xfrm>
            <a:off x="1439694" y="26478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cxnSp>
        <p:nvCxnSpPr>
          <p:cNvPr id="31" name="AutoShape 26"/>
          <p:cNvCxnSpPr>
            <a:cxnSpLocks noChangeShapeType="1"/>
            <a:stCxn id="10" idx="6"/>
            <a:endCxn id="12" idx="3"/>
          </p:cNvCxnSpPr>
          <p:nvPr/>
        </p:nvCxnSpPr>
        <p:spPr bwMode="auto">
          <a:xfrm flipV="1">
            <a:off x="2743200" y="2535004"/>
            <a:ext cx="970196" cy="2351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2" name="Text Box 63"/>
          <p:cNvSpPr txBox="1">
            <a:spLocks noChangeArrowheads="1"/>
          </p:cNvSpPr>
          <p:nvPr/>
        </p:nvSpPr>
        <p:spPr bwMode="auto">
          <a:xfrm>
            <a:off x="3039894" y="23430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cxnSp>
        <p:nvCxnSpPr>
          <p:cNvPr id="33" name="AutoShape 32"/>
          <p:cNvCxnSpPr>
            <a:cxnSpLocks noChangeShapeType="1"/>
            <a:stCxn id="12" idx="1"/>
            <a:endCxn id="8" idx="6"/>
          </p:cNvCxnSpPr>
          <p:nvPr/>
        </p:nvCxnSpPr>
        <p:spPr bwMode="auto">
          <a:xfrm rot="16200000" flipV="1">
            <a:off x="3061494" y="1613694"/>
            <a:ext cx="562209" cy="7415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3268494" y="1600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cxnSp>
        <p:nvCxnSpPr>
          <p:cNvPr id="35" name="AutoShape 26"/>
          <p:cNvCxnSpPr>
            <a:cxnSpLocks noChangeShapeType="1"/>
            <a:stCxn id="9" idx="5"/>
            <a:endCxn id="11" idx="1"/>
          </p:cNvCxnSpPr>
          <p:nvPr/>
        </p:nvCxnSpPr>
        <p:spPr bwMode="auto">
          <a:xfrm rot="16200000" flipH="1">
            <a:off x="1119748" y="3100947"/>
            <a:ext cx="579905" cy="6449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6" name="Text Box 66"/>
          <p:cNvSpPr txBox="1">
            <a:spLocks noChangeArrowheads="1"/>
          </p:cNvSpPr>
          <p:nvPr/>
        </p:nvSpPr>
        <p:spPr bwMode="auto">
          <a:xfrm>
            <a:off x="1134894" y="3257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2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37" name="AutoShape 32"/>
          <p:cNvCxnSpPr>
            <a:cxnSpLocks noChangeShapeType="1"/>
            <a:stCxn id="10" idx="4"/>
            <a:endCxn id="11" idx="7"/>
          </p:cNvCxnSpPr>
          <p:nvPr/>
        </p:nvCxnSpPr>
        <p:spPr bwMode="auto">
          <a:xfrm rot="5400000">
            <a:off x="1900798" y="3061493"/>
            <a:ext cx="752709" cy="5510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8" name="Text Box 63"/>
          <p:cNvSpPr txBox="1">
            <a:spLocks noChangeArrowheads="1"/>
          </p:cNvSpPr>
          <p:nvPr/>
        </p:nvSpPr>
        <p:spPr bwMode="auto">
          <a:xfrm>
            <a:off x="1981200" y="3124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6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39" name="Text Box 63"/>
          <p:cNvSpPr txBox="1">
            <a:spLocks noChangeArrowheads="1"/>
          </p:cNvSpPr>
          <p:nvPr/>
        </p:nvSpPr>
        <p:spPr bwMode="auto">
          <a:xfrm>
            <a:off x="3116094" y="2743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5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40" name="AutoShape 26"/>
          <p:cNvCxnSpPr>
            <a:cxnSpLocks noChangeShapeType="1"/>
            <a:stCxn id="10" idx="5"/>
            <a:endCxn id="13" idx="1"/>
          </p:cNvCxnSpPr>
          <p:nvPr/>
        </p:nvCxnSpPr>
        <p:spPr bwMode="auto">
          <a:xfrm rot="16200000" flipH="1">
            <a:off x="2948548" y="264374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41" name="AutoShape 26"/>
          <p:cNvCxnSpPr>
            <a:cxnSpLocks noChangeShapeType="1"/>
            <a:stCxn id="13" idx="0"/>
            <a:endCxn id="12" idx="4"/>
          </p:cNvCxnSpPr>
          <p:nvPr/>
        </p:nvCxnSpPr>
        <p:spPr bwMode="auto">
          <a:xfrm rot="5400000" flipH="1" flipV="1">
            <a:off x="3467100" y="281940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2" name="Text Box 63"/>
          <p:cNvSpPr txBox="1">
            <a:spLocks noChangeArrowheads="1"/>
          </p:cNvSpPr>
          <p:nvPr/>
        </p:nvSpPr>
        <p:spPr bwMode="auto">
          <a:xfrm>
            <a:off x="3733800" y="26670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3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43" name="AutoShape 26"/>
          <p:cNvCxnSpPr>
            <a:cxnSpLocks noChangeShapeType="1"/>
            <a:stCxn id="11" idx="6"/>
            <a:endCxn id="13" idx="3"/>
          </p:cNvCxnSpPr>
          <p:nvPr/>
        </p:nvCxnSpPr>
        <p:spPr bwMode="auto">
          <a:xfrm flipV="1">
            <a:off x="2057400" y="3525604"/>
            <a:ext cx="1503596" cy="3224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2582694" y="335280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10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4800600" y="1371600"/>
            <a:ext cx="3657600" cy="28194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Edges in sorted order:</a:t>
            </a:r>
          </a:p>
          <a:p>
            <a:pPr>
              <a:buNone/>
            </a:pPr>
            <a:r>
              <a:rPr lang="en-US" dirty="0" smtClean="0"/>
              <a:t>1:  </a:t>
            </a:r>
            <a:r>
              <a:rPr lang="en-US" dirty="0" smtClean="0">
                <a:solidFill>
                  <a:schemeClr val="bg2"/>
                </a:solidFill>
              </a:rPr>
              <a:t>(A,D)</a:t>
            </a:r>
            <a:r>
              <a:rPr lang="en-US" dirty="0" smtClean="0"/>
              <a:t>, (C,D), (B,E), (D,E)</a:t>
            </a:r>
          </a:p>
          <a:p>
            <a:pPr>
              <a:buNone/>
            </a:pPr>
            <a:r>
              <a:rPr lang="en-US" dirty="0" smtClean="0"/>
              <a:t>2:  (A,B), (C,F), (A,C)</a:t>
            </a:r>
          </a:p>
          <a:p>
            <a:pPr>
              <a:buNone/>
            </a:pPr>
            <a:r>
              <a:rPr lang="en-US" dirty="0" smtClean="0"/>
              <a:t>3:  (E,G)</a:t>
            </a:r>
          </a:p>
          <a:p>
            <a:pPr>
              <a:buNone/>
            </a:pPr>
            <a:r>
              <a:rPr lang="en-US" dirty="0" smtClean="0"/>
              <a:t>5:  (D,G), (B,D)</a:t>
            </a:r>
          </a:p>
          <a:p>
            <a:pPr>
              <a:buNone/>
            </a:pPr>
            <a:r>
              <a:rPr lang="en-US" dirty="0" smtClean="0"/>
              <a:t>6:  (D,F)</a:t>
            </a:r>
          </a:p>
          <a:p>
            <a:pPr>
              <a:buNone/>
            </a:pPr>
            <a:r>
              <a:rPr lang="en-US" dirty="0" smtClean="0"/>
              <a:t>10: (F,G)</a:t>
            </a:r>
            <a:endParaRPr lang="en-US" dirty="0"/>
          </a:p>
        </p:txBody>
      </p:sp>
      <p:sp>
        <p:nvSpPr>
          <p:cNvPr id="47" name="Content Placeholder 2"/>
          <p:cNvSpPr txBox="1">
            <a:spLocks/>
          </p:cNvSpPr>
          <p:nvPr/>
        </p:nvSpPr>
        <p:spPr bwMode="auto">
          <a:xfrm>
            <a:off x="990600" y="47244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 (A,D)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90600" y="5616714"/>
            <a:ext cx="7340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Note: At each step, the union/find sets are the trees in the forest</a:t>
            </a:r>
          </a:p>
        </p:txBody>
      </p:sp>
    </p:spTree>
    <p:extLst>
      <p:ext uri="{BB962C8B-B14F-4D97-AF65-F5344CB8AC3E}">
        <p14:creationId xmlns:p14="http://schemas.microsoft.com/office/powerpoint/2010/main" val="85094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Example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CSE373: Data Structures &amp; Algorithms</a:t>
            </a:r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914400" y="15890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590800" y="15128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62000" y="28082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362200" y="25796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676400" y="36576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657600" y="22098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505200" y="32004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cxnSp>
        <p:nvCxnSpPr>
          <p:cNvPr id="14" name="AutoShape 24"/>
          <p:cNvCxnSpPr>
            <a:cxnSpLocks noChangeShapeType="1"/>
            <a:stCxn id="7" idx="3"/>
            <a:endCxn id="9" idx="0"/>
          </p:cNvCxnSpPr>
          <p:nvPr/>
        </p:nvCxnSpPr>
        <p:spPr bwMode="auto">
          <a:xfrm flipH="1">
            <a:off x="952500" y="1924050"/>
            <a:ext cx="17463" cy="8747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5" name="AutoShape 26"/>
          <p:cNvCxnSpPr>
            <a:cxnSpLocks noChangeShapeType="1"/>
            <a:stCxn id="8" idx="2"/>
            <a:endCxn id="7" idx="6"/>
          </p:cNvCxnSpPr>
          <p:nvPr/>
        </p:nvCxnSpPr>
        <p:spPr bwMode="auto">
          <a:xfrm rot="10800000" flipV="1">
            <a:off x="1295400" y="1703387"/>
            <a:ext cx="1295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6" name="AutoShape 32"/>
          <p:cNvCxnSpPr>
            <a:cxnSpLocks noChangeShapeType="1"/>
            <a:stCxn id="10" idx="0"/>
            <a:endCxn id="8" idx="4"/>
          </p:cNvCxnSpPr>
          <p:nvPr/>
        </p:nvCxnSpPr>
        <p:spPr bwMode="auto">
          <a:xfrm rot="5400000" flipH="1" flipV="1">
            <a:off x="2324100" y="2122487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7" name="Text Box 45"/>
          <p:cNvSpPr txBox="1">
            <a:spLocks noChangeArrowheads="1"/>
          </p:cNvSpPr>
          <p:nvPr/>
        </p:nvSpPr>
        <p:spPr bwMode="auto">
          <a:xfrm>
            <a:off x="2651125" y="11430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24" name="Text Box 53"/>
          <p:cNvSpPr txBox="1">
            <a:spLocks noChangeArrowheads="1"/>
          </p:cNvSpPr>
          <p:nvPr/>
        </p:nvSpPr>
        <p:spPr bwMode="auto">
          <a:xfrm>
            <a:off x="1752600" y="13620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25" name="Text Box 63"/>
          <p:cNvSpPr txBox="1">
            <a:spLocks noChangeArrowheads="1"/>
          </p:cNvSpPr>
          <p:nvPr/>
        </p:nvSpPr>
        <p:spPr bwMode="auto">
          <a:xfrm>
            <a:off x="1828800" y="1981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sp>
        <p:nvSpPr>
          <p:cNvPr id="26" name="Text Box 66"/>
          <p:cNvSpPr txBox="1">
            <a:spLocks noChangeArrowheads="1"/>
          </p:cNvSpPr>
          <p:nvPr/>
        </p:nvSpPr>
        <p:spPr bwMode="auto">
          <a:xfrm>
            <a:off x="685800" y="21986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2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27" name="Text Box 63"/>
          <p:cNvSpPr txBox="1">
            <a:spLocks noChangeArrowheads="1"/>
          </p:cNvSpPr>
          <p:nvPr/>
        </p:nvSpPr>
        <p:spPr bwMode="auto">
          <a:xfrm>
            <a:off x="2590800" y="2114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5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28" name="AutoShape 26"/>
          <p:cNvCxnSpPr>
            <a:cxnSpLocks noChangeShapeType="1"/>
            <a:stCxn id="7" idx="5"/>
            <a:endCxn id="10" idx="1"/>
          </p:cNvCxnSpPr>
          <p:nvPr/>
        </p:nvCxnSpPr>
        <p:spPr bwMode="auto">
          <a:xfrm rot="16200000" flipH="1">
            <a:off x="1468204" y="1685691"/>
            <a:ext cx="721192" cy="1178392"/>
          </a:xfrm>
          <a:prstGeom prst="straightConnector1">
            <a:avLst/>
          </a:prstGeom>
          <a:noFill/>
          <a:ln w="34925">
            <a:solidFill>
              <a:srgbClr val="FF0000"/>
            </a:solidFill>
            <a:round/>
            <a:headEnd/>
            <a:tailEnd type="none" w="med" len="med"/>
          </a:ln>
        </p:spPr>
      </p:cxnSp>
      <p:cxnSp>
        <p:nvCxnSpPr>
          <p:cNvPr id="29" name="AutoShape 26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1143000" y="2904891"/>
            <a:ext cx="1274996" cy="93896"/>
          </a:xfrm>
          <a:prstGeom prst="straightConnector1">
            <a:avLst/>
          </a:prstGeom>
          <a:noFill/>
          <a:ln w="34925">
            <a:solidFill>
              <a:srgbClr val="FF0000"/>
            </a:solidFill>
            <a:round/>
            <a:headEnd/>
            <a:tailEnd type="none" w="med" len="med"/>
          </a:ln>
        </p:spPr>
      </p:cxnSp>
      <p:sp>
        <p:nvSpPr>
          <p:cNvPr id="30" name="Text Box 63"/>
          <p:cNvSpPr txBox="1">
            <a:spLocks noChangeArrowheads="1"/>
          </p:cNvSpPr>
          <p:nvPr/>
        </p:nvSpPr>
        <p:spPr bwMode="auto">
          <a:xfrm>
            <a:off x="1439694" y="26478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cxnSp>
        <p:nvCxnSpPr>
          <p:cNvPr id="31" name="AutoShape 26"/>
          <p:cNvCxnSpPr>
            <a:cxnSpLocks noChangeShapeType="1"/>
            <a:stCxn id="10" idx="6"/>
            <a:endCxn id="12" idx="3"/>
          </p:cNvCxnSpPr>
          <p:nvPr/>
        </p:nvCxnSpPr>
        <p:spPr bwMode="auto">
          <a:xfrm flipV="1">
            <a:off x="2743200" y="2535004"/>
            <a:ext cx="970196" cy="2351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2" name="Text Box 63"/>
          <p:cNvSpPr txBox="1">
            <a:spLocks noChangeArrowheads="1"/>
          </p:cNvSpPr>
          <p:nvPr/>
        </p:nvSpPr>
        <p:spPr bwMode="auto">
          <a:xfrm>
            <a:off x="3039894" y="23430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cxnSp>
        <p:nvCxnSpPr>
          <p:cNvPr id="33" name="AutoShape 32"/>
          <p:cNvCxnSpPr>
            <a:cxnSpLocks noChangeShapeType="1"/>
            <a:stCxn id="12" idx="1"/>
            <a:endCxn id="8" idx="6"/>
          </p:cNvCxnSpPr>
          <p:nvPr/>
        </p:nvCxnSpPr>
        <p:spPr bwMode="auto">
          <a:xfrm rot="16200000" flipV="1">
            <a:off x="3061494" y="1613694"/>
            <a:ext cx="562209" cy="7415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3268494" y="1600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cxnSp>
        <p:nvCxnSpPr>
          <p:cNvPr id="35" name="AutoShape 26"/>
          <p:cNvCxnSpPr>
            <a:cxnSpLocks noChangeShapeType="1"/>
            <a:stCxn id="9" idx="5"/>
            <a:endCxn id="11" idx="1"/>
          </p:cNvCxnSpPr>
          <p:nvPr/>
        </p:nvCxnSpPr>
        <p:spPr bwMode="auto">
          <a:xfrm rot="16200000" flipH="1">
            <a:off x="1119748" y="3100947"/>
            <a:ext cx="579905" cy="6449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6" name="Text Box 66"/>
          <p:cNvSpPr txBox="1">
            <a:spLocks noChangeArrowheads="1"/>
          </p:cNvSpPr>
          <p:nvPr/>
        </p:nvSpPr>
        <p:spPr bwMode="auto">
          <a:xfrm>
            <a:off x="1134894" y="3257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2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37" name="AutoShape 32"/>
          <p:cNvCxnSpPr>
            <a:cxnSpLocks noChangeShapeType="1"/>
            <a:stCxn id="10" idx="4"/>
            <a:endCxn id="11" idx="7"/>
          </p:cNvCxnSpPr>
          <p:nvPr/>
        </p:nvCxnSpPr>
        <p:spPr bwMode="auto">
          <a:xfrm rot="5400000">
            <a:off x="1900798" y="3061493"/>
            <a:ext cx="752709" cy="5510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8" name="Text Box 63"/>
          <p:cNvSpPr txBox="1">
            <a:spLocks noChangeArrowheads="1"/>
          </p:cNvSpPr>
          <p:nvPr/>
        </p:nvSpPr>
        <p:spPr bwMode="auto">
          <a:xfrm>
            <a:off x="1981200" y="3124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6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39" name="Text Box 63"/>
          <p:cNvSpPr txBox="1">
            <a:spLocks noChangeArrowheads="1"/>
          </p:cNvSpPr>
          <p:nvPr/>
        </p:nvSpPr>
        <p:spPr bwMode="auto">
          <a:xfrm>
            <a:off x="3116094" y="2743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5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40" name="AutoShape 26"/>
          <p:cNvCxnSpPr>
            <a:cxnSpLocks noChangeShapeType="1"/>
            <a:stCxn id="10" idx="5"/>
            <a:endCxn id="13" idx="1"/>
          </p:cNvCxnSpPr>
          <p:nvPr/>
        </p:nvCxnSpPr>
        <p:spPr bwMode="auto">
          <a:xfrm rot="16200000" flipH="1">
            <a:off x="2948548" y="264374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41" name="AutoShape 26"/>
          <p:cNvCxnSpPr>
            <a:cxnSpLocks noChangeShapeType="1"/>
            <a:stCxn id="13" idx="0"/>
            <a:endCxn id="12" idx="4"/>
          </p:cNvCxnSpPr>
          <p:nvPr/>
        </p:nvCxnSpPr>
        <p:spPr bwMode="auto">
          <a:xfrm rot="5400000" flipH="1" flipV="1">
            <a:off x="3467100" y="281940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2" name="Text Box 63"/>
          <p:cNvSpPr txBox="1">
            <a:spLocks noChangeArrowheads="1"/>
          </p:cNvSpPr>
          <p:nvPr/>
        </p:nvSpPr>
        <p:spPr bwMode="auto">
          <a:xfrm>
            <a:off x="3733800" y="26670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3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43" name="AutoShape 26"/>
          <p:cNvCxnSpPr>
            <a:cxnSpLocks noChangeShapeType="1"/>
            <a:stCxn id="11" idx="6"/>
            <a:endCxn id="13" idx="3"/>
          </p:cNvCxnSpPr>
          <p:nvPr/>
        </p:nvCxnSpPr>
        <p:spPr bwMode="auto">
          <a:xfrm flipV="1">
            <a:off x="2057400" y="3525604"/>
            <a:ext cx="1503596" cy="3224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2582694" y="335280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10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4800600" y="1371600"/>
            <a:ext cx="3657600" cy="28194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Edges in sorted order:</a:t>
            </a:r>
          </a:p>
          <a:p>
            <a:pPr>
              <a:buNone/>
            </a:pPr>
            <a:r>
              <a:rPr lang="en-US" dirty="0" smtClean="0"/>
              <a:t>1:  </a:t>
            </a:r>
            <a:r>
              <a:rPr lang="en-US" dirty="0" smtClean="0">
                <a:solidFill>
                  <a:schemeClr val="bg2"/>
                </a:solidFill>
              </a:rPr>
              <a:t>(A,D)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/>
                </a:solidFill>
              </a:rPr>
              <a:t>(C,D)</a:t>
            </a:r>
            <a:r>
              <a:rPr lang="en-US" dirty="0" smtClean="0"/>
              <a:t>, (B,E), (D,E)</a:t>
            </a:r>
          </a:p>
          <a:p>
            <a:pPr>
              <a:buNone/>
            </a:pPr>
            <a:r>
              <a:rPr lang="en-US" dirty="0" smtClean="0"/>
              <a:t>2:  (A,B), (C,F), (A,C)</a:t>
            </a:r>
          </a:p>
          <a:p>
            <a:pPr>
              <a:buNone/>
            </a:pPr>
            <a:r>
              <a:rPr lang="en-US" dirty="0" smtClean="0"/>
              <a:t>3:  (E,G)</a:t>
            </a:r>
          </a:p>
          <a:p>
            <a:pPr>
              <a:buNone/>
            </a:pPr>
            <a:r>
              <a:rPr lang="en-US" dirty="0" smtClean="0"/>
              <a:t>5:  (D,G), (B,D)</a:t>
            </a:r>
          </a:p>
          <a:p>
            <a:pPr>
              <a:buNone/>
            </a:pPr>
            <a:r>
              <a:rPr lang="en-US" dirty="0" smtClean="0"/>
              <a:t>6:  (D,F)</a:t>
            </a:r>
          </a:p>
          <a:p>
            <a:pPr>
              <a:buNone/>
            </a:pPr>
            <a:r>
              <a:rPr lang="en-US" dirty="0" smtClean="0"/>
              <a:t>10: (F,G)</a:t>
            </a:r>
            <a:endParaRPr lang="en-US" dirty="0"/>
          </a:p>
        </p:txBody>
      </p:sp>
      <p:sp>
        <p:nvSpPr>
          <p:cNvPr id="47" name="Content Placeholder 2"/>
          <p:cNvSpPr txBox="1">
            <a:spLocks/>
          </p:cNvSpPr>
          <p:nvPr/>
        </p:nvSpPr>
        <p:spPr bwMode="auto">
          <a:xfrm>
            <a:off x="990600" y="47244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 (A,D), (C,D)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90600" y="5616714"/>
            <a:ext cx="7340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Note: At each step, the union/find sets are the trees in the forest</a:t>
            </a:r>
          </a:p>
        </p:txBody>
      </p:sp>
    </p:spTree>
    <p:extLst>
      <p:ext uri="{BB962C8B-B14F-4D97-AF65-F5344CB8AC3E}">
        <p14:creationId xmlns:p14="http://schemas.microsoft.com/office/powerpoint/2010/main" val="364276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Example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CSE373: Data Structures &amp; Algorithms</a:t>
            </a:r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914400" y="15890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590800" y="15128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62000" y="28082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362200" y="25796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676400" y="36576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657600" y="22098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505200" y="32004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cxnSp>
        <p:nvCxnSpPr>
          <p:cNvPr id="14" name="AutoShape 24"/>
          <p:cNvCxnSpPr>
            <a:cxnSpLocks noChangeShapeType="1"/>
            <a:stCxn id="7" idx="3"/>
            <a:endCxn id="9" idx="0"/>
          </p:cNvCxnSpPr>
          <p:nvPr/>
        </p:nvCxnSpPr>
        <p:spPr bwMode="auto">
          <a:xfrm flipH="1">
            <a:off x="952500" y="1924050"/>
            <a:ext cx="17463" cy="8747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5" name="AutoShape 26"/>
          <p:cNvCxnSpPr>
            <a:cxnSpLocks noChangeShapeType="1"/>
            <a:stCxn id="8" idx="2"/>
            <a:endCxn id="7" idx="6"/>
          </p:cNvCxnSpPr>
          <p:nvPr/>
        </p:nvCxnSpPr>
        <p:spPr bwMode="auto">
          <a:xfrm rot="10800000" flipV="1">
            <a:off x="1295400" y="1703387"/>
            <a:ext cx="1295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6" name="AutoShape 32"/>
          <p:cNvCxnSpPr>
            <a:cxnSpLocks noChangeShapeType="1"/>
            <a:stCxn id="10" idx="0"/>
            <a:endCxn id="8" idx="4"/>
          </p:cNvCxnSpPr>
          <p:nvPr/>
        </p:nvCxnSpPr>
        <p:spPr bwMode="auto">
          <a:xfrm rot="5400000" flipH="1" flipV="1">
            <a:off x="2324100" y="2122487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7" name="Text Box 45"/>
          <p:cNvSpPr txBox="1">
            <a:spLocks noChangeArrowheads="1"/>
          </p:cNvSpPr>
          <p:nvPr/>
        </p:nvSpPr>
        <p:spPr bwMode="auto">
          <a:xfrm>
            <a:off x="2651125" y="11430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24" name="Text Box 53"/>
          <p:cNvSpPr txBox="1">
            <a:spLocks noChangeArrowheads="1"/>
          </p:cNvSpPr>
          <p:nvPr/>
        </p:nvSpPr>
        <p:spPr bwMode="auto">
          <a:xfrm>
            <a:off x="1752600" y="13620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25" name="Text Box 63"/>
          <p:cNvSpPr txBox="1">
            <a:spLocks noChangeArrowheads="1"/>
          </p:cNvSpPr>
          <p:nvPr/>
        </p:nvSpPr>
        <p:spPr bwMode="auto">
          <a:xfrm>
            <a:off x="1828800" y="1981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sp>
        <p:nvSpPr>
          <p:cNvPr id="26" name="Text Box 66"/>
          <p:cNvSpPr txBox="1">
            <a:spLocks noChangeArrowheads="1"/>
          </p:cNvSpPr>
          <p:nvPr/>
        </p:nvSpPr>
        <p:spPr bwMode="auto">
          <a:xfrm>
            <a:off x="685800" y="21986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2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27" name="Text Box 63"/>
          <p:cNvSpPr txBox="1">
            <a:spLocks noChangeArrowheads="1"/>
          </p:cNvSpPr>
          <p:nvPr/>
        </p:nvSpPr>
        <p:spPr bwMode="auto">
          <a:xfrm>
            <a:off x="2590800" y="2114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5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28" name="AutoShape 26"/>
          <p:cNvCxnSpPr>
            <a:cxnSpLocks noChangeShapeType="1"/>
            <a:stCxn id="7" idx="5"/>
            <a:endCxn id="10" idx="1"/>
          </p:cNvCxnSpPr>
          <p:nvPr/>
        </p:nvCxnSpPr>
        <p:spPr bwMode="auto">
          <a:xfrm rot="16200000" flipH="1">
            <a:off x="1468204" y="1685691"/>
            <a:ext cx="721192" cy="1178392"/>
          </a:xfrm>
          <a:prstGeom prst="straightConnector1">
            <a:avLst/>
          </a:prstGeom>
          <a:noFill/>
          <a:ln w="34925">
            <a:solidFill>
              <a:srgbClr val="FF0000"/>
            </a:solidFill>
            <a:round/>
            <a:headEnd/>
            <a:tailEnd type="none" w="med" len="med"/>
          </a:ln>
        </p:spPr>
      </p:cxnSp>
      <p:cxnSp>
        <p:nvCxnSpPr>
          <p:cNvPr id="29" name="AutoShape 26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1143000" y="2904891"/>
            <a:ext cx="1274996" cy="93896"/>
          </a:xfrm>
          <a:prstGeom prst="straightConnector1">
            <a:avLst/>
          </a:prstGeom>
          <a:noFill/>
          <a:ln w="34925">
            <a:solidFill>
              <a:srgbClr val="FF0000"/>
            </a:solidFill>
            <a:round/>
            <a:headEnd/>
            <a:tailEnd type="none" w="med" len="med"/>
          </a:ln>
        </p:spPr>
      </p:cxnSp>
      <p:sp>
        <p:nvSpPr>
          <p:cNvPr id="30" name="Text Box 63"/>
          <p:cNvSpPr txBox="1">
            <a:spLocks noChangeArrowheads="1"/>
          </p:cNvSpPr>
          <p:nvPr/>
        </p:nvSpPr>
        <p:spPr bwMode="auto">
          <a:xfrm>
            <a:off x="1439694" y="26478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cxnSp>
        <p:nvCxnSpPr>
          <p:cNvPr id="31" name="AutoShape 26"/>
          <p:cNvCxnSpPr>
            <a:cxnSpLocks noChangeShapeType="1"/>
            <a:stCxn id="10" idx="6"/>
            <a:endCxn id="12" idx="3"/>
          </p:cNvCxnSpPr>
          <p:nvPr/>
        </p:nvCxnSpPr>
        <p:spPr bwMode="auto">
          <a:xfrm flipV="1">
            <a:off x="2743200" y="2535004"/>
            <a:ext cx="970196" cy="2351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2" name="Text Box 63"/>
          <p:cNvSpPr txBox="1">
            <a:spLocks noChangeArrowheads="1"/>
          </p:cNvSpPr>
          <p:nvPr/>
        </p:nvSpPr>
        <p:spPr bwMode="auto">
          <a:xfrm>
            <a:off x="3039894" y="23430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cxnSp>
        <p:nvCxnSpPr>
          <p:cNvPr id="33" name="AutoShape 32"/>
          <p:cNvCxnSpPr>
            <a:cxnSpLocks noChangeShapeType="1"/>
            <a:stCxn id="12" idx="1"/>
            <a:endCxn id="8" idx="6"/>
          </p:cNvCxnSpPr>
          <p:nvPr/>
        </p:nvCxnSpPr>
        <p:spPr bwMode="auto">
          <a:xfrm rot="16200000" flipV="1">
            <a:off x="3061494" y="1613694"/>
            <a:ext cx="562209" cy="741596"/>
          </a:xfrm>
          <a:prstGeom prst="straightConnector1">
            <a:avLst/>
          </a:prstGeom>
          <a:noFill/>
          <a:ln w="34925">
            <a:solidFill>
              <a:srgbClr val="FF0000"/>
            </a:solidFill>
            <a:round/>
            <a:headEnd/>
            <a:tailEnd type="none" w="med" len="med"/>
          </a:ln>
        </p:spPr>
      </p:cxn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3268494" y="1600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cxnSp>
        <p:nvCxnSpPr>
          <p:cNvPr id="35" name="AutoShape 26"/>
          <p:cNvCxnSpPr>
            <a:cxnSpLocks noChangeShapeType="1"/>
            <a:stCxn id="9" idx="5"/>
            <a:endCxn id="11" idx="1"/>
          </p:cNvCxnSpPr>
          <p:nvPr/>
        </p:nvCxnSpPr>
        <p:spPr bwMode="auto">
          <a:xfrm rot="16200000" flipH="1">
            <a:off x="1119748" y="3100947"/>
            <a:ext cx="579905" cy="6449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6" name="Text Box 66"/>
          <p:cNvSpPr txBox="1">
            <a:spLocks noChangeArrowheads="1"/>
          </p:cNvSpPr>
          <p:nvPr/>
        </p:nvSpPr>
        <p:spPr bwMode="auto">
          <a:xfrm>
            <a:off x="1134894" y="3257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2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37" name="AutoShape 32"/>
          <p:cNvCxnSpPr>
            <a:cxnSpLocks noChangeShapeType="1"/>
            <a:stCxn id="10" idx="4"/>
            <a:endCxn id="11" idx="7"/>
          </p:cNvCxnSpPr>
          <p:nvPr/>
        </p:nvCxnSpPr>
        <p:spPr bwMode="auto">
          <a:xfrm rot="5400000">
            <a:off x="1900798" y="3061493"/>
            <a:ext cx="752709" cy="5510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8" name="Text Box 63"/>
          <p:cNvSpPr txBox="1">
            <a:spLocks noChangeArrowheads="1"/>
          </p:cNvSpPr>
          <p:nvPr/>
        </p:nvSpPr>
        <p:spPr bwMode="auto">
          <a:xfrm>
            <a:off x="1981200" y="3124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6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39" name="Text Box 63"/>
          <p:cNvSpPr txBox="1">
            <a:spLocks noChangeArrowheads="1"/>
          </p:cNvSpPr>
          <p:nvPr/>
        </p:nvSpPr>
        <p:spPr bwMode="auto">
          <a:xfrm>
            <a:off x="3116094" y="2743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5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40" name="AutoShape 26"/>
          <p:cNvCxnSpPr>
            <a:cxnSpLocks noChangeShapeType="1"/>
            <a:stCxn id="10" idx="5"/>
            <a:endCxn id="13" idx="1"/>
          </p:cNvCxnSpPr>
          <p:nvPr/>
        </p:nvCxnSpPr>
        <p:spPr bwMode="auto">
          <a:xfrm rot="16200000" flipH="1">
            <a:off x="2948548" y="264374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41" name="AutoShape 26"/>
          <p:cNvCxnSpPr>
            <a:cxnSpLocks noChangeShapeType="1"/>
            <a:stCxn id="13" idx="0"/>
            <a:endCxn id="12" idx="4"/>
          </p:cNvCxnSpPr>
          <p:nvPr/>
        </p:nvCxnSpPr>
        <p:spPr bwMode="auto">
          <a:xfrm rot="5400000" flipH="1" flipV="1">
            <a:off x="3467100" y="281940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2" name="Text Box 63"/>
          <p:cNvSpPr txBox="1">
            <a:spLocks noChangeArrowheads="1"/>
          </p:cNvSpPr>
          <p:nvPr/>
        </p:nvSpPr>
        <p:spPr bwMode="auto">
          <a:xfrm>
            <a:off x="3733800" y="26670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3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43" name="AutoShape 26"/>
          <p:cNvCxnSpPr>
            <a:cxnSpLocks noChangeShapeType="1"/>
            <a:stCxn id="11" idx="6"/>
            <a:endCxn id="13" idx="3"/>
          </p:cNvCxnSpPr>
          <p:nvPr/>
        </p:nvCxnSpPr>
        <p:spPr bwMode="auto">
          <a:xfrm flipV="1">
            <a:off x="2057400" y="3525604"/>
            <a:ext cx="1503596" cy="3224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2582694" y="335280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10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4800600" y="1371600"/>
            <a:ext cx="3657600" cy="28194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Edges in sorted order:</a:t>
            </a:r>
          </a:p>
          <a:p>
            <a:pPr>
              <a:buNone/>
            </a:pPr>
            <a:r>
              <a:rPr lang="en-US" dirty="0" smtClean="0"/>
              <a:t>1:  </a:t>
            </a:r>
            <a:r>
              <a:rPr lang="en-US" dirty="0" smtClean="0">
                <a:solidFill>
                  <a:schemeClr val="bg2"/>
                </a:solidFill>
              </a:rPr>
              <a:t>(A,D)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/>
                </a:solidFill>
              </a:rPr>
              <a:t>(C,D)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/>
                </a:solidFill>
              </a:rPr>
              <a:t>(B,E)</a:t>
            </a:r>
            <a:r>
              <a:rPr lang="en-US" dirty="0" smtClean="0"/>
              <a:t>, (D,E)</a:t>
            </a:r>
          </a:p>
          <a:p>
            <a:pPr>
              <a:buNone/>
            </a:pPr>
            <a:r>
              <a:rPr lang="en-US" dirty="0" smtClean="0"/>
              <a:t>2:  (A,B), (C,F), (A,C)</a:t>
            </a:r>
          </a:p>
          <a:p>
            <a:pPr>
              <a:buNone/>
            </a:pPr>
            <a:r>
              <a:rPr lang="en-US" dirty="0" smtClean="0"/>
              <a:t>3:  (E,G)</a:t>
            </a:r>
          </a:p>
          <a:p>
            <a:pPr>
              <a:buNone/>
            </a:pPr>
            <a:r>
              <a:rPr lang="en-US" dirty="0" smtClean="0"/>
              <a:t>5:  (D,G), (B,D)</a:t>
            </a:r>
          </a:p>
          <a:p>
            <a:pPr>
              <a:buNone/>
            </a:pPr>
            <a:r>
              <a:rPr lang="en-US" dirty="0" smtClean="0"/>
              <a:t>6:  (D,F)</a:t>
            </a:r>
          </a:p>
          <a:p>
            <a:pPr>
              <a:buNone/>
            </a:pPr>
            <a:r>
              <a:rPr lang="en-US" dirty="0" smtClean="0"/>
              <a:t>10: (F,G)</a:t>
            </a:r>
            <a:endParaRPr lang="en-US" dirty="0"/>
          </a:p>
        </p:txBody>
      </p:sp>
      <p:sp>
        <p:nvSpPr>
          <p:cNvPr id="47" name="Content Placeholder 2"/>
          <p:cNvSpPr txBox="1">
            <a:spLocks/>
          </p:cNvSpPr>
          <p:nvPr/>
        </p:nvSpPr>
        <p:spPr bwMode="auto">
          <a:xfrm>
            <a:off x="990600" y="47244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 (A,D), (C,D), (B,E)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90600" y="5616714"/>
            <a:ext cx="7340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Note: At each step, the union/find sets are the trees in the forest</a:t>
            </a:r>
          </a:p>
        </p:txBody>
      </p:sp>
    </p:spTree>
    <p:extLst>
      <p:ext uri="{BB962C8B-B14F-4D97-AF65-F5344CB8AC3E}">
        <p14:creationId xmlns:p14="http://schemas.microsoft.com/office/powerpoint/2010/main" val="88647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Example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CSE373: Data Structures &amp; Algorithms</a:t>
            </a:r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914400" y="15890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590800" y="15128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62000" y="28082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362200" y="25796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676400" y="36576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657600" y="22098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505200" y="32004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cxnSp>
        <p:nvCxnSpPr>
          <p:cNvPr id="14" name="AutoShape 24"/>
          <p:cNvCxnSpPr>
            <a:cxnSpLocks noChangeShapeType="1"/>
            <a:stCxn id="7" idx="3"/>
            <a:endCxn id="9" idx="0"/>
          </p:cNvCxnSpPr>
          <p:nvPr/>
        </p:nvCxnSpPr>
        <p:spPr bwMode="auto">
          <a:xfrm flipH="1">
            <a:off x="952500" y="1924050"/>
            <a:ext cx="17463" cy="8747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5" name="AutoShape 26"/>
          <p:cNvCxnSpPr>
            <a:cxnSpLocks noChangeShapeType="1"/>
            <a:stCxn id="8" idx="2"/>
            <a:endCxn id="7" idx="6"/>
          </p:cNvCxnSpPr>
          <p:nvPr/>
        </p:nvCxnSpPr>
        <p:spPr bwMode="auto">
          <a:xfrm rot="10800000" flipV="1">
            <a:off x="1295400" y="1703387"/>
            <a:ext cx="1295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6" name="AutoShape 32"/>
          <p:cNvCxnSpPr>
            <a:cxnSpLocks noChangeShapeType="1"/>
            <a:stCxn id="10" idx="0"/>
            <a:endCxn id="8" idx="4"/>
          </p:cNvCxnSpPr>
          <p:nvPr/>
        </p:nvCxnSpPr>
        <p:spPr bwMode="auto">
          <a:xfrm rot="5400000" flipH="1" flipV="1">
            <a:off x="2324100" y="2122487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7" name="Text Box 45"/>
          <p:cNvSpPr txBox="1">
            <a:spLocks noChangeArrowheads="1"/>
          </p:cNvSpPr>
          <p:nvPr/>
        </p:nvSpPr>
        <p:spPr bwMode="auto">
          <a:xfrm>
            <a:off x="2651125" y="11430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24" name="Text Box 53"/>
          <p:cNvSpPr txBox="1">
            <a:spLocks noChangeArrowheads="1"/>
          </p:cNvSpPr>
          <p:nvPr/>
        </p:nvSpPr>
        <p:spPr bwMode="auto">
          <a:xfrm>
            <a:off x="1752600" y="13620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25" name="Text Box 63"/>
          <p:cNvSpPr txBox="1">
            <a:spLocks noChangeArrowheads="1"/>
          </p:cNvSpPr>
          <p:nvPr/>
        </p:nvSpPr>
        <p:spPr bwMode="auto">
          <a:xfrm>
            <a:off x="1828800" y="1981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sp>
        <p:nvSpPr>
          <p:cNvPr id="26" name="Text Box 66"/>
          <p:cNvSpPr txBox="1">
            <a:spLocks noChangeArrowheads="1"/>
          </p:cNvSpPr>
          <p:nvPr/>
        </p:nvSpPr>
        <p:spPr bwMode="auto">
          <a:xfrm>
            <a:off x="685800" y="21986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2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27" name="Text Box 63"/>
          <p:cNvSpPr txBox="1">
            <a:spLocks noChangeArrowheads="1"/>
          </p:cNvSpPr>
          <p:nvPr/>
        </p:nvSpPr>
        <p:spPr bwMode="auto">
          <a:xfrm>
            <a:off x="2590800" y="2114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5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28" name="AutoShape 26"/>
          <p:cNvCxnSpPr>
            <a:cxnSpLocks noChangeShapeType="1"/>
            <a:stCxn id="7" idx="5"/>
            <a:endCxn id="10" idx="1"/>
          </p:cNvCxnSpPr>
          <p:nvPr/>
        </p:nvCxnSpPr>
        <p:spPr bwMode="auto">
          <a:xfrm rot="16200000" flipH="1">
            <a:off x="1468204" y="1685691"/>
            <a:ext cx="721192" cy="1178392"/>
          </a:xfrm>
          <a:prstGeom prst="straightConnector1">
            <a:avLst/>
          </a:prstGeom>
          <a:noFill/>
          <a:ln w="34925">
            <a:solidFill>
              <a:srgbClr val="FF0000"/>
            </a:solidFill>
            <a:round/>
            <a:headEnd/>
            <a:tailEnd type="none" w="med" len="med"/>
          </a:ln>
        </p:spPr>
      </p:cxnSp>
      <p:cxnSp>
        <p:nvCxnSpPr>
          <p:cNvPr id="29" name="AutoShape 26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1143000" y="2904891"/>
            <a:ext cx="1274996" cy="93896"/>
          </a:xfrm>
          <a:prstGeom prst="straightConnector1">
            <a:avLst/>
          </a:prstGeom>
          <a:noFill/>
          <a:ln w="34925">
            <a:solidFill>
              <a:srgbClr val="FF0000"/>
            </a:solidFill>
            <a:round/>
            <a:headEnd/>
            <a:tailEnd type="none" w="med" len="med"/>
          </a:ln>
        </p:spPr>
      </p:cxnSp>
      <p:sp>
        <p:nvSpPr>
          <p:cNvPr id="30" name="Text Box 63"/>
          <p:cNvSpPr txBox="1">
            <a:spLocks noChangeArrowheads="1"/>
          </p:cNvSpPr>
          <p:nvPr/>
        </p:nvSpPr>
        <p:spPr bwMode="auto">
          <a:xfrm>
            <a:off x="1439694" y="26478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cxnSp>
        <p:nvCxnSpPr>
          <p:cNvPr id="31" name="AutoShape 26"/>
          <p:cNvCxnSpPr>
            <a:cxnSpLocks noChangeShapeType="1"/>
            <a:stCxn id="10" idx="6"/>
            <a:endCxn id="12" idx="3"/>
          </p:cNvCxnSpPr>
          <p:nvPr/>
        </p:nvCxnSpPr>
        <p:spPr bwMode="auto">
          <a:xfrm flipV="1">
            <a:off x="2743200" y="2535004"/>
            <a:ext cx="970196" cy="235183"/>
          </a:xfrm>
          <a:prstGeom prst="straightConnector1">
            <a:avLst/>
          </a:prstGeom>
          <a:noFill/>
          <a:ln w="34925">
            <a:solidFill>
              <a:srgbClr val="FF0000"/>
            </a:solidFill>
            <a:round/>
            <a:headEnd/>
            <a:tailEnd type="none" w="med" len="med"/>
          </a:ln>
        </p:spPr>
      </p:cxnSp>
      <p:sp>
        <p:nvSpPr>
          <p:cNvPr id="32" name="Text Box 63"/>
          <p:cNvSpPr txBox="1">
            <a:spLocks noChangeArrowheads="1"/>
          </p:cNvSpPr>
          <p:nvPr/>
        </p:nvSpPr>
        <p:spPr bwMode="auto">
          <a:xfrm>
            <a:off x="3039894" y="23430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cxnSp>
        <p:nvCxnSpPr>
          <p:cNvPr id="33" name="AutoShape 32"/>
          <p:cNvCxnSpPr>
            <a:cxnSpLocks noChangeShapeType="1"/>
            <a:stCxn id="12" idx="1"/>
            <a:endCxn id="8" idx="6"/>
          </p:cNvCxnSpPr>
          <p:nvPr/>
        </p:nvCxnSpPr>
        <p:spPr bwMode="auto">
          <a:xfrm rot="16200000" flipV="1">
            <a:off x="3061494" y="1613694"/>
            <a:ext cx="562209" cy="741596"/>
          </a:xfrm>
          <a:prstGeom prst="straightConnector1">
            <a:avLst/>
          </a:prstGeom>
          <a:noFill/>
          <a:ln w="34925">
            <a:solidFill>
              <a:srgbClr val="FF0000"/>
            </a:solidFill>
            <a:round/>
            <a:headEnd/>
            <a:tailEnd type="none" w="med" len="med"/>
          </a:ln>
        </p:spPr>
      </p:cxn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3268494" y="1600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cxnSp>
        <p:nvCxnSpPr>
          <p:cNvPr id="35" name="AutoShape 26"/>
          <p:cNvCxnSpPr>
            <a:cxnSpLocks noChangeShapeType="1"/>
            <a:stCxn id="9" idx="5"/>
            <a:endCxn id="11" idx="1"/>
          </p:cNvCxnSpPr>
          <p:nvPr/>
        </p:nvCxnSpPr>
        <p:spPr bwMode="auto">
          <a:xfrm rot="16200000" flipH="1">
            <a:off x="1119748" y="3100947"/>
            <a:ext cx="579905" cy="6449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6" name="Text Box 66"/>
          <p:cNvSpPr txBox="1">
            <a:spLocks noChangeArrowheads="1"/>
          </p:cNvSpPr>
          <p:nvPr/>
        </p:nvSpPr>
        <p:spPr bwMode="auto">
          <a:xfrm>
            <a:off x="1134894" y="3257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2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37" name="AutoShape 32"/>
          <p:cNvCxnSpPr>
            <a:cxnSpLocks noChangeShapeType="1"/>
            <a:stCxn id="10" idx="4"/>
            <a:endCxn id="11" idx="7"/>
          </p:cNvCxnSpPr>
          <p:nvPr/>
        </p:nvCxnSpPr>
        <p:spPr bwMode="auto">
          <a:xfrm rot="5400000">
            <a:off x="1900798" y="3061493"/>
            <a:ext cx="752709" cy="5510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8" name="Text Box 63"/>
          <p:cNvSpPr txBox="1">
            <a:spLocks noChangeArrowheads="1"/>
          </p:cNvSpPr>
          <p:nvPr/>
        </p:nvSpPr>
        <p:spPr bwMode="auto">
          <a:xfrm>
            <a:off x="1981200" y="3124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6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39" name="Text Box 63"/>
          <p:cNvSpPr txBox="1">
            <a:spLocks noChangeArrowheads="1"/>
          </p:cNvSpPr>
          <p:nvPr/>
        </p:nvSpPr>
        <p:spPr bwMode="auto">
          <a:xfrm>
            <a:off x="3116094" y="2743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5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40" name="AutoShape 26"/>
          <p:cNvCxnSpPr>
            <a:cxnSpLocks noChangeShapeType="1"/>
            <a:stCxn id="10" idx="5"/>
            <a:endCxn id="13" idx="1"/>
          </p:cNvCxnSpPr>
          <p:nvPr/>
        </p:nvCxnSpPr>
        <p:spPr bwMode="auto">
          <a:xfrm rot="16200000" flipH="1">
            <a:off x="2948548" y="264374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41" name="AutoShape 26"/>
          <p:cNvCxnSpPr>
            <a:cxnSpLocks noChangeShapeType="1"/>
            <a:stCxn id="13" idx="0"/>
            <a:endCxn id="12" idx="4"/>
          </p:cNvCxnSpPr>
          <p:nvPr/>
        </p:nvCxnSpPr>
        <p:spPr bwMode="auto">
          <a:xfrm rot="5400000" flipH="1" flipV="1">
            <a:off x="3467100" y="281940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2" name="Text Box 63"/>
          <p:cNvSpPr txBox="1">
            <a:spLocks noChangeArrowheads="1"/>
          </p:cNvSpPr>
          <p:nvPr/>
        </p:nvSpPr>
        <p:spPr bwMode="auto">
          <a:xfrm>
            <a:off x="3733800" y="26670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3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43" name="AutoShape 26"/>
          <p:cNvCxnSpPr>
            <a:cxnSpLocks noChangeShapeType="1"/>
            <a:stCxn id="11" idx="6"/>
            <a:endCxn id="13" idx="3"/>
          </p:cNvCxnSpPr>
          <p:nvPr/>
        </p:nvCxnSpPr>
        <p:spPr bwMode="auto">
          <a:xfrm flipV="1">
            <a:off x="2057400" y="3525604"/>
            <a:ext cx="1503596" cy="3224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2582694" y="335280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10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4800600" y="1371600"/>
            <a:ext cx="3657600" cy="28194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Edges in sorted order:</a:t>
            </a:r>
          </a:p>
          <a:p>
            <a:pPr>
              <a:buNone/>
            </a:pPr>
            <a:r>
              <a:rPr lang="en-US" dirty="0" smtClean="0"/>
              <a:t>1:  </a:t>
            </a:r>
            <a:r>
              <a:rPr lang="en-US" dirty="0" smtClean="0">
                <a:solidFill>
                  <a:schemeClr val="bg2"/>
                </a:solidFill>
              </a:rPr>
              <a:t>(A,D)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/>
                </a:solidFill>
              </a:rPr>
              <a:t>(C,D)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/>
                </a:solidFill>
              </a:rPr>
              <a:t>(B,E)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/>
                </a:solidFill>
              </a:rPr>
              <a:t>(D,E)</a:t>
            </a:r>
          </a:p>
          <a:p>
            <a:pPr>
              <a:buNone/>
            </a:pPr>
            <a:r>
              <a:rPr lang="en-US" dirty="0" smtClean="0"/>
              <a:t>2:  (A,B), (C,F), (A,C)</a:t>
            </a:r>
          </a:p>
          <a:p>
            <a:pPr>
              <a:buNone/>
            </a:pPr>
            <a:r>
              <a:rPr lang="en-US" dirty="0" smtClean="0"/>
              <a:t>3:  (E,G)</a:t>
            </a:r>
          </a:p>
          <a:p>
            <a:pPr>
              <a:buNone/>
            </a:pPr>
            <a:r>
              <a:rPr lang="en-US" dirty="0" smtClean="0"/>
              <a:t>5:  (D,G), (B,D)</a:t>
            </a:r>
          </a:p>
          <a:p>
            <a:pPr>
              <a:buNone/>
            </a:pPr>
            <a:r>
              <a:rPr lang="en-US" dirty="0" smtClean="0"/>
              <a:t>6:  (D,F)</a:t>
            </a:r>
          </a:p>
          <a:p>
            <a:pPr>
              <a:buNone/>
            </a:pPr>
            <a:r>
              <a:rPr lang="en-US" dirty="0" smtClean="0"/>
              <a:t>10: (F,G)</a:t>
            </a:r>
            <a:endParaRPr lang="en-US" dirty="0"/>
          </a:p>
        </p:txBody>
      </p:sp>
      <p:sp>
        <p:nvSpPr>
          <p:cNvPr id="47" name="Content Placeholder 2"/>
          <p:cNvSpPr txBox="1">
            <a:spLocks/>
          </p:cNvSpPr>
          <p:nvPr/>
        </p:nvSpPr>
        <p:spPr bwMode="auto">
          <a:xfrm>
            <a:off x="990600" y="47244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 (A,D), (C,D), (B,E), (D,E)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90600" y="5616714"/>
            <a:ext cx="7340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Note: At each step, the union/find sets are the trees in the forest</a:t>
            </a:r>
          </a:p>
        </p:txBody>
      </p:sp>
    </p:spTree>
    <p:extLst>
      <p:ext uri="{BB962C8B-B14F-4D97-AF65-F5344CB8AC3E}">
        <p14:creationId xmlns:p14="http://schemas.microsoft.com/office/powerpoint/2010/main" val="108489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Example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CSE373: Data Structures &amp; Algorithms</a:t>
            </a:r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914400" y="15890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590800" y="15128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62000" y="28082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362200" y="25796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676400" y="36576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657600" y="22098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505200" y="32004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cxnSp>
        <p:nvCxnSpPr>
          <p:cNvPr id="14" name="AutoShape 24"/>
          <p:cNvCxnSpPr>
            <a:cxnSpLocks noChangeShapeType="1"/>
            <a:stCxn id="7" idx="3"/>
            <a:endCxn id="9" idx="0"/>
          </p:cNvCxnSpPr>
          <p:nvPr/>
        </p:nvCxnSpPr>
        <p:spPr bwMode="auto">
          <a:xfrm flipH="1">
            <a:off x="952500" y="1924050"/>
            <a:ext cx="17463" cy="8747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5" name="AutoShape 26"/>
          <p:cNvCxnSpPr>
            <a:cxnSpLocks noChangeShapeType="1"/>
            <a:stCxn id="8" idx="2"/>
            <a:endCxn id="7" idx="6"/>
          </p:cNvCxnSpPr>
          <p:nvPr/>
        </p:nvCxnSpPr>
        <p:spPr bwMode="auto">
          <a:xfrm rot="10800000" flipV="1">
            <a:off x="1295400" y="1703387"/>
            <a:ext cx="1295400" cy="76200"/>
          </a:xfrm>
          <a:prstGeom prst="straightConnector1">
            <a:avLst/>
          </a:prstGeom>
          <a:noFill/>
          <a:ln w="34925">
            <a:solidFill>
              <a:schemeClr val="bg2"/>
            </a:solidFill>
            <a:round/>
            <a:headEnd/>
            <a:tailEnd type="none" w="med" len="med"/>
          </a:ln>
        </p:spPr>
      </p:cxnSp>
      <p:cxnSp>
        <p:nvCxnSpPr>
          <p:cNvPr id="16" name="AutoShape 32"/>
          <p:cNvCxnSpPr>
            <a:cxnSpLocks noChangeShapeType="1"/>
            <a:stCxn id="10" idx="0"/>
            <a:endCxn id="8" idx="4"/>
          </p:cNvCxnSpPr>
          <p:nvPr/>
        </p:nvCxnSpPr>
        <p:spPr bwMode="auto">
          <a:xfrm rot="5400000" flipH="1" flipV="1">
            <a:off x="2324100" y="2122487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7" name="Text Box 45"/>
          <p:cNvSpPr txBox="1">
            <a:spLocks noChangeArrowheads="1"/>
          </p:cNvSpPr>
          <p:nvPr/>
        </p:nvSpPr>
        <p:spPr bwMode="auto">
          <a:xfrm>
            <a:off x="2651125" y="11430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24" name="Text Box 53"/>
          <p:cNvSpPr txBox="1">
            <a:spLocks noChangeArrowheads="1"/>
          </p:cNvSpPr>
          <p:nvPr/>
        </p:nvSpPr>
        <p:spPr bwMode="auto">
          <a:xfrm>
            <a:off x="1752600" y="13620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25" name="Text Box 63"/>
          <p:cNvSpPr txBox="1">
            <a:spLocks noChangeArrowheads="1"/>
          </p:cNvSpPr>
          <p:nvPr/>
        </p:nvSpPr>
        <p:spPr bwMode="auto">
          <a:xfrm>
            <a:off x="1828800" y="1981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sp>
        <p:nvSpPr>
          <p:cNvPr id="26" name="Text Box 66"/>
          <p:cNvSpPr txBox="1">
            <a:spLocks noChangeArrowheads="1"/>
          </p:cNvSpPr>
          <p:nvPr/>
        </p:nvSpPr>
        <p:spPr bwMode="auto">
          <a:xfrm>
            <a:off x="685800" y="21986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2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27" name="Text Box 63"/>
          <p:cNvSpPr txBox="1">
            <a:spLocks noChangeArrowheads="1"/>
          </p:cNvSpPr>
          <p:nvPr/>
        </p:nvSpPr>
        <p:spPr bwMode="auto">
          <a:xfrm>
            <a:off x="2590800" y="2114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5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28" name="AutoShape 26"/>
          <p:cNvCxnSpPr>
            <a:cxnSpLocks noChangeShapeType="1"/>
            <a:stCxn id="7" idx="5"/>
            <a:endCxn id="10" idx="1"/>
          </p:cNvCxnSpPr>
          <p:nvPr/>
        </p:nvCxnSpPr>
        <p:spPr bwMode="auto">
          <a:xfrm rot="16200000" flipH="1">
            <a:off x="1468204" y="1685691"/>
            <a:ext cx="721192" cy="1178392"/>
          </a:xfrm>
          <a:prstGeom prst="straightConnector1">
            <a:avLst/>
          </a:prstGeom>
          <a:noFill/>
          <a:ln w="34925">
            <a:solidFill>
              <a:srgbClr val="FF0000"/>
            </a:solidFill>
            <a:round/>
            <a:headEnd/>
            <a:tailEnd type="none" w="med" len="med"/>
          </a:ln>
        </p:spPr>
      </p:cxnSp>
      <p:cxnSp>
        <p:nvCxnSpPr>
          <p:cNvPr id="29" name="AutoShape 26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1143000" y="2904891"/>
            <a:ext cx="1274996" cy="93896"/>
          </a:xfrm>
          <a:prstGeom prst="straightConnector1">
            <a:avLst/>
          </a:prstGeom>
          <a:noFill/>
          <a:ln w="34925">
            <a:solidFill>
              <a:srgbClr val="FF0000"/>
            </a:solidFill>
            <a:round/>
            <a:headEnd/>
            <a:tailEnd type="none" w="med" len="med"/>
          </a:ln>
        </p:spPr>
      </p:cxnSp>
      <p:sp>
        <p:nvSpPr>
          <p:cNvPr id="30" name="Text Box 63"/>
          <p:cNvSpPr txBox="1">
            <a:spLocks noChangeArrowheads="1"/>
          </p:cNvSpPr>
          <p:nvPr/>
        </p:nvSpPr>
        <p:spPr bwMode="auto">
          <a:xfrm>
            <a:off x="1439694" y="26478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cxnSp>
        <p:nvCxnSpPr>
          <p:cNvPr id="31" name="AutoShape 26"/>
          <p:cNvCxnSpPr>
            <a:cxnSpLocks noChangeShapeType="1"/>
            <a:stCxn id="10" idx="6"/>
            <a:endCxn id="12" idx="3"/>
          </p:cNvCxnSpPr>
          <p:nvPr/>
        </p:nvCxnSpPr>
        <p:spPr bwMode="auto">
          <a:xfrm flipV="1">
            <a:off x="2743200" y="2535004"/>
            <a:ext cx="970196" cy="235183"/>
          </a:xfrm>
          <a:prstGeom prst="straightConnector1">
            <a:avLst/>
          </a:prstGeom>
          <a:noFill/>
          <a:ln w="34925">
            <a:solidFill>
              <a:srgbClr val="FF0000"/>
            </a:solidFill>
            <a:round/>
            <a:headEnd/>
            <a:tailEnd type="none" w="med" len="med"/>
          </a:ln>
        </p:spPr>
      </p:cxnSp>
      <p:sp>
        <p:nvSpPr>
          <p:cNvPr id="32" name="Text Box 63"/>
          <p:cNvSpPr txBox="1">
            <a:spLocks noChangeArrowheads="1"/>
          </p:cNvSpPr>
          <p:nvPr/>
        </p:nvSpPr>
        <p:spPr bwMode="auto">
          <a:xfrm>
            <a:off x="3039894" y="23430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cxnSp>
        <p:nvCxnSpPr>
          <p:cNvPr id="33" name="AutoShape 32"/>
          <p:cNvCxnSpPr>
            <a:cxnSpLocks noChangeShapeType="1"/>
            <a:stCxn id="12" idx="1"/>
            <a:endCxn id="8" idx="6"/>
          </p:cNvCxnSpPr>
          <p:nvPr/>
        </p:nvCxnSpPr>
        <p:spPr bwMode="auto">
          <a:xfrm rot="16200000" flipV="1">
            <a:off x="3061494" y="1613694"/>
            <a:ext cx="562209" cy="741596"/>
          </a:xfrm>
          <a:prstGeom prst="straightConnector1">
            <a:avLst/>
          </a:prstGeom>
          <a:noFill/>
          <a:ln w="34925">
            <a:solidFill>
              <a:srgbClr val="FF0000"/>
            </a:solidFill>
            <a:round/>
            <a:headEnd/>
            <a:tailEnd type="none" w="med" len="med"/>
          </a:ln>
        </p:spPr>
      </p:cxn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3268494" y="1600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cxnSp>
        <p:nvCxnSpPr>
          <p:cNvPr id="35" name="AutoShape 26"/>
          <p:cNvCxnSpPr>
            <a:cxnSpLocks noChangeShapeType="1"/>
            <a:stCxn id="9" idx="5"/>
            <a:endCxn id="11" idx="1"/>
          </p:cNvCxnSpPr>
          <p:nvPr/>
        </p:nvCxnSpPr>
        <p:spPr bwMode="auto">
          <a:xfrm rot="16200000" flipH="1">
            <a:off x="1119748" y="3100947"/>
            <a:ext cx="579905" cy="6449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6" name="Text Box 66"/>
          <p:cNvSpPr txBox="1">
            <a:spLocks noChangeArrowheads="1"/>
          </p:cNvSpPr>
          <p:nvPr/>
        </p:nvSpPr>
        <p:spPr bwMode="auto">
          <a:xfrm>
            <a:off x="1134894" y="3257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2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37" name="AutoShape 32"/>
          <p:cNvCxnSpPr>
            <a:cxnSpLocks noChangeShapeType="1"/>
            <a:stCxn id="10" idx="4"/>
            <a:endCxn id="11" idx="7"/>
          </p:cNvCxnSpPr>
          <p:nvPr/>
        </p:nvCxnSpPr>
        <p:spPr bwMode="auto">
          <a:xfrm rot="5400000">
            <a:off x="1900798" y="3061493"/>
            <a:ext cx="752709" cy="5510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8" name="Text Box 63"/>
          <p:cNvSpPr txBox="1">
            <a:spLocks noChangeArrowheads="1"/>
          </p:cNvSpPr>
          <p:nvPr/>
        </p:nvSpPr>
        <p:spPr bwMode="auto">
          <a:xfrm>
            <a:off x="1981200" y="3124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6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39" name="Text Box 63"/>
          <p:cNvSpPr txBox="1">
            <a:spLocks noChangeArrowheads="1"/>
          </p:cNvSpPr>
          <p:nvPr/>
        </p:nvSpPr>
        <p:spPr bwMode="auto">
          <a:xfrm>
            <a:off x="3116094" y="2743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5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40" name="AutoShape 26"/>
          <p:cNvCxnSpPr>
            <a:cxnSpLocks noChangeShapeType="1"/>
            <a:stCxn id="10" idx="5"/>
            <a:endCxn id="13" idx="1"/>
          </p:cNvCxnSpPr>
          <p:nvPr/>
        </p:nvCxnSpPr>
        <p:spPr bwMode="auto">
          <a:xfrm rot="16200000" flipH="1">
            <a:off x="2948548" y="264374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41" name="AutoShape 26"/>
          <p:cNvCxnSpPr>
            <a:cxnSpLocks noChangeShapeType="1"/>
            <a:stCxn id="13" idx="0"/>
            <a:endCxn id="12" idx="4"/>
          </p:cNvCxnSpPr>
          <p:nvPr/>
        </p:nvCxnSpPr>
        <p:spPr bwMode="auto">
          <a:xfrm rot="5400000" flipH="1" flipV="1">
            <a:off x="3467100" y="281940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2" name="Text Box 63"/>
          <p:cNvSpPr txBox="1">
            <a:spLocks noChangeArrowheads="1"/>
          </p:cNvSpPr>
          <p:nvPr/>
        </p:nvSpPr>
        <p:spPr bwMode="auto">
          <a:xfrm>
            <a:off x="3733800" y="26670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3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43" name="AutoShape 26"/>
          <p:cNvCxnSpPr>
            <a:cxnSpLocks noChangeShapeType="1"/>
            <a:stCxn id="11" idx="6"/>
            <a:endCxn id="13" idx="3"/>
          </p:cNvCxnSpPr>
          <p:nvPr/>
        </p:nvCxnSpPr>
        <p:spPr bwMode="auto">
          <a:xfrm flipV="1">
            <a:off x="2057400" y="3525604"/>
            <a:ext cx="1503596" cy="3224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2582694" y="335280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10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4800600" y="1371600"/>
            <a:ext cx="3657600" cy="28194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Edges in sorted order:</a:t>
            </a:r>
          </a:p>
          <a:p>
            <a:pPr>
              <a:buNone/>
            </a:pPr>
            <a:r>
              <a:rPr lang="en-US" dirty="0" smtClean="0"/>
              <a:t>1:  </a:t>
            </a:r>
            <a:r>
              <a:rPr lang="en-US" dirty="0" smtClean="0">
                <a:solidFill>
                  <a:schemeClr val="bg2"/>
                </a:solidFill>
              </a:rPr>
              <a:t>(A,D)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/>
                </a:solidFill>
              </a:rPr>
              <a:t>(C,D)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/>
                </a:solidFill>
              </a:rPr>
              <a:t>(B,E)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/>
                </a:solidFill>
              </a:rPr>
              <a:t>(D,E)</a:t>
            </a:r>
          </a:p>
          <a:p>
            <a:pPr>
              <a:buNone/>
            </a:pPr>
            <a:r>
              <a:rPr lang="en-US" dirty="0" smtClean="0"/>
              <a:t>2:  </a:t>
            </a:r>
            <a:r>
              <a:rPr lang="en-US" dirty="0" smtClean="0">
                <a:solidFill>
                  <a:schemeClr val="bg2"/>
                </a:solidFill>
              </a:rPr>
              <a:t>(A,B)</a:t>
            </a:r>
            <a:r>
              <a:rPr lang="en-US" dirty="0" smtClean="0"/>
              <a:t>, (C,F), (A,C)</a:t>
            </a:r>
          </a:p>
          <a:p>
            <a:pPr>
              <a:buNone/>
            </a:pPr>
            <a:r>
              <a:rPr lang="en-US" dirty="0" smtClean="0"/>
              <a:t>3:  (E,G)</a:t>
            </a:r>
          </a:p>
          <a:p>
            <a:pPr>
              <a:buNone/>
            </a:pPr>
            <a:r>
              <a:rPr lang="en-US" dirty="0" smtClean="0"/>
              <a:t>5:  (D,G), (B,D)</a:t>
            </a:r>
          </a:p>
          <a:p>
            <a:pPr>
              <a:buNone/>
            </a:pPr>
            <a:r>
              <a:rPr lang="en-US" dirty="0" smtClean="0"/>
              <a:t>6:  (D,F)</a:t>
            </a:r>
          </a:p>
          <a:p>
            <a:pPr>
              <a:buNone/>
            </a:pPr>
            <a:r>
              <a:rPr lang="en-US" dirty="0" smtClean="0"/>
              <a:t>10: (F,G)</a:t>
            </a:r>
            <a:endParaRPr lang="en-US" dirty="0"/>
          </a:p>
        </p:txBody>
      </p:sp>
      <p:sp>
        <p:nvSpPr>
          <p:cNvPr id="47" name="Content Placeholder 2"/>
          <p:cNvSpPr txBox="1">
            <a:spLocks/>
          </p:cNvSpPr>
          <p:nvPr/>
        </p:nvSpPr>
        <p:spPr bwMode="auto">
          <a:xfrm>
            <a:off x="990600" y="47244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 (A,D), (C,D), (B,E), (D,E)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90600" y="5616714"/>
            <a:ext cx="7340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Note: At each step, the union/find sets are the trees in the forest</a:t>
            </a:r>
          </a:p>
        </p:txBody>
      </p:sp>
    </p:spTree>
    <p:extLst>
      <p:ext uri="{BB962C8B-B14F-4D97-AF65-F5344CB8AC3E}">
        <p14:creationId xmlns:p14="http://schemas.microsoft.com/office/powerpoint/2010/main" val="361164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Motivation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420" y="1600200"/>
            <a:ext cx="8610600" cy="4495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A </a:t>
            </a:r>
            <a:r>
              <a:rPr lang="en-US" dirty="0" smtClean="0">
                <a:solidFill>
                  <a:schemeClr val="accent2"/>
                </a:solidFill>
              </a:rPr>
              <a:t>spanning tree</a:t>
            </a:r>
            <a:r>
              <a:rPr lang="en-US" dirty="0" smtClean="0"/>
              <a:t> connects all the nodes with as few edges as possible</a:t>
            </a:r>
          </a:p>
          <a:p>
            <a:pPr>
              <a:buNone/>
            </a:pPr>
            <a:endParaRPr lang="en-US" sz="1000" dirty="0" smtClean="0"/>
          </a:p>
          <a:p>
            <a:pPr marL="457200" lvl="1" indent="0">
              <a:buNone/>
            </a:pPr>
            <a:endParaRPr lang="en-US" sz="1000" dirty="0" smtClean="0"/>
          </a:p>
          <a:p>
            <a:pPr>
              <a:buNone/>
            </a:pPr>
            <a:r>
              <a:rPr lang="en-US" dirty="0" smtClean="0"/>
              <a:t>In most compelling uses, we have a </a:t>
            </a:r>
            <a:r>
              <a:rPr lang="en-US" i="1" dirty="0" smtClean="0"/>
              <a:t>weighted</a:t>
            </a:r>
            <a:r>
              <a:rPr lang="en-US" dirty="0" smtClean="0"/>
              <a:t>  undirected graph and we want a tree of least total cost </a:t>
            </a:r>
          </a:p>
          <a:p>
            <a:r>
              <a:rPr lang="en-US" dirty="0" smtClean="0"/>
              <a:t>Example: Electrical wiring for a house or clock wires on a chip</a:t>
            </a:r>
          </a:p>
          <a:p>
            <a:r>
              <a:rPr lang="en-US" dirty="0" smtClean="0"/>
              <a:t>Example: A road network if you cared about asphalt cost rather than travel time</a:t>
            </a:r>
          </a:p>
          <a:p>
            <a:pPr>
              <a:buNone/>
            </a:pPr>
            <a:endParaRPr lang="en-US" sz="800" dirty="0" smtClean="0"/>
          </a:p>
          <a:p>
            <a:pPr>
              <a:buNone/>
            </a:pPr>
            <a:r>
              <a:rPr lang="en-US" dirty="0" smtClean="0"/>
              <a:t>This is the </a:t>
            </a:r>
            <a:r>
              <a:rPr lang="en-US" dirty="0" smtClean="0">
                <a:solidFill>
                  <a:schemeClr val="accent2"/>
                </a:solidFill>
              </a:rPr>
              <a:t>minimum spanning tree </a:t>
            </a:r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Will do that next, after intuition from the simpler case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CSE373: Data Structures &amp; Algorithms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Example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CSE373: Data Structures &amp; Algorithms</a:t>
            </a:r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914400" y="15890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590800" y="15128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62000" y="28082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362200" y="25796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676400" y="36576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657600" y="22098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505200" y="32004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cxnSp>
        <p:nvCxnSpPr>
          <p:cNvPr id="14" name="AutoShape 24"/>
          <p:cNvCxnSpPr>
            <a:cxnSpLocks noChangeShapeType="1"/>
            <a:stCxn id="7" idx="3"/>
            <a:endCxn id="9" idx="0"/>
          </p:cNvCxnSpPr>
          <p:nvPr/>
        </p:nvCxnSpPr>
        <p:spPr bwMode="auto">
          <a:xfrm flipH="1">
            <a:off x="952500" y="1924050"/>
            <a:ext cx="17463" cy="8747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5" name="AutoShape 26"/>
          <p:cNvCxnSpPr>
            <a:cxnSpLocks noChangeShapeType="1"/>
            <a:stCxn id="8" idx="2"/>
            <a:endCxn id="7" idx="6"/>
          </p:cNvCxnSpPr>
          <p:nvPr/>
        </p:nvCxnSpPr>
        <p:spPr bwMode="auto">
          <a:xfrm rot="10800000" flipV="1">
            <a:off x="1295400" y="1703387"/>
            <a:ext cx="1295400" cy="76200"/>
          </a:xfrm>
          <a:prstGeom prst="straightConnector1">
            <a:avLst/>
          </a:prstGeom>
          <a:noFill/>
          <a:ln w="34925">
            <a:solidFill>
              <a:schemeClr val="bg2"/>
            </a:solidFill>
            <a:round/>
            <a:headEnd/>
            <a:tailEnd type="none" w="med" len="med"/>
          </a:ln>
        </p:spPr>
      </p:cxnSp>
      <p:cxnSp>
        <p:nvCxnSpPr>
          <p:cNvPr id="16" name="AutoShape 32"/>
          <p:cNvCxnSpPr>
            <a:cxnSpLocks noChangeShapeType="1"/>
            <a:stCxn id="10" idx="0"/>
            <a:endCxn id="8" idx="4"/>
          </p:cNvCxnSpPr>
          <p:nvPr/>
        </p:nvCxnSpPr>
        <p:spPr bwMode="auto">
          <a:xfrm rot="5400000" flipH="1" flipV="1">
            <a:off x="2324100" y="2122487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7" name="Text Box 45"/>
          <p:cNvSpPr txBox="1">
            <a:spLocks noChangeArrowheads="1"/>
          </p:cNvSpPr>
          <p:nvPr/>
        </p:nvSpPr>
        <p:spPr bwMode="auto">
          <a:xfrm>
            <a:off x="2651125" y="11430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24" name="Text Box 53"/>
          <p:cNvSpPr txBox="1">
            <a:spLocks noChangeArrowheads="1"/>
          </p:cNvSpPr>
          <p:nvPr/>
        </p:nvSpPr>
        <p:spPr bwMode="auto">
          <a:xfrm>
            <a:off x="1752600" y="13620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25" name="Text Box 63"/>
          <p:cNvSpPr txBox="1">
            <a:spLocks noChangeArrowheads="1"/>
          </p:cNvSpPr>
          <p:nvPr/>
        </p:nvSpPr>
        <p:spPr bwMode="auto">
          <a:xfrm>
            <a:off x="1828800" y="1981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sp>
        <p:nvSpPr>
          <p:cNvPr id="26" name="Text Box 66"/>
          <p:cNvSpPr txBox="1">
            <a:spLocks noChangeArrowheads="1"/>
          </p:cNvSpPr>
          <p:nvPr/>
        </p:nvSpPr>
        <p:spPr bwMode="auto">
          <a:xfrm>
            <a:off x="685800" y="21986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2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27" name="Text Box 63"/>
          <p:cNvSpPr txBox="1">
            <a:spLocks noChangeArrowheads="1"/>
          </p:cNvSpPr>
          <p:nvPr/>
        </p:nvSpPr>
        <p:spPr bwMode="auto">
          <a:xfrm>
            <a:off x="2590800" y="2114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5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28" name="AutoShape 26"/>
          <p:cNvCxnSpPr>
            <a:cxnSpLocks noChangeShapeType="1"/>
            <a:stCxn id="7" idx="5"/>
            <a:endCxn id="10" idx="1"/>
          </p:cNvCxnSpPr>
          <p:nvPr/>
        </p:nvCxnSpPr>
        <p:spPr bwMode="auto">
          <a:xfrm rot="16200000" flipH="1">
            <a:off x="1468204" y="1685691"/>
            <a:ext cx="721192" cy="1178392"/>
          </a:xfrm>
          <a:prstGeom prst="straightConnector1">
            <a:avLst/>
          </a:prstGeom>
          <a:noFill/>
          <a:ln w="34925">
            <a:solidFill>
              <a:srgbClr val="FF0000"/>
            </a:solidFill>
            <a:round/>
            <a:headEnd/>
            <a:tailEnd type="none" w="med" len="med"/>
          </a:ln>
        </p:spPr>
      </p:cxnSp>
      <p:cxnSp>
        <p:nvCxnSpPr>
          <p:cNvPr id="29" name="AutoShape 26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1143000" y="2904891"/>
            <a:ext cx="1274996" cy="93896"/>
          </a:xfrm>
          <a:prstGeom prst="straightConnector1">
            <a:avLst/>
          </a:prstGeom>
          <a:noFill/>
          <a:ln w="34925">
            <a:solidFill>
              <a:srgbClr val="FF0000"/>
            </a:solidFill>
            <a:round/>
            <a:headEnd/>
            <a:tailEnd type="none" w="med" len="med"/>
          </a:ln>
        </p:spPr>
      </p:cxnSp>
      <p:sp>
        <p:nvSpPr>
          <p:cNvPr id="30" name="Text Box 63"/>
          <p:cNvSpPr txBox="1">
            <a:spLocks noChangeArrowheads="1"/>
          </p:cNvSpPr>
          <p:nvPr/>
        </p:nvSpPr>
        <p:spPr bwMode="auto">
          <a:xfrm>
            <a:off x="1439694" y="26478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cxnSp>
        <p:nvCxnSpPr>
          <p:cNvPr id="31" name="AutoShape 26"/>
          <p:cNvCxnSpPr>
            <a:cxnSpLocks noChangeShapeType="1"/>
            <a:stCxn id="10" idx="6"/>
            <a:endCxn id="12" idx="3"/>
          </p:cNvCxnSpPr>
          <p:nvPr/>
        </p:nvCxnSpPr>
        <p:spPr bwMode="auto">
          <a:xfrm flipV="1">
            <a:off x="2743200" y="2535004"/>
            <a:ext cx="970196" cy="235183"/>
          </a:xfrm>
          <a:prstGeom prst="straightConnector1">
            <a:avLst/>
          </a:prstGeom>
          <a:noFill/>
          <a:ln w="34925">
            <a:solidFill>
              <a:srgbClr val="FF0000"/>
            </a:solidFill>
            <a:round/>
            <a:headEnd/>
            <a:tailEnd type="none" w="med" len="med"/>
          </a:ln>
        </p:spPr>
      </p:cxnSp>
      <p:sp>
        <p:nvSpPr>
          <p:cNvPr id="32" name="Text Box 63"/>
          <p:cNvSpPr txBox="1">
            <a:spLocks noChangeArrowheads="1"/>
          </p:cNvSpPr>
          <p:nvPr/>
        </p:nvSpPr>
        <p:spPr bwMode="auto">
          <a:xfrm>
            <a:off x="3039894" y="23430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cxnSp>
        <p:nvCxnSpPr>
          <p:cNvPr id="33" name="AutoShape 32"/>
          <p:cNvCxnSpPr>
            <a:cxnSpLocks noChangeShapeType="1"/>
            <a:stCxn id="12" idx="1"/>
            <a:endCxn id="8" idx="6"/>
          </p:cNvCxnSpPr>
          <p:nvPr/>
        </p:nvCxnSpPr>
        <p:spPr bwMode="auto">
          <a:xfrm rot="16200000" flipV="1">
            <a:off x="3061494" y="1613694"/>
            <a:ext cx="562209" cy="741596"/>
          </a:xfrm>
          <a:prstGeom prst="straightConnector1">
            <a:avLst/>
          </a:prstGeom>
          <a:noFill/>
          <a:ln w="34925">
            <a:solidFill>
              <a:srgbClr val="FF0000"/>
            </a:solidFill>
            <a:round/>
            <a:headEnd/>
            <a:tailEnd type="none" w="med" len="med"/>
          </a:ln>
        </p:spPr>
      </p:cxn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3268494" y="1600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cxnSp>
        <p:nvCxnSpPr>
          <p:cNvPr id="35" name="AutoShape 26"/>
          <p:cNvCxnSpPr>
            <a:cxnSpLocks noChangeShapeType="1"/>
            <a:stCxn id="9" idx="5"/>
            <a:endCxn id="11" idx="1"/>
          </p:cNvCxnSpPr>
          <p:nvPr/>
        </p:nvCxnSpPr>
        <p:spPr bwMode="auto">
          <a:xfrm rot="16200000" flipH="1">
            <a:off x="1119748" y="3100947"/>
            <a:ext cx="579905" cy="644992"/>
          </a:xfrm>
          <a:prstGeom prst="straightConnector1">
            <a:avLst/>
          </a:prstGeom>
          <a:noFill/>
          <a:ln w="34925">
            <a:solidFill>
              <a:srgbClr val="FF0000"/>
            </a:solidFill>
            <a:round/>
            <a:headEnd/>
            <a:tailEnd type="none" w="med" len="med"/>
          </a:ln>
        </p:spPr>
      </p:cxnSp>
      <p:sp>
        <p:nvSpPr>
          <p:cNvPr id="36" name="Text Box 66"/>
          <p:cNvSpPr txBox="1">
            <a:spLocks noChangeArrowheads="1"/>
          </p:cNvSpPr>
          <p:nvPr/>
        </p:nvSpPr>
        <p:spPr bwMode="auto">
          <a:xfrm>
            <a:off x="1134894" y="3257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2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37" name="AutoShape 32"/>
          <p:cNvCxnSpPr>
            <a:cxnSpLocks noChangeShapeType="1"/>
            <a:stCxn id="10" idx="4"/>
            <a:endCxn id="11" idx="7"/>
          </p:cNvCxnSpPr>
          <p:nvPr/>
        </p:nvCxnSpPr>
        <p:spPr bwMode="auto">
          <a:xfrm rot="5400000">
            <a:off x="1900798" y="3061493"/>
            <a:ext cx="752709" cy="5510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8" name="Text Box 63"/>
          <p:cNvSpPr txBox="1">
            <a:spLocks noChangeArrowheads="1"/>
          </p:cNvSpPr>
          <p:nvPr/>
        </p:nvSpPr>
        <p:spPr bwMode="auto">
          <a:xfrm>
            <a:off x="1981200" y="3124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6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39" name="Text Box 63"/>
          <p:cNvSpPr txBox="1">
            <a:spLocks noChangeArrowheads="1"/>
          </p:cNvSpPr>
          <p:nvPr/>
        </p:nvSpPr>
        <p:spPr bwMode="auto">
          <a:xfrm>
            <a:off x="3116094" y="2743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5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40" name="AutoShape 26"/>
          <p:cNvCxnSpPr>
            <a:cxnSpLocks noChangeShapeType="1"/>
            <a:stCxn id="10" idx="5"/>
            <a:endCxn id="13" idx="1"/>
          </p:cNvCxnSpPr>
          <p:nvPr/>
        </p:nvCxnSpPr>
        <p:spPr bwMode="auto">
          <a:xfrm rot="16200000" flipH="1">
            <a:off x="2948548" y="264374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41" name="AutoShape 26"/>
          <p:cNvCxnSpPr>
            <a:cxnSpLocks noChangeShapeType="1"/>
            <a:stCxn id="13" idx="0"/>
            <a:endCxn id="12" idx="4"/>
          </p:cNvCxnSpPr>
          <p:nvPr/>
        </p:nvCxnSpPr>
        <p:spPr bwMode="auto">
          <a:xfrm rot="5400000" flipH="1" flipV="1">
            <a:off x="3467100" y="281940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2" name="Text Box 63"/>
          <p:cNvSpPr txBox="1">
            <a:spLocks noChangeArrowheads="1"/>
          </p:cNvSpPr>
          <p:nvPr/>
        </p:nvSpPr>
        <p:spPr bwMode="auto">
          <a:xfrm>
            <a:off x="3733800" y="26670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3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43" name="AutoShape 26"/>
          <p:cNvCxnSpPr>
            <a:cxnSpLocks noChangeShapeType="1"/>
            <a:stCxn id="11" idx="6"/>
            <a:endCxn id="13" idx="3"/>
          </p:cNvCxnSpPr>
          <p:nvPr/>
        </p:nvCxnSpPr>
        <p:spPr bwMode="auto">
          <a:xfrm flipV="1">
            <a:off x="2057400" y="3525604"/>
            <a:ext cx="1503596" cy="3224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2582694" y="335280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10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4800600" y="1371600"/>
            <a:ext cx="3657600" cy="28194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Edges in sorted order:</a:t>
            </a:r>
          </a:p>
          <a:p>
            <a:pPr>
              <a:buNone/>
            </a:pPr>
            <a:r>
              <a:rPr lang="en-US" dirty="0" smtClean="0"/>
              <a:t>1:  </a:t>
            </a:r>
            <a:r>
              <a:rPr lang="en-US" dirty="0" smtClean="0">
                <a:solidFill>
                  <a:schemeClr val="bg2"/>
                </a:solidFill>
              </a:rPr>
              <a:t>(A,D)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/>
                </a:solidFill>
              </a:rPr>
              <a:t>(C,D)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/>
                </a:solidFill>
              </a:rPr>
              <a:t>(B,E)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/>
                </a:solidFill>
              </a:rPr>
              <a:t>(D,E)</a:t>
            </a:r>
          </a:p>
          <a:p>
            <a:pPr>
              <a:buNone/>
            </a:pPr>
            <a:r>
              <a:rPr lang="en-US" dirty="0" smtClean="0"/>
              <a:t>2:  </a:t>
            </a:r>
            <a:r>
              <a:rPr lang="en-US" dirty="0" smtClean="0">
                <a:solidFill>
                  <a:schemeClr val="bg2"/>
                </a:solidFill>
              </a:rPr>
              <a:t>(A,B)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/>
                </a:solidFill>
              </a:rPr>
              <a:t>(C,F)</a:t>
            </a:r>
            <a:r>
              <a:rPr lang="en-US" dirty="0" smtClean="0"/>
              <a:t>, (A,C)</a:t>
            </a:r>
          </a:p>
          <a:p>
            <a:pPr>
              <a:buNone/>
            </a:pPr>
            <a:r>
              <a:rPr lang="en-US" dirty="0" smtClean="0"/>
              <a:t>3:  (E,G)</a:t>
            </a:r>
          </a:p>
          <a:p>
            <a:pPr>
              <a:buNone/>
            </a:pPr>
            <a:r>
              <a:rPr lang="en-US" dirty="0" smtClean="0"/>
              <a:t>5:  (D,G), (B,D)</a:t>
            </a:r>
          </a:p>
          <a:p>
            <a:pPr>
              <a:buNone/>
            </a:pPr>
            <a:r>
              <a:rPr lang="en-US" dirty="0" smtClean="0"/>
              <a:t>6:  (D,F)</a:t>
            </a:r>
          </a:p>
          <a:p>
            <a:pPr>
              <a:buNone/>
            </a:pPr>
            <a:r>
              <a:rPr lang="en-US" dirty="0" smtClean="0"/>
              <a:t>10: (F,G)</a:t>
            </a:r>
            <a:endParaRPr lang="en-US" dirty="0"/>
          </a:p>
        </p:txBody>
      </p:sp>
      <p:sp>
        <p:nvSpPr>
          <p:cNvPr id="47" name="Content Placeholder 2"/>
          <p:cNvSpPr txBox="1">
            <a:spLocks/>
          </p:cNvSpPr>
          <p:nvPr/>
        </p:nvSpPr>
        <p:spPr bwMode="auto">
          <a:xfrm>
            <a:off x="990600" y="47244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 (A,D), (C,D), (B,E), (D,E), (C,F)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90600" y="5616714"/>
            <a:ext cx="7340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Note: At each step, the union/find sets are the trees in the forest</a:t>
            </a:r>
          </a:p>
        </p:txBody>
      </p:sp>
    </p:spTree>
    <p:extLst>
      <p:ext uri="{BB962C8B-B14F-4D97-AF65-F5344CB8AC3E}">
        <p14:creationId xmlns:p14="http://schemas.microsoft.com/office/powerpoint/2010/main" val="249415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Example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CSE373: Data Structures &amp; Algorithms</a:t>
            </a:r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914400" y="15890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590800" y="15128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62000" y="28082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362200" y="25796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676400" y="36576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657600" y="22098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505200" y="32004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cxnSp>
        <p:nvCxnSpPr>
          <p:cNvPr id="14" name="AutoShape 24"/>
          <p:cNvCxnSpPr>
            <a:cxnSpLocks noChangeShapeType="1"/>
            <a:stCxn id="7" idx="3"/>
            <a:endCxn id="9" idx="0"/>
          </p:cNvCxnSpPr>
          <p:nvPr/>
        </p:nvCxnSpPr>
        <p:spPr bwMode="auto">
          <a:xfrm flipH="1">
            <a:off x="952500" y="1924050"/>
            <a:ext cx="17463" cy="874712"/>
          </a:xfrm>
          <a:prstGeom prst="straightConnector1">
            <a:avLst/>
          </a:prstGeom>
          <a:noFill/>
          <a:ln w="34925">
            <a:solidFill>
              <a:schemeClr val="bg2"/>
            </a:solidFill>
            <a:round/>
            <a:headEnd/>
            <a:tailEnd type="none" w="med" len="med"/>
          </a:ln>
        </p:spPr>
      </p:cxnSp>
      <p:cxnSp>
        <p:nvCxnSpPr>
          <p:cNvPr id="15" name="AutoShape 26"/>
          <p:cNvCxnSpPr>
            <a:cxnSpLocks noChangeShapeType="1"/>
            <a:stCxn id="8" idx="2"/>
            <a:endCxn id="7" idx="6"/>
          </p:cNvCxnSpPr>
          <p:nvPr/>
        </p:nvCxnSpPr>
        <p:spPr bwMode="auto">
          <a:xfrm rot="10800000" flipV="1">
            <a:off x="1295400" y="1703387"/>
            <a:ext cx="1295400" cy="76200"/>
          </a:xfrm>
          <a:prstGeom prst="straightConnector1">
            <a:avLst/>
          </a:prstGeom>
          <a:noFill/>
          <a:ln w="34925">
            <a:solidFill>
              <a:schemeClr val="bg2"/>
            </a:solidFill>
            <a:round/>
            <a:headEnd/>
            <a:tailEnd type="none" w="med" len="med"/>
          </a:ln>
        </p:spPr>
      </p:cxnSp>
      <p:cxnSp>
        <p:nvCxnSpPr>
          <p:cNvPr id="16" name="AutoShape 32"/>
          <p:cNvCxnSpPr>
            <a:cxnSpLocks noChangeShapeType="1"/>
            <a:stCxn id="10" idx="0"/>
            <a:endCxn id="8" idx="4"/>
          </p:cNvCxnSpPr>
          <p:nvPr/>
        </p:nvCxnSpPr>
        <p:spPr bwMode="auto">
          <a:xfrm rot="5400000" flipH="1" flipV="1">
            <a:off x="2324100" y="2122487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7" name="Text Box 45"/>
          <p:cNvSpPr txBox="1">
            <a:spLocks noChangeArrowheads="1"/>
          </p:cNvSpPr>
          <p:nvPr/>
        </p:nvSpPr>
        <p:spPr bwMode="auto">
          <a:xfrm>
            <a:off x="2651125" y="11430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24" name="Text Box 53"/>
          <p:cNvSpPr txBox="1">
            <a:spLocks noChangeArrowheads="1"/>
          </p:cNvSpPr>
          <p:nvPr/>
        </p:nvSpPr>
        <p:spPr bwMode="auto">
          <a:xfrm>
            <a:off x="1752600" y="13620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25" name="Text Box 63"/>
          <p:cNvSpPr txBox="1">
            <a:spLocks noChangeArrowheads="1"/>
          </p:cNvSpPr>
          <p:nvPr/>
        </p:nvSpPr>
        <p:spPr bwMode="auto">
          <a:xfrm>
            <a:off x="1828800" y="1981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sp>
        <p:nvSpPr>
          <p:cNvPr id="26" name="Text Box 66"/>
          <p:cNvSpPr txBox="1">
            <a:spLocks noChangeArrowheads="1"/>
          </p:cNvSpPr>
          <p:nvPr/>
        </p:nvSpPr>
        <p:spPr bwMode="auto">
          <a:xfrm>
            <a:off x="685800" y="21986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2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27" name="Text Box 63"/>
          <p:cNvSpPr txBox="1">
            <a:spLocks noChangeArrowheads="1"/>
          </p:cNvSpPr>
          <p:nvPr/>
        </p:nvSpPr>
        <p:spPr bwMode="auto">
          <a:xfrm>
            <a:off x="2590800" y="2114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5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28" name="AutoShape 26"/>
          <p:cNvCxnSpPr>
            <a:cxnSpLocks noChangeShapeType="1"/>
            <a:stCxn id="7" idx="5"/>
            <a:endCxn id="10" idx="1"/>
          </p:cNvCxnSpPr>
          <p:nvPr/>
        </p:nvCxnSpPr>
        <p:spPr bwMode="auto">
          <a:xfrm rot="16200000" flipH="1">
            <a:off x="1468204" y="1685691"/>
            <a:ext cx="721192" cy="1178392"/>
          </a:xfrm>
          <a:prstGeom prst="straightConnector1">
            <a:avLst/>
          </a:prstGeom>
          <a:noFill/>
          <a:ln w="34925">
            <a:solidFill>
              <a:srgbClr val="FF0000"/>
            </a:solidFill>
            <a:round/>
            <a:headEnd/>
            <a:tailEnd type="none" w="med" len="med"/>
          </a:ln>
        </p:spPr>
      </p:cxnSp>
      <p:cxnSp>
        <p:nvCxnSpPr>
          <p:cNvPr id="29" name="AutoShape 26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1143000" y="2904891"/>
            <a:ext cx="1274996" cy="93896"/>
          </a:xfrm>
          <a:prstGeom prst="straightConnector1">
            <a:avLst/>
          </a:prstGeom>
          <a:noFill/>
          <a:ln w="34925">
            <a:solidFill>
              <a:srgbClr val="FF0000"/>
            </a:solidFill>
            <a:round/>
            <a:headEnd/>
            <a:tailEnd type="none" w="med" len="med"/>
          </a:ln>
        </p:spPr>
      </p:cxnSp>
      <p:sp>
        <p:nvSpPr>
          <p:cNvPr id="30" name="Text Box 63"/>
          <p:cNvSpPr txBox="1">
            <a:spLocks noChangeArrowheads="1"/>
          </p:cNvSpPr>
          <p:nvPr/>
        </p:nvSpPr>
        <p:spPr bwMode="auto">
          <a:xfrm>
            <a:off x="1439694" y="26478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cxnSp>
        <p:nvCxnSpPr>
          <p:cNvPr id="31" name="AutoShape 26"/>
          <p:cNvCxnSpPr>
            <a:cxnSpLocks noChangeShapeType="1"/>
            <a:stCxn id="10" idx="6"/>
            <a:endCxn id="12" idx="3"/>
          </p:cNvCxnSpPr>
          <p:nvPr/>
        </p:nvCxnSpPr>
        <p:spPr bwMode="auto">
          <a:xfrm flipV="1">
            <a:off x="2743200" y="2535004"/>
            <a:ext cx="970196" cy="235183"/>
          </a:xfrm>
          <a:prstGeom prst="straightConnector1">
            <a:avLst/>
          </a:prstGeom>
          <a:noFill/>
          <a:ln w="34925">
            <a:solidFill>
              <a:srgbClr val="FF0000"/>
            </a:solidFill>
            <a:round/>
            <a:headEnd/>
            <a:tailEnd type="none" w="med" len="med"/>
          </a:ln>
        </p:spPr>
      </p:cxnSp>
      <p:sp>
        <p:nvSpPr>
          <p:cNvPr id="32" name="Text Box 63"/>
          <p:cNvSpPr txBox="1">
            <a:spLocks noChangeArrowheads="1"/>
          </p:cNvSpPr>
          <p:nvPr/>
        </p:nvSpPr>
        <p:spPr bwMode="auto">
          <a:xfrm>
            <a:off x="3039894" y="23430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cxnSp>
        <p:nvCxnSpPr>
          <p:cNvPr id="33" name="AutoShape 32"/>
          <p:cNvCxnSpPr>
            <a:cxnSpLocks noChangeShapeType="1"/>
            <a:stCxn id="12" idx="1"/>
            <a:endCxn id="8" idx="6"/>
          </p:cNvCxnSpPr>
          <p:nvPr/>
        </p:nvCxnSpPr>
        <p:spPr bwMode="auto">
          <a:xfrm rot="16200000" flipV="1">
            <a:off x="3061494" y="1613694"/>
            <a:ext cx="562209" cy="741596"/>
          </a:xfrm>
          <a:prstGeom prst="straightConnector1">
            <a:avLst/>
          </a:prstGeom>
          <a:noFill/>
          <a:ln w="34925">
            <a:solidFill>
              <a:srgbClr val="FF0000"/>
            </a:solidFill>
            <a:round/>
            <a:headEnd/>
            <a:tailEnd type="none" w="med" len="med"/>
          </a:ln>
        </p:spPr>
      </p:cxn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3268494" y="1600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cxnSp>
        <p:nvCxnSpPr>
          <p:cNvPr id="35" name="AutoShape 26"/>
          <p:cNvCxnSpPr>
            <a:cxnSpLocks noChangeShapeType="1"/>
            <a:stCxn id="9" idx="5"/>
            <a:endCxn id="11" idx="1"/>
          </p:cNvCxnSpPr>
          <p:nvPr/>
        </p:nvCxnSpPr>
        <p:spPr bwMode="auto">
          <a:xfrm rot="16200000" flipH="1">
            <a:off x="1119748" y="3100947"/>
            <a:ext cx="579905" cy="644992"/>
          </a:xfrm>
          <a:prstGeom prst="straightConnector1">
            <a:avLst/>
          </a:prstGeom>
          <a:noFill/>
          <a:ln w="34925">
            <a:solidFill>
              <a:srgbClr val="FF0000"/>
            </a:solidFill>
            <a:round/>
            <a:headEnd/>
            <a:tailEnd type="none" w="med" len="med"/>
          </a:ln>
        </p:spPr>
      </p:cxnSp>
      <p:sp>
        <p:nvSpPr>
          <p:cNvPr id="36" name="Text Box 66"/>
          <p:cNvSpPr txBox="1">
            <a:spLocks noChangeArrowheads="1"/>
          </p:cNvSpPr>
          <p:nvPr/>
        </p:nvSpPr>
        <p:spPr bwMode="auto">
          <a:xfrm>
            <a:off x="1134894" y="3257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2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37" name="AutoShape 32"/>
          <p:cNvCxnSpPr>
            <a:cxnSpLocks noChangeShapeType="1"/>
            <a:stCxn id="10" idx="4"/>
            <a:endCxn id="11" idx="7"/>
          </p:cNvCxnSpPr>
          <p:nvPr/>
        </p:nvCxnSpPr>
        <p:spPr bwMode="auto">
          <a:xfrm rot="5400000">
            <a:off x="1900798" y="3061493"/>
            <a:ext cx="752709" cy="5510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8" name="Text Box 63"/>
          <p:cNvSpPr txBox="1">
            <a:spLocks noChangeArrowheads="1"/>
          </p:cNvSpPr>
          <p:nvPr/>
        </p:nvSpPr>
        <p:spPr bwMode="auto">
          <a:xfrm>
            <a:off x="1981200" y="3124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6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39" name="Text Box 63"/>
          <p:cNvSpPr txBox="1">
            <a:spLocks noChangeArrowheads="1"/>
          </p:cNvSpPr>
          <p:nvPr/>
        </p:nvSpPr>
        <p:spPr bwMode="auto">
          <a:xfrm>
            <a:off x="3116094" y="2743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5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40" name="AutoShape 26"/>
          <p:cNvCxnSpPr>
            <a:cxnSpLocks noChangeShapeType="1"/>
            <a:stCxn id="10" idx="5"/>
            <a:endCxn id="13" idx="1"/>
          </p:cNvCxnSpPr>
          <p:nvPr/>
        </p:nvCxnSpPr>
        <p:spPr bwMode="auto">
          <a:xfrm rot="16200000" flipH="1">
            <a:off x="2948548" y="264374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41" name="AutoShape 26"/>
          <p:cNvCxnSpPr>
            <a:cxnSpLocks noChangeShapeType="1"/>
            <a:stCxn id="13" idx="0"/>
            <a:endCxn id="12" idx="4"/>
          </p:cNvCxnSpPr>
          <p:nvPr/>
        </p:nvCxnSpPr>
        <p:spPr bwMode="auto">
          <a:xfrm rot="5400000" flipH="1" flipV="1">
            <a:off x="3467100" y="281940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2" name="Text Box 63"/>
          <p:cNvSpPr txBox="1">
            <a:spLocks noChangeArrowheads="1"/>
          </p:cNvSpPr>
          <p:nvPr/>
        </p:nvSpPr>
        <p:spPr bwMode="auto">
          <a:xfrm>
            <a:off x="3733800" y="26670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3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43" name="AutoShape 26"/>
          <p:cNvCxnSpPr>
            <a:cxnSpLocks noChangeShapeType="1"/>
            <a:stCxn id="11" idx="6"/>
            <a:endCxn id="13" idx="3"/>
          </p:cNvCxnSpPr>
          <p:nvPr/>
        </p:nvCxnSpPr>
        <p:spPr bwMode="auto">
          <a:xfrm flipV="1">
            <a:off x="2057400" y="3525604"/>
            <a:ext cx="1503596" cy="3224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2582694" y="335280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10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4800600" y="1371600"/>
            <a:ext cx="3657600" cy="28194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Edges in sorted order:</a:t>
            </a:r>
          </a:p>
          <a:p>
            <a:pPr>
              <a:buNone/>
            </a:pPr>
            <a:r>
              <a:rPr lang="en-US" dirty="0" smtClean="0"/>
              <a:t>1:  </a:t>
            </a:r>
            <a:r>
              <a:rPr lang="en-US" dirty="0" smtClean="0">
                <a:solidFill>
                  <a:schemeClr val="bg2"/>
                </a:solidFill>
              </a:rPr>
              <a:t>(A,D)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/>
                </a:solidFill>
              </a:rPr>
              <a:t>(C,D)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/>
                </a:solidFill>
              </a:rPr>
              <a:t>(B,E)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/>
                </a:solidFill>
              </a:rPr>
              <a:t>(D,E)</a:t>
            </a:r>
          </a:p>
          <a:p>
            <a:pPr>
              <a:buNone/>
            </a:pPr>
            <a:r>
              <a:rPr lang="en-US" dirty="0" smtClean="0"/>
              <a:t>2:  </a:t>
            </a:r>
            <a:r>
              <a:rPr lang="en-US" dirty="0" smtClean="0">
                <a:solidFill>
                  <a:schemeClr val="bg2"/>
                </a:solidFill>
              </a:rPr>
              <a:t>(A,B)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/>
                </a:solidFill>
              </a:rPr>
              <a:t>(C,F)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/>
                </a:solidFill>
              </a:rPr>
              <a:t>(A,C)</a:t>
            </a:r>
          </a:p>
          <a:p>
            <a:pPr>
              <a:buNone/>
            </a:pPr>
            <a:r>
              <a:rPr lang="en-US" dirty="0" smtClean="0"/>
              <a:t>3:  (E,G)</a:t>
            </a:r>
          </a:p>
          <a:p>
            <a:pPr>
              <a:buNone/>
            </a:pPr>
            <a:r>
              <a:rPr lang="en-US" dirty="0" smtClean="0"/>
              <a:t>5:  (D,G), (B,D)</a:t>
            </a:r>
          </a:p>
          <a:p>
            <a:pPr>
              <a:buNone/>
            </a:pPr>
            <a:r>
              <a:rPr lang="en-US" dirty="0" smtClean="0"/>
              <a:t>6:  (D,F)</a:t>
            </a:r>
          </a:p>
          <a:p>
            <a:pPr>
              <a:buNone/>
            </a:pPr>
            <a:r>
              <a:rPr lang="en-US" dirty="0" smtClean="0"/>
              <a:t>10: (F,G)</a:t>
            </a:r>
            <a:endParaRPr lang="en-US" dirty="0"/>
          </a:p>
        </p:txBody>
      </p:sp>
      <p:sp>
        <p:nvSpPr>
          <p:cNvPr id="47" name="Content Placeholder 2"/>
          <p:cNvSpPr txBox="1">
            <a:spLocks/>
          </p:cNvSpPr>
          <p:nvPr/>
        </p:nvSpPr>
        <p:spPr bwMode="auto">
          <a:xfrm>
            <a:off x="990600" y="47244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 (A,D), (C,D), (B,E), (D,E), (C,F)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90600" y="5616714"/>
            <a:ext cx="7340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Note: At each step, the union/find sets are the trees in the forest</a:t>
            </a:r>
          </a:p>
        </p:txBody>
      </p:sp>
    </p:spTree>
    <p:extLst>
      <p:ext uri="{BB962C8B-B14F-4D97-AF65-F5344CB8AC3E}">
        <p14:creationId xmlns:p14="http://schemas.microsoft.com/office/powerpoint/2010/main" val="34736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Example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CSE373: Data Structures &amp; Algorithms</a:t>
            </a:r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914400" y="15890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590800" y="15128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62000" y="28082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362200" y="25796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676400" y="36576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657600" y="22098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505200" y="32004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cxnSp>
        <p:nvCxnSpPr>
          <p:cNvPr id="14" name="AutoShape 24"/>
          <p:cNvCxnSpPr>
            <a:cxnSpLocks noChangeShapeType="1"/>
            <a:stCxn id="7" idx="3"/>
            <a:endCxn id="9" idx="0"/>
          </p:cNvCxnSpPr>
          <p:nvPr/>
        </p:nvCxnSpPr>
        <p:spPr bwMode="auto">
          <a:xfrm flipH="1">
            <a:off x="952500" y="1924050"/>
            <a:ext cx="17463" cy="874712"/>
          </a:xfrm>
          <a:prstGeom prst="straightConnector1">
            <a:avLst/>
          </a:prstGeom>
          <a:noFill/>
          <a:ln w="34925">
            <a:solidFill>
              <a:schemeClr val="bg2"/>
            </a:solidFill>
            <a:round/>
            <a:headEnd/>
            <a:tailEnd type="none" w="med" len="med"/>
          </a:ln>
        </p:spPr>
      </p:cxnSp>
      <p:cxnSp>
        <p:nvCxnSpPr>
          <p:cNvPr id="15" name="AutoShape 26"/>
          <p:cNvCxnSpPr>
            <a:cxnSpLocks noChangeShapeType="1"/>
            <a:stCxn id="8" idx="2"/>
            <a:endCxn id="7" idx="6"/>
          </p:cNvCxnSpPr>
          <p:nvPr/>
        </p:nvCxnSpPr>
        <p:spPr bwMode="auto">
          <a:xfrm rot="10800000" flipV="1">
            <a:off x="1295400" y="1703387"/>
            <a:ext cx="1295400" cy="76200"/>
          </a:xfrm>
          <a:prstGeom prst="straightConnector1">
            <a:avLst/>
          </a:prstGeom>
          <a:noFill/>
          <a:ln w="34925">
            <a:solidFill>
              <a:schemeClr val="bg2"/>
            </a:solidFill>
            <a:round/>
            <a:headEnd/>
            <a:tailEnd type="none" w="med" len="med"/>
          </a:ln>
        </p:spPr>
      </p:cxnSp>
      <p:cxnSp>
        <p:nvCxnSpPr>
          <p:cNvPr id="16" name="AutoShape 32"/>
          <p:cNvCxnSpPr>
            <a:cxnSpLocks noChangeShapeType="1"/>
            <a:stCxn id="10" idx="0"/>
            <a:endCxn id="8" idx="4"/>
          </p:cNvCxnSpPr>
          <p:nvPr/>
        </p:nvCxnSpPr>
        <p:spPr bwMode="auto">
          <a:xfrm rot="5400000" flipH="1" flipV="1">
            <a:off x="2324100" y="2122487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7" name="Text Box 45"/>
          <p:cNvSpPr txBox="1">
            <a:spLocks noChangeArrowheads="1"/>
          </p:cNvSpPr>
          <p:nvPr/>
        </p:nvSpPr>
        <p:spPr bwMode="auto">
          <a:xfrm>
            <a:off x="2651125" y="11430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24" name="Text Box 53"/>
          <p:cNvSpPr txBox="1">
            <a:spLocks noChangeArrowheads="1"/>
          </p:cNvSpPr>
          <p:nvPr/>
        </p:nvSpPr>
        <p:spPr bwMode="auto">
          <a:xfrm>
            <a:off x="1752600" y="13620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25" name="Text Box 63"/>
          <p:cNvSpPr txBox="1">
            <a:spLocks noChangeArrowheads="1"/>
          </p:cNvSpPr>
          <p:nvPr/>
        </p:nvSpPr>
        <p:spPr bwMode="auto">
          <a:xfrm>
            <a:off x="1828800" y="1981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sp>
        <p:nvSpPr>
          <p:cNvPr id="26" name="Text Box 66"/>
          <p:cNvSpPr txBox="1">
            <a:spLocks noChangeArrowheads="1"/>
          </p:cNvSpPr>
          <p:nvPr/>
        </p:nvSpPr>
        <p:spPr bwMode="auto">
          <a:xfrm>
            <a:off x="685800" y="21986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2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27" name="Text Box 63"/>
          <p:cNvSpPr txBox="1">
            <a:spLocks noChangeArrowheads="1"/>
          </p:cNvSpPr>
          <p:nvPr/>
        </p:nvSpPr>
        <p:spPr bwMode="auto">
          <a:xfrm>
            <a:off x="2590800" y="2114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5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28" name="AutoShape 26"/>
          <p:cNvCxnSpPr>
            <a:cxnSpLocks noChangeShapeType="1"/>
            <a:stCxn id="7" idx="5"/>
            <a:endCxn id="10" idx="1"/>
          </p:cNvCxnSpPr>
          <p:nvPr/>
        </p:nvCxnSpPr>
        <p:spPr bwMode="auto">
          <a:xfrm rot="16200000" flipH="1">
            <a:off x="1468204" y="1685691"/>
            <a:ext cx="721192" cy="1178392"/>
          </a:xfrm>
          <a:prstGeom prst="straightConnector1">
            <a:avLst/>
          </a:prstGeom>
          <a:noFill/>
          <a:ln w="34925">
            <a:solidFill>
              <a:srgbClr val="FF0000"/>
            </a:solidFill>
            <a:round/>
            <a:headEnd/>
            <a:tailEnd type="none" w="med" len="med"/>
          </a:ln>
        </p:spPr>
      </p:cxnSp>
      <p:cxnSp>
        <p:nvCxnSpPr>
          <p:cNvPr id="29" name="AutoShape 26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1143000" y="2904891"/>
            <a:ext cx="1274996" cy="93896"/>
          </a:xfrm>
          <a:prstGeom prst="straightConnector1">
            <a:avLst/>
          </a:prstGeom>
          <a:noFill/>
          <a:ln w="34925">
            <a:solidFill>
              <a:srgbClr val="FF0000"/>
            </a:solidFill>
            <a:round/>
            <a:headEnd/>
            <a:tailEnd type="none" w="med" len="med"/>
          </a:ln>
        </p:spPr>
      </p:cxnSp>
      <p:sp>
        <p:nvSpPr>
          <p:cNvPr id="30" name="Text Box 63"/>
          <p:cNvSpPr txBox="1">
            <a:spLocks noChangeArrowheads="1"/>
          </p:cNvSpPr>
          <p:nvPr/>
        </p:nvSpPr>
        <p:spPr bwMode="auto">
          <a:xfrm>
            <a:off x="1439694" y="26478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cxnSp>
        <p:nvCxnSpPr>
          <p:cNvPr id="31" name="AutoShape 26"/>
          <p:cNvCxnSpPr>
            <a:cxnSpLocks noChangeShapeType="1"/>
            <a:stCxn id="10" idx="6"/>
            <a:endCxn id="12" idx="3"/>
          </p:cNvCxnSpPr>
          <p:nvPr/>
        </p:nvCxnSpPr>
        <p:spPr bwMode="auto">
          <a:xfrm flipV="1">
            <a:off x="2743200" y="2535004"/>
            <a:ext cx="970196" cy="235183"/>
          </a:xfrm>
          <a:prstGeom prst="straightConnector1">
            <a:avLst/>
          </a:prstGeom>
          <a:noFill/>
          <a:ln w="34925">
            <a:solidFill>
              <a:srgbClr val="FF0000"/>
            </a:solidFill>
            <a:round/>
            <a:headEnd/>
            <a:tailEnd type="none" w="med" len="med"/>
          </a:ln>
        </p:spPr>
      </p:cxnSp>
      <p:sp>
        <p:nvSpPr>
          <p:cNvPr id="32" name="Text Box 63"/>
          <p:cNvSpPr txBox="1">
            <a:spLocks noChangeArrowheads="1"/>
          </p:cNvSpPr>
          <p:nvPr/>
        </p:nvSpPr>
        <p:spPr bwMode="auto">
          <a:xfrm>
            <a:off x="3039894" y="23430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cxnSp>
        <p:nvCxnSpPr>
          <p:cNvPr id="33" name="AutoShape 32"/>
          <p:cNvCxnSpPr>
            <a:cxnSpLocks noChangeShapeType="1"/>
            <a:stCxn id="12" idx="1"/>
            <a:endCxn id="8" idx="6"/>
          </p:cNvCxnSpPr>
          <p:nvPr/>
        </p:nvCxnSpPr>
        <p:spPr bwMode="auto">
          <a:xfrm rot="16200000" flipV="1">
            <a:off x="3061494" y="1613694"/>
            <a:ext cx="562209" cy="741596"/>
          </a:xfrm>
          <a:prstGeom prst="straightConnector1">
            <a:avLst/>
          </a:prstGeom>
          <a:noFill/>
          <a:ln w="34925">
            <a:solidFill>
              <a:srgbClr val="FF0000"/>
            </a:solidFill>
            <a:round/>
            <a:headEnd/>
            <a:tailEnd type="none" w="med" len="med"/>
          </a:ln>
        </p:spPr>
      </p:cxn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3268494" y="1600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cxnSp>
        <p:nvCxnSpPr>
          <p:cNvPr id="35" name="AutoShape 26"/>
          <p:cNvCxnSpPr>
            <a:cxnSpLocks noChangeShapeType="1"/>
            <a:stCxn id="9" idx="5"/>
            <a:endCxn id="11" idx="1"/>
          </p:cNvCxnSpPr>
          <p:nvPr/>
        </p:nvCxnSpPr>
        <p:spPr bwMode="auto">
          <a:xfrm rot="16200000" flipH="1">
            <a:off x="1119748" y="3100947"/>
            <a:ext cx="579905" cy="644992"/>
          </a:xfrm>
          <a:prstGeom prst="straightConnector1">
            <a:avLst/>
          </a:prstGeom>
          <a:noFill/>
          <a:ln w="34925">
            <a:solidFill>
              <a:srgbClr val="FF0000"/>
            </a:solidFill>
            <a:round/>
            <a:headEnd/>
            <a:tailEnd type="none" w="med" len="med"/>
          </a:ln>
        </p:spPr>
      </p:cxnSp>
      <p:sp>
        <p:nvSpPr>
          <p:cNvPr id="36" name="Text Box 66"/>
          <p:cNvSpPr txBox="1">
            <a:spLocks noChangeArrowheads="1"/>
          </p:cNvSpPr>
          <p:nvPr/>
        </p:nvSpPr>
        <p:spPr bwMode="auto">
          <a:xfrm>
            <a:off x="1134894" y="3257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2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37" name="AutoShape 32"/>
          <p:cNvCxnSpPr>
            <a:cxnSpLocks noChangeShapeType="1"/>
            <a:stCxn id="10" idx="4"/>
            <a:endCxn id="11" idx="7"/>
          </p:cNvCxnSpPr>
          <p:nvPr/>
        </p:nvCxnSpPr>
        <p:spPr bwMode="auto">
          <a:xfrm rot="5400000">
            <a:off x="1900798" y="3061493"/>
            <a:ext cx="752709" cy="5510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8" name="Text Box 63"/>
          <p:cNvSpPr txBox="1">
            <a:spLocks noChangeArrowheads="1"/>
          </p:cNvSpPr>
          <p:nvPr/>
        </p:nvSpPr>
        <p:spPr bwMode="auto">
          <a:xfrm>
            <a:off x="1981200" y="3124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6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39" name="Text Box 63"/>
          <p:cNvSpPr txBox="1">
            <a:spLocks noChangeArrowheads="1"/>
          </p:cNvSpPr>
          <p:nvPr/>
        </p:nvSpPr>
        <p:spPr bwMode="auto">
          <a:xfrm>
            <a:off x="3116094" y="2743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5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40" name="AutoShape 26"/>
          <p:cNvCxnSpPr>
            <a:cxnSpLocks noChangeShapeType="1"/>
            <a:stCxn id="10" idx="5"/>
            <a:endCxn id="13" idx="1"/>
          </p:cNvCxnSpPr>
          <p:nvPr/>
        </p:nvCxnSpPr>
        <p:spPr bwMode="auto">
          <a:xfrm rot="16200000" flipH="1">
            <a:off x="2948548" y="264374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41" name="AutoShape 26"/>
          <p:cNvCxnSpPr>
            <a:cxnSpLocks noChangeShapeType="1"/>
            <a:stCxn id="13" idx="0"/>
            <a:endCxn id="12" idx="4"/>
          </p:cNvCxnSpPr>
          <p:nvPr/>
        </p:nvCxnSpPr>
        <p:spPr bwMode="auto">
          <a:xfrm rot="5400000" flipH="1" flipV="1">
            <a:off x="3467100" y="2819400"/>
            <a:ext cx="609600" cy="152400"/>
          </a:xfrm>
          <a:prstGeom prst="straightConnector1">
            <a:avLst/>
          </a:prstGeom>
          <a:noFill/>
          <a:ln w="34925">
            <a:solidFill>
              <a:srgbClr val="FF0000"/>
            </a:solidFill>
            <a:round/>
            <a:headEnd/>
            <a:tailEnd type="none" w="med" len="med"/>
          </a:ln>
        </p:spPr>
      </p:cxnSp>
      <p:sp>
        <p:nvSpPr>
          <p:cNvPr id="42" name="Text Box 63"/>
          <p:cNvSpPr txBox="1">
            <a:spLocks noChangeArrowheads="1"/>
          </p:cNvSpPr>
          <p:nvPr/>
        </p:nvSpPr>
        <p:spPr bwMode="auto">
          <a:xfrm>
            <a:off x="3733800" y="26670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3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43" name="AutoShape 26"/>
          <p:cNvCxnSpPr>
            <a:cxnSpLocks noChangeShapeType="1"/>
            <a:stCxn id="11" idx="6"/>
            <a:endCxn id="13" idx="3"/>
          </p:cNvCxnSpPr>
          <p:nvPr/>
        </p:nvCxnSpPr>
        <p:spPr bwMode="auto">
          <a:xfrm flipV="1">
            <a:off x="2057400" y="3525604"/>
            <a:ext cx="1503596" cy="3224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2582694" y="335280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10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4800600" y="1371600"/>
            <a:ext cx="3657600" cy="28194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Edges in sorted order:</a:t>
            </a:r>
          </a:p>
          <a:p>
            <a:pPr>
              <a:buNone/>
            </a:pPr>
            <a:r>
              <a:rPr lang="en-US" dirty="0" smtClean="0"/>
              <a:t>1:  </a:t>
            </a:r>
            <a:r>
              <a:rPr lang="en-US" dirty="0" smtClean="0">
                <a:solidFill>
                  <a:schemeClr val="bg2"/>
                </a:solidFill>
              </a:rPr>
              <a:t>(A,D)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/>
                </a:solidFill>
              </a:rPr>
              <a:t>(C,D)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/>
                </a:solidFill>
              </a:rPr>
              <a:t>(B,E)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/>
                </a:solidFill>
              </a:rPr>
              <a:t>(D,E)</a:t>
            </a:r>
          </a:p>
          <a:p>
            <a:pPr>
              <a:buNone/>
            </a:pPr>
            <a:r>
              <a:rPr lang="en-US" dirty="0" smtClean="0"/>
              <a:t>2:  </a:t>
            </a:r>
            <a:r>
              <a:rPr lang="en-US" dirty="0" smtClean="0">
                <a:solidFill>
                  <a:schemeClr val="bg2"/>
                </a:solidFill>
              </a:rPr>
              <a:t>(A,B)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/>
                </a:solidFill>
              </a:rPr>
              <a:t>(C,F)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/>
                </a:solidFill>
              </a:rPr>
              <a:t>(A,C)</a:t>
            </a:r>
          </a:p>
          <a:p>
            <a:pPr>
              <a:buNone/>
            </a:pPr>
            <a:r>
              <a:rPr lang="en-US" dirty="0" smtClean="0"/>
              <a:t>3:  </a:t>
            </a:r>
            <a:r>
              <a:rPr lang="en-US" dirty="0" smtClean="0">
                <a:solidFill>
                  <a:schemeClr val="bg2"/>
                </a:solidFill>
              </a:rPr>
              <a:t>(E,G)</a:t>
            </a:r>
          </a:p>
          <a:p>
            <a:pPr>
              <a:buNone/>
            </a:pPr>
            <a:r>
              <a:rPr lang="en-US" dirty="0" smtClean="0"/>
              <a:t>5:  (D,G), (B,D)</a:t>
            </a:r>
          </a:p>
          <a:p>
            <a:pPr>
              <a:buNone/>
            </a:pPr>
            <a:r>
              <a:rPr lang="en-US" dirty="0" smtClean="0"/>
              <a:t>6:  (D,F)</a:t>
            </a:r>
          </a:p>
          <a:p>
            <a:pPr>
              <a:buNone/>
            </a:pPr>
            <a:r>
              <a:rPr lang="en-US" dirty="0" smtClean="0"/>
              <a:t>10: (F,G)</a:t>
            </a:r>
            <a:endParaRPr lang="en-US" dirty="0"/>
          </a:p>
        </p:txBody>
      </p:sp>
      <p:sp>
        <p:nvSpPr>
          <p:cNvPr id="47" name="Content Placeholder 2"/>
          <p:cNvSpPr txBox="1">
            <a:spLocks/>
          </p:cNvSpPr>
          <p:nvPr/>
        </p:nvSpPr>
        <p:spPr bwMode="auto">
          <a:xfrm>
            <a:off x="990600" y="47244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 (A,D), (C,D), (B,E), (D,E), (C,F), (E,G)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90600" y="5616714"/>
            <a:ext cx="7340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Note: At each step, the union/find sets are the trees in the forest</a:t>
            </a:r>
          </a:p>
        </p:txBody>
      </p:sp>
    </p:spTree>
    <p:extLst>
      <p:ext uri="{BB962C8B-B14F-4D97-AF65-F5344CB8AC3E}">
        <p14:creationId xmlns:p14="http://schemas.microsoft.com/office/powerpoint/2010/main" val="402918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452222-FEB5-496B-8021-EFEF46C7A20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400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81000" y="76200"/>
            <a:ext cx="8458200" cy="1143000"/>
          </a:xfrm>
          <a:noFill/>
        </p:spPr>
        <p:txBody>
          <a:bodyPr/>
          <a:lstStyle/>
          <a:p>
            <a:pPr eaLnBrk="1" hangingPunct="1"/>
            <a:r>
              <a:rPr lang="en-US" altLang="en-US" dirty="0" err="1" smtClean="0">
                <a:solidFill>
                  <a:srgbClr val="0000FF"/>
                </a:solidFill>
              </a:rPr>
              <a:t>Kruskal’s</a:t>
            </a:r>
            <a:r>
              <a:rPr lang="en-US" altLang="en-US" dirty="0" smtClean="0">
                <a:solidFill>
                  <a:srgbClr val="0000FF"/>
                </a:solidFill>
              </a:rPr>
              <a:t> Algorithm: Correctness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28600" y="1219200"/>
            <a:ext cx="8763000" cy="5105400"/>
          </a:xfrm>
        </p:spPr>
        <p:txBody>
          <a:bodyPr/>
          <a:lstStyle/>
          <a:p>
            <a:pPr eaLnBrk="1" hangingPunct="1">
              <a:lnSpc>
                <a:spcPct val="30000"/>
              </a:lnSpc>
              <a:buFontTx/>
              <a:buNone/>
            </a:pPr>
            <a:endParaRPr lang="en-US" altLang="en-US" sz="2400" smtClean="0"/>
          </a:p>
          <a:p>
            <a:pPr eaLnBrk="1" hangingPunct="1">
              <a:lnSpc>
                <a:spcPct val="30000"/>
              </a:lnSpc>
              <a:buFontTx/>
              <a:buNone/>
            </a:pPr>
            <a:r>
              <a:rPr lang="en-US" altLang="en-US" sz="2400" smtClean="0"/>
              <a:t>It clearly generates a spanning tree. Call it </a:t>
            </a:r>
            <a:r>
              <a:rPr lang="en-US" altLang="en-US" sz="2400" smtClean="0">
                <a:solidFill>
                  <a:srgbClr val="FF0000"/>
                </a:solidFill>
              </a:rPr>
              <a:t>T</a:t>
            </a:r>
            <a:r>
              <a:rPr lang="en-US" altLang="en-US" sz="2400" baseline="-25000" smtClean="0">
                <a:solidFill>
                  <a:srgbClr val="FF0000"/>
                </a:solidFill>
              </a:rPr>
              <a:t>K</a:t>
            </a:r>
            <a:r>
              <a:rPr lang="en-US" altLang="en-US" sz="2400" smtClean="0"/>
              <a:t>.</a:t>
            </a:r>
          </a:p>
          <a:p>
            <a:pPr eaLnBrk="1" hangingPunct="1">
              <a:lnSpc>
                <a:spcPct val="30000"/>
              </a:lnSpc>
              <a:buFontTx/>
              <a:buNone/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/>
              <a:t>Suppose </a:t>
            </a:r>
            <a:r>
              <a:rPr lang="en-US" altLang="en-US" sz="2400" smtClean="0">
                <a:solidFill>
                  <a:srgbClr val="FF0000"/>
                </a:solidFill>
              </a:rPr>
              <a:t>T</a:t>
            </a:r>
            <a:r>
              <a:rPr lang="en-US" altLang="en-US" sz="2400" baseline="-25000" smtClean="0">
                <a:solidFill>
                  <a:srgbClr val="FF0000"/>
                </a:solidFill>
              </a:rPr>
              <a:t>K</a:t>
            </a:r>
            <a:r>
              <a:rPr lang="en-US" altLang="en-US" sz="2400" smtClean="0"/>
              <a:t> is </a:t>
            </a:r>
            <a:r>
              <a:rPr lang="en-US" altLang="en-US" sz="2400" i="1" smtClean="0"/>
              <a:t>not</a:t>
            </a:r>
            <a:r>
              <a:rPr lang="en-US" altLang="en-US" sz="2400" smtClean="0"/>
              <a:t> minimum: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/>
              <a:t>Pick another spanning tree </a:t>
            </a:r>
            <a:r>
              <a:rPr lang="en-US" altLang="en-US" sz="2400" smtClean="0">
                <a:solidFill>
                  <a:srgbClr val="FF0000"/>
                </a:solidFill>
              </a:rPr>
              <a:t>T</a:t>
            </a:r>
            <a:r>
              <a:rPr lang="en-US" altLang="en-US" sz="2400" baseline="-25000" smtClean="0">
                <a:solidFill>
                  <a:srgbClr val="FF0000"/>
                </a:solidFill>
              </a:rPr>
              <a:t>min</a:t>
            </a:r>
            <a:r>
              <a:rPr lang="en-US" altLang="en-US" sz="2400" smtClean="0"/>
              <a:t> with </a:t>
            </a:r>
            <a:r>
              <a:rPr lang="en-US" altLang="en-US" sz="2400" i="1" smtClean="0"/>
              <a:t>lower cost</a:t>
            </a:r>
            <a:r>
              <a:rPr lang="en-US" altLang="en-US" sz="2400" smtClean="0"/>
              <a:t> than </a:t>
            </a:r>
            <a:r>
              <a:rPr lang="en-US" altLang="en-US" sz="2400" smtClean="0">
                <a:solidFill>
                  <a:srgbClr val="FF0000"/>
                </a:solidFill>
              </a:rPr>
              <a:t>T</a:t>
            </a:r>
            <a:r>
              <a:rPr lang="en-US" altLang="en-US" sz="2400" baseline="-25000" smtClean="0">
                <a:solidFill>
                  <a:srgbClr val="FF0000"/>
                </a:solidFill>
              </a:rPr>
              <a:t>K</a:t>
            </a:r>
            <a:endParaRPr lang="en-US" altLang="en-US" sz="240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/>
              <a:t>Pick the smallest edge </a:t>
            </a:r>
            <a:r>
              <a:rPr lang="en-US" altLang="en-US" sz="2400" i="1" smtClean="0">
                <a:solidFill>
                  <a:schemeClr val="accent2"/>
                </a:solidFill>
              </a:rPr>
              <a:t>e</a:t>
            </a:r>
            <a:r>
              <a:rPr lang="en-US" altLang="en-US" sz="2400" baseline="-25000" smtClean="0">
                <a:solidFill>
                  <a:schemeClr val="accent2"/>
                </a:solidFill>
              </a:rPr>
              <a:t>1</a:t>
            </a:r>
            <a:r>
              <a:rPr lang="en-US" altLang="en-US" sz="2400" smtClean="0"/>
              <a:t>=(</a:t>
            </a:r>
            <a:r>
              <a:rPr lang="en-US" altLang="en-US" sz="2400" i="1" smtClean="0">
                <a:solidFill>
                  <a:schemeClr val="accent2"/>
                </a:solidFill>
              </a:rPr>
              <a:t>u</a:t>
            </a:r>
            <a:r>
              <a:rPr lang="en-US" altLang="en-US" sz="2400" smtClean="0"/>
              <a:t>,</a:t>
            </a:r>
            <a:r>
              <a:rPr lang="en-US" altLang="en-US" sz="2400" i="1" smtClean="0">
                <a:solidFill>
                  <a:schemeClr val="accent2"/>
                </a:solidFill>
              </a:rPr>
              <a:t>v</a:t>
            </a:r>
            <a:r>
              <a:rPr lang="en-US" altLang="en-US" sz="2400" smtClean="0"/>
              <a:t>)</a:t>
            </a:r>
            <a:r>
              <a:rPr lang="en-US" altLang="en-US" sz="2400" b="1" smtClean="0"/>
              <a:t> </a:t>
            </a:r>
            <a:r>
              <a:rPr lang="en-US" altLang="en-US" sz="2400" smtClean="0"/>
              <a:t>in </a:t>
            </a:r>
            <a:r>
              <a:rPr lang="en-US" altLang="en-US" sz="2400" smtClean="0">
                <a:solidFill>
                  <a:srgbClr val="FF0000"/>
                </a:solidFill>
              </a:rPr>
              <a:t>T</a:t>
            </a:r>
            <a:r>
              <a:rPr lang="en-US" altLang="en-US" sz="2400" baseline="-25000" smtClean="0">
                <a:solidFill>
                  <a:srgbClr val="FF0000"/>
                </a:solidFill>
              </a:rPr>
              <a:t>K</a:t>
            </a:r>
            <a:r>
              <a:rPr lang="en-US" altLang="en-US" sz="2400" smtClean="0"/>
              <a:t> that is not in </a:t>
            </a:r>
            <a:r>
              <a:rPr lang="en-US" altLang="en-US" sz="2400" smtClean="0">
                <a:solidFill>
                  <a:srgbClr val="FF0000"/>
                </a:solidFill>
              </a:rPr>
              <a:t>T</a:t>
            </a:r>
            <a:r>
              <a:rPr lang="en-US" altLang="en-US" sz="2400" baseline="-25000" smtClean="0">
                <a:solidFill>
                  <a:srgbClr val="FF0000"/>
                </a:solidFill>
              </a:rPr>
              <a:t>min</a:t>
            </a:r>
            <a:endParaRPr lang="en-US" altLang="en-US" sz="240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solidFill>
                  <a:srgbClr val="FF0000"/>
                </a:solidFill>
              </a:rPr>
              <a:t>T</a:t>
            </a:r>
            <a:r>
              <a:rPr lang="en-US" altLang="en-US" sz="2400" baseline="-25000" smtClean="0">
                <a:solidFill>
                  <a:srgbClr val="FF0000"/>
                </a:solidFill>
              </a:rPr>
              <a:t>min</a:t>
            </a:r>
            <a:r>
              <a:rPr lang="en-US" altLang="en-US" sz="2400" smtClean="0"/>
              <a:t> already has a path </a:t>
            </a:r>
            <a:r>
              <a:rPr lang="en-US" altLang="en-US" sz="2400" i="1" smtClean="0">
                <a:solidFill>
                  <a:schemeClr val="accent2"/>
                </a:solidFill>
              </a:rPr>
              <a:t>p</a:t>
            </a:r>
            <a:r>
              <a:rPr lang="en-US" altLang="en-US" sz="2400" smtClean="0"/>
              <a:t> in </a:t>
            </a:r>
            <a:r>
              <a:rPr lang="en-US" altLang="en-US" sz="2400" smtClean="0">
                <a:solidFill>
                  <a:srgbClr val="FF0000"/>
                </a:solidFill>
              </a:rPr>
              <a:t>T</a:t>
            </a:r>
            <a:r>
              <a:rPr lang="en-US" altLang="en-US" sz="2400" baseline="-25000" smtClean="0">
                <a:solidFill>
                  <a:srgbClr val="FF0000"/>
                </a:solidFill>
              </a:rPr>
              <a:t>min</a:t>
            </a:r>
            <a:r>
              <a:rPr lang="en-US" altLang="en-US" sz="2400" smtClean="0"/>
              <a:t> from </a:t>
            </a:r>
            <a:r>
              <a:rPr lang="en-US" altLang="en-US" sz="2400" i="1" smtClean="0">
                <a:solidFill>
                  <a:schemeClr val="accent2"/>
                </a:solidFill>
              </a:rPr>
              <a:t>u</a:t>
            </a:r>
            <a:r>
              <a:rPr lang="en-US" altLang="en-US" sz="2400" smtClean="0"/>
              <a:t> to </a:t>
            </a:r>
            <a:r>
              <a:rPr lang="en-US" altLang="en-US" sz="2400" i="1" smtClean="0">
                <a:solidFill>
                  <a:schemeClr val="accent2"/>
                </a:solidFill>
              </a:rPr>
              <a:t>v</a:t>
            </a: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>
                <a:sym typeface="Symbol" pitchFamily="18" charset="2"/>
              </a:rPr>
              <a:t></a:t>
            </a:r>
            <a:r>
              <a:rPr lang="en-US" altLang="en-US" sz="2400" smtClean="0"/>
              <a:t>  Adding </a:t>
            </a:r>
            <a:r>
              <a:rPr lang="en-US" altLang="en-US" sz="2400" i="1" smtClean="0">
                <a:solidFill>
                  <a:schemeClr val="accent2"/>
                </a:solidFill>
              </a:rPr>
              <a:t>e</a:t>
            </a:r>
            <a:r>
              <a:rPr lang="en-US" altLang="en-US" sz="2400" baseline="-25000" smtClean="0">
                <a:solidFill>
                  <a:schemeClr val="accent2"/>
                </a:solidFill>
              </a:rPr>
              <a:t>1</a:t>
            </a:r>
            <a:r>
              <a:rPr lang="en-US" altLang="en-US" sz="2400" smtClean="0"/>
              <a:t> to </a:t>
            </a:r>
            <a:r>
              <a:rPr lang="en-US" altLang="en-US" sz="2400" smtClean="0">
                <a:solidFill>
                  <a:srgbClr val="FF0000"/>
                </a:solidFill>
              </a:rPr>
              <a:t>T</a:t>
            </a:r>
            <a:r>
              <a:rPr lang="en-US" altLang="en-US" sz="2400" baseline="-25000" smtClean="0">
                <a:solidFill>
                  <a:srgbClr val="FF0000"/>
                </a:solidFill>
              </a:rPr>
              <a:t>min</a:t>
            </a:r>
            <a:r>
              <a:rPr lang="en-US" altLang="en-US" sz="2400" smtClean="0"/>
              <a:t> will create a cycle in </a:t>
            </a:r>
            <a:r>
              <a:rPr lang="en-US" altLang="en-US" sz="2400" smtClean="0">
                <a:solidFill>
                  <a:srgbClr val="FF0000"/>
                </a:solidFill>
              </a:rPr>
              <a:t>T</a:t>
            </a:r>
            <a:r>
              <a:rPr lang="en-US" altLang="en-US" sz="2400" baseline="-25000" smtClean="0">
                <a:solidFill>
                  <a:srgbClr val="FF0000"/>
                </a:solidFill>
              </a:rPr>
              <a:t>min</a:t>
            </a:r>
            <a:endParaRPr lang="en-US" altLang="en-US" sz="240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en-US" sz="2400" smtClean="0"/>
              <a:t>Pick an edge </a:t>
            </a:r>
            <a:r>
              <a:rPr lang="en-US" altLang="en-US" sz="2400" i="1" smtClean="0">
                <a:solidFill>
                  <a:schemeClr val="accent2"/>
                </a:solidFill>
              </a:rPr>
              <a:t>e</a:t>
            </a:r>
            <a:r>
              <a:rPr lang="en-US" altLang="en-US" sz="2400" baseline="-25000" smtClean="0">
                <a:solidFill>
                  <a:schemeClr val="accent2"/>
                </a:solidFill>
              </a:rPr>
              <a:t>2</a:t>
            </a:r>
            <a:r>
              <a:rPr lang="en-US" altLang="en-US" sz="2400" smtClean="0"/>
              <a:t> in </a:t>
            </a:r>
            <a:r>
              <a:rPr lang="en-US" altLang="en-US" sz="2400" i="1" smtClean="0">
                <a:solidFill>
                  <a:schemeClr val="accent2"/>
                </a:solidFill>
              </a:rPr>
              <a:t>p</a:t>
            </a:r>
            <a:r>
              <a:rPr lang="en-US" altLang="en-US" sz="2400" smtClean="0"/>
              <a:t> that Kruskal’s algorithm considered </a:t>
            </a:r>
            <a:r>
              <a:rPr lang="en-US" altLang="en-US" sz="2400" i="1" smtClean="0"/>
              <a:t>after </a:t>
            </a:r>
            <a:r>
              <a:rPr lang="en-US" altLang="en-US" sz="2400" smtClean="0"/>
              <a:t>adding </a:t>
            </a:r>
            <a:r>
              <a:rPr lang="en-US" altLang="en-US" sz="2400" i="1" smtClean="0">
                <a:solidFill>
                  <a:schemeClr val="accent2"/>
                </a:solidFill>
              </a:rPr>
              <a:t>e</a:t>
            </a:r>
            <a:r>
              <a:rPr lang="en-US" altLang="en-US" sz="2400" baseline="-25000" smtClean="0">
                <a:solidFill>
                  <a:schemeClr val="accent2"/>
                </a:solidFill>
              </a:rPr>
              <a:t>1</a:t>
            </a:r>
            <a:r>
              <a:rPr lang="en-US" altLang="en-US" sz="2400" smtClean="0"/>
              <a:t> (must exist: u and v unconnected when e</a:t>
            </a:r>
            <a:r>
              <a:rPr lang="en-US" altLang="en-US" sz="2400" baseline="-25000" smtClean="0"/>
              <a:t>1 </a:t>
            </a:r>
            <a:r>
              <a:rPr lang="en-US" altLang="en-US" sz="2400" smtClean="0"/>
              <a:t>considered)</a:t>
            </a:r>
            <a:br>
              <a:rPr lang="en-US" altLang="en-US" sz="2400" smtClean="0"/>
            </a:br>
            <a:r>
              <a:rPr lang="en-US" altLang="en-US" sz="2400" smtClean="0">
                <a:sym typeface="Symbol" pitchFamily="18" charset="2"/>
              </a:rPr>
              <a:t>  cost(</a:t>
            </a:r>
            <a:r>
              <a:rPr lang="en-US" altLang="en-US" sz="2400" i="1" smtClean="0">
                <a:solidFill>
                  <a:schemeClr val="accent2"/>
                </a:solidFill>
                <a:sym typeface="Symbol" pitchFamily="18" charset="2"/>
              </a:rPr>
              <a:t>e</a:t>
            </a:r>
            <a:r>
              <a:rPr lang="en-US" altLang="en-US" sz="2400" baseline="-25000" smtClean="0">
                <a:solidFill>
                  <a:schemeClr val="accent2"/>
                </a:solidFill>
                <a:sym typeface="Symbol" pitchFamily="18" charset="2"/>
              </a:rPr>
              <a:t>2</a:t>
            </a:r>
            <a:r>
              <a:rPr lang="en-US" altLang="en-US" sz="2400" smtClean="0">
                <a:sym typeface="Symbol" pitchFamily="18" charset="2"/>
              </a:rPr>
              <a:t>)  cost(</a:t>
            </a:r>
            <a:r>
              <a:rPr lang="en-US" altLang="en-US" sz="2400" i="1" smtClean="0">
                <a:solidFill>
                  <a:schemeClr val="accent2"/>
                </a:solidFill>
                <a:sym typeface="Symbol" pitchFamily="18" charset="2"/>
              </a:rPr>
              <a:t>e</a:t>
            </a:r>
            <a:r>
              <a:rPr lang="en-US" altLang="en-US" sz="2400" baseline="-25000" smtClean="0">
                <a:solidFill>
                  <a:schemeClr val="accent2"/>
                </a:solidFill>
                <a:sym typeface="Symbol" pitchFamily="18" charset="2"/>
              </a:rPr>
              <a:t>1</a:t>
            </a:r>
            <a:r>
              <a:rPr lang="en-US" altLang="en-US" sz="2400" smtClean="0">
                <a:sym typeface="Symbol" pitchFamily="18" charset="2"/>
              </a:rPr>
              <a:t>)</a:t>
            </a:r>
            <a:br>
              <a:rPr lang="en-US" altLang="en-US" sz="2400" smtClean="0">
                <a:sym typeface="Symbol" pitchFamily="18" charset="2"/>
              </a:rPr>
            </a:br>
            <a:r>
              <a:rPr lang="en-US" altLang="en-US" sz="2400" smtClean="0">
                <a:sym typeface="Symbol" pitchFamily="18" charset="2"/>
              </a:rPr>
              <a:t>  can replace </a:t>
            </a:r>
            <a:r>
              <a:rPr lang="en-US" altLang="en-US" sz="2400" i="1" smtClean="0">
                <a:solidFill>
                  <a:schemeClr val="accent2"/>
                </a:solidFill>
                <a:sym typeface="Symbol" pitchFamily="18" charset="2"/>
              </a:rPr>
              <a:t>e</a:t>
            </a:r>
            <a:r>
              <a:rPr lang="en-US" altLang="en-US" sz="2400" baseline="-25000" smtClean="0">
                <a:solidFill>
                  <a:schemeClr val="accent2"/>
                </a:solidFill>
                <a:sym typeface="Symbol" pitchFamily="18" charset="2"/>
              </a:rPr>
              <a:t>2</a:t>
            </a:r>
            <a:r>
              <a:rPr lang="en-US" altLang="en-US" sz="2400" smtClean="0">
                <a:sym typeface="Symbol" pitchFamily="18" charset="2"/>
              </a:rPr>
              <a:t> with </a:t>
            </a:r>
            <a:r>
              <a:rPr lang="en-US" altLang="en-US" sz="2400" i="1" smtClean="0">
                <a:solidFill>
                  <a:schemeClr val="accent2"/>
                </a:solidFill>
                <a:sym typeface="Symbol" pitchFamily="18" charset="2"/>
              </a:rPr>
              <a:t>e</a:t>
            </a:r>
            <a:r>
              <a:rPr lang="en-US" altLang="en-US" sz="2400" baseline="-25000" smtClean="0">
                <a:solidFill>
                  <a:schemeClr val="accent2"/>
                </a:solidFill>
                <a:sym typeface="Symbol" pitchFamily="18" charset="2"/>
              </a:rPr>
              <a:t>1</a:t>
            </a:r>
            <a:r>
              <a:rPr lang="en-US" altLang="en-US" sz="2400" smtClean="0">
                <a:sym typeface="Symbol" pitchFamily="18" charset="2"/>
              </a:rPr>
              <a:t> in </a:t>
            </a:r>
            <a:r>
              <a:rPr lang="en-US" altLang="en-US" sz="2400" smtClean="0">
                <a:solidFill>
                  <a:srgbClr val="FF0000"/>
                </a:solidFill>
                <a:sym typeface="Symbol" pitchFamily="18" charset="2"/>
              </a:rPr>
              <a:t>T</a:t>
            </a:r>
            <a:r>
              <a:rPr lang="en-US" altLang="en-US" sz="2400" baseline="-25000" smtClean="0">
                <a:solidFill>
                  <a:srgbClr val="FF0000"/>
                </a:solidFill>
                <a:sym typeface="Symbol" pitchFamily="18" charset="2"/>
              </a:rPr>
              <a:t>min</a:t>
            </a:r>
            <a:r>
              <a:rPr lang="en-US" altLang="en-US" sz="2400" smtClean="0">
                <a:sym typeface="Symbol" pitchFamily="18" charset="2"/>
              </a:rPr>
              <a:t> without increasing cost!</a:t>
            </a:r>
          </a:p>
          <a:p>
            <a:pPr lvl="1"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en-US" sz="2400" smtClean="0">
                <a:sym typeface="Symbol" pitchFamily="18" charset="2"/>
              </a:rPr>
              <a:t>Keep doing this until </a:t>
            </a:r>
            <a:r>
              <a:rPr lang="en-US" altLang="en-US" sz="2400" smtClean="0">
                <a:solidFill>
                  <a:srgbClr val="FF0000"/>
                </a:solidFill>
                <a:sym typeface="Symbol" pitchFamily="18" charset="2"/>
              </a:rPr>
              <a:t>T</a:t>
            </a:r>
            <a:r>
              <a:rPr lang="en-US" altLang="en-US" sz="2400" baseline="-25000" smtClean="0">
                <a:solidFill>
                  <a:srgbClr val="FF0000"/>
                </a:solidFill>
                <a:sym typeface="Symbol" pitchFamily="18" charset="2"/>
              </a:rPr>
              <a:t>min</a:t>
            </a:r>
            <a:r>
              <a:rPr lang="en-US" altLang="en-US" sz="2400" smtClean="0">
                <a:sym typeface="Symbol" pitchFamily="18" charset="2"/>
              </a:rPr>
              <a:t> is identical to </a:t>
            </a:r>
            <a:r>
              <a:rPr lang="en-US" altLang="en-US" sz="2400" smtClean="0">
                <a:solidFill>
                  <a:srgbClr val="FF0000"/>
                </a:solidFill>
                <a:sym typeface="Symbol" pitchFamily="18" charset="2"/>
              </a:rPr>
              <a:t>T</a:t>
            </a:r>
            <a:r>
              <a:rPr lang="en-US" altLang="en-US" sz="2400" baseline="-25000" smtClean="0">
                <a:solidFill>
                  <a:srgbClr val="FF0000"/>
                </a:solidFill>
                <a:sym typeface="Symbol" pitchFamily="18" charset="2"/>
              </a:rPr>
              <a:t>K</a:t>
            </a:r>
            <a:r>
              <a:rPr lang="en-US" altLang="en-US" sz="2400" smtClean="0">
                <a:sym typeface="Symbol" pitchFamily="18" charset="2"/>
              </a:rPr>
              <a:t/>
            </a:r>
            <a:br>
              <a:rPr lang="en-US" altLang="en-US" sz="2400" smtClean="0">
                <a:sym typeface="Symbol" pitchFamily="18" charset="2"/>
              </a:rPr>
            </a:br>
            <a:r>
              <a:rPr lang="en-US" altLang="en-US" sz="2400" smtClean="0">
                <a:sym typeface="Symbol" pitchFamily="18" charset="2"/>
              </a:rPr>
              <a:t>  </a:t>
            </a:r>
            <a:r>
              <a:rPr lang="en-US" altLang="en-US" sz="2400" smtClean="0">
                <a:solidFill>
                  <a:srgbClr val="FF0000"/>
                </a:solidFill>
                <a:sym typeface="Symbol" pitchFamily="18" charset="2"/>
              </a:rPr>
              <a:t>T</a:t>
            </a:r>
            <a:r>
              <a:rPr lang="en-US" altLang="en-US" sz="2400" baseline="-25000" smtClean="0">
                <a:solidFill>
                  <a:srgbClr val="FF0000"/>
                </a:solidFill>
                <a:sym typeface="Symbol" pitchFamily="18" charset="2"/>
              </a:rPr>
              <a:t>K</a:t>
            </a:r>
            <a:r>
              <a:rPr lang="en-US" altLang="en-US" sz="2400" smtClean="0">
                <a:sym typeface="Symbol" pitchFamily="18" charset="2"/>
              </a:rPr>
              <a:t> must also be minimal – contradiction!</a:t>
            </a:r>
          </a:p>
        </p:txBody>
      </p:sp>
      <p:sp>
        <p:nvSpPr>
          <p:cNvPr id="35845" name="AutoShape 4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629400" y="1524000"/>
            <a:ext cx="2209800" cy="6096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Draw diagram!!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CSE373: Data Structures &amp; Algorithms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54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452222-FEB5-496B-8021-EFEF46C7A20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400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81000" y="76200"/>
            <a:ext cx="8458200" cy="1143000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FF"/>
                </a:solidFill>
              </a:rPr>
              <a:t>Today’s Takeaways</a:t>
            </a:r>
            <a:endParaRPr lang="en-US" altLang="en-US" dirty="0" smtClean="0">
              <a:solidFill>
                <a:srgbClr val="0000FF"/>
              </a:solidFill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28600" y="1219200"/>
            <a:ext cx="87630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Understand Spanning Trees and some greedy algorithms (graph traversal + disjoint sets) for finding them</a:t>
            </a:r>
          </a:p>
          <a:p>
            <a:endParaRPr lang="en-US" dirty="0"/>
          </a:p>
          <a:p>
            <a:r>
              <a:rPr lang="en-US" dirty="0" smtClean="0"/>
              <a:t>Understand Minimum Spanning Trees, and the two main algorithms for finding them:</a:t>
            </a:r>
          </a:p>
          <a:p>
            <a:pPr lvl="1"/>
            <a:r>
              <a:rPr lang="en-US" dirty="0" smtClean="0"/>
              <a:t>Prim’s: like </a:t>
            </a:r>
            <a:r>
              <a:rPr lang="en-US" dirty="0" err="1" smtClean="0"/>
              <a:t>Dijkstra’s</a:t>
            </a:r>
            <a:r>
              <a:rPr lang="en-US" dirty="0" smtClean="0"/>
              <a:t>, but pick the least cost edge</a:t>
            </a:r>
          </a:p>
          <a:p>
            <a:pPr lvl="1"/>
            <a:r>
              <a:rPr lang="en-US" dirty="0" err="1" smtClean="0"/>
              <a:t>Kruskal’s</a:t>
            </a:r>
            <a:r>
              <a:rPr lang="en-US" dirty="0" smtClean="0"/>
              <a:t>: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30000"/>
              </a:lnSpc>
              <a:buNone/>
            </a:pPr>
            <a:endParaRPr lang="en-US" altLang="en-US" dirty="0" smtClean="0"/>
          </a:p>
        </p:txBody>
      </p:sp>
      <p:sp>
        <p:nvSpPr>
          <p:cNvPr id="35845" name="AutoShape 4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629400" y="1524000"/>
            <a:ext cx="2209800" cy="6096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Draw diagram!!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CSE373: Data Structures &amp; Algorithms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47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Two Approaches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Different algorithmic approaches to the spanning-tree problem:</a:t>
            </a:r>
          </a:p>
          <a:p>
            <a:pPr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 a graph traversal (e.g., depth-first search, but any traversal will do), keeping track of edges that form a tree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Iterate through edges; add to output any edge that does not create a cycle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CSE373: Data Structures &amp; Algorithms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8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Spanning tree via DFS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CSE373: Data Structures &amp; Algorithms</a:t>
            </a:r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43701" y="1219200"/>
            <a:ext cx="6634995" cy="4182524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spanning_tree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(Graph G) {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  for each node </a:t>
            </a:r>
            <a:r>
              <a:rPr lang="en-US" sz="2000" kern="0" dirty="0">
                <a:latin typeface="Courier New" pitchFamily="49" charset="0"/>
              </a:rPr>
              <a:t>v</a:t>
            </a:r>
            <a:r>
              <a:rPr lang="en-US" sz="2000" kern="0" dirty="0" smtClean="0">
                <a:latin typeface="Courier New" pitchFamily="49" charset="0"/>
              </a:rPr>
              <a:t>: 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>
                <a:latin typeface="Courier New" pitchFamily="49" charset="0"/>
              </a:rPr>
              <a:t>	</a:t>
            </a:r>
            <a:r>
              <a:rPr lang="en-US" sz="2000" kern="0" dirty="0" smtClean="0">
                <a:latin typeface="Courier New" pitchFamily="49" charset="0"/>
              </a:rPr>
              <a:t>	</a:t>
            </a:r>
            <a:r>
              <a:rPr lang="en-US" sz="2000" kern="0" dirty="0" err="1" smtClean="0">
                <a:latin typeface="Courier New" pitchFamily="49" charset="0"/>
              </a:rPr>
              <a:t>v.</a:t>
            </a:r>
            <a:r>
              <a:rPr lang="en-US" sz="2000" kern="0" dirty="0" err="1" smtClean="0">
                <a:latin typeface="Courier New" pitchFamily="49" charset="0"/>
              </a:rPr>
              <a:t>marked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= false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>
                <a:latin typeface="Courier New" pitchFamily="49" charset="0"/>
              </a:rPr>
              <a:t>	</a:t>
            </a:r>
            <a:r>
              <a:rPr lang="en-US" sz="2000" b="1" kern="0" dirty="0" err="1" smtClean="0">
                <a:latin typeface="Courier New" pitchFamily="49" charset="0"/>
              </a:rPr>
              <a:t>dfs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</a:t>
            </a:r>
            <a:r>
              <a:rPr lang="en-US" sz="2000" b="1" kern="0" noProof="0" dirty="0" err="1" smtClean="0">
                <a:latin typeface="Courier New" pitchFamily="49" charset="0"/>
              </a:rPr>
              <a:t>someRandomStartNode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noProof="0" dirty="0" err="1" smtClean="0">
                <a:latin typeface="Courier New" pitchFamily="49" charset="0"/>
              </a:rPr>
              <a:t>dfs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(Vertex </a:t>
            </a:r>
            <a:r>
              <a:rPr lang="en-US" sz="2000" b="1" kern="0" noProof="0" dirty="0">
                <a:latin typeface="Courier New" pitchFamily="49" charset="0"/>
              </a:rPr>
              <a:t>a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 {  // recursive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DFS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err="1" smtClean="0">
                <a:latin typeface="Courier New" pitchFamily="49" charset="0"/>
              </a:rPr>
              <a:t>a</a:t>
            </a:r>
            <a:r>
              <a:rPr lang="en-US" sz="2000" kern="0" dirty="0" err="1" smtClean="0">
                <a:latin typeface="Courier New" pitchFamily="49" charset="0"/>
              </a:rPr>
              <a:t>.marked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= true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  for each </a:t>
            </a:r>
            <a:r>
              <a:rPr lang="en-US" sz="2000" kern="0" dirty="0">
                <a:latin typeface="Courier New" pitchFamily="49" charset="0"/>
              </a:rPr>
              <a:t>b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adjacent to a</a:t>
            </a:r>
            <a:r>
              <a:rPr lang="en-US" sz="2000" kern="0" dirty="0" smtClean="0">
                <a:latin typeface="Courier New" pitchFamily="49" charset="0"/>
              </a:rPr>
              <a:t>:</a:t>
            </a:r>
            <a:endParaRPr lang="en-US" sz="2000" kern="0" dirty="0" smtClean="0"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	  if(</a:t>
            </a:r>
            <a:r>
              <a:rPr lang="en-US" sz="2000" kern="0" dirty="0" smtClean="0">
                <a:latin typeface="Courier New" pitchFamily="49" charset="0"/>
              </a:rPr>
              <a:t>!</a:t>
            </a:r>
            <a:r>
              <a:rPr lang="en-US" sz="2000" kern="0" dirty="0" err="1">
                <a:latin typeface="Courier New" pitchFamily="49" charset="0"/>
              </a:rPr>
              <a:t>b</a:t>
            </a:r>
            <a:r>
              <a:rPr lang="en-US" sz="2000" kern="0" dirty="0" err="1" smtClean="0">
                <a:latin typeface="Courier New" pitchFamily="49" charset="0"/>
              </a:rPr>
              <a:t>.marked</a:t>
            </a:r>
            <a:r>
              <a:rPr lang="en-US" sz="2000" kern="0" dirty="0" smtClean="0">
                <a:latin typeface="Courier New" pitchFamily="49" charset="0"/>
              </a:rPr>
              <a:t>) {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      add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>
                <a:latin typeface="Courier New" pitchFamily="49" charset="0"/>
              </a:rPr>
              <a:t>a</a:t>
            </a:r>
            <a:r>
              <a:rPr lang="en-US" sz="2000" kern="0" dirty="0" err="1" smtClean="0">
                <a:latin typeface="Courier New" pitchFamily="49" charset="0"/>
              </a:rPr>
              <a:t>,</a:t>
            </a:r>
            <a:r>
              <a:rPr lang="en-US" sz="2000" kern="0" dirty="0" err="1">
                <a:latin typeface="Courier New" pitchFamily="49" charset="0"/>
              </a:rPr>
              <a:t>b</a:t>
            </a:r>
            <a:r>
              <a:rPr lang="en-US" sz="2000" kern="0" dirty="0" smtClean="0">
                <a:latin typeface="Courier New" pitchFamily="49" charset="0"/>
              </a:rPr>
              <a:t>) </a:t>
            </a:r>
            <a:r>
              <a:rPr lang="en-US" sz="2000" kern="0" dirty="0" smtClean="0">
                <a:latin typeface="Courier New" pitchFamily="49" charset="0"/>
              </a:rPr>
              <a:t>to output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      </a:t>
            </a:r>
            <a:r>
              <a:rPr lang="en-US" sz="2000" kern="0" dirty="0" err="1" smtClean="0">
                <a:latin typeface="Courier New" pitchFamily="49" charset="0"/>
              </a:rPr>
              <a:t>dfs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>
                <a:latin typeface="Courier New" pitchFamily="49" charset="0"/>
              </a:rPr>
              <a:t>b</a:t>
            </a:r>
            <a:r>
              <a:rPr lang="en-US" sz="2000" kern="0" dirty="0" smtClean="0">
                <a:latin typeface="Courier New" pitchFamily="49" charset="0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  }</a:t>
            </a:r>
            <a:endParaRPr lang="en-US" sz="2000" kern="0" dirty="0" smtClean="0"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5476790"/>
            <a:ext cx="73286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Correctness: DFS reaches each </a:t>
            </a:r>
            <a:r>
              <a:rPr lang="en-US" sz="2000" b="0" dirty="0" smtClean="0">
                <a:latin typeface="+mn-lt"/>
              </a:rPr>
              <a:t>node in connected graph.  </a:t>
            </a:r>
          </a:p>
          <a:p>
            <a:r>
              <a:rPr lang="en-US" sz="2000" b="0" dirty="0" smtClean="0">
                <a:latin typeface="+mn-lt"/>
              </a:rPr>
              <a:t>We </a:t>
            </a:r>
            <a:r>
              <a:rPr lang="en-US" sz="2000" b="0" dirty="0" smtClean="0">
                <a:latin typeface="+mn-lt"/>
              </a:rPr>
              <a:t>add one edge to connect </a:t>
            </a:r>
            <a:r>
              <a:rPr lang="en-US" sz="2000" b="0" dirty="0" smtClean="0">
                <a:latin typeface="+mn-lt"/>
              </a:rPr>
              <a:t>it to </a:t>
            </a:r>
            <a:r>
              <a:rPr lang="en-US" sz="2000" b="0" dirty="0" smtClean="0">
                <a:latin typeface="+mn-lt"/>
              </a:rPr>
              <a:t>the already visited nodes.  </a:t>
            </a:r>
            <a:endParaRPr lang="en-US" sz="2000" b="0" dirty="0" smtClean="0">
              <a:latin typeface="+mn-lt"/>
            </a:endParaRPr>
          </a:p>
          <a:p>
            <a:r>
              <a:rPr lang="en-US" sz="2000" b="0" dirty="0" smtClean="0">
                <a:latin typeface="+mn-lt"/>
              </a:rPr>
              <a:t>Order </a:t>
            </a:r>
            <a:r>
              <a:rPr lang="en-US" sz="2000" b="0" dirty="0" smtClean="0">
                <a:latin typeface="+mn-lt"/>
              </a:rPr>
              <a:t>affects result, not </a:t>
            </a:r>
            <a:r>
              <a:rPr lang="en-US" sz="2000" b="0" dirty="0" smtClean="0">
                <a:latin typeface="+mn-lt"/>
              </a:rPr>
              <a:t>correctness.     Runtime</a:t>
            </a:r>
            <a:r>
              <a:rPr lang="en-US" sz="2000" b="0" dirty="0" smtClean="0">
                <a:latin typeface="+mn-lt"/>
              </a:rPr>
              <a:t>: </a:t>
            </a:r>
            <a:r>
              <a:rPr lang="en-US" sz="2000" b="1" i="1" dirty="0" smtClean="0">
                <a:latin typeface="+mn-lt"/>
              </a:rPr>
              <a:t>O</a:t>
            </a:r>
            <a:r>
              <a:rPr lang="en-US" sz="2000" b="1" dirty="0" smtClean="0">
                <a:latin typeface="+mn-lt"/>
              </a:rPr>
              <a:t>(|E|)</a:t>
            </a:r>
          </a:p>
        </p:txBody>
      </p:sp>
    </p:spTree>
    <p:extLst>
      <p:ext uri="{BB962C8B-B14F-4D97-AF65-F5344CB8AC3E}">
        <p14:creationId xmlns:p14="http://schemas.microsoft.com/office/powerpoint/2010/main" val="102608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Example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600200"/>
            <a:ext cx="1737516" cy="449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dfs</a:t>
            </a:r>
            <a:r>
              <a:rPr lang="en-US" dirty="0" smtClean="0"/>
              <a:t>(1)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CSE373: Data Structures &amp; Algorithms</a:t>
            </a:r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014662" y="38115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614862" y="42687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986462" y="38115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4614862" y="31257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767262" y="21351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6215062" y="26685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V="1">
            <a:off x="3624262" y="2286000"/>
            <a:ext cx="1143000" cy="306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4767262" y="2439988"/>
            <a:ext cx="152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5072062" y="2287588"/>
            <a:ext cx="11430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4919662" y="3278188"/>
            <a:ext cx="1066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H="1">
            <a:off x="6215062" y="2973388"/>
            <a:ext cx="152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4767262" y="3430588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 flipV="1">
            <a:off x="4919662" y="4040188"/>
            <a:ext cx="1066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3319462" y="3963988"/>
            <a:ext cx="12954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 flipH="1">
            <a:off x="3167062" y="2744788"/>
            <a:ext cx="3048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3624262" y="2744788"/>
            <a:ext cx="106680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2938462" y="2058988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4381500" y="16795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6275387" y="21748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6275387" y="34702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4386262" y="456882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3227387" y="40036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6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4294187" y="28606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7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590800" y="5334000"/>
            <a:ext cx="4191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352800" y="2438400"/>
            <a:ext cx="3048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5923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Example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600200"/>
            <a:ext cx="1737516" cy="449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dfs</a:t>
            </a:r>
            <a:r>
              <a:rPr lang="en-US" dirty="0" smtClean="0"/>
              <a:t>(1)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Pending</a:t>
            </a:r>
          </a:p>
          <a:p>
            <a:pPr>
              <a:buNone/>
            </a:pPr>
            <a:r>
              <a:rPr lang="en-US" dirty="0" err="1" smtClean="0"/>
              <a:t>Callstack</a:t>
            </a:r>
            <a:r>
              <a:rPr lang="en-US" dirty="0" smtClean="0"/>
              <a:t>:</a:t>
            </a:r>
          </a:p>
          <a:p>
            <a:pPr algn="ctr">
              <a:buNone/>
            </a:pPr>
            <a:r>
              <a:rPr lang="en-US" dirty="0" err="1" smtClean="0"/>
              <a:t>dfs</a:t>
            </a:r>
            <a:r>
              <a:rPr lang="en-US" dirty="0" smtClean="0"/>
              <a:t>(2)</a:t>
            </a:r>
            <a:endParaRPr lang="en-US" dirty="0"/>
          </a:p>
          <a:p>
            <a:pPr algn="ctr">
              <a:buNone/>
            </a:pPr>
            <a:r>
              <a:rPr lang="en-US" dirty="0" err="1" smtClean="0"/>
              <a:t>dfs</a:t>
            </a:r>
            <a:r>
              <a:rPr lang="en-US" dirty="0" smtClean="0"/>
              <a:t>(5)</a:t>
            </a:r>
          </a:p>
          <a:p>
            <a:pPr algn="ctr">
              <a:buNone/>
            </a:pPr>
            <a:r>
              <a:rPr lang="en-US" dirty="0" err="1" smtClean="0"/>
              <a:t>dfs</a:t>
            </a:r>
            <a:r>
              <a:rPr lang="en-US" dirty="0" smtClean="0"/>
              <a:t>(6)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CSE373: Data Structures &amp; Algorithms</a:t>
            </a:r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014662" y="38115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614862" y="42687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986462" y="38115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4614862" y="31257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767262" y="21351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6215062" y="26685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V="1">
            <a:off x="3624262" y="2286000"/>
            <a:ext cx="1143000" cy="306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4767262" y="2439988"/>
            <a:ext cx="152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5072062" y="2287588"/>
            <a:ext cx="11430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4919662" y="3278188"/>
            <a:ext cx="1066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H="1">
            <a:off x="6215062" y="2973388"/>
            <a:ext cx="152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4767262" y="3430588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 flipV="1">
            <a:off x="4919662" y="4040188"/>
            <a:ext cx="1066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3319462" y="3963988"/>
            <a:ext cx="12954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 flipH="1">
            <a:off x="3167062" y="2744788"/>
            <a:ext cx="3048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3624262" y="2744788"/>
            <a:ext cx="106680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2938462" y="2058988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4381500" y="16795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6275387" y="21748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6275387" y="34702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4386262" y="456882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3227387" y="40036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6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4294187" y="28606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7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590800" y="5334000"/>
            <a:ext cx="4191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352800" y="2438400"/>
            <a:ext cx="3048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7544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124A785460A340A59204C96D6B9D2F" ma:contentTypeVersion="4" ma:contentTypeDescription="Create a new document." ma:contentTypeScope="" ma:versionID="0680345868c6957cd2fd276122e5f7de">
  <xsd:schema xmlns:xsd="http://www.w3.org/2001/XMLSchema" xmlns:xs="http://www.w3.org/2001/XMLSchema" xmlns:p="http://schemas.microsoft.com/office/2006/metadata/properties" xmlns:ns2="782e2270-855c-4ae9-9749-d2954303b3f1" targetNamespace="http://schemas.microsoft.com/office/2006/metadata/properties" ma:root="true" ma:fieldsID="48787f36ec3787684c6582032e81d358" ns2:_="">
    <xsd:import namespace="782e2270-855c-4ae9-9749-d2954303b3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2e2270-855c-4ae9-9749-d2954303b3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D34363-6EC2-43A1-9612-741676893338}"/>
</file>

<file path=customXml/itemProps2.xml><?xml version="1.0" encoding="utf-8"?>
<ds:datastoreItem xmlns:ds="http://schemas.openxmlformats.org/officeDocument/2006/customXml" ds:itemID="{67E078AC-1CE0-417F-878A-845E1A85F3AE}"/>
</file>

<file path=customXml/itemProps3.xml><?xml version="1.0" encoding="utf-8"?>
<ds:datastoreItem xmlns:ds="http://schemas.openxmlformats.org/officeDocument/2006/customXml" ds:itemID="{68DD116F-D029-412A-BF32-EC7ED1789A18}"/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4623</Words>
  <Application>Microsoft Macintosh PowerPoint</Application>
  <PresentationFormat>On-screen Show (4:3)</PresentationFormat>
  <Paragraphs>1276</Paragraphs>
  <Slides>54</Slides>
  <Notes>54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CSE 373: Data Structures &amp; Algorithms Spanning Trees and Minimum Spanning Trees</vt:lpstr>
      <vt:lpstr>Course Logistics</vt:lpstr>
      <vt:lpstr>Problem Statement</vt:lpstr>
      <vt:lpstr>Observations</vt:lpstr>
      <vt:lpstr>Motivation</vt:lpstr>
      <vt:lpstr>Two Approaches</vt:lpstr>
      <vt:lpstr>Spanning tree via DFS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Second Approach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Cycle Detection</vt:lpstr>
      <vt:lpstr>Using Disjoint-Set</vt:lpstr>
      <vt:lpstr>Summary So Far</vt:lpstr>
      <vt:lpstr>MST: Getting to the Point</vt:lpstr>
      <vt:lpstr>Prim’s Algorithm Idea</vt:lpstr>
      <vt:lpstr>The Algorithm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Prim’s Analysis</vt:lpstr>
      <vt:lpstr>Kruskal’s Algorithm</vt:lpstr>
      <vt:lpstr>Pseudocode</vt:lpstr>
      <vt:lpstr>Example </vt:lpstr>
      <vt:lpstr>Example </vt:lpstr>
      <vt:lpstr>Example </vt:lpstr>
      <vt:lpstr>Example </vt:lpstr>
      <vt:lpstr>Example </vt:lpstr>
      <vt:lpstr>Example </vt:lpstr>
      <vt:lpstr>Example </vt:lpstr>
      <vt:lpstr>Example </vt:lpstr>
      <vt:lpstr>Example </vt:lpstr>
      <vt:lpstr>Kruskal’s Algorithm: Correctness</vt:lpstr>
      <vt:lpstr>Today’s Takeaways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CSE373: Data Structures &amp; Algorithms Minimum Spanning Trees</dc:title>
  <dc:creator>Hunter Zahn</dc:creator>
  <cp:lastModifiedBy>Riley Porter</cp:lastModifiedBy>
  <cp:revision>17</cp:revision>
  <dcterms:created xsi:type="dcterms:W3CDTF">2016-08-01T16:07:14Z</dcterms:created>
  <dcterms:modified xsi:type="dcterms:W3CDTF">2017-02-22T19:25:27Z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0x0101007D124A785460A340A59204C96D6B9D2F</vt:lpwstr>
  </property>
</Properties>
</file>