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  <p:sldMasterId id="2147483756" r:id="rId5"/>
  </p:sldMasterIdLst>
  <p:notesMasterIdLst>
    <p:notesMasterId r:id="rId46"/>
  </p:notesMasterIdLst>
  <p:handoutMasterIdLst>
    <p:handoutMasterId r:id="rId47"/>
  </p:handoutMasterIdLst>
  <p:sldIdLst>
    <p:sldId id="415" r:id="rId6"/>
    <p:sldId id="416" r:id="rId7"/>
    <p:sldId id="258" r:id="rId8"/>
    <p:sldId id="471" r:id="rId9"/>
    <p:sldId id="513" r:id="rId10"/>
    <p:sldId id="515" r:id="rId11"/>
    <p:sldId id="516" r:id="rId12"/>
    <p:sldId id="363" r:id="rId13"/>
    <p:sldId id="364" r:id="rId14"/>
    <p:sldId id="365" r:id="rId15"/>
    <p:sldId id="366" r:id="rId16"/>
    <p:sldId id="517" r:id="rId17"/>
    <p:sldId id="518" r:id="rId18"/>
    <p:sldId id="519" r:id="rId19"/>
    <p:sldId id="521" r:id="rId20"/>
    <p:sldId id="276" r:id="rId21"/>
    <p:sldId id="260" r:id="rId22"/>
    <p:sldId id="264" r:id="rId23"/>
    <p:sldId id="455" r:id="rId24"/>
    <p:sldId id="456" r:id="rId25"/>
    <p:sldId id="457" r:id="rId26"/>
    <p:sldId id="458" r:id="rId27"/>
    <p:sldId id="296" r:id="rId28"/>
    <p:sldId id="297" r:id="rId29"/>
    <p:sldId id="373" r:id="rId30"/>
    <p:sldId id="298" r:id="rId31"/>
    <p:sldId id="374" r:id="rId32"/>
    <p:sldId id="299" r:id="rId33"/>
    <p:sldId id="375" r:id="rId34"/>
    <p:sldId id="300" r:id="rId35"/>
    <p:sldId id="459" r:id="rId36"/>
    <p:sldId id="460" r:id="rId37"/>
    <p:sldId id="461" r:id="rId38"/>
    <p:sldId id="301" r:id="rId39"/>
    <p:sldId id="302" r:id="rId40"/>
    <p:sldId id="319" r:id="rId41"/>
    <p:sldId id="717" r:id="rId42"/>
    <p:sldId id="332" r:id="rId43"/>
    <p:sldId id="333" r:id="rId44"/>
    <p:sldId id="71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E4A"/>
    <a:srgbClr val="FF00C1"/>
    <a:srgbClr val="E67500"/>
    <a:srgbClr val="E56B74"/>
    <a:srgbClr val="0062FF"/>
    <a:srgbClr val="96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60CD8-ECB7-4C23-8ECF-21C5D9FEFA61}" v="58" dt="2022-03-12T20:21:58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71"/>
  </p:normalViewPr>
  <p:slideViewPr>
    <p:cSldViewPr snapToGrid="0" snapToObjects="1">
      <p:cViewPr varScale="1">
        <p:scale>
          <a:sx n="86" d="100"/>
          <a:sy n="86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T JAHAN MOURI" userId="d299f68e-5ac5-4d0f-8986-b09aef5a95c3" providerId="ADAL" clId="{32E60CD8-ECB7-4C23-8ECF-21C5D9FEFA61}"/>
    <pc:docChg chg="undo custSel addSld delSld modSld sldOrd">
      <pc:chgData name="ISRAT JAHAN MOURI" userId="d299f68e-5ac5-4d0f-8986-b09aef5a95c3" providerId="ADAL" clId="{32E60CD8-ECB7-4C23-8ECF-21C5D9FEFA61}" dt="2022-03-12T20:25:01.838" v="298" actId="20577"/>
      <pc:docMkLst>
        <pc:docMk/>
      </pc:docMkLst>
      <pc:sldChg chg="modSp mod ord">
        <pc:chgData name="ISRAT JAHAN MOURI" userId="d299f68e-5ac5-4d0f-8986-b09aef5a95c3" providerId="ADAL" clId="{32E60CD8-ECB7-4C23-8ECF-21C5D9FEFA61}" dt="2022-03-12T20:25:01.838" v="298" actId="20577"/>
        <pc:sldMkLst>
          <pc:docMk/>
          <pc:sldMk cId="0" sldId="332"/>
        </pc:sldMkLst>
        <pc:spChg chg="mod">
          <ac:chgData name="ISRAT JAHAN MOURI" userId="d299f68e-5ac5-4d0f-8986-b09aef5a95c3" providerId="ADAL" clId="{32E60CD8-ECB7-4C23-8ECF-21C5D9FEFA61}" dt="2022-03-12T19:43:05.188" v="2" actId="27636"/>
          <ac:spMkLst>
            <pc:docMk/>
            <pc:sldMk cId="0" sldId="332"/>
            <ac:spMk id="83970" creationId="{00000000-0000-0000-0000-000000000000}"/>
          </ac:spMkLst>
        </pc:spChg>
        <pc:spChg chg="mod">
          <ac:chgData name="ISRAT JAHAN MOURI" userId="d299f68e-5ac5-4d0f-8986-b09aef5a95c3" providerId="ADAL" clId="{32E60CD8-ECB7-4C23-8ECF-21C5D9FEFA61}" dt="2022-03-12T19:43:05.185" v="1" actId="27636"/>
          <ac:spMkLst>
            <pc:docMk/>
            <pc:sldMk cId="0" sldId="332"/>
            <ac:spMk id="83971" creationId="{00000000-0000-0000-0000-000000000000}"/>
          </ac:spMkLst>
        </pc:spChg>
        <pc:graphicFrameChg chg="modGraphic">
          <ac:chgData name="ISRAT JAHAN MOURI" userId="d299f68e-5ac5-4d0f-8986-b09aef5a95c3" providerId="ADAL" clId="{32E60CD8-ECB7-4C23-8ECF-21C5D9FEFA61}" dt="2022-03-12T20:25:01.838" v="298" actId="20577"/>
          <ac:graphicFrameMkLst>
            <pc:docMk/>
            <pc:sldMk cId="0" sldId="332"/>
            <ac:graphicFrameMk id="84025" creationId="{00000000-0000-0000-0000-000000000000}"/>
          </ac:graphicFrameMkLst>
        </pc:graphicFrameChg>
      </pc:sldChg>
      <pc:sldChg chg="modSp mod">
        <pc:chgData name="ISRAT JAHAN MOURI" userId="d299f68e-5ac5-4d0f-8986-b09aef5a95c3" providerId="ADAL" clId="{32E60CD8-ECB7-4C23-8ECF-21C5D9FEFA61}" dt="2022-03-12T20:18:00.794" v="176" actId="20577"/>
        <pc:sldMkLst>
          <pc:docMk/>
          <pc:sldMk cId="0" sldId="333"/>
        </pc:sldMkLst>
        <pc:spChg chg="mod">
          <ac:chgData name="ISRAT JAHAN MOURI" userId="d299f68e-5ac5-4d0f-8986-b09aef5a95c3" providerId="ADAL" clId="{32E60CD8-ECB7-4C23-8ECF-21C5D9FEFA61}" dt="2022-03-12T19:43:05.229" v="4" actId="27636"/>
          <ac:spMkLst>
            <pc:docMk/>
            <pc:sldMk cId="0" sldId="333"/>
            <ac:spMk id="84994" creationId="{00000000-0000-0000-0000-000000000000}"/>
          </ac:spMkLst>
        </pc:spChg>
        <pc:spChg chg="mod">
          <ac:chgData name="ISRAT JAHAN MOURI" userId="d299f68e-5ac5-4d0f-8986-b09aef5a95c3" providerId="ADAL" clId="{32E60CD8-ECB7-4C23-8ECF-21C5D9FEFA61}" dt="2022-03-12T19:45:40.952" v="17" actId="14100"/>
          <ac:spMkLst>
            <pc:docMk/>
            <pc:sldMk cId="0" sldId="333"/>
            <ac:spMk id="84995" creationId="{00000000-0000-0000-0000-000000000000}"/>
          </ac:spMkLst>
        </pc:spChg>
        <pc:graphicFrameChg chg="mod modGraphic">
          <ac:chgData name="ISRAT JAHAN MOURI" userId="d299f68e-5ac5-4d0f-8986-b09aef5a95c3" providerId="ADAL" clId="{32E60CD8-ECB7-4C23-8ECF-21C5D9FEFA61}" dt="2022-03-12T20:18:00.794" v="176" actId="20577"/>
          <ac:graphicFrameMkLst>
            <pc:docMk/>
            <pc:sldMk cId="0" sldId="333"/>
            <ac:graphicFrameMk id="84996" creationId="{00000000-0000-0000-0000-000000000000}"/>
          </ac:graphicFrameMkLst>
        </pc:graphicFrameChg>
      </pc:sldChg>
      <pc:sldChg chg="modSp del mod">
        <pc:chgData name="ISRAT JAHAN MOURI" userId="d299f68e-5ac5-4d0f-8986-b09aef5a95c3" providerId="ADAL" clId="{32E60CD8-ECB7-4C23-8ECF-21C5D9FEFA61}" dt="2022-03-12T19:45:59.175" v="22" actId="47"/>
        <pc:sldMkLst>
          <pc:docMk/>
          <pc:sldMk cId="0" sldId="334"/>
        </pc:sldMkLst>
        <pc:spChg chg="mod">
          <ac:chgData name="ISRAT JAHAN MOURI" userId="d299f68e-5ac5-4d0f-8986-b09aef5a95c3" providerId="ADAL" clId="{32E60CD8-ECB7-4C23-8ECF-21C5D9FEFA61}" dt="2022-03-12T19:43:05.235" v="5" actId="27636"/>
          <ac:spMkLst>
            <pc:docMk/>
            <pc:sldMk cId="0" sldId="334"/>
            <ac:spMk id="86021" creationId="{00000000-0000-0000-0000-000000000000}"/>
          </ac:spMkLst>
        </pc:spChg>
      </pc:sldChg>
      <pc:sldChg chg="add del">
        <pc:chgData name="ISRAT JAHAN MOURI" userId="d299f68e-5ac5-4d0f-8986-b09aef5a95c3" providerId="ADAL" clId="{32E60CD8-ECB7-4C23-8ECF-21C5D9FEFA61}" dt="2022-03-12T19:44:01.607" v="10" actId="47"/>
        <pc:sldMkLst>
          <pc:docMk/>
          <pc:sldMk cId="2626684728" sldId="652"/>
        </pc:sldMkLst>
      </pc:sldChg>
      <pc:sldChg chg="add">
        <pc:chgData name="ISRAT JAHAN MOURI" userId="d299f68e-5ac5-4d0f-8986-b09aef5a95c3" providerId="ADAL" clId="{32E60CD8-ECB7-4C23-8ECF-21C5D9FEFA61}" dt="2022-03-12T19:36:44.302" v="0"/>
        <pc:sldMkLst>
          <pc:docMk/>
          <pc:sldMk cId="381736662" sldId="717"/>
        </pc:sldMkLst>
      </pc:sldChg>
      <pc:sldChg chg="add del">
        <pc:chgData name="ISRAT JAHAN MOURI" userId="d299f68e-5ac5-4d0f-8986-b09aef5a95c3" providerId="ADAL" clId="{32E60CD8-ECB7-4C23-8ECF-21C5D9FEFA61}" dt="2022-03-12T19:44:04.001" v="11" actId="47"/>
        <pc:sldMkLst>
          <pc:docMk/>
          <pc:sldMk cId="1242338348" sldId="718"/>
        </pc:sldMkLst>
      </pc:sldChg>
      <pc:sldChg chg="addSp delSp modSp new mod ord modAnim">
        <pc:chgData name="ISRAT JAHAN MOURI" userId="d299f68e-5ac5-4d0f-8986-b09aef5a95c3" providerId="ADAL" clId="{32E60CD8-ECB7-4C23-8ECF-21C5D9FEFA61}" dt="2022-03-12T20:22:24.732" v="297"/>
        <pc:sldMkLst>
          <pc:docMk/>
          <pc:sldMk cId="3291874543" sldId="718"/>
        </pc:sldMkLst>
        <pc:spChg chg="del">
          <ac:chgData name="ISRAT JAHAN MOURI" userId="d299f68e-5ac5-4d0f-8986-b09aef5a95c3" providerId="ADAL" clId="{32E60CD8-ECB7-4C23-8ECF-21C5D9FEFA61}" dt="2022-03-12T19:57:59.968" v="28" actId="478"/>
          <ac:spMkLst>
            <pc:docMk/>
            <pc:sldMk cId="3291874543" sldId="718"/>
            <ac:spMk id="2" creationId="{A28F8472-D57A-4033-A377-F90A73AB37EE}"/>
          </ac:spMkLst>
        </pc:spChg>
        <pc:spChg chg="del">
          <ac:chgData name="ISRAT JAHAN MOURI" userId="d299f68e-5ac5-4d0f-8986-b09aef5a95c3" providerId="ADAL" clId="{32E60CD8-ECB7-4C23-8ECF-21C5D9FEFA61}" dt="2022-03-12T19:56:59.385" v="24" actId="3680"/>
          <ac:spMkLst>
            <pc:docMk/>
            <pc:sldMk cId="3291874543" sldId="718"/>
            <ac:spMk id="3" creationId="{DBA8897C-E5F8-4CC5-AA69-1ADFE82A6DB8}"/>
          </ac:spMkLst>
        </pc:spChg>
        <pc:spChg chg="add del mod">
          <ac:chgData name="ISRAT JAHAN MOURI" userId="d299f68e-5ac5-4d0f-8986-b09aef5a95c3" providerId="ADAL" clId="{32E60CD8-ECB7-4C23-8ECF-21C5D9FEFA61}" dt="2022-03-12T19:58:02.724" v="29" actId="478"/>
          <ac:spMkLst>
            <pc:docMk/>
            <pc:sldMk cId="3291874543" sldId="718"/>
            <ac:spMk id="7" creationId="{DD610EE5-52EE-477C-9743-A23E1158FBBD}"/>
          </ac:spMkLst>
        </pc:spChg>
        <pc:spChg chg="add mod">
          <ac:chgData name="ISRAT JAHAN MOURI" userId="d299f68e-5ac5-4d0f-8986-b09aef5a95c3" providerId="ADAL" clId="{32E60CD8-ECB7-4C23-8ECF-21C5D9FEFA61}" dt="2022-03-12T20:02:37.564" v="83" actId="20577"/>
          <ac:spMkLst>
            <pc:docMk/>
            <pc:sldMk cId="3291874543" sldId="718"/>
            <ac:spMk id="10" creationId="{9AA67751-6522-4FD4-90D0-CA217D7CA051}"/>
          </ac:spMkLst>
        </pc:spChg>
        <pc:spChg chg="add mod">
          <ac:chgData name="ISRAT JAHAN MOURI" userId="d299f68e-5ac5-4d0f-8986-b09aef5a95c3" providerId="ADAL" clId="{32E60CD8-ECB7-4C23-8ECF-21C5D9FEFA61}" dt="2022-03-12T20:05:57.637" v="124" actId="1076"/>
          <ac:spMkLst>
            <pc:docMk/>
            <pc:sldMk cId="3291874543" sldId="718"/>
            <ac:spMk id="13" creationId="{F908F1B2-0978-4814-9454-C0C48DAA6676}"/>
          </ac:spMkLst>
        </pc:spChg>
        <pc:spChg chg="add mod">
          <ac:chgData name="ISRAT JAHAN MOURI" userId="d299f68e-5ac5-4d0f-8986-b09aef5a95c3" providerId="ADAL" clId="{32E60CD8-ECB7-4C23-8ECF-21C5D9FEFA61}" dt="2022-03-12T20:07:40.556" v="134" actId="1076"/>
          <ac:spMkLst>
            <pc:docMk/>
            <pc:sldMk cId="3291874543" sldId="718"/>
            <ac:spMk id="15" creationId="{1D732FC3-3F85-4792-A9F1-68F9F5D7CD0C}"/>
          </ac:spMkLst>
        </pc:spChg>
        <pc:spChg chg="add mod">
          <ac:chgData name="ISRAT JAHAN MOURI" userId="d299f68e-5ac5-4d0f-8986-b09aef5a95c3" providerId="ADAL" clId="{32E60CD8-ECB7-4C23-8ECF-21C5D9FEFA61}" dt="2022-03-12T20:08:23.924" v="139" actId="20577"/>
          <ac:spMkLst>
            <pc:docMk/>
            <pc:sldMk cId="3291874543" sldId="718"/>
            <ac:spMk id="16" creationId="{19F183B9-22A9-4D8A-84A0-57C1426F34EB}"/>
          </ac:spMkLst>
        </pc:spChg>
        <pc:spChg chg="add mod">
          <ac:chgData name="ISRAT JAHAN MOURI" userId="d299f68e-5ac5-4d0f-8986-b09aef5a95c3" providerId="ADAL" clId="{32E60CD8-ECB7-4C23-8ECF-21C5D9FEFA61}" dt="2022-03-12T20:09:04.818" v="142" actId="20577"/>
          <ac:spMkLst>
            <pc:docMk/>
            <pc:sldMk cId="3291874543" sldId="718"/>
            <ac:spMk id="17" creationId="{9099F07C-1623-4EF6-8B59-9071BE96E939}"/>
          </ac:spMkLst>
        </pc:spChg>
        <pc:spChg chg="add mod">
          <ac:chgData name="ISRAT JAHAN MOURI" userId="d299f68e-5ac5-4d0f-8986-b09aef5a95c3" providerId="ADAL" clId="{32E60CD8-ECB7-4C23-8ECF-21C5D9FEFA61}" dt="2022-03-12T20:21:51.780" v="294" actId="1035"/>
          <ac:spMkLst>
            <pc:docMk/>
            <pc:sldMk cId="3291874543" sldId="718"/>
            <ac:spMk id="31" creationId="{A2B19861-F886-4DEC-AB04-0C7F95F28F27}"/>
          </ac:spMkLst>
        </pc:spChg>
        <pc:graphicFrameChg chg="add del mod ord modGraphic">
          <ac:chgData name="ISRAT JAHAN MOURI" userId="d299f68e-5ac5-4d0f-8986-b09aef5a95c3" providerId="ADAL" clId="{32E60CD8-ECB7-4C23-8ECF-21C5D9FEFA61}" dt="2022-03-12T19:57:55.653" v="27" actId="478"/>
          <ac:graphicFrameMkLst>
            <pc:docMk/>
            <pc:sldMk cId="3291874543" sldId="718"/>
            <ac:graphicFrameMk id="5" creationId="{ABBD9B06-885D-4213-B11C-9AE69EBC3ABE}"/>
          </ac:graphicFrameMkLst>
        </pc:graphicFrameChg>
        <pc:graphicFrameChg chg="add mod modGraphic">
          <ac:chgData name="ISRAT JAHAN MOURI" userId="d299f68e-5ac5-4d0f-8986-b09aef5a95c3" providerId="ADAL" clId="{32E60CD8-ECB7-4C23-8ECF-21C5D9FEFA61}" dt="2022-03-12T20:10:00.641" v="143" actId="20577"/>
          <ac:graphicFrameMkLst>
            <pc:docMk/>
            <pc:sldMk cId="3291874543" sldId="718"/>
            <ac:graphicFrameMk id="8" creationId="{4E429481-2615-4EF1-A814-62EEC875B2F1}"/>
          </ac:graphicFrameMkLst>
        </pc:graphicFrameChg>
        <pc:graphicFrameChg chg="add mod modGraphic">
          <ac:chgData name="ISRAT JAHAN MOURI" userId="d299f68e-5ac5-4d0f-8986-b09aef5a95c3" providerId="ADAL" clId="{32E60CD8-ECB7-4C23-8ECF-21C5D9FEFA61}" dt="2022-03-12T20:10:06.576" v="144" actId="20577"/>
          <ac:graphicFrameMkLst>
            <pc:docMk/>
            <pc:sldMk cId="3291874543" sldId="718"/>
            <ac:graphicFrameMk id="9" creationId="{D1187B72-0E47-46D8-81C5-8C49CAE85B1A}"/>
          </ac:graphicFrameMkLst>
        </pc:graphicFrameChg>
        <pc:graphicFrameChg chg="add mod modGraphic">
          <ac:chgData name="ISRAT JAHAN MOURI" userId="d299f68e-5ac5-4d0f-8986-b09aef5a95c3" providerId="ADAL" clId="{32E60CD8-ECB7-4C23-8ECF-21C5D9FEFA61}" dt="2022-03-12T20:05:48.181" v="122" actId="21"/>
          <ac:graphicFrameMkLst>
            <pc:docMk/>
            <pc:sldMk cId="3291874543" sldId="718"/>
            <ac:graphicFrameMk id="11" creationId="{D5D41248-87AE-44A4-BCE8-19053C10AA24}"/>
          </ac:graphicFrameMkLst>
        </pc:graphicFrameChg>
        <pc:picChg chg="add mod">
          <ac:chgData name="ISRAT JAHAN MOURI" userId="d299f68e-5ac5-4d0f-8986-b09aef5a95c3" providerId="ADAL" clId="{32E60CD8-ECB7-4C23-8ECF-21C5D9FEFA61}" dt="2022-03-12T20:12:10.492" v="149" actId="1076"/>
          <ac:picMkLst>
            <pc:docMk/>
            <pc:sldMk cId="3291874543" sldId="718"/>
            <ac:picMk id="19" creationId="{1B1B32B5-2452-4B47-8610-265F30A8F4A0}"/>
          </ac:picMkLst>
        </pc:picChg>
        <pc:cxnChg chg="add mod">
          <ac:chgData name="ISRAT JAHAN MOURI" userId="d299f68e-5ac5-4d0f-8986-b09aef5a95c3" providerId="ADAL" clId="{32E60CD8-ECB7-4C23-8ECF-21C5D9FEFA61}" dt="2022-03-12T20:13:25.429" v="153" actId="13822"/>
          <ac:cxnSpMkLst>
            <pc:docMk/>
            <pc:sldMk cId="3291874543" sldId="718"/>
            <ac:cxnSpMk id="21" creationId="{064E4EAC-0ADB-40A7-8931-753701BFAC8F}"/>
          </ac:cxnSpMkLst>
        </pc:cxnChg>
        <pc:cxnChg chg="add mod">
          <ac:chgData name="ISRAT JAHAN MOURI" userId="d299f68e-5ac5-4d0f-8986-b09aef5a95c3" providerId="ADAL" clId="{32E60CD8-ECB7-4C23-8ECF-21C5D9FEFA61}" dt="2022-03-12T20:15:24.348" v="161" actId="1076"/>
          <ac:cxnSpMkLst>
            <pc:docMk/>
            <pc:sldMk cId="3291874543" sldId="718"/>
            <ac:cxnSpMk id="24" creationId="{05AA137C-5A3A-4035-B8A0-5D4EFEB1794D}"/>
          </ac:cxnSpMkLst>
        </pc:cxnChg>
        <pc:cxnChg chg="add mod">
          <ac:chgData name="ISRAT JAHAN MOURI" userId="d299f68e-5ac5-4d0f-8986-b09aef5a95c3" providerId="ADAL" clId="{32E60CD8-ECB7-4C23-8ECF-21C5D9FEFA61}" dt="2022-03-12T20:17:26.244" v="172" actId="14100"/>
          <ac:cxnSpMkLst>
            <pc:docMk/>
            <pc:sldMk cId="3291874543" sldId="718"/>
            <ac:cxnSpMk id="25" creationId="{E0704E28-ED31-4456-AABB-6CAE9A0D862C}"/>
          </ac:cxnSpMkLst>
        </pc:cxnChg>
        <pc:cxnChg chg="add mod">
          <ac:chgData name="ISRAT JAHAN MOURI" userId="d299f68e-5ac5-4d0f-8986-b09aef5a95c3" providerId="ADAL" clId="{32E60CD8-ECB7-4C23-8ECF-21C5D9FEFA61}" dt="2022-03-12T20:17:49.380" v="175" actId="14100"/>
          <ac:cxnSpMkLst>
            <pc:docMk/>
            <pc:sldMk cId="3291874543" sldId="718"/>
            <ac:cxnSpMk id="28" creationId="{474F47E9-5570-41E8-BD6D-275E6260CBDD}"/>
          </ac:cxnSpMkLst>
        </pc:cxnChg>
      </pc:sldChg>
      <pc:sldChg chg="add del ord">
        <pc:chgData name="ISRAT JAHAN MOURI" userId="d299f68e-5ac5-4d0f-8986-b09aef5a95c3" providerId="ADAL" clId="{32E60CD8-ECB7-4C23-8ECF-21C5D9FEFA61}" dt="2022-03-12T19:45:31.277" v="14" actId="47"/>
        <pc:sldMkLst>
          <pc:docMk/>
          <pc:sldMk cId="1874090023" sldId="7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EE3-965F-2C4B-AAD8-897EC801AF1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AE0A-6FA4-304C-8BC9-5056527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0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F4B9-97A7-5740-9CFE-BD2C984EEB7A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4DD45-5D1A-0F46-92DB-D9D22664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3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FCD-EA0C-D84A-98F5-84EB2F203557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08E2-6530-B247-8F96-D0E1712706E9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F4CB-E2FC-C148-ABA5-0D8B07E02B42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1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8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934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978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7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3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F7FA-8A63-0243-B2A3-E1D503E4ECF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652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6549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3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67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2558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5485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02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40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B0D9-242A-D448-8CAF-35A41E9E5987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06C1-BB14-F548-94F2-727F1880BEC1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FF7-62AB-6044-AC8B-DE6994F787C0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5C0-E13F-7E4E-88AD-FE0C4267DA53}" type="datetime1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4579-5F1C-1C44-ACEB-A44F3024D50C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E6F9-4C0D-DE4C-95B9-CAD170F255F3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7598-942D-AC46-9F59-997AE3E3EDD2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63C06-6AB3-D24A-8001-C0583D00F458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9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30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567" b="1" dirty="0"/>
              <a:t>  Greedy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2948" y="1631751"/>
            <a:ext cx="8871153" cy="4973236"/>
          </a:xfrm>
        </p:spPr>
        <p:txBody>
          <a:bodyPr>
            <a:noAutofit/>
          </a:bodyPr>
          <a:lstStyle/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Solves an optimization problem. </a:t>
            </a:r>
            <a:r>
              <a:rPr lang="en-US" altLang="en-US" dirty="0">
                <a:cs typeface="Arial" panose="020B0604020202020204" pitchFamily="34" charset="0"/>
              </a:rPr>
              <a:t>For many optimization problems, greedy algorithm can be used. (not always)</a:t>
            </a:r>
          </a:p>
          <a:p>
            <a:pPr marL="342616" lvl="1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Arial" panose="020B0604020202020204" pitchFamily="34" charset="0"/>
              </a:rPr>
              <a:t>Greedy algorithm for optimization problems typically </a:t>
            </a:r>
            <a:r>
              <a:rPr lang="en-US" alt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go through a sequence of steps, with a set of choices at each step</a:t>
            </a:r>
            <a:r>
              <a:rPr lang="en-US" altLang="en-US" sz="2400" dirty="0">
                <a:cs typeface="Arial" panose="020B0604020202020204" pitchFamily="34" charset="0"/>
              </a:rPr>
              <a:t>.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Current choice does not depend on evaluating potential future choices or pre-solving repeatedly occurring </a:t>
            </a:r>
            <a:r>
              <a:rPr lang="en-US" altLang="en-US" sz="2400" dirty="0" err="1">
                <a:solidFill>
                  <a:srgbClr val="FF0000"/>
                </a:solidFill>
                <a:cs typeface="Arial" panose="020B0604020202020204" pitchFamily="34" charset="0"/>
              </a:rPr>
              <a:t>subproblems</a:t>
            </a:r>
            <a:r>
              <a:rPr lang="en-US" altLang="en-US" sz="2400" dirty="0">
                <a:cs typeface="Arial" panose="020B0604020202020204" pitchFamily="34" charset="0"/>
              </a:rPr>
              <a:t> (a.k.a., </a:t>
            </a:r>
            <a:r>
              <a:rPr lang="en-US" altLang="en-US" sz="2400" i="1" dirty="0">
                <a:cs typeface="Arial" panose="020B0604020202020204" pitchFamily="34" charset="0"/>
              </a:rPr>
              <a:t>overlapping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cs typeface="Arial" panose="020B0604020202020204" pitchFamily="34" charset="0"/>
              </a:rPr>
              <a:t>subproblems</a:t>
            </a:r>
            <a:r>
              <a:rPr lang="en-US" altLang="en-US" sz="2400" dirty="0">
                <a:cs typeface="Arial" panose="020B0604020202020204" pitchFamily="34" charset="0"/>
              </a:rPr>
              <a:t>). With each step, the original problem is reduced to a smaller problem.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Greedy algorithm always makes the choice that looks best at the moment.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It makes a </a:t>
            </a:r>
            <a:r>
              <a:rPr lang="en-US" altLang="en-US" u="sng" dirty="0">
                <a:solidFill>
                  <a:srgbClr val="FF0000"/>
                </a:solidFill>
                <a:cs typeface="Arial" panose="020B0604020202020204" pitchFamily="34" charset="0"/>
              </a:rPr>
              <a:t>locally optimal choice</a:t>
            </a:r>
            <a:r>
              <a:rPr lang="en-US" altLang="en-US" dirty="0">
                <a:cs typeface="Arial" panose="020B0604020202020204" pitchFamily="34" charset="0"/>
              </a:rPr>
              <a:t> in the hope that this choice will lead to a globally optimal solution.</a:t>
            </a:r>
            <a:endParaRPr lang="en-US" altLang="en-US" sz="1982" dirty="0"/>
          </a:p>
        </p:txBody>
      </p:sp>
    </p:spTree>
    <p:extLst>
      <p:ext uri="{BB962C8B-B14F-4D97-AF65-F5344CB8AC3E}">
        <p14:creationId xmlns:p14="http://schemas.microsoft.com/office/powerpoint/2010/main" val="173544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81658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79849"/>
            <a:ext cx="5803503" cy="231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4452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44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206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193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00712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6337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8" y="1464257"/>
            <a:ext cx="5522408" cy="226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200</a:t>
            </a:r>
            <a:r>
              <a:rPr kumimoji="0" sz="218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180" b="0" i="0" u="none" strike="noStrike" kern="1200" cap="none" spc="-79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tk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5788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92912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830012"/>
            <a:ext cx="5381731" cy="189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440</a:t>
            </a:r>
            <a:r>
              <a:rPr lang="en-US" sz="2180" spc="-79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US" sz="2180" spc="-79" dirty="0" err="1">
                <a:solidFill>
                  <a:prstClr val="black"/>
                </a:solidFill>
                <a:latin typeface="Tahoma"/>
                <a:cs typeface="Tahoma"/>
              </a:rPr>
              <a:t>tk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5391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563366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</a:t>
            </a:r>
            <a:r>
              <a:rPr kumimoji="0" lang="en-US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168829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510</a:t>
            </a:r>
            <a:r>
              <a:rPr kumimoji="0" sz="218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lang="en-US" sz="2180" spc="-89" dirty="0" err="1">
                <a:solidFill>
                  <a:prstClr val="black"/>
                </a:solidFill>
                <a:latin typeface="Tahoma"/>
                <a:cs typeface="Tahoma"/>
              </a:rPr>
              <a:t>tk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31063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36482" y="521164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3312104" y="1239169"/>
            <a:ext cx="4481398" cy="24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510</a:t>
            </a:r>
            <a:r>
              <a:rPr kumimoji="0" lang="en-US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180" b="0" i="0" u="none" strike="noStrike" kern="1200" cap="none" spc="-109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tk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97195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B6B8-0A78-4CFE-8632-0E61435A79B4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2BA205-F9A7-4381-B7C0-55651E14059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652953"/>
            <a:ext cx="8634046" cy="2004647"/>
          </a:xfrm>
          <a:prstGeom prst="rect">
            <a:avLst/>
          </a:prstGeom>
          <a:noFill/>
          <a:ln/>
        </p:spPr>
        <p:txBody>
          <a:bodyPr vert="horz" lIns="90488" tIns="44450" rIns="90488" bIns="4445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Assume that we have a knapsack with max weight capacity, W = 16.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our objective is to fill the knapsack with items such that the benefit (value or profit) is maximum.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Consider the following items and their associated weight and value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7812EE-1AB5-4383-A058-773F42779860}"/>
              </a:ext>
            </a:extLst>
          </p:cNvPr>
          <p:cNvGraphicFramePr>
            <a:graphicFrameLocks noGrp="1"/>
          </p:cNvGraphicFramePr>
          <p:nvPr/>
        </p:nvGraphicFramePr>
        <p:xfrm>
          <a:off x="2511083" y="3276600"/>
          <a:ext cx="3429000" cy="30530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52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WEIGHT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5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780" y="2133600"/>
            <a:ext cx="7627544" cy="39925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Problem: get your money’s worth out of a festival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Buy a wristband that lets you onto any ride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Lots of rides, each starting and ending at different times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Your goal: ride as many rides as possible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Another, alternative goal that we don’t solve here: maximize time spent on rides</a:t>
            </a:r>
          </a:p>
          <a:p>
            <a:r>
              <a:rPr lang="en-US" altLang="zh-CN" dirty="0">
                <a:ea typeface="宋体" pitchFamily="2" charset="-122"/>
              </a:rPr>
              <a:t>Welcome to the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activity selection problem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7837" y="2615373"/>
            <a:ext cx="212536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Frisbee Practice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27158" y="3429097"/>
            <a:ext cx="1944130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77880" y="4731931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CS161 study group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60767" y="2018645"/>
            <a:ext cx="1180585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88914" y="4731931"/>
            <a:ext cx="1180585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CS110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91017" y="5329385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 Lunch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2399" y="3102661"/>
            <a:ext cx="2647755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Theory Seminar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85481" y="5653398"/>
            <a:ext cx="1806917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Combinatorics Seminar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81598" y="4410183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Underwater </a:t>
            </a:r>
            <a:r>
              <a:rPr lang="en-US"/>
              <a:t>basket weaving class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85788" y="1755366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 51 Class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85971" y="1117546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161 Class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865659" y="3918207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 166 </a:t>
            </a:r>
            <a:r>
              <a:rPr lang="en-US" dirty="0"/>
              <a:t>Class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23037" y="2138579"/>
            <a:ext cx="1549644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161 Section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85319" y="2968005"/>
            <a:ext cx="1549644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161 Office Hours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427715" y="4978823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Swimming lessons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1428" y="370814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Programming team meeting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852693" y="5732024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activity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5481" y="6512011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90102" y="6474941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7859" y="2624126"/>
            <a:ext cx="6961692" cy="1766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You can only do one activity at a time, and you want to maximize the number of activities that you do.  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What to choose?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2ACAD-8EF4-8540-9A76-CB95B824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Activities a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, a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mr-IN" dirty="0">
                <a:solidFill>
                  <a:schemeClr val="accent4"/>
                </a:solidFill>
              </a:rPr>
              <a:t>…</a:t>
            </a:r>
            <a:r>
              <a:rPr lang="en-US" dirty="0">
                <a:solidFill>
                  <a:schemeClr val="accent4"/>
                </a:solidFill>
              </a:rPr>
              <a:t>, a</a:t>
            </a:r>
            <a:r>
              <a:rPr lang="en-US" baseline="-25000" dirty="0">
                <a:solidFill>
                  <a:schemeClr val="accent4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Start times s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, s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mr-IN" dirty="0">
                <a:solidFill>
                  <a:schemeClr val="accent4"/>
                </a:solidFill>
              </a:rPr>
              <a:t>…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s</a:t>
            </a:r>
            <a:r>
              <a:rPr lang="en-US" baseline="-25000" dirty="0" err="1">
                <a:solidFill>
                  <a:schemeClr val="accent4"/>
                </a:solidFill>
              </a:rPr>
              <a:t>n</a:t>
            </a:r>
            <a:endParaRPr lang="en-US" baseline="-25000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Finish times f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, f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mr-IN" dirty="0">
                <a:solidFill>
                  <a:schemeClr val="accent4"/>
                </a:solidFill>
              </a:rPr>
              <a:t>…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f</a:t>
            </a:r>
            <a:r>
              <a:rPr lang="en-US" baseline="-25000" dirty="0" err="1">
                <a:solidFill>
                  <a:schemeClr val="accent4"/>
                </a:solidFill>
              </a:rPr>
              <a:t>n</a:t>
            </a:r>
            <a:endParaRPr lang="en-US" baseline="-25000" dirty="0">
              <a:solidFill>
                <a:schemeClr val="accent4"/>
              </a:solidFill>
            </a:endParaRPr>
          </a:p>
          <a:p>
            <a:pPr lvl="1"/>
            <a:endParaRPr lang="en-US" baseline="-25000" dirty="0"/>
          </a:p>
          <a:p>
            <a:r>
              <a:rPr lang="en-US" dirty="0"/>
              <a:t>Output: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A way to maximize the number of activities you can do today.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15162-E037-854C-B3FD-AED94BC2AD75}"/>
              </a:ext>
            </a:extLst>
          </p:cNvPr>
          <p:cNvSpPr txBox="1"/>
          <p:nvPr/>
        </p:nvSpPr>
        <p:spPr>
          <a:xfrm>
            <a:off x="3489160" y="6169497"/>
            <a:ext cx="412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Think-share!</a:t>
            </a:r>
          </a:p>
          <a:p>
            <a:pPr algn="ctr"/>
            <a:r>
              <a:rPr lang="en-US" sz="2000" dirty="0"/>
              <a:t>1 minute think; (wait) 1 minute share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7997E-4EAA-BF42-A302-EDC5EDB6E2A8}"/>
              </a:ext>
            </a:extLst>
          </p:cNvPr>
          <p:cNvSpPr txBox="1"/>
          <p:nvPr/>
        </p:nvSpPr>
        <p:spPr>
          <a:xfrm>
            <a:off x="5966943" y="4831098"/>
            <a:ext cx="305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what order should you greedily add activities?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CE744F-A3CD-B048-81AC-CCDBB38B2E3A}"/>
              </a:ext>
            </a:extLst>
          </p:cNvPr>
          <p:cNvSpPr/>
          <p:nvPr/>
        </p:nvSpPr>
        <p:spPr>
          <a:xfrm>
            <a:off x="5966943" y="1581609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</a:t>
            </a:r>
            <a:r>
              <a:rPr lang="en-US" sz="2800" baseline="-25000" dirty="0" err="1"/>
              <a:t>i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249074-4475-B64D-BED8-6F7F68E62A90}"/>
              </a:ext>
            </a:extLst>
          </p:cNvPr>
          <p:cNvCxnSpPr>
            <a:cxnSpLocks/>
          </p:cNvCxnSpPr>
          <p:nvPr/>
        </p:nvCxnSpPr>
        <p:spPr>
          <a:xfrm>
            <a:off x="5293895" y="2812996"/>
            <a:ext cx="386297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1A8F11-D1FD-8B4A-AC2A-9D18D40804E5}"/>
              </a:ext>
            </a:extLst>
          </p:cNvPr>
          <p:cNvSpPr txBox="1"/>
          <p:nvPr/>
        </p:nvSpPr>
        <p:spPr>
          <a:xfrm>
            <a:off x="8515350" y="276542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65980-8653-4542-9278-48B028545F19}"/>
              </a:ext>
            </a:extLst>
          </p:cNvPr>
          <p:cNvSpPr/>
          <p:nvPr/>
        </p:nvSpPr>
        <p:spPr>
          <a:xfrm>
            <a:off x="5816139" y="2833153"/>
            <a:ext cx="529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s</a:t>
            </a:r>
            <a:r>
              <a:rPr lang="en-US" sz="2800" baseline="-25000" dirty="0" err="1">
                <a:solidFill>
                  <a:schemeClr val="accent4"/>
                </a:solidFill>
              </a:rPr>
              <a:t>i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4CC7-F164-DB4A-BA22-9C61EA359947}"/>
              </a:ext>
            </a:extLst>
          </p:cNvPr>
          <p:cNvSpPr/>
          <p:nvPr/>
        </p:nvSpPr>
        <p:spPr>
          <a:xfrm>
            <a:off x="8005644" y="2861124"/>
            <a:ext cx="529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f</a:t>
            </a:r>
            <a:r>
              <a:rPr lang="en-US" sz="2800" baseline="-25000" dirty="0">
                <a:solidFill>
                  <a:schemeClr val="accent4"/>
                </a:solidFill>
              </a:rPr>
              <a:t>i</a:t>
            </a:r>
            <a:endParaRPr lang="en-US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48F61A-9380-AB45-A761-875628F1DC46}"/>
              </a:ext>
            </a:extLst>
          </p:cNvPr>
          <p:cNvCxnSpPr>
            <a:stCxn id="9" idx="3"/>
          </p:cNvCxnSpPr>
          <p:nvPr/>
        </p:nvCxnSpPr>
        <p:spPr>
          <a:xfrm>
            <a:off x="8151126" y="1884350"/>
            <a:ext cx="0" cy="102282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178E0D-70C6-0D48-9F0E-68F1785AFE15}"/>
              </a:ext>
            </a:extLst>
          </p:cNvPr>
          <p:cNvCxnSpPr/>
          <p:nvPr/>
        </p:nvCxnSpPr>
        <p:spPr>
          <a:xfrm>
            <a:off x="5966943" y="1927264"/>
            <a:ext cx="0" cy="102282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85C598-F2EB-FE4F-9782-32F9F0F83A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4152" y="4937153"/>
            <a:ext cx="3320433" cy="180136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774E1-4DC9-C44B-8220-D0066D22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Sort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starting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time,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breaking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ties</a:t>
            </a:r>
            <a:r>
              <a:rPr kumimoji="0" lang="en-US" sz="2400" b="0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arbitrarily.</a:t>
            </a:r>
          </a:p>
          <a:p>
            <a:pPr marL="12700" marR="5080" lvl="0" indent="0" algn="l" defTabSz="914400" rtl="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2. Pick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first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one,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removing 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along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  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that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</a:t>
            </a:r>
            <a:r>
              <a:rPr kumimoji="0" lang="en-US" sz="24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3. Repeat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Step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2,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until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empty.</a:t>
            </a: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en-US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trategy 1:</a:t>
            </a: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tegy 1. </a:t>
            </a:r>
            <a:r>
              <a:rPr kumimoji="0" sz="2400" b="1" i="1" u="sng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Earliest</a:t>
            </a:r>
            <a:r>
              <a:rPr kumimoji="0" sz="2400" b="1" i="1" u="sng" strike="noStrike" kern="1200" cap="none" spc="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1" i="1" u="sng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idea is </a:t>
            </a: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using </a:t>
            </a: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resource </a:t>
            </a:r>
            <a:r>
              <a:rPr kumimoji="0" sz="2400" b="1" i="0" u="sng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as </a:t>
            </a:r>
            <a:r>
              <a:rPr kumimoji="0" sz="2400" b="1" i="0" u="sng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early </a:t>
            </a:r>
            <a:r>
              <a:rPr kumimoji="0" sz="2400" b="1" i="0" u="sng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as</a:t>
            </a:r>
            <a:r>
              <a:rPr kumimoji="0" sz="2400" b="1" i="0" u="sng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possible.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57A8CB92-0573-4365-AB38-37D24315B6C4}"/>
              </a:ext>
            </a:extLst>
          </p:cNvPr>
          <p:cNvSpPr/>
          <p:nvPr/>
        </p:nvSpPr>
        <p:spPr>
          <a:xfrm>
            <a:off x="582882" y="3124132"/>
            <a:ext cx="4509620" cy="150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Activity = 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AC717CE3-010C-4859-BFA1-7087764712BD}"/>
              </a:ext>
            </a:extLst>
          </p:cNvPr>
          <p:cNvSpPr txBox="1"/>
          <p:nvPr/>
        </p:nvSpPr>
        <p:spPr>
          <a:xfrm>
            <a:off x="347293" y="5950547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</a:t>
            </a:r>
            <a:r>
              <a:rPr kumimoji="0" sz="2400" b="1" i="1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</a:t>
            </a:r>
            <a:r>
              <a:rPr kumimoji="0" sz="2400" b="1" i="1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does </a:t>
            </a:r>
            <a:r>
              <a:rPr kumimoji="0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not </a:t>
            </a:r>
            <a:r>
              <a:rPr kumimoji="0" sz="2400" b="1" i="1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lead 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1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 </a:t>
            </a: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optimal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1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solution.</a:t>
            </a:r>
            <a:endParaRPr kumimoji="0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95" y="244914"/>
            <a:ext cx="9131457" cy="51651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5" y="732177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Optimal</a:t>
            </a:r>
            <a:r>
              <a:rPr kumimoji="0" sz="2774" b="0" i="0" u="none" strike="noStrike" kern="1200" cap="none" spc="2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Solution</a:t>
            </a:r>
            <a:endParaRPr kumimoji="0" sz="277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469" y="1193396"/>
            <a:ext cx="8107641" cy="5011438"/>
          </a:xfrm>
          <a:prstGeom prst="rect">
            <a:avLst/>
          </a:prstGeom>
        </p:spPr>
        <p:txBody>
          <a:bodyPr vert="horz" wrap="square" lIns="0" tIns="184977" rIns="0" bIns="0" rtlCol="0">
            <a:spAutoFit/>
          </a:bodyPr>
          <a:lstStyle/>
          <a:p>
            <a:pPr marL="25168" marR="0" lvl="0" indent="0" algn="just" defTabSz="914400" rtl="0" eaLnBrk="1" fontAlgn="auto" latinLnBrk="0" hangingPunct="1">
              <a:lnSpc>
                <a:spcPct val="100000"/>
              </a:lnSpc>
              <a:spcBef>
                <a:spcPts val="145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74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sz="2774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What </a:t>
            </a:r>
            <a:r>
              <a:rPr kumimoji="0" sz="2774" b="1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is </a:t>
            </a:r>
            <a:r>
              <a:rPr kumimoji="0" sz="2774" b="1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an </a:t>
            </a:r>
            <a:r>
              <a:rPr kumimoji="0" sz="2774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sz="2774" b="1" i="0" u="none" strike="noStrike" kern="1200" cap="none" spc="3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Solution?</a:t>
            </a:r>
            <a:endParaRPr kumimoji="0" sz="277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1140092" marR="0" lvl="0" indent="-566271" algn="just" defTabSz="914400" rtl="0" eaLnBrk="1" fontAlgn="auto" latinLnBrk="0" hangingPunct="1">
              <a:lnSpc>
                <a:spcPct val="100000"/>
              </a:lnSpc>
              <a:spcBef>
                <a:spcPts val="1248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sz="2774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Given </a:t>
            </a:r>
            <a:r>
              <a:rPr kumimoji="0" sz="2774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a problem, </a:t>
            </a:r>
            <a:r>
              <a:rPr kumimoji="0" sz="2774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more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than </a:t>
            </a:r>
            <a:r>
              <a:rPr kumimoji="0" sz="2774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one </a:t>
            </a:r>
            <a:r>
              <a:rPr kumimoji="0" sz="2774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</a:t>
            </a:r>
            <a:r>
              <a:rPr kumimoji="0" sz="2774" b="0" i="0" u="none" strike="noStrike" kern="1200" cap="none" spc="-19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exist</a:t>
            </a:r>
            <a:endParaRPr kumimoji="0" sz="277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1140092" marR="10067" lvl="0" indent="-566271" algn="just" defTabSz="914400" rtl="0" eaLnBrk="1" fontAlgn="auto" latinLnBrk="0" hangingPunct="1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sz="2774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One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of </a:t>
            </a:r>
            <a:r>
              <a:rPr kumimoji="0" sz="2774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sz="2774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is </a:t>
            </a:r>
            <a:r>
              <a:rPr kumimoji="0" sz="2774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the best </a:t>
            </a:r>
            <a:r>
              <a:rPr kumimoji="0" sz="2774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based </a:t>
            </a:r>
            <a:r>
              <a:rPr kumimoji="0" sz="2774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on </a:t>
            </a:r>
            <a:r>
              <a:rPr kumimoji="0" sz="2774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some </a:t>
            </a:r>
            <a:r>
              <a:rPr kumimoji="0" sz="2774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given 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constraints, </a:t>
            </a:r>
            <a:r>
              <a:rPr kumimoji="0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that </a:t>
            </a:r>
            <a:r>
              <a:rPr kumimoji="0" sz="2774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is called </a:t>
            </a:r>
            <a:r>
              <a:rPr kumimoji="0" sz="2774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sz="2774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sz="2774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</a:t>
            </a:r>
            <a:endParaRPr kumimoji="0" lang="en-US" sz="2774" b="0" i="0" u="none" strike="noStrike" kern="1200" cap="none" spc="-59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573821" marR="10067" lvl="0" indent="0" algn="just" defTabSz="914400" rtl="0" eaLnBrk="1" fontAlgn="auto" latinLnBrk="0" hangingPunct="1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" b="0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  <a:p>
            <a:pPr marL="573821" marR="10067" lvl="0" indent="0" algn="just" defTabSz="914400" rtl="0" eaLnBrk="1" fontAlgn="auto" latinLnBrk="0" hangingPunct="1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74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What </a:t>
            </a:r>
            <a:r>
              <a:rPr kumimoji="0" lang="en-US" sz="2774" b="1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is </a:t>
            </a:r>
            <a:r>
              <a:rPr kumimoji="0" lang="en-US" sz="2774" b="1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Global </a:t>
            </a:r>
            <a:r>
              <a:rPr kumimoji="0" lang="en-US" sz="2774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lang="en-US" sz="2774" b="1" i="0" u="none" strike="noStrike" kern="1200" cap="none" spc="26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774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Solution?</a:t>
            </a:r>
          </a:p>
          <a:p>
            <a:pPr marL="1140092" marR="10067" lvl="0" indent="-566271" algn="just" defTabSz="914400" rtl="0" eaLnBrk="1" fontAlgn="auto" latinLnBrk="0" hangingPunct="1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Optimal </a:t>
            </a:r>
            <a:r>
              <a:rPr kumimoji="0" lang="en-US" sz="2774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lang="en-US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to </a:t>
            </a:r>
            <a:r>
              <a:rPr kumimoji="0" lang="en-US" sz="2774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the main </a:t>
            </a:r>
            <a:r>
              <a:rPr kumimoji="0" lang="en-US" sz="2774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problem</a:t>
            </a:r>
            <a:r>
              <a:rPr kumimoji="0" lang="en-US" sz="2774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      </a:t>
            </a:r>
          </a:p>
          <a:p>
            <a:pPr marL="25168" marR="1883792" lvl="0" indent="548653" algn="just" defTabSz="914400" rtl="0" eaLnBrk="1" fontAlgn="auto" latinLnBrk="0" hangingPunct="1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89" b="1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25168" marR="1883792" lvl="0" indent="548653" algn="just" defTabSz="914400" rtl="0" eaLnBrk="1" fontAlgn="auto" latinLnBrk="0" hangingPunct="1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What </a:t>
            </a:r>
            <a:r>
              <a:rPr kumimoji="0" sz="2774" b="1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is </a:t>
            </a:r>
            <a:r>
              <a:rPr kumimoji="0" sz="2774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local </a:t>
            </a:r>
            <a:r>
              <a:rPr kumimoji="0" sz="2774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sz="2774" b="1" i="0" u="none" strike="noStrike" kern="1200" cap="none" spc="2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Solution?</a:t>
            </a:r>
            <a:endParaRPr kumimoji="0" sz="277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1140092" marR="0" lvl="0" indent="-566271" algn="just" defTabSz="914400" rtl="0" eaLnBrk="1" fontAlgn="auto" latinLnBrk="0" hangingPunct="1">
              <a:lnSpc>
                <a:spcPct val="100000"/>
              </a:lnSpc>
              <a:spcBef>
                <a:spcPts val="654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Optimal </a:t>
            </a:r>
            <a:r>
              <a:rPr kumimoji="0" sz="2774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to </a:t>
            </a:r>
            <a:r>
              <a:rPr kumimoji="0" sz="2774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the</a:t>
            </a:r>
            <a:r>
              <a:rPr kumimoji="0" sz="2774" b="0" i="0" u="none" strike="noStrike" kern="1200" cap="none" spc="2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sub</a:t>
            </a:r>
            <a:r>
              <a:rPr kumimoji="0" lang="en-US" sz="2774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2774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problems</a:t>
            </a:r>
            <a:endParaRPr kumimoji="0" sz="277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600" b="1" i="0" u="none" strike="noStrike" kern="1200" cap="none" spc="-5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600" b="1" i="0" u="none" strike="noStrike" kern="1200" cap="none" spc="-9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16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lang="en-US" sz="600" b="1" i="0" u="none" strike="noStrike" kern="1200" cap="none" spc="-9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600" b="1" i="0" u="none" strike="noStrike" kern="1200" cap="none" spc="-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Sort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activities 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length, </a:t>
            </a:r>
            <a:r>
              <a:rPr kumimoji="0" 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breaking </a:t>
            </a:r>
            <a:r>
              <a:rPr kumimoji="0" lang="en-US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ties</a:t>
            </a:r>
            <a:r>
              <a:rPr kumimoji="0" lang="en-US" sz="2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arbitrarily.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 Pick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</a:t>
            </a:r>
            <a:r>
              <a:rPr kumimoji="0" lang="en-US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one, </a:t>
            </a:r>
            <a:r>
              <a:rPr kumimoji="0" 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removing 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along 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activities  </a:t>
            </a: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conflict 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</a:t>
            </a:r>
            <a:r>
              <a:rPr kumimoji="0" lang="en-US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Repeat 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Step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2, 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until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empty.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en-US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trategy 2:</a:t>
            </a: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tegy 1. </a:t>
            </a:r>
            <a:r>
              <a:rPr kumimoji="0" sz="2400" b="1" i="1" u="sng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Earliest</a:t>
            </a:r>
            <a:r>
              <a:rPr kumimoji="0" sz="2400" b="1" i="1" u="sng" strike="noStrike" kern="1200" cap="none" spc="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1" i="1" u="sng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idea is </a:t>
            </a: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</a:t>
            </a:r>
            <a:r>
              <a:rPr kumimoji="0" lang="en-US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shortest activity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.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17EFBA23-A38A-48DA-9139-0E943182EE49}"/>
              </a:ext>
            </a:extLst>
          </p:cNvPr>
          <p:cNvSpPr txBox="1"/>
          <p:nvPr/>
        </p:nvSpPr>
        <p:spPr>
          <a:xfrm>
            <a:off x="347293" y="5894275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</a:t>
            </a:r>
            <a:r>
              <a:rPr kumimoji="0" sz="2400" b="1" i="1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</a:t>
            </a:r>
            <a:r>
              <a:rPr kumimoji="0" sz="2400" b="1" i="1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does </a:t>
            </a:r>
            <a:r>
              <a:rPr kumimoji="0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not </a:t>
            </a:r>
            <a:r>
              <a:rPr kumimoji="0" sz="2400" b="1" i="1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lead 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1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 </a:t>
            </a: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optimal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1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solution.</a:t>
            </a:r>
            <a:endParaRPr kumimoji="0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DFD6F44E-2A8F-442C-BC22-FE03BEAC4AF6}"/>
              </a:ext>
            </a:extLst>
          </p:cNvPr>
          <p:cNvSpPr/>
          <p:nvPr/>
        </p:nvSpPr>
        <p:spPr>
          <a:xfrm>
            <a:off x="962710" y="3294640"/>
            <a:ext cx="3735899" cy="171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7C505-ADFF-49A1-A507-4FB9265B5D3A}"/>
              </a:ext>
            </a:extLst>
          </p:cNvPr>
          <p:cNvSpPr txBox="1"/>
          <p:nvPr/>
        </p:nvSpPr>
        <p:spPr>
          <a:xfrm>
            <a:off x="1397151" y="537202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Activity = 1</a:t>
            </a:r>
          </a:p>
        </p:txBody>
      </p:sp>
    </p:spTree>
    <p:extLst>
      <p:ext uri="{BB962C8B-B14F-4D97-AF65-F5344CB8AC3E}">
        <p14:creationId xmlns:p14="http://schemas.microsoft.com/office/powerpoint/2010/main" val="412878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2">
            <a:extLst>
              <a:ext uri="{FF2B5EF4-FFF2-40B4-BE49-F238E27FC236}">
                <a16:creationId xmlns:a16="http://schemas.microsoft.com/office/drawing/2014/main" id="{F5434565-0E1F-485B-A282-6D52C4CA92F9}"/>
              </a:ext>
            </a:extLst>
          </p:cNvPr>
          <p:cNvSpPr txBox="1"/>
          <p:nvPr/>
        </p:nvSpPr>
        <p:spPr>
          <a:xfrm>
            <a:off x="300834" y="2486815"/>
            <a:ext cx="8519605" cy="202273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Sort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by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number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of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other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which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12700" marR="123189" lvl="0" indent="0" algn="l" defTabSz="914400" rtl="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2.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Pick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first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one,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removing 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along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that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</a:t>
            </a:r>
            <a:r>
              <a:rPr kumimoji="0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3.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Repeat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Step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2,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until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empty.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D05ABCC7-225B-4653-882C-71196AE53E2A}"/>
              </a:ext>
            </a:extLst>
          </p:cNvPr>
          <p:cNvSpPr txBox="1"/>
          <p:nvPr/>
        </p:nvSpPr>
        <p:spPr>
          <a:xfrm>
            <a:off x="347293" y="911576"/>
            <a:ext cx="6911635" cy="157459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3. </a:t>
            </a:r>
            <a:r>
              <a:rPr kumimoji="0" sz="2400" b="0" i="1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Least-conflict</a:t>
            </a:r>
            <a:r>
              <a:rPr kumimoji="0" sz="2400" b="0" i="1" u="none" strike="noStrike" kern="1200" cap="none" spc="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0" i="1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Shortest First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failed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perhaps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because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shorter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ones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had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more 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conflicts,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ruled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out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too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many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in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process.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68338E56-4A0D-4FFA-B1C2-A1C15817B013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en-US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trategy 3:</a:t>
            </a: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tegy 1. </a:t>
            </a:r>
            <a:r>
              <a:rPr kumimoji="0" sz="2400" b="1" i="1" u="sng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Earliest</a:t>
            </a:r>
            <a:r>
              <a:rPr kumimoji="0" sz="2400" b="1" i="1" u="sng" strike="noStrike" kern="1200" cap="none" spc="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1" i="1" u="sng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idea is </a:t>
            </a: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</a:t>
            </a:r>
            <a:r>
              <a:rPr kumimoji="0" lang="en-US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least-conflict activity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.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3DE8ACA-DDC6-4A68-B828-6400540E065B}"/>
              </a:ext>
            </a:extLst>
          </p:cNvPr>
          <p:cNvSpPr/>
          <p:nvPr/>
        </p:nvSpPr>
        <p:spPr>
          <a:xfrm>
            <a:off x="1549188" y="4658791"/>
            <a:ext cx="3984684" cy="1592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B54E4B74-FF35-42E4-BDFC-6A6665FBE89F}"/>
              </a:ext>
            </a:extLst>
          </p:cNvPr>
          <p:cNvSpPr txBox="1"/>
          <p:nvPr/>
        </p:nvSpPr>
        <p:spPr>
          <a:xfrm>
            <a:off x="347293" y="6400712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</a:t>
            </a:r>
            <a:r>
              <a:rPr kumimoji="0" sz="2400" b="1" i="1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</a:t>
            </a:r>
            <a:r>
              <a:rPr kumimoji="0" sz="2400" b="1" i="1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does </a:t>
            </a:r>
            <a:r>
              <a:rPr kumimoji="0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not </a:t>
            </a:r>
            <a:r>
              <a:rPr kumimoji="0" sz="2400" b="1" i="1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lead 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1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 </a:t>
            </a: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optimal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1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solution.</a:t>
            </a:r>
            <a:endParaRPr kumimoji="0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1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85DFFCDB-2FBE-4ED2-AC41-20AF0E3C67C2}"/>
              </a:ext>
            </a:extLst>
          </p:cNvPr>
          <p:cNvSpPr txBox="1"/>
          <p:nvPr/>
        </p:nvSpPr>
        <p:spPr>
          <a:xfrm>
            <a:off x="347293" y="475013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en-US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trategy 4:</a:t>
            </a: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tegy 1. </a:t>
            </a:r>
            <a:r>
              <a:rPr kumimoji="0" sz="2400" b="1" i="1" u="sng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Earliest</a:t>
            </a:r>
            <a:r>
              <a:rPr kumimoji="0" sz="2400" b="1" i="1" u="sng" strike="noStrike" kern="1200" cap="none" spc="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1" i="1" u="sng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idea is </a:t>
            </a: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</a:t>
            </a:r>
            <a:r>
              <a:rPr kumimoji="0" lang="en-US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finish-first activity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.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3" name="object 22">
            <a:extLst>
              <a:ext uri="{FF2B5EF4-FFF2-40B4-BE49-F238E27FC236}">
                <a16:creationId xmlns:a16="http://schemas.microsoft.com/office/drawing/2014/main" id="{B3982B4A-8B0F-4FDE-B040-AF11162B3240}"/>
              </a:ext>
            </a:extLst>
          </p:cNvPr>
          <p:cNvSpPr txBox="1"/>
          <p:nvPr/>
        </p:nvSpPr>
        <p:spPr>
          <a:xfrm>
            <a:off x="300834" y="1347333"/>
            <a:ext cx="8519605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Sort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by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finishing time, breaking ties </a:t>
            </a:r>
            <a:r>
              <a:rPr kumimoji="0" lang="en-US" sz="2400" b="0" i="0" u="none" strike="noStrike" kern="1200" cap="none" spc="6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arbitally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12700" marR="123189" lvl="0" indent="0" algn="l" defTabSz="914400" rtl="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2.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Pick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first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one,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removing 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along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that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</a:t>
            </a:r>
            <a:r>
              <a:rPr kumimoji="0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3.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Repeat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Step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2,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until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empty.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object 34">
            <a:extLst>
              <a:ext uri="{FF2B5EF4-FFF2-40B4-BE49-F238E27FC236}">
                <a16:creationId xmlns:a16="http://schemas.microsoft.com/office/drawing/2014/main" id="{E7197CCB-7B73-4AB0-8327-156D3C9A6EFD}"/>
              </a:ext>
            </a:extLst>
          </p:cNvPr>
          <p:cNvSpPr/>
          <p:nvPr/>
        </p:nvSpPr>
        <p:spPr>
          <a:xfrm>
            <a:off x="958321" y="3023462"/>
            <a:ext cx="4471808" cy="135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38">
            <a:extLst>
              <a:ext uri="{FF2B5EF4-FFF2-40B4-BE49-F238E27FC236}">
                <a16:creationId xmlns:a16="http://schemas.microsoft.com/office/drawing/2014/main" id="{91DE25EE-A3FF-4C55-AFAA-93C5EBF78A2E}"/>
              </a:ext>
            </a:extLst>
          </p:cNvPr>
          <p:cNvSpPr txBox="1"/>
          <p:nvPr/>
        </p:nvSpPr>
        <p:spPr>
          <a:xfrm>
            <a:off x="1955408" y="4383287"/>
            <a:ext cx="2883877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|</a:t>
            </a:r>
            <a:r>
              <a:rPr kumimoji="0" sz="24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|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=?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SE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221: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Algorithms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3FDC5D35-26A0-4A0B-924D-E1958FDE73F2}"/>
              </a:ext>
            </a:extLst>
          </p:cNvPr>
          <p:cNvSpPr/>
          <p:nvPr/>
        </p:nvSpPr>
        <p:spPr>
          <a:xfrm>
            <a:off x="962710" y="3000734"/>
            <a:ext cx="4143862" cy="103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0D58DCEE-FE6D-4DBA-94F4-92A98360854E}"/>
              </a:ext>
            </a:extLst>
          </p:cNvPr>
          <p:cNvSpPr txBox="1"/>
          <p:nvPr/>
        </p:nvSpPr>
        <p:spPr>
          <a:xfrm>
            <a:off x="390321" y="5356780"/>
            <a:ext cx="55181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This 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strategy 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is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one 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that</a:t>
            </a:r>
            <a:r>
              <a:rPr kumimoji="0" sz="2400" b="1" i="0" u="none" strike="noStrike" kern="1200" cap="none" spc="4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works.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8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24411" y="4706956"/>
            <a:ext cx="8408779" cy="1640814"/>
          </a:xfrm>
        </p:spPr>
        <p:txBody>
          <a:bodyPr>
            <a:normAutofit/>
          </a:bodyPr>
          <a:lstStyle/>
          <a:p>
            <a:r>
              <a:rPr lang="en-US" dirty="0"/>
              <a:t>Pick activity you can add with the smallest finish time.</a:t>
            </a:r>
          </a:p>
          <a:p>
            <a:r>
              <a:rPr lang="en-US" dirty="0"/>
              <a:t>Repeat.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148D4E-2EC7-7741-B44D-8780C2F3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AF04B-63BF-2F42-97A8-BF702B18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8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20EA5-8C6C-E94D-881E-70D352F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6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632646-4F0A-E74B-861A-D3CAEBE8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7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D0C7-8D05-5848-80B9-B5100B45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9EE7F-E1F8-AE4C-8472-3C338128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4A12A-9394-BF47-8461-A4421C23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 Greedy Algorithms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-45463" y="1795817"/>
            <a:ext cx="4765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Activity Selection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Coin Changing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 Scheduling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Fractional Knapsack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Dijkstra’s Shortest Path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Minimum Spanning Tree Problem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      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 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AD2EA-AAA0-364F-BA7F-FD2724A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0077E-A3F7-4D32-9D76-B8B387FD4F6F}"/>
              </a:ext>
            </a:extLst>
          </p:cNvPr>
          <p:cNvSpPr txBox="1"/>
          <p:nvPr/>
        </p:nvSpPr>
        <p:spPr>
          <a:xfrm>
            <a:off x="140677" y="70338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777443-AF47-48CC-A540-D672FCF88DF4}"/>
              </a:ext>
            </a:extLst>
          </p:cNvPr>
          <p:cNvSpPr txBox="1">
            <a:spLocks noChangeArrowheads="1"/>
          </p:cNvSpPr>
          <p:nvPr/>
        </p:nvSpPr>
        <p:spPr>
          <a:xfrm>
            <a:off x="1215130" y="915122"/>
            <a:ext cx="5551429" cy="35097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Here are a set of start and finish times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85E82-6BDE-41AD-953B-E3A9982931CD}"/>
              </a:ext>
            </a:extLst>
          </p:cNvPr>
          <p:cNvGraphicFramePr>
            <a:graphicFrameLocks noGrp="1"/>
          </p:cNvGraphicFramePr>
          <p:nvPr/>
        </p:nvGraphicFramePr>
        <p:xfrm>
          <a:off x="664740" y="1372790"/>
          <a:ext cx="5989200" cy="903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1195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S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f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48665D-B345-4EA1-94A2-9080FDAF06D2}"/>
              </a:ext>
            </a:extLst>
          </p:cNvPr>
          <p:cNvGraphicFramePr>
            <a:graphicFrameLocks noGrp="1"/>
          </p:cNvGraphicFramePr>
          <p:nvPr/>
        </p:nvGraphicFramePr>
        <p:xfrm>
          <a:off x="635790" y="3034409"/>
          <a:ext cx="5989200" cy="9939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1315">
                <a:tc>
                  <a:txBody>
                    <a:bodyPr/>
                    <a:lstStyle/>
                    <a:p>
                      <a:r>
                        <a:rPr lang="en-US" sz="1500" dirty="0"/>
                        <a:t>i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S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f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5EB04B-2B99-434C-BBB1-F09881D742D8}"/>
              </a:ext>
            </a:extLst>
          </p:cNvPr>
          <p:cNvSpPr txBox="1"/>
          <p:nvPr/>
        </p:nvSpPr>
        <p:spPr>
          <a:xfrm>
            <a:off x="1786597" y="2546251"/>
            <a:ext cx="369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Sorted according to finishing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A1999-5F8A-4E26-8DE0-C022C92C49D7}"/>
              </a:ext>
            </a:extLst>
          </p:cNvPr>
          <p:cNvSpPr/>
          <p:nvPr/>
        </p:nvSpPr>
        <p:spPr>
          <a:xfrm>
            <a:off x="-520216" y="4469162"/>
            <a:ext cx="966421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{1, 4, 8, 11} which is a larger set (</a:t>
            </a: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an optimal 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Solution is not unique, consider {2, 4, 9, 11}  (another optimal solution)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:\McGraw-Hill Projects\Cormen\algorithms\greedy_activity_selector.gif">
            <a:extLst>
              <a:ext uri="{FF2B5EF4-FFF2-40B4-BE49-F238E27FC236}">
                <a16:creationId xmlns:a16="http://schemas.microsoft.com/office/drawing/2014/main" id="{21FA450C-211E-470E-B370-A28F5C2A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6" y="1267483"/>
            <a:ext cx="8019455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70C5A-6EFF-4511-9393-336BEDB47B84}"/>
              </a:ext>
            </a:extLst>
          </p:cNvPr>
          <p:cNvSpPr txBox="1"/>
          <p:nvPr/>
        </p:nvSpPr>
        <p:spPr>
          <a:xfrm>
            <a:off x="534570" y="717452"/>
            <a:ext cx="313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Activity selection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61647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A0922-7A19-432C-AC19-0967AFD21C0D}"/>
              </a:ext>
            </a:extLst>
          </p:cNvPr>
          <p:cNvSpPr txBox="1"/>
          <p:nvPr/>
        </p:nvSpPr>
        <p:spPr>
          <a:xfrm>
            <a:off x="533400" y="156570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Input: A list of different activities with starting and ending times.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{(5,9), (1,2), (3,4), (0,6), (5,7), (8,9)}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greedy algorithm to do maximum number of activities.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74C35-F1B6-4682-B1D4-D630D71475CF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19209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it’s 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53871"/>
            <a:ext cx="7886700" cy="4351338"/>
          </a:xfrm>
        </p:spPr>
        <p:txBody>
          <a:bodyPr/>
          <a:lstStyle/>
          <a:p>
            <a:r>
              <a:rPr lang="en-US" dirty="0"/>
              <a:t>Running time: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O(n) if the activities are already sorted by finish time.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Otherwise, O(</a:t>
            </a:r>
            <a:r>
              <a:rPr lang="en-US" dirty="0" err="1">
                <a:solidFill>
                  <a:schemeClr val="accent4"/>
                </a:solidFill>
              </a:rPr>
              <a:t>nlog</a:t>
            </a:r>
            <a:r>
              <a:rPr lang="en-US" dirty="0">
                <a:solidFill>
                  <a:schemeClr val="accent4"/>
                </a:solidFill>
              </a:rPr>
              <a:t>(n)) if you have to sort them first.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91B3-33F2-C149-B66E-E61E8C6F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it </a:t>
            </a:r>
            <a:r>
              <a:rPr lang="en-US" b="1" dirty="0">
                <a:solidFill>
                  <a:srgbClr val="E56B74"/>
                </a:solidFill>
              </a:rPr>
              <a:t>greedy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5594"/>
            <a:ext cx="7886700" cy="4351338"/>
          </a:xfrm>
        </p:spPr>
        <p:txBody>
          <a:bodyPr/>
          <a:lstStyle/>
          <a:p>
            <a:r>
              <a:rPr lang="en-US" dirty="0"/>
              <a:t>At each step in the algorithm, make a choice.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Hey, I can increase my activity set by one,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And leave lots of room for future choices,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Let’s do that and hope for the best!!!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rgbClr val="E56B74"/>
                </a:solidFill>
              </a:rPr>
              <a:t>Hope</a:t>
            </a:r>
            <a:r>
              <a:rPr lang="en-US" dirty="0"/>
              <a:t> that at the end of the day, this results in a globally optimal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85859" y="5060272"/>
            <a:ext cx="2280416" cy="14566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CB688-0035-7247-B9E9-5BD8A52B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graph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algorithms:</a:t>
            </a:r>
          </a:p>
        </p:txBody>
      </p:sp>
      <p:sp>
        <p:nvSpPr>
          <p:cNvPr id="4" name="Oval 3"/>
          <p:cNvSpPr/>
          <p:nvPr/>
        </p:nvSpPr>
        <p:spPr>
          <a:xfrm>
            <a:off x="322384" y="2508740"/>
            <a:ext cx="2801816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Big problem</a:t>
            </a:r>
          </a:p>
        </p:txBody>
      </p:sp>
      <p:sp>
        <p:nvSpPr>
          <p:cNvPr id="10" name="Oval 9"/>
          <p:cNvSpPr/>
          <p:nvPr/>
        </p:nvSpPr>
        <p:spPr>
          <a:xfrm>
            <a:off x="940960" y="5581561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sub-sub-problem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4735" y="4004469"/>
            <a:ext cx="2092570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sub-problem</a:t>
            </a:r>
          </a:p>
        </p:txBody>
      </p:sp>
      <p:cxnSp>
        <p:nvCxnSpPr>
          <p:cNvPr id="30" name="Straight Connector 29"/>
          <p:cNvCxnSpPr>
            <a:stCxn id="4" idx="4"/>
            <a:endCxn id="21" idx="0"/>
          </p:cNvCxnSpPr>
          <p:nvPr/>
        </p:nvCxnSpPr>
        <p:spPr>
          <a:xfrm flipH="1">
            <a:off x="1711020" y="3364524"/>
            <a:ext cx="12272" cy="639945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4"/>
            <a:endCxn id="10" idx="0"/>
          </p:cNvCxnSpPr>
          <p:nvPr/>
        </p:nvCxnSpPr>
        <p:spPr>
          <a:xfrm>
            <a:off x="1711020" y="4860253"/>
            <a:ext cx="0" cy="721308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6938" y="2483273"/>
            <a:ext cx="55534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Not only is there </a:t>
            </a:r>
            <a:r>
              <a:rPr lang="en-US" sz="2400" b="1" dirty="0"/>
              <a:t>optimal sub-structure: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optimal solutions to a problem are made up from optimal solutions of sub-problems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but each problem </a:t>
            </a:r>
            <a:r>
              <a:rPr lang="en-US" sz="2400" b="1" dirty="0"/>
              <a:t>depends on only one sub-problem</a:t>
            </a:r>
            <a:r>
              <a:rPr lang="en-US" sz="2400" dirty="0"/>
              <a:t>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06095-F1A9-2945-8E64-DA7919EE26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6634" y="4920621"/>
            <a:ext cx="1044982" cy="1642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84CB7-AD7B-B44D-AAD7-648EEDDFB869}"/>
              </a:ext>
            </a:extLst>
          </p:cNvPr>
          <p:cNvSpPr txBox="1"/>
          <p:nvPr/>
        </p:nvSpPr>
        <p:spPr>
          <a:xfrm>
            <a:off x="5634681" y="6449205"/>
            <a:ext cx="326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Ollie the Over-achieving Ostrich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93BAB-0E6E-2649-8821-3151CDAD1086}"/>
              </a:ext>
            </a:extLst>
          </p:cNvPr>
          <p:cNvSpPr txBox="1"/>
          <p:nvPr/>
        </p:nvSpPr>
        <p:spPr>
          <a:xfrm>
            <a:off x="4226011" y="4929571"/>
            <a:ext cx="353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Write a DP version of activity selection (where you fill in a table)!  [See hidden slides in the .pptx file for one way]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CB3EF-AFED-F64A-B5D1-CC563224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100" dirty="0"/>
                  <a:t>You are starting to plan a Black Friday shopping spree</a:t>
                </a:r>
              </a:p>
              <a:p>
                <a:r>
                  <a:rPr lang="en-US" sz="2100" dirty="0"/>
                  <a:t>There are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100" dirty="0"/>
                  <a:t> items you want to buy at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100" dirty="0"/>
                  <a:t> different stores in the mall</a:t>
                </a:r>
              </a:p>
              <a:p>
                <a:r>
                  <a:rPr lang="en-US" sz="2100" dirty="0"/>
                  <a:t>Each item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 is marked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dollars off</a:t>
                </a:r>
              </a:p>
              <a:p>
                <a:r>
                  <a:rPr lang="en-US" sz="2100" dirty="0"/>
                  <a:t>The sale of item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 will open at noon and expire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100" dirty="0"/>
              </a:p>
              <a:p>
                <a:r>
                  <a:rPr lang="en-US" sz="2100" dirty="0"/>
                  <a:t>It will take exactly one hour to purchase each item</a:t>
                </a:r>
              </a:p>
              <a:p>
                <a:r>
                  <a:rPr lang="en-US" sz="2100" dirty="0"/>
                  <a:t>Which items should I buy in what order to maximize savings?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8962490-BE8B-4414-AB7B-B98DDDE854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4300" y="4517945"/>
              <a:ext cx="3067906" cy="1409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756">
                      <a:extLst>
                        <a:ext uri="{9D8B030D-6E8A-4147-A177-3AD203B41FA5}">
                          <a16:colId xmlns:a16="http://schemas.microsoft.com/office/drawing/2014/main" val="1304192664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698620634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63068863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Item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Savings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)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Expiration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59572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1235393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2708309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4535820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84606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8962490-BE8B-4414-AB7B-B98DDDE854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4300" y="4517945"/>
              <a:ext cx="3067906" cy="1409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756">
                      <a:extLst>
                        <a:ext uri="{9D8B030D-6E8A-4147-A177-3AD203B41FA5}">
                          <a16:colId xmlns:a16="http://schemas.microsoft.com/office/drawing/2014/main" val="1304192664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698620634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63068863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Item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67039" t="-6522" r="-117877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44444" t="-6522" r="-1932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957200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1235393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2708309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4535820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846065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022BC98-CD3A-47CA-A062-7F6F3547DF50}"/>
              </a:ext>
            </a:extLst>
          </p:cNvPr>
          <p:cNvSpPr txBox="1"/>
          <p:nvPr/>
        </p:nvSpPr>
        <p:spPr>
          <a:xfrm>
            <a:off x="7178414" y="4775305"/>
            <a:ext cx="883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Savings:</a:t>
            </a:r>
          </a:p>
          <a:p>
            <a:r>
              <a:rPr lang="en-US" sz="1350" dirty="0"/>
              <a:t>7+7+9=23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2E97B7-ED60-4308-8605-7C26254B43D5}"/>
              </a:ext>
            </a:extLst>
          </p:cNvPr>
          <p:cNvGrpSpPr/>
          <p:nvPr/>
        </p:nvGrpSpPr>
        <p:grpSpPr>
          <a:xfrm>
            <a:off x="3970743" y="4677017"/>
            <a:ext cx="2544358" cy="1079332"/>
            <a:chOff x="5449280" y="4953000"/>
            <a:chExt cx="3392477" cy="1439108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995CC1D-6B39-48BB-BB77-747911A1C95A}"/>
                </a:ext>
              </a:extLst>
            </p:cNvPr>
            <p:cNvGrpSpPr/>
            <p:nvPr/>
          </p:nvGrpSpPr>
          <p:grpSpPr>
            <a:xfrm>
              <a:off x="5566133" y="4953000"/>
              <a:ext cx="3200404" cy="800101"/>
              <a:chOff x="4876800" y="5592764"/>
              <a:chExt cx="2133600" cy="533400"/>
            </a:xfrm>
            <a:grpFill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0565091-5A84-4978-95DF-86F67A967915}"/>
                  </a:ext>
                </a:extLst>
              </p:cNvPr>
              <p:cNvSpPr/>
              <p:nvPr/>
            </p:nvSpPr>
            <p:spPr>
              <a:xfrm>
                <a:off x="4876800" y="5592764"/>
                <a:ext cx="533400" cy="533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Noon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8A94822-546D-4AA1-BB05-49109B2EEE77}"/>
                  </a:ext>
                </a:extLst>
              </p:cNvPr>
              <p:cNvSpPr/>
              <p:nvPr/>
            </p:nvSpPr>
            <p:spPr>
              <a:xfrm>
                <a:off x="5410200" y="5592764"/>
                <a:ext cx="533400" cy="533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1B0AD6F-3816-448C-81BD-664D4B09E888}"/>
                  </a:ext>
                </a:extLst>
              </p:cNvPr>
              <p:cNvSpPr/>
              <p:nvPr/>
            </p:nvSpPr>
            <p:spPr>
              <a:xfrm>
                <a:off x="5943600" y="5592764"/>
                <a:ext cx="533400" cy="533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2pm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13D6293-14F2-4A7E-8F4E-E2532514F94F}"/>
                  </a:ext>
                </a:extLst>
              </p:cNvPr>
              <p:cNvSpPr/>
              <p:nvPr/>
            </p:nvSpPr>
            <p:spPr>
              <a:xfrm>
                <a:off x="6477000" y="5592764"/>
                <a:ext cx="533400" cy="533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1pm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89C86D-3707-46B2-87D0-6D2C657F5D74}"/>
                </a:ext>
              </a:extLst>
            </p:cNvPr>
            <p:cNvSpPr txBox="1"/>
            <p:nvPr/>
          </p:nvSpPr>
          <p:spPr>
            <a:xfrm>
              <a:off x="5449280" y="5715000"/>
              <a:ext cx="87178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Item 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C12D25-4AD8-483A-B767-82BF72CDD61A}"/>
                </a:ext>
              </a:extLst>
            </p:cNvPr>
            <p:cNvSpPr txBox="1"/>
            <p:nvPr/>
          </p:nvSpPr>
          <p:spPr>
            <a:xfrm>
              <a:off x="6321067" y="5731906"/>
              <a:ext cx="9440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Item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313CA1-6D21-48A0-876D-7D0B5F954901}"/>
                </a:ext>
              </a:extLst>
            </p:cNvPr>
            <p:cNvSpPr txBox="1"/>
            <p:nvPr/>
          </p:nvSpPr>
          <p:spPr>
            <a:xfrm>
              <a:off x="7192854" y="5714999"/>
              <a:ext cx="827105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Item 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8BAB5B-591E-4AA6-8365-F50F06B1B53F}"/>
                </a:ext>
              </a:extLst>
            </p:cNvPr>
            <p:cNvSpPr txBox="1"/>
            <p:nvPr/>
          </p:nvSpPr>
          <p:spPr>
            <a:xfrm>
              <a:off x="8046478" y="5715000"/>
              <a:ext cx="79527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Item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6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Scheduling with deadlines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175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We have n jobs to execute, each of which takes unit time.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Job i earns us a profit p</a:t>
            </a:r>
            <a:r>
              <a:rPr lang="en-US" sz="2400" baseline="-25000"/>
              <a:t>i</a:t>
            </a:r>
            <a:r>
              <a:rPr lang="en-US" sz="2400"/>
              <a:t>, if it finished no later than time d</a:t>
            </a:r>
            <a:r>
              <a:rPr lang="en-US" sz="2400" baseline="-25000"/>
              <a:t>i</a:t>
            </a:r>
            <a:r>
              <a:rPr lang="en-US" sz="240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Find a schedule that will gives us the maximum profit.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Example:</a:t>
            </a:r>
          </a:p>
        </p:txBody>
      </p:sp>
      <p:graphicFrame>
        <p:nvGraphicFramePr>
          <p:cNvPr id="8402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75674"/>
              </p:ext>
            </p:extLst>
          </p:nvPr>
        </p:nvGraphicFramePr>
        <p:xfrm>
          <a:off x="2514600" y="2971800"/>
          <a:ext cx="3352800" cy="10972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deadline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026" name="Rectangle 58"/>
          <p:cNvSpPr>
            <a:spLocks noChangeArrowheads="1"/>
          </p:cNvSpPr>
          <p:nvPr/>
        </p:nvSpPr>
        <p:spPr bwMode="auto">
          <a:xfrm>
            <a:off x="381000" y="44958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PMingLiU" pitchFamily="18" charset="-120"/>
              </a:rPr>
              <a:t>Schedule 1, 2, 3 gives us a profit of 76.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PMingLiU" pitchFamily="18" charset="-120"/>
              </a:rPr>
              <a:t>Schedule 5, 4, 3, 1 gives us an optimum profit of 107.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Greedy Scheduling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3124940"/>
          </a:xfrm>
        </p:spPr>
        <p:txBody>
          <a:bodyPr>
            <a:normAutofit/>
          </a:bodyPr>
          <a:lstStyle/>
          <a:p>
            <a:pPr marL="346075" indent="-346075" eaLnBrk="1" hangingPunct="1">
              <a:lnSpc>
                <a:spcPct val="90000"/>
              </a:lnSpc>
              <a:defRPr/>
            </a:pPr>
            <a:r>
              <a:rPr lang="en-US" sz="2400" dirty="0"/>
              <a:t>Greedy instinct:</a:t>
            </a:r>
          </a:p>
          <a:p>
            <a:pPr marL="793750" lvl="1" indent="-331788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r>
              <a:rPr lang="en-US" sz="2400" dirty="0"/>
              <a:t>To maximize the profit, handle jobs with larger profit first.</a:t>
            </a:r>
          </a:p>
          <a:p>
            <a:pPr marL="793750" lvl="1" indent="-331788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  <a:defRPr/>
            </a:pPr>
            <a:r>
              <a:rPr lang="en-US" sz="2400" dirty="0"/>
              <a:t>To finish more jobs, when schedule a job, delay the job as late as possible.</a:t>
            </a:r>
          </a:p>
          <a:p>
            <a:pPr marL="346075" indent="-346075" eaLnBrk="1" hangingPunct="1">
              <a:lnSpc>
                <a:spcPct val="90000"/>
              </a:lnSpc>
              <a:defRPr/>
            </a:pPr>
            <a:r>
              <a:rPr lang="en-US" sz="2400" dirty="0"/>
              <a:t>Example: Schedule according to the order of profit, we have a schedule of 3, 1, 4 which has a profit of 91.</a:t>
            </a:r>
          </a:p>
          <a:p>
            <a:pPr marL="346075" indent="-346075" eaLnBrk="1" hangingPunct="1">
              <a:lnSpc>
                <a:spcPct val="90000"/>
              </a:lnSpc>
              <a:defRPr/>
            </a:pPr>
            <a:r>
              <a:rPr lang="en-US" sz="2400" dirty="0"/>
              <a:t>Schedule 5, 4, 3, 1 has a better profit of 107.</a:t>
            </a: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92264"/>
              </p:ext>
            </p:extLst>
          </p:nvPr>
        </p:nvGraphicFramePr>
        <p:xfrm>
          <a:off x="834501" y="4607511"/>
          <a:ext cx="7430610" cy="2056808"/>
        </p:xfrm>
        <a:graphic>
          <a:graphicData uri="http://schemas.openxmlformats.org/drawingml/2006/table">
            <a:tbl>
              <a:tblPr/>
              <a:tblGrid>
                <a:gridCol w="23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Task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deadline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choices one-at-a-time.</a:t>
            </a:r>
          </a:p>
          <a:p>
            <a:r>
              <a:rPr lang="en-US" dirty="0"/>
              <a:t>Never look back.</a:t>
            </a:r>
          </a:p>
          <a:p>
            <a:r>
              <a:rPr lang="en-US" dirty="0"/>
              <a:t>Hope for the best.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871A5-FF0F-B049-AB07-EB7F2469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6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2A242-36B2-4192-9ED0-1B5A8FA2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4E429481-2615-4EF1-A814-62EEC875B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23548"/>
              </p:ext>
            </p:extLst>
          </p:nvPr>
        </p:nvGraphicFramePr>
        <p:xfrm>
          <a:off x="736847" y="355107"/>
          <a:ext cx="7430610" cy="1562470"/>
        </p:xfrm>
        <a:graphic>
          <a:graphicData uri="http://schemas.openxmlformats.org/drawingml/2006/table">
            <a:tbl>
              <a:tblPr/>
              <a:tblGrid>
                <a:gridCol w="23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3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Task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deadline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D1187B72-0E47-46D8-81C5-8C49CAE85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424"/>
              </p:ext>
            </p:extLst>
          </p:nvPr>
        </p:nvGraphicFramePr>
        <p:xfrm>
          <a:off x="736847" y="2588474"/>
          <a:ext cx="7430610" cy="1708317"/>
        </p:xfrm>
        <a:graphic>
          <a:graphicData uri="http://schemas.openxmlformats.org/drawingml/2006/table">
            <a:tbl>
              <a:tblPr/>
              <a:tblGrid>
                <a:gridCol w="23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7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Task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deadline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AA67751-6522-4FD4-90D0-CA217D7CA051}"/>
              </a:ext>
            </a:extLst>
          </p:cNvPr>
          <p:cNvSpPr/>
          <p:nvPr/>
        </p:nvSpPr>
        <p:spPr>
          <a:xfrm>
            <a:off x="3590061" y="1991415"/>
            <a:ext cx="21981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sz="2800" b="0" i="0" u="none" strike="noStrike" cap="none" spc="0" normalizeH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ahoma" pitchFamily="34" charset="0"/>
              </a:rPr>
              <a:t>Sort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D5D41248-87AE-44A4-BCE8-19053C10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95779"/>
              </p:ext>
            </p:extLst>
          </p:nvPr>
        </p:nvGraphicFramePr>
        <p:xfrm>
          <a:off x="736847" y="5091918"/>
          <a:ext cx="7430610" cy="1202288"/>
        </p:xfrm>
        <a:graphic>
          <a:graphicData uri="http://schemas.openxmlformats.org/drawingml/2006/table">
            <a:tbl>
              <a:tblPr/>
              <a:tblGrid>
                <a:gridCol w="23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7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Task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908F1B2-0978-4814-9454-C0C48DAA6676}"/>
              </a:ext>
            </a:extLst>
          </p:cNvPr>
          <p:cNvSpPr txBox="1"/>
          <p:nvPr/>
        </p:nvSpPr>
        <p:spPr>
          <a:xfrm>
            <a:off x="3315809" y="58094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32FC3-3F85-4792-A9F1-68F9F5D7CD0C}"/>
              </a:ext>
            </a:extLst>
          </p:cNvPr>
          <p:cNvSpPr txBox="1"/>
          <p:nvPr/>
        </p:nvSpPr>
        <p:spPr>
          <a:xfrm>
            <a:off x="4372252" y="58094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F183B9-22A9-4D8A-84A0-57C1426F34EB}"/>
              </a:ext>
            </a:extLst>
          </p:cNvPr>
          <p:cNvSpPr txBox="1"/>
          <p:nvPr/>
        </p:nvSpPr>
        <p:spPr>
          <a:xfrm>
            <a:off x="2286000" y="58094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9F07C-1623-4EF6-8B59-9071BE96E939}"/>
              </a:ext>
            </a:extLst>
          </p:cNvPr>
          <p:cNvSpPr txBox="1"/>
          <p:nvPr/>
        </p:nvSpPr>
        <p:spPr>
          <a:xfrm>
            <a:off x="1304061" y="58111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tabLst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1B1B32B5-2452-4B47-8610-265F30A8F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3057" y="2491921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4E4EAC-0ADB-40A7-8931-753701BFAC8F}"/>
              </a:ext>
            </a:extLst>
          </p:cNvPr>
          <p:cNvCxnSpPr>
            <a:cxnSpLocks/>
          </p:cNvCxnSpPr>
          <p:nvPr/>
        </p:nvCxnSpPr>
        <p:spPr>
          <a:xfrm>
            <a:off x="3719744" y="2949121"/>
            <a:ext cx="1882065" cy="207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AA137C-5A3A-4035-B8A0-5D4EFEB1794D}"/>
              </a:ext>
            </a:extLst>
          </p:cNvPr>
          <p:cNvCxnSpPr>
            <a:cxnSpLocks/>
          </p:cNvCxnSpPr>
          <p:nvPr/>
        </p:nvCxnSpPr>
        <p:spPr>
          <a:xfrm>
            <a:off x="4689151" y="2949121"/>
            <a:ext cx="1882065" cy="207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704E28-ED31-4456-AABB-6CAE9A0D862C}"/>
              </a:ext>
            </a:extLst>
          </p:cNvPr>
          <p:cNvCxnSpPr>
            <a:cxnSpLocks/>
          </p:cNvCxnSpPr>
          <p:nvPr/>
        </p:nvCxnSpPr>
        <p:spPr>
          <a:xfrm flipH="1">
            <a:off x="4660776" y="2935201"/>
            <a:ext cx="969407" cy="2090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4F47E9-5570-41E8-BD6D-275E6260CBDD}"/>
              </a:ext>
            </a:extLst>
          </p:cNvPr>
          <p:cNvCxnSpPr>
            <a:cxnSpLocks/>
          </p:cNvCxnSpPr>
          <p:nvPr/>
        </p:nvCxnSpPr>
        <p:spPr>
          <a:xfrm flipH="1">
            <a:off x="3590061" y="2882770"/>
            <a:ext cx="3068191" cy="2149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B19861-F886-4DEC-AB04-0C7F95F28F27}"/>
              </a:ext>
            </a:extLst>
          </p:cNvPr>
          <p:cNvSpPr txBox="1"/>
          <p:nvPr/>
        </p:nvSpPr>
        <p:spPr>
          <a:xfrm>
            <a:off x="3484485" y="6196552"/>
            <a:ext cx="5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     +      30      +       25      +        16     +       0        =  107</a:t>
            </a:r>
          </a:p>
        </p:txBody>
      </p:sp>
    </p:spTree>
    <p:extLst>
      <p:ext uri="{BB962C8B-B14F-4D97-AF65-F5344CB8AC3E}">
        <p14:creationId xmlns:p14="http://schemas.microsoft.com/office/powerpoint/2010/main" val="32918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7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11" y="115839"/>
            <a:ext cx="1413152" cy="141315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320937" y="0"/>
            <a:ext cx="5649593" cy="1475713"/>
            <a:chOff x="-479811" y="1751737"/>
            <a:chExt cx="9046225" cy="2600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1626" y="1998496"/>
              <a:ext cx="890016" cy="8900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3371" y="1998496"/>
              <a:ext cx="938946" cy="9389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00210" y="1998496"/>
              <a:ext cx="815140" cy="8151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98981" y="1966357"/>
              <a:ext cx="922155" cy="9221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3804" y="1751737"/>
              <a:ext cx="1136775" cy="11367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-479809" y="3113586"/>
              <a:ext cx="1729993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Weight: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479809" y="3701409"/>
              <a:ext cx="1729993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Value: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2501" y="3005866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50794" y="300586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8736" y="300586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5590" y="300586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83508" y="298852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11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0245" y="367027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5758" y="3667231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8736" y="3655655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71487" y="3602769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35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1357" y="366419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479811" y="2402818"/>
              <a:ext cx="177038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Item: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22078" y="976707"/>
            <a:ext cx="194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Capacity: 10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16689" y="1678329"/>
            <a:ext cx="833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D2578-4C7D-8F49-B313-F5F55EB5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5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EE6C7A-6E67-471A-8FA5-71F9F04AC13D}"/>
              </a:ext>
            </a:extLst>
          </p:cNvPr>
          <p:cNvSpPr txBox="1"/>
          <p:nvPr/>
        </p:nvSpPr>
        <p:spPr>
          <a:xfrm>
            <a:off x="4572000" y="1765935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3.33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2DC25E-D8B3-44D9-B496-7A07B71C403D}"/>
              </a:ext>
            </a:extLst>
          </p:cNvPr>
          <p:cNvSpPr txBox="1"/>
          <p:nvPr/>
        </p:nvSpPr>
        <p:spPr>
          <a:xfrm>
            <a:off x="5628912" y="1787413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0E89ED-E5AE-4BD3-937D-F2DC738FF665}"/>
              </a:ext>
            </a:extLst>
          </p:cNvPr>
          <p:cNvSpPr txBox="1"/>
          <p:nvPr/>
        </p:nvSpPr>
        <p:spPr>
          <a:xfrm>
            <a:off x="6567559" y="1734456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390959-7AAC-47AB-B078-3D2F84B9073E}"/>
              </a:ext>
            </a:extLst>
          </p:cNvPr>
          <p:cNvSpPr txBox="1"/>
          <p:nvPr/>
        </p:nvSpPr>
        <p:spPr>
          <a:xfrm>
            <a:off x="7611373" y="1765935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4.33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26400D-4054-409D-A768-03B7E396C1A3}"/>
              </a:ext>
            </a:extLst>
          </p:cNvPr>
          <p:cNvSpPr txBox="1"/>
          <p:nvPr/>
        </p:nvSpPr>
        <p:spPr>
          <a:xfrm>
            <a:off x="8473717" y="1736530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3.18</a:t>
            </a:r>
          </a:p>
        </p:txBody>
      </p:sp>
    </p:spTree>
    <p:extLst>
      <p:ext uri="{BB962C8B-B14F-4D97-AF65-F5344CB8AC3E}">
        <p14:creationId xmlns:p14="http://schemas.microsoft.com/office/powerpoint/2010/main" val="305990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11" y="115839"/>
            <a:ext cx="1413152" cy="141315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320937" y="0"/>
            <a:ext cx="5649593" cy="1475713"/>
            <a:chOff x="-479811" y="1751737"/>
            <a:chExt cx="9046225" cy="2600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1626" y="1998496"/>
              <a:ext cx="890016" cy="8900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3371" y="1998496"/>
              <a:ext cx="938946" cy="9389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00210" y="1998496"/>
              <a:ext cx="815140" cy="8151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98981" y="1966357"/>
              <a:ext cx="922155" cy="9221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3804" y="1751737"/>
              <a:ext cx="1136775" cy="11367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-479809" y="3113586"/>
              <a:ext cx="1729993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Weight: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479809" y="3701409"/>
              <a:ext cx="1729993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Value: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2501" y="3005866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50794" y="300586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8736" y="300586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5590" y="300586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83508" y="298852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11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0245" y="367027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5758" y="3667231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8736" y="3655655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71487" y="3602769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35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1357" y="366419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479811" y="2402818"/>
              <a:ext cx="177038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Item: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22078" y="976707"/>
            <a:ext cx="194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Capacity: 10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16689" y="1678329"/>
            <a:ext cx="833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D2578-4C7D-8F49-B313-F5F55EB5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6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EE6C7A-6E67-471A-8FA5-71F9F04AC13D}"/>
              </a:ext>
            </a:extLst>
          </p:cNvPr>
          <p:cNvSpPr txBox="1"/>
          <p:nvPr/>
        </p:nvSpPr>
        <p:spPr>
          <a:xfrm>
            <a:off x="4572000" y="1765935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3.33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2DC25E-D8B3-44D9-B496-7A07B71C403D}"/>
              </a:ext>
            </a:extLst>
          </p:cNvPr>
          <p:cNvSpPr txBox="1"/>
          <p:nvPr/>
        </p:nvSpPr>
        <p:spPr>
          <a:xfrm>
            <a:off x="5628912" y="1787413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0E89ED-E5AE-4BD3-937D-F2DC738FF665}"/>
              </a:ext>
            </a:extLst>
          </p:cNvPr>
          <p:cNvSpPr txBox="1"/>
          <p:nvPr/>
        </p:nvSpPr>
        <p:spPr>
          <a:xfrm>
            <a:off x="6567559" y="1734456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390959-7AAC-47AB-B078-3D2F84B9073E}"/>
              </a:ext>
            </a:extLst>
          </p:cNvPr>
          <p:cNvSpPr txBox="1"/>
          <p:nvPr/>
        </p:nvSpPr>
        <p:spPr>
          <a:xfrm>
            <a:off x="7611373" y="1765935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4.33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26400D-4054-409D-A768-03B7E396C1A3}"/>
              </a:ext>
            </a:extLst>
          </p:cNvPr>
          <p:cNvSpPr txBox="1"/>
          <p:nvPr/>
        </p:nvSpPr>
        <p:spPr>
          <a:xfrm>
            <a:off x="8473717" y="1736530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3.18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D084375-A8FE-4076-8BDD-3C5ED37D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825625"/>
            <a:ext cx="7840647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Unbounded Knapsack:</a:t>
            </a:r>
          </a:p>
          <a:p>
            <a:pPr lvl="1"/>
            <a:r>
              <a:rPr lang="en-US" dirty="0"/>
              <a:t>Suppose I have </a:t>
            </a:r>
            <a:r>
              <a:rPr lang="en-US" dirty="0">
                <a:solidFill>
                  <a:schemeClr val="accent4"/>
                </a:solidFill>
              </a:rPr>
              <a:t>infinite copies </a:t>
            </a:r>
            <a:r>
              <a:rPr lang="en-US" dirty="0"/>
              <a:t>of all items.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E56B74"/>
                </a:solidFill>
              </a:rPr>
              <a:t>“Greedy” </a:t>
            </a:r>
            <a:r>
              <a:rPr lang="en-US" dirty="0"/>
              <a:t>algorithm for unbounded knapsack with fraction:</a:t>
            </a:r>
          </a:p>
          <a:p>
            <a:pPr lvl="1"/>
            <a:r>
              <a:rPr lang="en-US" dirty="0"/>
              <a:t>Tacos have the best Value/Weight ratio!</a:t>
            </a:r>
          </a:p>
          <a:p>
            <a:pPr lvl="1"/>
            <a:r>
              <a:rPr lang="en-US" dirty="0"/>
              <a:t>Keep grabbing tacos!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AC5DDD-BCF5-4EF8-BC94-E3C33672F3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9772" y="5842687"/>
            <a:ext cx="586395" cy="5328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B97863-56F4-469D-AB06-0D77D2F904B2}"/>
              </a:ext>
            </a:extLst>
          </p:cNvPr>
          <p:cNvSpPr txBox="1"/>
          <p:nvPr/>
        </p:nvSpPr>
        <p:spPr>
          <a:xfrm>
            <a:off x="4686299" y="5842687"/>
            <a:ext cx="35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Total weight: 10</a:t>
            </a:r>
          </a:p>
          <a:p>
            <a:r>
              <a:rPr lang="en-US" dirty="0">
                <a:solidFill>
                  <a:schemeClr val="accent1"/>
                </a:solidFill>
              </a:rPr>
              <a:t>Total value: 43.333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78AE12-68F1-41DC-B2BB-6A3F90ECEE27}"/>
              </a:ext>
            </a:extLst>
          </p:cNvPr>
          <p:cNvCxnSpPr/>
          <p:nvPr/>
        </p:nvCxnSpPr>
        <p:spPr>
          <a:xfrm>
            <a:off x="416689" y="1678329"/>
            <a:ext cx="833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CB1E5E6-F32F-473A-ACD6-D39D6735F4D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4248" y="5842687"/>
            <a:ext cx="586395" cy="5328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3759FAD-F9C0-442D-9058-F4EE091E5C9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5495" y="5842687"/>
            <a:ext cx="586395" cy="532824"/>
          </a:xfrm>
          <a:prstGeom prst="rect">
            <a:avLst/>
          </a:prstGeom>
        </p:spPr>
      </p:pic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BC562C4C-0EAA-4CCA-87E2-8CFB89FDFB29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75DBAB-1E62-3D42-B5CA-E2345D83FB7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8DE7EA-D9F6-4C3D-A2DE-43DA0B790F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766"/>
          <a:stretch/>
        </p:blipFill>
        <p:spPr>
          <a:xfrm>
            <a:off x="1171828" y="6054571"/>
            <a:ext cx="502723" cy="3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493034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400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400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667378" y="1064637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39428" y="4035196"/>
          <a:ext cx="3051495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0" y="6014677"/>
            <a:ext cx="45174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Calculate 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benefit/kg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– </a:t>
            </a:r>
            <a:r>
              <a:rPr kumimoji="0" sz="218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value</a:t>
            </a:r>
            <a:r>
              <a:rPr kumimoji="0" sz="2180" b="0" i="0" u="none" strike="noStrike" kern="1200" cap="none" spc="426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index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600" b="1" i="0" u="none" strike="noStrike" kern="1200" cap="none" spc="-5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sz="600" b="1" i="0" u="none" strike="noStrike" kern="1200" cap="none" spc="-9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16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lang="en-US" sz="600" b="1" i="0" u="none" strike="noStrike" kern="1200" cap="none" spc="-9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600" b="1" i="0" u="none" strike="noStrike" kern="1200" cap="none" spc="-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35381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00443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25883" y="4031849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71866" y="6032526"/>
            <a:ext cx="4053141" cy="839756"/>
          </a:xfrm>
          <a:prstGeom prst="rect">
            <a:avLst/>
          </a:prstGeom>
        </p:spPr>
        <p:txBody>
          <a:bodyPr vert="horz" wrap="square" lIns="0" tIns="64174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50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Sort </a:t>
            </a:r>
            <a:r>
              <a:rPr kumimoji="0" sz="2180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by 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non-increasing 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value</a:t>
            </a:r>
            <a:r>
              <a:rPr kumimoji="0" sz="2180" b="0" i="0" u="none" strike="noStrike" kern="1200" cap="none" spc="38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index.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234882" marR="0" lvl="0" indent="0" algn="l" defTabSz="914400" rtl="0" eaLnBrk="1" fontAlgn="auto" latinLnBrk="0" hangingPunct="1">
              <a:lnSpc>
                <a:spcPct val="100000"/>
              </a:lnSpc>
              <a:spcBef>
                <a:spcPts val="19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7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sz="1189" b="1" i="0" u="none" strike="noStrike" kern="1200" cap="none" spc="8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118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87773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274445"/>
            <a:ext cx="6342077" cy="26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25883" y="3963647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1" y="6030911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0685" y="6059728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17281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A2DA6-9EE7-490B-8939-1D6B96950E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4BBB97-1FA8-4C99-AEB0-2EF91586998C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82e2270-855c-4ae9-9749-d2954303b3f1"/>
  </ds:schemaRefs>
</ds:datastoreItem>
</file>

<file path=customXml/itemProps3.xml><?xml version="1.0" encoding="utf-8"?>
<ds:datastoreItem xmlns:ds="http://schemas.openxmlformats.org/officeDocument/2006/customXml" ds:itemID="{09DD2F47-52E0-428F-B041-742B38A854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2e2270-855c-4ae9-9749-d2954303b3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12229</TotalTime>
  <Words>2291</Words>
  <Application>Microsoft Office PowerPoint</Application>
  <PresentationFormat>On-screen Show (4:3)</PresentationFormat>
  <Paragraphs>766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Corbel</vt:lpstr>
      <vt:lpstr>Courier New</vt:lpstr>
      <vt:lpstr>Tahoma</vt:lpstr>
      <vt:lpstr>Wingdings</vt:lpstr>
      <vt:lpstr>Office Theme</vt:lpstr>
      <vt:lpstr>Spectrum</vt:lpstr>
      <vt:lpstr>  Greedy Algorithm</vt:lpstr>
      <vt:lpstr>PowerPoint Presentation</vt:lpstr>
      <vt:lpstr>PowerPoint Presentation</vt:lpstr>
      <vt:lpstr>Greedy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Activity-Selection Problem</vt:lpstr>
      <vt:lpstr>PowerPoint Presentation</vt:lpstr>
      <vt:lpstr>Activity selection</vt:lpstr>
      <vt:lpstr>PowerPoint Presentation</vt:lpstr>
      <vt:lpstr>PowerPoint Presentation</vt:lpstr>
      <vt:lpstr>PowerPoint Presentation</vt:lpstr>
      <vt:lpstr>PowerPoint Presentation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PowerPoint Presentation</vt:lpstr>
      <vt:lpstr>PowerPoint Presentation</vt:lpstr>
      <vt:lpstr>PowerPoint Presentation</vt:lpstr>
      <vt:lpstr>At least it’s fast</vt:lpstr>
      <vt:lpstr>What makes it greedy?</vt:lpstr>
      <vt:lpstr>Sub-problem graph view</vt:lpstr>
      <vt:lpstr>Task Scheduling</vt:lpstr>
      <vt:lpstr>Scheduling with deadlines</vt:lpstr>
      <vt:lpstr>Greedy Scheduling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dc:creator>Mary Katherine Wootters</dc:creator>
  <cp:lastModifiedBy>ISRAT JAHAN MOURI</cp:lastModifiedBy>
  <cp:revision>228</cp:revision>
  <cp:lastPrinted>2020-02-26T18:06:55Z</cp:lastPrinted>
  <dcterms:created xsi:type="dcterms:W3CDTF">2017-05-20T21:41:40Z</dcterms:created>
  <dcterms:modified xsi:type="dcterms:W3CDTF">2022-03-16T04:56:22Z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