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  <p:sldMasterId id="2147483756" r:id="rId2"/>
  </p:sldMasterIdLst>
  <p:notesMasterIdLst>
    <p:notesMasterId r:id="rId39"/>
  </p:notesMasterIdLst>
  <p:handoutMasterIdLst>
    <p:handoutMasterId r:id="rId40"/>
  </p:handoutMasterIdLst>
  <p:sldIdLst>
    <p:sldId id="415" r:id="rId3"/>
    <p:sldId id="416" r:id="rId4"/>
    <p:sldId id="258" r:id="rId5"/>
    <p:sldId id="471" r:id="rId6"/>
    <p:sldId id="513" r:id="rId7"/>
    <p:sldId id="515" r:id="rId8"/>
    <p:sldId id="516" r:id="rId9"/>
    <p:sldId id="363" r:id="rId10"/>
    <p:sldId id="364" r:id="rId11"/>
    <p:sldId id="365" r:id="rId12"/>
    <p:sldId id="366" r:id="rId13"/>
    <p:sldId id="517" r:id="rId14"/>
    <p:sldId id="518" r:id="rId15"/>
    <p:sldId id="519" r:id="rId16"/>
    <p:sldId id="521" r:id="rId17"/>
    <p:sldId id="276" r:id="rId18"/>
    <p:sldId id="260" r:id="rId19"/>
    <p:sldId id="264" r:id="rId20"/>
    <p:sldId id="455" r:id="rId21"/>
    <p:sldId id="456" r:id="rId22"/>
    <p:sldId id="457" r:id="rId23"/>
    <p:sldId id="458" r:id="rId24"/>
    <p:sldId id="296" r:id="rId25"/>
    <p:sldId id="297" r:id="rId26"/>
    <p:sldId id="373" r:id="rId27"/>
    <p:sldId id="298" r:id="rId28"/>
    <p:sldId id="374" r:id="rId29"/>
    <p:sldId id="299" r:id="rId30"/>
    <p:sldId id="375" r:id="rId31"/>
    <p:sldId id="300" r:id="rId32"/>
    <p:sldId id="459" r:id="rId33"/>
    <p:sldId id="460" r:id="rId34"/>
    <p:sldId id="461" r:id="rId35"/>
    <p:sldId id="301" r:id="rId36"/>
    <p:sldId id="302" r:id="rId37"/>
    <p:sldId id="31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E4A"/>
    <a:srgbClr val="FF00C1"/>
    <a:srgbClr val="E67500"/>
    <a:srgbClr val="E56B74"/>
    <a:srgbClr val="0062FF"/>
    <a:srgbClr val="9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71"/>
  </p:normalViewPr>
  <p:slideViewPr>
    <p:cSldViewPr snapToGrid="0" snapToObjects="1">
      <p:cViewPr varScale="1">
        <p:scale>
          <a:sx n="86" d="100"/>
          <a:sy n="86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EE3-965F-2C4B-AAD8-897EC801AF1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AE0A-6FA4-304C-8BC9-5056527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0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F4B9-97A7-5740-9CFE-BD2C984EEB7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4DD45-5D1A-0F46-92DB-D9D226642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9FCD-EA0C-D84A-98F5-84EB2F203557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08E2-6530-B247-8F96-D0E1712706E9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F4CB-E2FC-C148-ABA5-0D8B07E02B42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1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3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978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7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3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F7FA-8A63-0243-B2A3-E1D503E4ECFE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65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549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3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7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558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548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2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40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B0D9-242A-D448-8CAF-35A41E9E5987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06C1-BB14-F548-94F2-727F1880BEC1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FF7-62AB-6044-AC8B-DE6994F787C0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5C0-E13F-7E4E-88AD-FE0C4267DA53}" type="datetime1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4579-5F1C-1C44-ACEB-A44F3024D50C}" type="datetime1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E6F9-4C0D-DE4C-95B9-CAD170F255F3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598-942D-AC46-9F59-997AE3E3EDD2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3C06-6AB3-D24A-8001-C0583D00F458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DBAB-1E62-3D42-B5CA-E2345D83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30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631751"/>
            <a:ext cx="8871153" cy="4973236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Solves an optimization problem. </a:t>
            </a:r>
            <a:r>
              <a:rPr lang="en-US" altLang="en-US" dirty="0"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400" dirty="0">
                <a:cs typeface="Arial" panose="020B0604020202020204" pitchFamily="34" charset="0"/>
              </a:rPr>
              <a:t>.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400" dirty="0" err="1">
                <a:solidFill>
                  <a:srgbClr val="FF0000"/>
                </a:solidFill>
                <a:cs typeface="Arial" panose="020B0604020202020204" pitchFamily="34" charset="0"/>
              </a:rPr>
              <a:t>subproblems</a:t>
            </a:r>
            <a:r>
              <a:rPr lang="en-US" altLang="en-US" sz="2400" dirty="0">
                <a:cs typeface="Arial" panose="020B0604020202020204" pitchFamily="34" charset="0"/>
              </a:rPr>
              <a:t> (a.k.a., </a:t>
            </a:r>
            <a:r>
              <a:rPr lang="en-US" altLang="en-US" sz="2400" i="1" dirty="0">
                <a:cs typeface="Arial" panose="020B0604020202020204" pitchFamily="34" charset="0"/>
              </a:rPr>
              <a:t>overlapping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i="1" dirty="0" err="1">
                <a:cs typeface="Arial" panose="020B0604020202020204" pitchFamily="34" charset="0"/>
              </a:rPr>
              <a:t>subproblems</a:t>
            </a:r>
            <a:r>
              <a:rPr lang="en-US" altLang="en-US" sz="2400" dirty="0"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It makes a </a:t>
            </a:r>
            <a:r>
              <a:rPr lang="en-US" altLang="en-US" u="sng" dirty="0">
                <a:solidFill>
                  <a:srgbClr val="FF0000"/>
                </a:solidFill>
                <a:cs typeface="Arial" panose="020B0604020202020204" pitchFamily="34" charset="0"/>
              </a:rPr>
              <a:t>locally optimal choice</a:t>
            </a:r>
            <a:r>
              <a:rPr lang="en-US" altLang="en-US" dirty="0">
                <a:cs typeface="Arial" panose="020B0604020202020204" pitchFamily="34" charset="0"/>
              </a:rPr>
              <a:t> in the hope that this choice will lead to a globally optimal solution.</a:t>
            </a: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440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</a:t>
            </a:r>
            <a:r>
              <a:rPr kumimoji="0" lang="en-US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510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Remaining: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510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Assume that we have a knapsack with max weight capacity, W = 16.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our objective is to fill the knapsack with items such that the benefit (value or profit) is maximum.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Consider the following items and their associated weight and value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/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780" y="2133600"/>
            <a:ext cx="7627544" cy="39925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 dirty="0">
                <a:ea typeface="宋体" pitchFamily="2" charset="-122"/>
              </a:rPr>
              <a:t>Welcome to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7837" y="2615373"/>
            <a:ext cx="212536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Frisbee Practice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27158" y="3429097"/>
            <a:ext cx="1944130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77880" y="4731931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CS161 study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60767" y="2018645"/>
            <a:ext cx="118058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88914" y="4731931"/>
            <a:ext cx="118058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CS110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91017" y="5329385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Lunch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2399" y="3102661"/>
            <a:ext cx="2647755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Theory Seminar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85481" y="5653398"/>
            <a:ext cx="1806917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Combinatorics Seminar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81598" y="4410183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Underwater </a:t>
            </a:r>
            <a:r>
              <a:rPr lang="en-US"/>
              <a:t>basket weaving class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85788" y="1755366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51 Class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85971" y="1117546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Class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65659" y="3918207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 166 </a:t>
            </a:r>
            <a:r>
              <a:rPr lang="en-US" dirty="0"/>
              <a:t>Class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23037" y="2138579"/>
            <a:ext cx="1549644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Section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85319" y="2968005"/>
            <a:ext cx="1549644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161 Office Hours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27715" y="4978823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Swimming lessons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1428" y="370814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Programming team meeting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52693" y="5732024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activity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481" y="6512011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90102" y="6474941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97859" y="2624126"/>
            <a:ext cx="6961692" cy="17663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You can only do one activity at a time, and you want to maximize the number of activities that you do.  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What to choose?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2ACAD-8EF4-8540-9A76-CB95B824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Activities a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a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a</a:t>
            </a:r>
            <a:r>
              <a:rPr lang="en-US" baseline="-25000" dirty="0">
                <a:solidFill>
                  <a:schemeClr val="accent4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Start times s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s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s</a:t>
            </a:r>
            <a:r>
              <a:rPr lang="en-US" baseline="-25000" dirty="0" err="1">
                <a:solidFill>
                  <a:schemeClr val="accent4"/>
                </a:solidFill>
              </a:rPr>
              <a:t>n</a:t>
            </a:r>
            <a:endParaRPr lang="en-US" baseline="-25000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Finish times f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, f</a:t>
            </a:r>
            <a:r>
              <a:rPr lang="en-US" baseline="-25000" dirty="0">
                <a:solidFill>
                  <a:schemeClr val="accent4"/>
                </a:solidFill>
              </a:rPr>
              <a:t>2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mr-IN" dirty="0">
                <a:solidFill>
                  <a:schemeClr val="accent4"/>
                </a:solidFill>
              </a:rPr>
              <a:t>…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f</a:t>
            </a:r>
            <a:r>
              <a:rPr lang="en-US" baseline="-25000" dirty="0" err="1">
                <a:solidFill>
                  <a:schemeClr val="accent4"/>
                </a:solidFill>
              </a:rPr>
              <a:t>n</a:t>
            </a:r>
            <a:endParaRPr lang="en-US" baseline="-25000" dirty="0">
              <a:solidFill>
                <a:schemeClr val="accent4"/>
              </a:solidFill>
            </a:endParaRPr>
          </a:p>
          <a:p>
            <a:pPr lvl="1"/>
            <a:endParaRPr lang="en-US" baseline="-25000" dirty="0"/>
          </a:p>
          <a:p>
            <a:r>
              <a:rPr lang="en-US" dirty="0"/>
              <a:t>Output: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A way to maximize the number of activities you can do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5162-E037-854C-B3FD-AED94BC2AD75}"/>
              </a:ext>
            </a:extLst>
          </p:cNvPr>
          <p:cNvSpPr txBox="1"/>
          <p:nvPr/>
        </p:nvSpPr>
        <p:spPr>
          <a:xfrm>
            <a:off x="3489160" y="6169497"/>
            <a:ext cx="412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Think-share!</a:t>
            </a:r>
          </a:p>
          <a:p>
            <a:pPr algn="ctr"/>
            <a:r>
              <a:rPr lang="en-US" sz="2000" dirty="0"/>
              <a:t>1 minute think; (wait) 1 minute share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7997E-4EAA-BF42-A302-EDC5EDB6E2A8}"/>
              </a:ext>
            </a:extLst>
          </p:cNvPr>
          <p:cNvSpPr txBox="1"/>
          <p:nvPr/>
        </p:nvSpPr>
        <p:spPr>
          <a:xfrm>
            <a:off x="5966943" y="4831098"/>
            <a:ext cx="305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what order should you greedily add activities?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CE744F-A3CD-B048-81AC-CCDBB38B2E3A}"/>
              </a:ext>
            </a:extLst>
          </p:cNvPr>
          <p:cNvSpPr/>
          <p:nvPr/>
        </p:nvSpPr>
        <p:spPr>
          <a:xfrm>
            <a:off x="5966943" y="1581609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249074-4475-B64D-BED8-6F7F68E62A90}"/>
              </a:ext>
            </a:extLst>
          </p:cNvPr>
          <p:cNvCxnSpPr>
            <a:cxnSpLocks/>
          </p:cNvCxnSpPr>
          <p:nvPr/>
        </p:nvCxnSpPr>
        <p:spPr>
          <a:xfrm>
            <a:off x="5293895" y="2812996"/>
            <a:ext cx="386297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A8F11-D1FD-8B4A-AC2A-9D18D40804E5}"/>
              </a:ext>
            </a:extLst>
          </p:cNvPr>
          <p:cNvSpPr txBox="1"/>
          <p:nvPr/>
        </p:nvSpPr>
        <p:spPr>
          <a:xfrm>
            <a:off x="8515350" y="276542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65980-8653-4542-9278-48B028545F19}"/>
              </a:ext>
            </a:extLst>
          </p:cNvPr>
          <p:cNvSpPr/>
          <p:nvPr/>
        </p:nvSpPr>
        <p:spPr>
          <a:xfrm>
            <a:off x="5816139" y="2833153"/>
            <a:ext cx="529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s</a:t>
            </a:r>
            <a:r>
              <a:rPr lang="en-US" sz="2800" baseline="-25000" dirty="0" err="1">
                <a:solidFill>
                  <a:schemeClr val="accent4"/>
                </a:solidFill>
              </a:rPr>
              <a:t>i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4CC7-F164-DB4A-BA22-9C61EA359947}"/>
              </a:ext>
            </a:extLst>
          </p:cNvPr>
          <p:cNvSpPr/>
          <p:nvPr/>
        </p:nvSpPr>
        <p:spPr>
          <a:xfrm>
            <a:off x="8005644" y="2861124"/>
            <a:ext cx="529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f</a:t>
            </a:r>
            <a:r>
              <a:rPr lang="en-US" sz="2800" baseline="-25000" dirty="0">
                <a:solidFill>
                  <a:schemeClr val="accent4"/>
                </a:solidFill>
              </a:rPr>
              <a:t>i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48F61A-9380-AB45-A761-875628F1DC46}"/>
              </a:ext>
            </a:extLst>
          </p:cNvPr>
          <p:cNvCxnSpPr>
            <a:stCxn id="9" idx="3"/>
          </p:cNvCxnSpPr>
          <p:nvPr/>
        </p:nvCxnSpPr>
        <p:spPr>
          <a:xfrm>
            <a:off x="8151126" y="1884350"/>
            <a:ext cx="0" cy="10228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178E0D-70C6-0D48-9F0E-68F1785AFE15}"/>
              </a:ext>
            </a:extLst>
          </p:cNvPr>
          <p:cNvCxnSpPr/>
          <p:nvPr/>
        </p:nvCxnSpPr>
        <p:spPr>
          <a:xfrm>
            <a:off x="5966943" y="1927264"/>
            <a:ext cx="0" cy="10228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85C598-F2EB-FE4F-9782-32F9F0F83A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152" y="4937153"/>
            <a:ext cx="3320433" cy="180136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74E1-4DC9-C44B-8220-D0066D2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Sort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time,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ties</a:t>
            </a:r>
            <a:r>
              <a:rPr kumimoji="0" lang="en-US" sz="24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arbitrarily.</a:t>
            </a: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Repeat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lang="en-US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1: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using </a:t>
            </a: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resource </a:t>
            </a:r>
            <a:r>
              <a:rPr kumimoji="0" sz="2400" b="1" i="0" u="sng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as </a:t>
            </a:r>
            <a:r>
              <a:rPr kumimoji="0" sz="2400" b="1" i="0" u="sng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early </a:t>
            </a:r>
            <a:r>
              <a:rPr kumimoji="0" sz="2400" b="1" i="0" u="sng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as</a:t>
            </a:r>
            <a:r>
              <a:rPr kumimoji="0" sz="2400" b="1" i="0" u="sng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possible.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57A8CB92-0573-4365-AB38-37D24315B6C4}"/>
              </a:ext>
            </a:extLst>
          </p:cNvPr>
          <p:cNvSpPr/>
          <p:nvPr/>
        </p:nvSpPr>
        <p:spPr>
          <a:xfrm>
            <a:off x="582882" y="3124132"/>
            <a:ext cx="4509620" cy="15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BBC2-FB31-403F-9875-A8DD8D1953FC}"/>
              </a:ext>
            </a:extLst>
          </p:cNvPr>
          <p:cNvSpPr txBox="1"/>
          <p:nvPr/>
        </p:nvSpPr>
        <p:spPr>
          <a:xfrm>
            <a:off x="1406769" y="521911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Activity = 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AC717CE3-010C-4859-BFA1-7087764712BD}"/>
              </a:ext>
            </a:extLst>
          </p:cNvPr>
          <p:cNvSpPr txBox="1"/>
          <p:nvPr/>
        </p:nvSpPr>
        <p:spPr>
          <a:xfrm>
            <a:off x="347293" y="5950547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Optimal</a:t>
            </a:r>
            <a:r>
              <a:rPr kumimoji="0" sz="2774" b="0" i="0" u="none" strike="noStrike" kern="1200" cap="none" spc="2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Solution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69" y="1193396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marR="0" lvl="0" indent="0" algn="just" defTabSz="914400" rtl="0" eaLnBrk="1" fontAlgn="auto" latinLnBrk="0" hangingPunct="1">
              <a:lnSpc>
                <a:spcPct val="100000"/>
              </a:lnSpc>
              <a:spcBef>
                <a:spcPts val="145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74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1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an </a:t>
            </a:r>
            <a:r>
              <a:rPr kumimoji="0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1" i="0" u="none" strike="noStrike" kern="1200" cap="none" spc="3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Solution?</a:t>
            </a:r>
            <a:endParaRPr kumimoji="0" sz="27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0" lvl="0" indent="-566271" algn="just" defTabSz="914400" rtl="0" eaLnBrk="1" fontAlgn="auto" latinLnBrk="0" hangingPunct="1">
              <a:lnSpc>
                <a:spcPct val="100000"/>
              </a:lnSpc>
              <a:spcBef>
                <a:spcPts val="1248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Given </a:t>
            </a:r>
            <a:r>
              <a:rPr kumimoji="0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a problem,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more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than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one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</a:t>
            </a:r>
            <a:r>
              <a:rPr kumimoji="0" sz="2774" b="0" i="0" u="none" strike="noStrike" kern="1200" cap="none" spc="-19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exist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10067" lvl="0" indent="-566271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One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of </a:t>
            </a: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best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based </a:t>
            </a:r>
            <a:r>
              <a:rPr kumimoji="0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on </a:t>
            </a:r>
            <a:r>
              <a:rPr kumimoji="0" sz="2774" b="0" i="0" u="none" strike="noStrike" kern="1200" cap="none" spc="-1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some </a:t>
            </a:r>
            <a:r>
              <a:rPr kumimoji="0" sz="2774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given 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constraints,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that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called </a:t>
            </a:r>
            <a:r>
              <a:rPr kumimoji="0" sz="2774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</a:t>
            </a:r>
            <a:endParaRPr kumimoji="0" lang="en-US" sz="2774" b="0" i="0" u="none" strike="noStrike" kern="1200" cap="none" spc="-59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573821" marR="10067" lvl="0" indent="0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  <a:p>
            <a:pPr marL="573821" marR="10067" lvl="0" indent="0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lang="en-US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is </a:t>
            </a:r>
            <a:r>
              <a:rPr kumimoji="0" lang="en-US" sz="2774" b="1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Global </a:t>
            </a:r>
            <a:r>
              <a:rPr kumimoji="0" lang="en-US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lang="en-US" sz="2774" b="1" i="0" u="none" strike="noStrike" kern="1200" cap="none" spc="2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Solution?</a:t>
            </a:r>
          </a:p>
          <a:p>
            <a:pPr marL="1140092" marR="10067" lvl="0" indent="-566271" algn="just" defTabSz="914400" rtl="0" eaLnBrk="1" fontAlgn="auto" latinLnBrk="0" hangingPunct="1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Optimal </a:t>
            </a:r>
            <a:r>
              <a:rPr kumimoji="0" lang="en-US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to </a:t>
            </a:r>
            <a:r>
              <a:rPr kumimoji="0" lang="en-US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the main </a:t>
            </a:r>
            <a:r>
              <a:rPr kumimoji="0" lang="en-US" sz="2774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problem</a:t>
            </a:r>
            <a:r>
              <a:rPr kumimoji="0" lang="en-US" sz="2774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      </a:t>
            </a:r>
          </a:p>
          <a:p>
            <a:pPr marL="25168" marR="1883792" lvl="0" indent="548653" algn="just" defTabSz="914400" rtl="0" eaLnBrk="1" fontAlgn="auto" latinLnBrk="0" hangingPunct="1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89" b="1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25168" marR="1883792" lvl="0" indent="548653" algn="just" defTabSz="914400" rtl="0" eaLnBrk="1" fontAlgn="auto" latinLnBrk="0" hangingPunct="1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What </a:t>
            </a:r>
            <a:r>
              <a:rPr kumimoji="0" sz="2774" b="1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is </a:t>
            </a:r>
            <a:r>
              <a:rPr kumimoji="0" sz="2774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local </a:t>
            </a:r>
            <a:r>
              <a:rPr kumimoji="0" sz="2774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</a:t>
            </a:r>
            <a:r>
              <a:rPr kumimoji="0" sz="2774" b="1" i="0" u="none" strike="noStrike" kern="1200" cap="none" spc="2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Solution?</a:t>
            </a:r>
            <a:endParaRPr kumimoji="0" sz="2774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  <a:p>
            <a:pPr marL="1140092" marR="0" lvl="0" indent="-566271" algn="just" defTabSz="914400" rtl="0" eaLnBrk="1" fontAlgn="auto" latinLnBrk="0" hangingPunct="1">
              <a:lnSpc>
                <a:spcPct val="100000"/>
              </a:lnSpc>
              <a:spcBef>
                <a:spcPts val="654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Optimal </a:t>
            </a:r>
            <a:r>
              <a:rPr kumimoji="0" sz="2774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sz="2774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to </a:t>
            </a:r>
            <a:r>
              <a:rPr kumimoji="0" sz="2774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the</a:t>
            </a:r>
            <a:r>
              <a:rPr kumimoji="0" sz="2774" b="0" i="0" u="none" strike="noStrike" kern="1200" cap="none" spc="2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sub</a:t>
            </a:r>
            <a:r>
              <a:rPr kumimoji="0" lang="en-US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774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Times New Roman" panose="02020603050405020304" pitchFamily="18" charset="0"/>
              </a:rPr>
              <a:t>problems</a:t>
            </a:r>
            <a:endParaRPr kumimoji="0" sz="27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600" b="1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600" b="1" i="0" u="none" strike="noStrike" kern="120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E9289657-9474-450E-8AE1-A7C2C6501B14}"/>
              </a:ext>
            </a:extLst>
          </p:cNvPr>
          <p:cNvSpPr txBox="1">
            <a:spLocks/>
          </p:cNvSpPr>
          <p:nvPr/>
        </p:nvSpPr>
        <p:spPr>
          <a:xfrm>
            <a:off x="567888" y="1335410"/>
            <a:ext cx="7858656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Sort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length,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breaking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ties</a:t>
            </a:r>
            <a:r>
              <a:rPr kumimoji="0" lang="en-US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arbitrarily.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 Pick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</a:t>
            </a: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one, 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removing 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along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activities  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conflict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lang="en-US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Repeat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2, 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until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list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empty.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id="{F622FE63-5BAE-421B-8315-31479588A126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2: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shortest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17EFBA23-A38A-48DA-9139-0E943182EE49}"/>
              </a:ext>
            </a:extLst>
          </p:cNvPr>
          <p:cNvSpPr txBox="1"/>
          <p:nvPr/>
        </p:nvSpPr>
        <p:spPr>
          <a:xfrm>
            <a:off x="347293" y="5894275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DFD6F44E-2A8F-442C-BC22-FE03BEAC4AF6}"/>
              </a:ext>
            </a:extLst>
          </p:cNvPr>
          <p:cNvSpPr/>
          <p:nvPr/>
        </p:nvSpPr>
        <p:spPr>
          <a:xfrm>
            <a:off x="962710" y="3294640"/>
            <a:ext cx="3735899" cy="17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C505-ADFF-49A1-A507-4FB9265B5D3A}"/>
              </a:ext>
            </a:extLst>
          </p:cNvPr>
          <p:cNvSpPr txBox="1"/>
          <p:nvPr/>
        </p:nvSpPr>
        <p:spPr>
          <a:xfrm>
            <a:off x="1397151" y="5372029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Activity = 1</a:t>
            </a:r>
          </a:p>
        </p:txBody>
      </p:sp>
    </p:spTree>
    <p:extLst>
      <p:ext uri="{BB962C8B-B14F-4D97-AF65-F5344CB8AC3E}">
        <p14:creationId xmlns:p14="http://schemas.microsoft.com/office/powerpoint/2010/main" val="412878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F5434565-0E1F-485B-A282-6D52C4CA92F9}"/>
              </a:ext>
            </a:extLst>
          </p:cNvPr>
          <p:cNvSpPr txBox="1"/>
          <p:nvPr/>
        </p:nvSpPr>
        <p:spPr>
          <a:xfrm>
            <a:off x="300834" y="2486815"/>
            <a:ext cx="8519605" cy="202273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Sort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number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of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other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which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Pick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Repeat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D05ABCC7-225B-4653-882C-71196AE53E2A}"/>
              </a:ext>
            </a:extLst>
          </p:cNvPr>
          <p:cNvSpPr txBox="1"/>
          <p:nvPr/>
        </p:nvSpPr>
        <p:spPr>
          <a:xfrm>
            <a:off x="347293" y="911576"/>
            <a:ext cx="6911635" cy="1574598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3. 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Least-conflict</a:t>
            </a:r>
            <a:r>
              <a:rPr kumimoji="0" sz="2400" b="0" i="1" u="none" strike="noStrike" kern="1200" cap="none" spc="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Shortest First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failed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perhaps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because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shorter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ones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had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more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conflicts,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and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ruled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out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too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many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process.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object 16">
            <a:extLst>
              <a:ext uri="{FF2B5EF4-FFF2-40B4-BE49-F238E27FC236}">
                <a16:creationId xmlns:a16="http://schemas.microsoft.com/office/drawing/2014/main" id="{68338E56-4A0D-4FFA-B1C2-A1C15817B013}"/>
              </a:ext>
            </a:extLst>
          </p:cNvPr>
          <p:cNvSpPr txBox="1"/>
          <p:nvPr/>
        </p:nvSpPr>
        <p:spPr>
          <a:xfrm>
            <a:off x="347293" y="489081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3: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least-conflict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5" name="object 34">
            <a:extLst>
              <a:ext uri="{FF2B5EF4-FFF2-40B4-BE49-F238E27FC236}">
                <a16:creationId xmlns:a16="http://schemas.microsoft.com/office/drawing/2014/main" id="{95A07411-3FDB-4543-A67C-5802ABF31DE2}"/>
              </a:ext>
            </a:extLst>
          </p:cNvPr>
          <p:cNvSpPr/>
          <p:nvPr/>
        </p:nvSpPr>
        <p:spPr>
          <a:xfrm>
            <a:off x="962710" y="4663432"/>
            <a:ext cx="4636232" cy="10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5E02429A-D897-4B19-958A-1D255FB7E110}"/>
              </a:ext>
            </a:extLst>
          </p:cNvPr>
          <p:cNvSpPr txBox="1"/>
          <p:nvPr/>
        </p:nvSpPr>
        <p:spPr>
          <a:xfrm>
            <a:off x="1678942" y="5785172"/>
            <a:ext cx="2991532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=?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221: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Algorithms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93DE8ACA-DDC6-4A68-B828-6400540E065B}"/>
              </a:ext>
            </a:extLst>
          </p:cNvPr>
          <p:cNvSpPr/>
          <p:nvPr/>
        </p:nvSpPr>
        <p:spPr>
          <a:xfrm>
            <a:off x="1104886" y="4469972"/>
            <a:ext cx="3984684" cy="1592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8">
            <a:extLst>
              <a:ext uri="{FF2B5EF4-FFF2-40B4-BE49-F238E27FC236}">
                <a16:creationId xmlns:a16="http://schemas.microsoft.com/office/drawing/2014/main" id="{5A47C8A0-D57D-49F4-AB46-0C604FDC5F2A}"/>
              </a:ext>
            </a:extLst>
          </p:cNvPr>
          <p:cNvSpPr txBox="1"/>
          <p:nvPr/>
        </p:nvSpPr>
        <p:spPr>
          <a:xfrm>
            <a:off x="2096147" y="5951261"/>
            <a:ext cx="1066165" cy="196656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=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15595" marR="0" lvl="0" indent="0" algn="l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CSE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221: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Algorithms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54E4B74-FF35-42E4-BDFC-6A6665FBE89F}"/>
              </a:ext>
            </a:extLst>
          </p:cNvPr>
          <p:cNvSpPr txBox="1"/>
          <p:nvPr/>
        </p:nvSpPr>
        <p:spPr>
          <a:xfrm>
            <a:off x="347293" y="6400712"/>
            <a:ext cx="69257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1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does </a:t>
            </a:r>
            <a:r>
              <a:rPr kumimoji="0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not </a:t>
            </a:r>
            <a:r>
              <a:rPr kumimoji="0" sz="2400" b="1" i="1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lead 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1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an </a:t>
            </a:r>
            <a:r>
              <a:rPr kumimoji="0" sz="24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optimal</a:t>
            </a:r>
            <a:r>
              <a:rPr kumimoji="0" sz="2400" b="1" i="1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solution.</a:t>
            </a:r>
            <a:endParaRPr kumimoji="0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1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85DFFCDB-2FBE-4ED2-AC41-20AF0E3C67C2}"/>
              </a:ext>
            </a:extLst>
          </p:cNvPr>
          <p:cNvSpPr txBox="1"/>
          <p:nvPr/>
        </p:nvSpPr>
        <p:spPr>
          <a:xfrm>
            <a:off x="347293" y="475013"/>
            <a:ext cx="7178921" cy="84959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</a:t>
            </a:r>
            <a:r>
              <a:rPr kumimoji="0" lang="en-US" sz="2400" b="1" i="0" u="sng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trategy 4:</a:t>
            </a:r>
            <a:r>
              <a:rPr kumimoji="0" sz="24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tegy 1. </a:t>
            </a:r>
            <a:r>
              <a:rPr kumimoji="0" sz="2400" b="1" i="1" u="sng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Earliest</a:t>
            </a:r>
            <a:r>
              <a:rPr kumimoji="0" sz="2400" b="1" i="1" u="sng" strike="noStrike" kern="1200" cap="none" spc="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 </a:t>
            </a:r>
            <a:r>
              <a:rPr kumimoji="0" sz="2400" b="1" i="1" u="sng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First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idea is </a:t>
            </a: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to </a:t>
            </a:r>
            <a:r>
              <a:rPr kumimoji="0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</a:t>
            </a:r>
            <a:r>
              <a:rPr kumimoji="0" lang="en-US" sz="2400" b="1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finish-first activity</a:t>
            </a:r>
            <a:r>
              <a:rPr kumimoji="0" sz="2400" b="1" i="0" u="sng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" name="object 22">
            <a:extLst>
              <a:ext uri="{FF2B5EF4-FFF2-40B4-BE49-F238E27FC236}">
                <a16:creationId xmlns:a16="http://schemas.microsoft.com/office/drawing/2014/main" id="{B3982B4A-8B0F-4FDE-B040-AF11162B3240}"/>
              </a:ext>
            </a:extLst>
          </p:cNvPr>
          <p:cNvSpPr txBox="1"/>
          <p:nvPr/>
        </p:nvSpPr>
        <p:spPr>
          <a:xfrm>
            <a:off x="300834" y="1347333"/>
            <a:ext cx="8519605" cy="165340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Sort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by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finishing time, breaking ties </a:t>
            </a:r>
            <a:r>
              <a:rPr kumimoji="0" lang="en-US" sz="2400" b="0" i="0" u="none" strike="noStrike" kern="1200" cap="none" spc="6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arbitally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123189" lvl="0" indent="0" algn="l" defTabSz="914400" rtl="0" eaLnBrk="1" fontAlgn="auto" latinLnBrk="0" hangingPunct="1">
              <a:lnSpc>
                <a:spcPct val="101499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2.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Pick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first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one,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removing 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from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along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activities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conflict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with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it.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3.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Repeat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Step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2,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until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empty.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" name="object 34">
            <a:extLst>
              <a:ext uri="{FF2B5EF4-FFF2-40B4-BE49-F238E27FC236}">
                <a16:creationId xmlns:a16="http://schemas.microsoft.com/office/drawing/2014/main" id="{E7197CCB-7B73-4AB0-8327-156D3C9A6EFD}"/>
              </a:ext>
            </a:extLst>
          </p:cNvPr>
          <p:cNvSpPr/>
          <p:nvPr/>
        </p:nvSpPr>
        <p:spPr>
          <a:xfrm>
            <a:off x="958321" y="3023462"/>
            <a:ext cx="4471808" cy="135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38">
            <a:extLst>
              <a:ext uri="{FF2B5EF4-FFF2-40B4-BE49-F238E27FC236}">
                <a16:creationId xmlns:a16="http://schemas.microsoft.com/office/drawing/2014/main" id="{91DE25EE-A3FF-4C55-AFAA-93C5EBF78A2E}"/>
              </a:ext>
            </a:extLst>
          </p:cNvPr>
          <p:cNvSpPr txBox="1"/>
          <p:nvPr/>
        </p:nvSpPr>
        <p:spPr>
          <a:xfrm>
            <a:off x="1955408" y="4383287"/>
            <a:ext cx="2883877" cy="7688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=?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SE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221: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Algorithms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3FDC5D35-26A0-4A0B-924D-E1958FDE73F2}"/>
              </a:ext>
            </a:extLst>
          </p:cNvPr>
          <p:cNvSpPr/>
          <p:nvPr/>
        </p:nvSpPr>
        <p:spPr>
          <a:xfrm>
            <a:off x="962710" y="3000734"/>
            <a:ext cx="4143862" cy="103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B7EF70E3-86E7-40E5-BC90-1A38A708737A}"/>
              </a:ext>
            </a:extLst>
          </p:cNvPr>
          <p:cNvSpPr txBox="1"/>
          <p:nvPr/>
        </p:nvSpPr>
        <p:spPr>
          <a:xfrm>
            <a:off x="1955467" y="4385182"/>
            <a:ext cx="1167558" cy="203068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</a:t>
            </a:r>
            <a:r>
              <a:rPr kumimoji="0" sz="24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|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=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Lucida Sans Unicode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4.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15595" marR="0" lvl="0" indent="0" algn="l" defTabSz="914400" rtl="0" eaLnBrk="1" fontAlgn="auto" latinLnBrk="0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CSE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221: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Algorithms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8" name="object 24">
            <a:extLst>
              <a:ext uri="{FF2B5EF4-FFF2-40B4-BE49-F238E27FC236}">
                <a16:creationId xmlns:a16="http://schemas.microsoft.com/office/drawing/2014/main" id="{0D58DCEE-FE6D-4DBA-94F4-92A98360854E}"/>
              </a:ext>
            </a:extLst>
          </p:cNvPr>
          <p:cNvSpPr txBox="1"/>
          <p:nvPr/>
        </p:nvSpPr>
        <p:spPr>
          <a:xfrm>
            <a:off x="390321" y="5356780"/>
            <a:ext cx="55181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This 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strategy 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is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the 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one </a:t>
            </a:r>
            <a:r>
              <a:rPr kumimoji="0" sz="2400" b="1" i="0" u="none" strike="noStrike" kern="1200" cap="none" spc="2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that</a:t>
            </a:r>
            <a:r>
              <a:rPr kumimoji="0" sz="2400" b="1" i="0" u="none" strike="noStrike" kern="1200" cap="none" spc="4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Arial"/>
              </a:rPr>
              <a:t>works.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8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24411" y="4706956"/>
            <a:ext cx="8408779" cy="1640814"/>
          </a:xfrm>
        </p:spPr>
        <p:txBody>
          <a:bodyPr>
            <a:normAutofit/>
          </a:bodyPr>
          <a:lstStyle/>
          <a:p>
            <a:r>
              <a:rPr lang="en-US" dirty="0"/>
              <a:t>Pick activity you can add with the smallest finish time.</a:t>
            </a:r>
          </a:p>
          <a:p>
            <a:r>
              <a:rPr lang="en-US" dirty="0"/>
              <a:t>Repeat.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148D4E-2EC7-7741-B44D-8780C2F3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AF04B-63BF-2F42-97A8-BF702B18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20EA5-8C6C-E94D-881E-70D352F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32646-4F0A-E74B-861A-D3CAEBE8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D0C7-8D05-5848-80B9-B5100B45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9EE7F-E1F8-AE4C-8472-3C338128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4A12A-9394-BF47-8461-A4421C2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Greedy Algorithms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45463" y="1795817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Selection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Coin Changing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 Scheduling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Fractional Knapsack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Dijkstra’s Shortest Path Problem</a:t>
            </a:r>
          </a:p>
          <a:p>
            <a:pPr marL="403410" marR="0" lvl="1" indent="-17289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2572" y="2353430"/>
            <a:ext cx="1889039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3606" y="2353430"/>
            <a:ext cx="1431888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25709" y="2950884"/>
            <a:ext cx="1672281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4      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0173" y="3274897"/>
            <a:ext cx="1806917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616290" y="2031682"/>
            <a:ext cx="2184183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62407" y="2600322"/>
            <a:ext cx="1575022" cy="60548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7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87385" y="3353523"/>
            <a:ext cx="2624042" cy="605481"/>
          </a:xfrm>
          <a:prstGeom prst="roundRect">
            <a:avLst/>
          </a:prstGeom>
          <a:pattFill prst="wdDnDiag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6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173" y="4133510"/>
            <a:ext cx="881725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4794" y="4096440"/>
            <a:ext cx="10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424411" y="4706956"/>
            <a:ext cx="8408779" cy="164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Pick activity you can add with the smallest finish time.</a:t>
            </a:r>
          </a:p>
          <a:p>
            <a:r>
              <a:rPr lang="en-US"/>
              <a:t>Repeat.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D2EA-AAA0-364F-BA7F-FD2724A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077E-A3F7-4D32-9D76-B8B387FD4F6F}"/>
              </a:ext>
            </a:extLst>
          </p:cNvPr>
          <p:cNvSpPr txBox="1"/>
          <p:nvPr/>
        </p:nvSpPr>
        <p:spPr>
          <a:xfrm>
            <a:off x="140677" y="70338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777443-AF47-48CC-A540-D672FCF88DF4}"/>
              </a:ext>
            </a:extLst>
          </p:cNvPr>
          <p:cNvSpPr txBox="1">
            <a:spLocks noChangeArrowheads="1"/>
          </p:cNvSpPr>
          <p:nvPr/>
        </p:nvSpPr>
        <p:spPr>
          <a:xfrm>
            <a:off x="1215130" y="915122"/>
            <a:ext cx="5551429" cy="35097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are a set of start and finish times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85E82-6BDE-41AD-953B-E3A9982931CD}"/>
              </a:ext>
            </a:extLst>
          </p:cNvPr>
          <p:cNvGraphicFramePr>
            <a:graphicFrameLocks noGrp="1"/>
          </p:cNvGraphicFramePr>
          <p:nvPr/>
        </p:nvGraphicFramePr>
        <p:xfrm>
          <a:off x="664740" y="1372790"/>
          <a:ext cx="5989200" cy="903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1195">
                <a:tc>
                  <a:txBody>
                    <a:bodyPr/>
                    <a:lstStyle/>
                    <a:p>
                      <a:r>
                        <a:rPr lang="en-US" sz="1400" dirty="0"/>
                        <a:t>i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S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5">
                <a:tc>
                  <a:txBody>
                    <a:bodyPr/>
                    <a:lstStyle/>
                    <a:p>
                      <a:r>
                        <a:rPr lang="en-US" altLang="en-US" sz="1400" i="1" dirty="0" err="1"/>
                        <a:t>f</a:t>
                      </a:r>
                      <a:r>
                        <a:rPr lang="en-US" altLang="en-US" sz="1400" i="1" baseline="-25000" dirty="0" err="1"/>
                        <a:t>j</a:t>
                      </a:r>
                      <a:endParaRPr lang="en-US" sz="1400" dirty="0"/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89838" marR="89838" marT="37134" marB="3713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89838" marR="89838" marT="37134" marB="371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48665D-B345-4EA1-94A2-9080FDAF06D2}"/>
              </a:ext>
            </a:extLst>
          </p:cNvPr>
          <p:cNvGraphicFramePr>
            <a:graphicFrameLocks noGrp="1"/>
          </p:cNvGraphicFramePr>
          <p:nvPr/>
        </p:nvGraphicFramePr>
        <p:xfrm>
          <a:off x="635790" y="3034409"/>
          <a:ext cx="5989200" cy="993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1315">
                <a:tc>
                  <a:txBody>
                    <a:bodyPr/>
                    <a:lstStyle/>
                    <a:p>
                      <a:r>
                        <a:rPr lang="en-US" sz="1500" dirty="0"/>
                        <a:t>i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S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5">
                <a:tc>
                  <a:txBody>
                    <a:bodyPr/>
                    <a:lstStyle/>
                    <a:p>
                      <a:r>
                        <a:rPr lang="en-US" altLang="en-US" sz="1500" i="1" dirty="0" err="1"/>
                        <a:t>f</a:t>
                      </a:r>
                      <a:r>
                        <a:rPr lang="en-US" altLang="en-US" sz="1500" i="1" baseline="-25000" dirty="0" err="1"/>
                        <a:t>j</a:t>
                      </a:r>
                      <a:endParaRPr lang="en-US" sz="1500" dirty="0"/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</a:t>
                      </a:r>
                    </a:p>
                  </a:txBody>
                  <a:tcPr marL="89838" marR="89838" marT="40847" marB="4084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89838" marR="89838" marT="40847" marB="408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5EB04B-2B99-434C-BBB1-F09881D742D8}"/>
              </a:ext>
            </a:extLst>
          </p:cNvPr>
          <p:cNvSpPr txBox="1"/>
          <p:nvPr/>
        </p:nvSpPr>
        <p:spPr>
          <a:xfrm>
            <a:off x="1786597" y="2546251"/>
            <a:ext cx="36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Sorted according to finishing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A1999-5F8A-4E26-8DE0-C022C92C49D7}"/>
              </a:ext>
            </a:extLst>
          </p:cNvPr>
          <p:cNvSpPr/>
          <p:nvPr/>
        </p:nvSpPr>
        <p:spPr>
          <a:xfrm>
            <a:off x="-520216" y="4469162"/>
            <a:ext cx="966421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{1, 4, 8, 11} which is a larger set (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an optimal 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Solution is not unique, consider {2, 4, 9, 11}  (another optimal solution)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McGraw-Hill Projects\Cormen\algorithms\greedy_activity_selector.gif">
            <a:extLst>
              <a:ext uri="{FF2B5EF4-FFF2-40B4-BE49-F238E27FC236}">
                <a16:creationId xmlns:a16="http://schemas.microsoft.com/office/drawing/2014/main" id="{21FA450C-211E-470E-B370-A28F5C2A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6" y="1267483"/>
            <a:ext cx="8019455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70C5A-6EFF-4511-9393-336BEDB47B84}"/>
              </a:ext>
            </a:extLst>
          </p:cNvPr>
          <p:cNvSpPr txBox="1"/>
          <p:nvPr/>
        </p:nvSpPr>
        <p:spPr>
          <a:xfrm>
            <a:off x="534570" y="717452"/>
            <a:ext cx="313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selection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61647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0922-7A19-432C-AC19-0967AFD21C0D}"/>
              </a:ext>
            </a:extLst>
          </p:cNvPr>
          <p:cNvSpPr txBox="1"/>
          <p:nvPr/>
        </p:nvSpPr>
        <p:spPr>
          <a:xfrm>
            <a:off x="533400" y="15657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Input: A list of different activities with starting and ending times.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{(5,9), (1,2), (3,4), (0,6), (5,7), (8,9)}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greedy algorithm to do maximum number of activities.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74C35-F1B6-4682-B1D4-D630D71475CF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1920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it’s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53871"/>
            <a:ext cx="7886700" cy="4351338"/>
          </a:xfrm>
        </p:spPr>
        <p:txBody>
          <a:bodyPr/>
          <a:lstStyle/>
          <a:p>
            <a:r>
              <a:rPr lang="en-US" dirty="0"/>
              <a:t>Running time: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O(n) if the activities are already sorted by finish time.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Otherwise, O(</a:t>
            </a:r>
            <a:r>
              <a:rPr lang="en-US" dirty="0" err="1">
                <a:solidFill>
                  <a:schemeClr val="accent4"/>
                </a:solidFill>
              </a:rPr>
              <a:t>nlog</a:t>
            </a:r>
            <a:r>
              <a:rPr lang="en-US" dirty="0">
                <a:solidFill>
                  <a:schemeClr val="accent4"/>
                </a:solidFill>
              </a:rPr>
              <a:t>(n)) if you have to sort them first.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91B3-33F2-C149-B66E-E61E8C6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</a:t>
            </a:r>
            <a:r>
              <a:rPr lang="en-US" b="1" dirty="0">
                <a:solidFill>
                  <a:srgbClr val="E56B74"/>
                </a:solidFill>
              </a:rPr>
              <a:t>greedy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5594"/>
            <a:ext cx="7886700" cy="4351338"/>
          </a:xfrm>
        </p:spPr>
        <p:txBody>
          <a:bodyPr/>
          <a:lstStyle/>
          <a:p>
            <a:r>
              <a:rPr lang="en-US" dirty="0"/>
              <a:t>At each step in the algorithm, make a choice.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Hey, I can increase my activity set by one,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And leave lots of room for future choices,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Let’s do that and hope for the best!!!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E56B74"/>
                </a:solidFill>
              </a:rPr>
              <a:t>Hope</a:t>
            </a:r>
            <a:r>
              <a:rPr lang="en-US" dirty="0"/>
              <a:t> that at the end of the day, this results in a globally optimal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485859" y="5060272"/>
            <a:ext cx="2280416" cy="14566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CB688-0035-7247-B9E9-5BD8A52B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graph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algorithms:</a:t>
            </a:r>
          </a:p>
        </p:txBody>
      </p:sp>
      <p:sp>
        <p:nvSpPr>
          <p:cNvPr id="4" name="Oval 3"/>
          <p:cNvSpPr/>
          <p:nvPr/>
        </p:nvSpPr>
        <p:spPr>
          <a:xfrm>
            <a:off x="322384" y="2508740"/>
            <a:ext cx="2801816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Big problem</a:t>
            </a:r>
          </a:p>
        </p:txBody>
      </p:sp>
      <p:sp>
        <p:nvSpPr>
          <p:cNvPr id="10" name="Oval 9"/>
          <p:cNvSpPr/>
          <p:nvPr/>
        </p:nvSpPr>
        <p:spPr>
          <a:xfrm>
            <a:off x="940960" y="5581561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4735" y="4004469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</a:t>
            </a:r>
          </a:p>
        </p:txBody>
      </p:sp>
      <p:cxnSp>
        <p:nvCxnSpPr>
          <p:cNvPr id="30" name="Straight Connector 29"/>
          <p:cNvCxnSpPr>
            <a:stCxn id="4" idx="4"/>
            <a:endCxn id="21" idx="0"/>
          </p:cNvCxnSpPr>
          <p:nvPr/>
        </p:nvCxnSpPr>
        <p:spPr>
          <a:xfrm flipH="1">
            <a:off x="1711020" y="3364524"/>
            <a:ext cx="12272" cy="63994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4"/>
            <a:endCxn id="10" idx="0"/>
          </p:cNvCxnSpPr>
          <p:nvPr/>
        </p:nvCxnSpPr>
        <p:spPr>
          <a:xfrm>
            <a:off x="1711020" y="4860253"/>
            <a:ext cx="0" cy="721308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6938" y="2483273"/>
            <a:ext cx="55534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Not only is there </a:t>
            </a:r>
            <a:r>
              <a:rPr lang="en-US" sz="2400" b="1" dirty="0"/>
              <a:t>optimal sub-structure: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optimal solutions to a problem are made up from optimal solutions of sub-problems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each problem </a:t>
            </a:r>
            <a:r>
              <a:rPr lang="en-US" sz="2400" b="1" dirty="0"/>
              <a:t>depends on only one sub-problem</a:t>
            </a:r>
            <a:r>
              <a:rPr lang="en-US" sz="2400" dirty="0"/>
              <a:t>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06095-F1A9-2945-8E64-DA7919EE26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6634" y="4920621"/>
            <a:ext cx="1044982" cy="1642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84CB7-AD7B-B44D-AAD7-648EEDDFB869}"/>
              </a:ext>
            </a:extLst>
          </p:cNvPr>
          <p:cNvSpPr txBox="1"/>
          <p:nvPr/>
        </p:nvSpPr>
        <p:spPr>
          <a:xfrm>
            <a:off x="5634681" y="6449205"/>
            <a:ext cx="326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Ollie the Over-achieving Ostrich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93BAB-0E6E-2649-8821-3151CDAD1086}"/>
              </a:ext>
            </a:extLst>
          </p:cNvPr>
          <p:cNvSpPr txBox="1"/>
          <p:nvPr/>
        </p:nvSpPr>
        <p:spPr>
          <a:xfrm>
            <a:off x="4226011" y="4929571"/>
            <a:ext cx="35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Write a DP version of activity selection (where you fill in a table)!  [See hidden slides in the .pptx file for one way]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B3EF-AFED-F64A-B5D1-CC563224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choices one-at-a-time.</a:t>
            </a:r>
          </a:p>
          <a:p>
            <a:r>
              <a:rPr lang="en-US" dirty="0"/>
              <a:t>Never look back.</a:t>
            </a:r>
          </a:p>
          <a:p>
            <a:r>
              <a:rPr lang="en-US" dirty="0"/>
              <a:t>Hope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871A5-FF0F-B049-AB07-EB7F246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1" y="115839"/>
            <a:ext cx="1413152" cy="141315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20937" y="0"/>
            <a:ext cx="5649593" cy="1475713"/>
            <a:chOff x="-479811" y="1751737"/>
            <a:chExt cx="9046225" cy="260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626" y="1998496"/>
              <a:ext cx="890016" cy="8900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3371" y="1998496"/>
              <a:ext cx="938946" cy="9389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0210" y="1998496"/>
              <a:ext cx="815140" cy="815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981" y="1966357"/>
              <a:ext cx="922155" cy="9221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804" y="1751737"/>
              <a:ext cx="1136775" cy="1136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479809" y="3113586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Weight: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79809" y="3701409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Value: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01" y="3005866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0794" y="300586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8736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590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3508" y="298852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0245" y="367027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5758" y="3667231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8736" y="3655655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71487" y="3602769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357" y="366419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79811" y="2402818"/>
              <a:ext cx="177038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Item: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2078" y="976707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Capacity: 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2578-4C7D-8F49-B313-F5F55EB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5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6C7A-6E67-471A-8FA5-71F9F04AC13D}"/>
              </a:ext>
            </a:extLst>
          </p:cNvPr>
          <p:cNvSpPr txBox="1"/>
          <p:nvPr/>
        </p:nvSpPr>
        <p:spPr>
          <a:xfrm>
            <a:off x="4572000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DC25E-D8B3-44D9-B496-7A07B71C403D}"/>
              </a:ext>
            </a:extLst>
          </p:cNvPr>
          <p:cNvSpPr txBox="1"/>
          <p:nvPr/>
        </p:nvSpPr>
        <p:spPr>
          <a:xfrm>
            <a:off x="5628912" y="1787413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E89ED-E5AE-4BD3-937D-F2DC738FF665}"/>
              </a:ext>
            </a:extLst>
          </p:cNvPr>
          <p:cNvSpPr txBox="1"/>
          <p:nvPr/>
        </p:nvSpPr>
        <p:spPr>
          <a:xfrm>
            <a:off x="6567559" y="1734456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90959-7AAC-47AB-B078-3D2F84B9073E}"/>
              </a:ext>
            </a:extLst>
          </p:cNvPr>
          <p:cNvSpPr txBox="1"/>
          <p:nvPr/>
        </p:nvSpPr>
        <p:spPr>
          <a:xfrm>
            <a:off x="7611373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4.33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6400D-4054-409D-A768-03B7E396C1A3}"/>
              </a:ext>
            </a:extLst>
          </p:cNvPr>
          <p:cNvSpPr txBox="1"/>
          <p:nvPr/>
        </p:nvSpPr>
        <p:spPr>
          <a:xfrm>
            <a:off x="8473717" y="1736530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3.18</a:t>
            </a:r>
          </a:p>
        </p:txBody>
      </p:sp>
    </p:spTree>
    <p:extLst>
      <p:ext uri="{BB962C8B-B14F-4D97-AF65-F5344CB8AC3E}">
        <p14:creationId xmlns:p14="http://schemas.microsoft.com/office/powerpoint/2010/main" val="305990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1" y="115839"/>
            <a:ext cx="1413152" cy="141315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320937" y="0"/>
            <a:ext cx="5649593" cy="1475713"/>
            <a:chOff x="-479811" y="1751737"/>
            <a:chExt cx="9046225" cy="26005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1626" y="1998496"/>
              <a:ext cx="890016" cy="8900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3371" y="1998496"/>
              <a:ext cx="938946" cy="9389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00210" y="1998496"/>
              <a:ext cx="815140" cy="8151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8981" y="1966357"/>
              <a:ext cx="922155" cy="9221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3804" y="1751737"/>
              <a:ext cx="1136775" cy="11367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479809" y="3113586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Weight: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79809" y="3701409"/>
              <a:ext cx="1729993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Value: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2501" y="3005866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0794" y="300586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8736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5590" y="300586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83508" y="2988522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0245" y="367027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5758" y="3667231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8736" y="3655655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71487" y="3602769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1357" y="3664194"/>
              <a:ext cx="68290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479811" y="2402818"/>
              <a:ext cx="1770386" cy="65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Item: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22078" y="976707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Capacity: 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D2578-4C7D-8F49-B313-F5F55EB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DBAB-1E62-3D42-B5CA-E2345D83FB7F}" type="slidenum">
              <a:rPr lang="en-US" smtClean="0"/>
              <a:t>6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E6C7A-6E67-471A-8FA5-71F9F04AC13D}"/>
              </a:ext>
            </a:extLst>
          </p:cNvPr>
          <p:cNvSpPr txBox="1"/>
          <p:nvPr/>
        </p:nvSpPr>
        <p:spPr>
          <a:xfrm>
            <a:off x="4572000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DC25E-D8B3-44D9-B496-7A07B71C403D}"/>
              </a:ext>
            </a:extLst>
          </p:cNvPr>
          <p:cNvSpPr txBox="1"/>
          <p:nvPr/>
        </p:nvSpPr>
        <p:spPr>
          <a:xfrm>
            <a:off x="5628912" y="1787413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0E89ED-E5AE-4BD3-937D-F2DC738FF665}"/>
              </a:ext>
            </a:extLst>
          </p:cNvPr>
          <p:cNvSpPr txBox="1"/>
          <p:nvPr/>
        </p:nvSpPr>
        <p:spPr>
          <a:xfrm>
            <a:off x="6567559" y="1734456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390959-7AAC-47AB-B078-3D2F84B9073E}"/>
              </a:ext>
            </a:extLst>
          </p:cNvPr>
          <p:cNvSpPr txBox="1"/>
          <p:nvPr/>
        </p:nvSpPr>
        <p:spPr>
          <a:xfrm>
            <a:off x="7611373" y="1765935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4.33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26400D-4054-409D-A768-03B7E396C1A3}"/>
              </a:ext>
            </a:extLst>
          </p:cNvPr>
          <p:cNvSpPr txBox="1"/>
          <p:nvPr/>
        </p:nvSpPr>
        <p:spPr>
          <a:xfrm>
            <a:off x="8473717" y="1736530"/>
            <a:ext cx="7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3.18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D084375-A8FE-4076-8BDD-3C5ED37D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825625"/>
            <a:ext cx="7840647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Unbounded Knapsack:</a:t>
            </a:r>
          </a:p>
          <a:p>
            <a:pPr lvl="1"/>
            <a:r>
              <a:rPr lang="en-US" dirty="0"/>
              <a:t>Suppose I have </a:t>
            </a:r>
            <a:r>
              <a:rPr lang="en-US" dirty="0">
                <a:solidFill>
                  <a:schemeClr val="accent4"/>
                </a:solidFill>
              </a:rPr>
              <a:t>infinite copies </a:t>
            </a:r>
            <a:r>
              <a:rPr lang="en-US" dirty="0"/>
              <a:t>of all items.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E56B74"/>
                </a:solidFill>
              </a:rPr>
              <a:t>“Greedy” </a:t>
            </a:r>
            <a:r>
              <a:rPr lang="en-US" dirty="0"/>
              <a:t>algorithm for unbounded knapsack with fraction:</a:t>
            </a:r>
          </a:p>
          <a:p>
            <a:pPr lvl="1"/>
            <a:r>
              <a:rPr lang="en-US" dirty="0"/>
              <a:t>Tacos have the best Value/Weight ratio!</a:t>
            </a:r>
          </a:p>
          <a:p>
            <a:pPr lvl="1"/>
            <a:r>
              <a:rPr lang="en-US" dirty="0"/>
              <a:t>Keep grabbing tacos!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AAC5DDD-BCF5-4EF8-BC94-E3C33672F3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9772" y="5842687"/>
            <a:ext cx="586395" cy="5328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97863-56F4-469D-AB06-0D77D2F904B2}"/>
              </a:ext>
            </a:extLst>
          </p:cNvPr>
          <p:cNvSpPr txBox="1"/>
          <p:nvPr/>
        </p:nvSpPr>
        <p:spPr>
          <a:xfrm>
            <a:off x="4686299" y="5842687"/>
            <a:ext cx="35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Total weight: 10</a:t>
            </a:r>
          </a:p>
          <a:p>
            <a:r>
              <a:rPr lang="en-US" dirty="0">
                <a:solidFill>
                  <a:schemeClr val="accent1"/>
                </a:solidFill>
              </a:rPr>
              <a:t>Total value: 43.333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78AE12-68F1-41DC-B2BB-6A3F90ECEE27}"/>
              </a:ext>
            </a:extLst>
          </p:cNvPr>
          <p:cNvCxnSpPr/>
          <p:nvPr/>
        </p:nvCxnSpPr>
        <p:spPr>
          <a:xfrm>
            <a:off x="416689" y="1678329"/>
            <a:ext cx="833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CB1E5E6-F32F-473A-ACD6-D39D6735F4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248" y="5842687"/>
            <a:ext cx="586395" cy="5328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759FAD-F9C0-442D-9058-F4EE091E5C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495" y="5842687"/>
            <a:ext cx="586395" cy="532824"/>
          </a:xfrm>
          <a:prstGeom prst="rect">
            <a:avLst/>
          </a:prstGeom>
        </p:spPr>
      </p:pic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C562C4C-0EAA-4CCA-87E2-8CFB89FDFB2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75DBAB-1E62-3D42-B5CA-E2345D83FB7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8DE7EA-D9F6-4C3D-A2DE-43DA0B790F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766"/>
          <a:stretch/>
        </p:blipFill>
        <p:spPr>
          <a:xfrm>
            <a:off x="1171828" y="6054571"/>
            <a:ext cx="502723" cy="3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4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Calculate 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benefit/kg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– </a:t>
            </a:r>
            <a:r>
              <a:rPr kumimoji="0" sz="218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value</a:t>
            </a:r>
            <a:r>
              <a:rPr kumimoji="0" sz="2180" b="0" i="0" u="none" strike="noStrike" kern="1200" cap="none" spc="426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index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600" b="1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lang="en-US" sz="600" b="1" i="0" u="none" strike="noStrike" kern="1200" cap="none" spc="-9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600" b="1" i="0" u="none" strike="noStrike" kern="120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50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Sort </a:t>
            </a:r>
            <a:r>
              <a:rPr kumimoji="0" sz="2180" b="0" i="0" u="none" strike="noStrike" kern="1200" cap="none" spc="-1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non-increasing </a:t>
            </a:r>
            <a:r>
              <a:rPr kumimoji="0" sz="2180" b="0" i="0" u="none" strike="noStrike" kern="1200" cap="none" spc="-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value</a:t>
            </a:r>
            <a:r>
              <a:rPr kumimoji="0" sz="2180" b="0" i="0" u="none" strike="noStrike" kern="1200" cap="none" spc="38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index.</a:t>
            </a:r>
            <a:endParaRPr kumimoji="0" sz="21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234882" marR="0" lvl="0" indent="0" algn="l" defTabSz="914400" rtl="0" eaLnBrk="1" fontAlgn="auto" latinLnBrk="0" hangingPunct="1">
              <a:lnSpc>
                <a:spcPct val="100000"/>
              </a:lnSpc>
              <a:spcBef>
                <a:spcPts val="19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7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sz="1189" b="1" i="0" u="none" strike="noStrike" kern="1200" cap="none" spc="8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118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5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Greedy</a:t>
            </a:r>
            <a:r>
              <a:rPr kumimoji="0" sz="118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 marR="0" lvl="0" indent="0" algn="l" defTabSz="914400" rtl="0" eaLnBrk="1" fontAlgn="auto" latinLnBrk="0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74" b="1" i="0" u="sng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Fractional knapsack </a:t>
            </a:r>
            <a:r>
              <a:rPr kumimoji="0" sz="2774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774" b="1" i="0" u="sng" strike="noStrike" kern="1200" cap="none" spc="2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774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6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17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Maximum</a:t>
            </a:r>
            <a:r>
              <a:rPr kumimoji="0" sz="218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weight: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 marR="0" lvl="0" indent="0" algn="l" defTabSz="914400" rtl="0" eaLnBrk="1" fontAlgn="auto" latinLnBrk="0" hangingPunct="1">
              <a:lnSpc>
                <a:spcPts val="25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80" b="0" i="0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2180" b="0" i="0" u="none" strike="noStrike" kern="1200" cap="none" spc="-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180" b="0" i="0" u="none" strike="noStrike" kern="1200" cap="none" spc="-8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kg</a:t>
            </a:r>
            <a:endParaRPr kumimoji="0" sz="21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4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Licensed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endParaRPr kumimoji="0" sz="600" b="1" i="0" u="none" strike="noStrike" kern="1200" cap="none" spc="-59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CSE </a:t>
            </a:r>
            <a:r>
              <a:rPr kumimoji="0" lang="en-US" sz="600" b="1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221:</a:t>
            </a:r>
            <a:r>
              <a:rPr kumimoji="0" lang="en-US" sz="600" b="1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Algorithms</a:t>
            </a:r>
            <a:endParaRPr kumimoji="0" sz="6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 marR="0" lvl="0" indent="0" algn="l" defTabSz="914400" rtl="0" eaLnBrk="1" fontAlgn="auto" latinLnBrk="0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1189" b="1" i="0" u="none" strike="noStrike" kern="1200" cap="none" spc="-18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3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1189" b="1" i="0" u="none" strike="noStrike" kern="1200" cap="none" spc="-17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89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38</a:t>
            </a:r>
            <a:endParaRPr kumimoji="0" sz="118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EAF6C2-AFF6-4F6F-A2E8-34524753A401}"/>
</file>

<file path=customXml/itemProps2.xml><?xml version="1.0" encoding="utf-8"?>
<ds:datastoreItem xmlns:ds="http://schemas.openxmlformats.org/officeDocument/2006/customXml" ds:itemID="{D839F0E4-B0B0-4246-9DF1-FE8443B83AF1}"/>
</file>

<file path=customXml/itemProps3.xml><?xml version="1.0" encoding="utf-8"?>
<ds:datastoreItem xmlns:ds="http://schemas.openxmlformats.org/officeDocument/2006/customXml" ds:itemID="{E8D51124-76C1-427B-8507-F1263BFA010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11528</TotalTime>
  <Words>1959</Words>
  <Application>Microsoft Office PowerPoint</Application>
  <PresentationFormat>On-screen Show (4:3)</PresentationFormat>
  <Paragraphs>641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Courier New</vt:lpstr>
      <vt:lpstr>Tahoma</vt:lpstr>
      <vt:lpstr>Wingdings</vt:lpstr>
      <vt:lpstr>Office Theme</vt:lpstr>
      <vt:lpstr>Spectrum</vt:lpstr>
      <vt:lpstr>  Greedy Algorithm</vt:lpstr>
      <vt:lpstr>PowerPoint Presentation</vt:lpstr>
      <vt:lpstr>PowerPoint Presentation</vt:lpstr>
      <vt:lpstr>Greedy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Activity-Selection Problem</vt:lpstr>
      <vt:lpstr>PowerPoint Presentation</vt:lpstr>
      <vt:lpstr>Activity selection</vt:lpstr>
      <vt:lpstr>PowerPoint Presentation</vt:lpstr>
      <vt:lpstr>PowerPoint Presentation</vt:lpstr>
      <vt:lpstr>PowerPoint Presentation</vt:lpstr>
      <vt:lpstr>PowerPoint Presentation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  <vt:lpstr>PowerPoint Presentation</vt:lpstr>
      <vt:lpstr>PowerPoint Presentation</vt:lpstr>
      <vt:lpstr>At least it’s fast</vt:lpstr>
      <vt:lpstr>What makes it greedy?</vt:lpstr>
      <vt:lpstr>Sub-problem graph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Mary Katherine Wootters</dc:creator>
  <cp:lastModifiedBy>ISRAT JAHAN MOURI</cp:lastModifiedBy>
  <cp:revision>225</cp:revision>
  <cp:lastPrinted>2020-02-26T18:06:55Z</cp:lastPrinted>
  <dcterms:created xsi:type="dcterms:W3CDTF">2017-05-20T21:41:40Z</dcterms:created>
  <dcterms:modified xsi:type="dcterms:W3CDTF">2022-03-12T19:31:41Z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