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reg5519/ICS2O0-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5519/ICS2O0-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 smtClean="0"/>
              <a:t>A.1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A code repository is similar to other cloud based file sharing services.</a:t>
            </a:r>
          </a:p>
          <a:p>
            <a:pPr lvl="1"/>
            <a:r>
              <a:rPr lang="en-US" sz="1800" dirty="0" smtClean="0"/>
              <a:t>Google Classroom / Docs</a:t>
            </a:r>
          </a:p>
          <a:p>
            <a:pPr lvl="1"/>
            <a:r>
              <a:rPr lang="en-US" sz="1800" dirty="0" smtClean="0"/>
              <a:t>D2L, </a:t>
            </a:r>
            <a:r>
              <a:rPr lang="en-US" sz="1800" dirty="0" err="1" smtClean="0"/>
              <a:t>MyClass</a:t>
            </a:r>
            <a:r>
              <a:rPr lang="en-US" sz="1800" dirty="0" smtClean="0"/>
              <a:t>, etc.</a:t>
            </a:r>
          </a:p>
          <a:p>
            <a:endParaRPr lang="en-US" sz="1800" dirty="0" smtClean="0"/>
          </a:p>
          <a:p>
            <a:r>
              <a:rPr lang="en-US" sz="1800" dirty="0" smtClean="0"/>
              <a:t>A code repository is optimized for sharing and maintaining computer program code and collaborating on code development.</a:t>
            </a:r>
          </a:p>
          <a:p>
            <a:pPr lvl="1"/>
            <a:r>
              <a:rPr lang="en-US" sz="1800" dirty="0" smtClean="0"/>
              <a:t>Files have version control (can be easily rolled back to older version)</a:t>
            </a:r>
          </a:p>
          <a:p>
            <a:pPr lvl="1"/>
            <a:r>
              <a:rPr lang="en-US" sz="1800" dirty="0" smtClean="0"/>
              <a:t>Files are submitted using "commit update" (user id and timestamp)</a:t>
            </a:r>
          </a:p>
          <a:p>
            <a:pPr lvl="1"/>
            <a:r>
              <a:rPr lang="en-US" sz="1800" dirty="0" smtClean="0"/>
              <a:t>File changes are therefore easily tracked and managed</a:t>
            </a:r>
          </a:p>
          <a:p>
            <a:pPr lvl="1"/>
            <a:r>
              <a:rPr lang="en-US" sz="1800" dirty="0" smtClean="0"/>
              <a:t>Interface is designed for efficiency (no fancy display options or tools)</a:t>
            </a:r>
          </a:p>
          <a:p>
            <a:endParaRPr lang="en-US" sz="1800" dirty="0" smtClean="0"/>
          </a:p>
          <a:p>
            <a:r>
              <a:rPr lang="en-US" sz="1800" dirty="0" smtClean="0"/>
              <a:t>Most file types can be stored (including Word and PowerPoint) but must be downloaded and viewed locally</a:t>
            </a:r>
          </a:p>
          <a:p>
            <a:pPr lvl="1"/>
            <a:r>
              <a:rPr lang="en-US" sz="1800" dirty="0" smtClean="0"/>
              <a:t>A code repository lacks the on-line editing tools provided by other services</a:t>
            </a:r>
          </a:p>
          <a:p>
            <a:pPr lvl="1"/>
            <a:r>
              <a:rPr lang="en-US" sz="1800" dirty="0" smtClean="0"/>
              <a:t>Does not include many of the business / education related collaboration tools</a:t>
            </a:r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905000"/>
            <a:ext cx="1023938" cy="1003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Code Repository?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981200"/>
            <a:ext cx="990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GitHub</a:t>
            </a:r>
            <a:r>
              <a:rPr lang="en-US" sz="1800" dirty="0" smtClean="0"/>
              <a:t> is a professional code repository service.</a:t>
            </a:r>
          </a:p>
          <a:p>
            <a:pPr lvl="1"/>
            <a:r>
              <a:rPr lang="en-US" sz="1400" dirty="0" smtClean="0"/>
              <a:t>Most popular service in the software  development community</a:t>
            </a:r>
          </a:p>
          <a:p>
            <a:pPr lvl="1"/>
            <a:r>
              <a:rPr lang="en-US" sz="1400" dirty="0" smtClean="0"/>
              <a:t>Free to use and publically available  (</a:t>
            </a:r>
            <a:r>
              <a:rPr lang="en-US" sz="1400" dirty="0" err="1" smtClean="0"/>
              <a:t>e.g</a:t>
            </a:r>
            <a:r>
              <a:rPr lang="en-US" sz="1400" dirty="0" smtClean="0"/>
              <a:t> from Home or Library)</a:t>
            </a:r>
          </a:p>
          <a:p>
            <a:pPr lvl="1"/>
            <a:r>
              <a:rPr lang="en-US" sz="1400" dirty="0" smtClean="0"/>
              <a:t>Used by many independent developers to release and distribute </a:t>
            </a:r>
            <a:br>
              <a:rPr lang="en-US" sz="1400" dirty="0" smtClean="0"/>
            </a:br>
            <a:r>
              <a:rPr lang="en-US" sz="1400" dirty="0" smtClean="0"/>
              <a:t>their software</a:t>
            </a:r>
          </a:p>
          <a:p>
            <a:pPr lvl="1"/>
            <a:r>
              <a:rPr lang="en-US" sz="1400" dirty="0" smtClean="0"/>
              <a:t>Many game map editors, game </a:t>
            </a:r>
            <a:r>
              <a:rPr lang="en-US" sz="1400" dirty="0" err="1" smtClean="0"/>
              <a:t>mods</a:t>
            </a:r>
            <a:r>
              <a:rPr lang="en-US" sz="1400" dirty="0" smtClean="0"/>
              <a:t>, and  patches are on </a:t>
            </a:r>
            <a:r>
              <a:rPr lang="en-US" sz="1400" dirty="0" err="1" smtClean="0"/>
              <a:t>GitHub</a:t>
            </a:r>
            <a:endParaRPr lang="en-US" sz="1400" dirty="0" smtClean="0"/>
          </a:p>
          <a:p>
            <a:pPr lvl="1"/>
            <a:r>
              <a:rPr lang="en-US" sz="1400" dirty="0" smtClean="0"/>
              <a:t>Many custom tools and utilities for Android / Windows are on </a:t>
            </a:r>
            <a:r>
              <a:rPr lang="en-US" sz="1400" dirty="0" err="1" smtClean="0"/>
              <a:t>GitHub</a:t>
            </a:r>
            <a:endParaRPr lang="en-US" sz="1400" dirty="0" smtClean="0"/>
          </a:p>
          <a:p>
            <a:endParaRPr lang="en-US" sz="1800" dirty="0" smtClean="0"/>
          </a:p>
          <a:p>
            <a:r>
              <a:rPr lang="en-US" sz="1800" dirty="0" smtClean="0"/>
              <a:t> I will share my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repository with you to distribute course materials.</a:t>
            </a:r>
          </a:p>
          <a:p>
            <a:pPr lvl="1"/>
            <a:r>
              <a:rPr lang="en-US" sz="1400" dirty="0" smtClean="0"/>
              <a:t>Bookmark: </a:t>
            </a:r>
            <a:r>
              <a:rPr lang="en-US" sz="1400" dirty="0" smtClean="0">
                <a:hlinkClick r:id="rId2"/>
              </a:rPr>
              <a:t>https://github.com/Greg5519/ICS2O0-B</a:t>
            </a:r>
            <a:endParaRPr lang="en-US" sz="1400" dirty="0" smtClean="0"/>
          </a:p>
          <a:p>
            <a:endParaRPr lang="en-US" sz="1800" dirty="0" smtClean="0"/>
          </a:p>
          <a:p>
            <a:r>
              <a:rPr lang="en-US" sz="1800" dirty="0" smtClean="0"/>
              <a:t>You will create your own independent </a:t>
            </a:r>
            <a:r>
              <a:rPr lang="en-US" sz="1800" dirty="0" err="1" smtClean="0"/>
              <a:t>GitHub</a:t>
            </a:r>
            <a:r>
              <a:rPr lang="en-US" sz="1800" dirty="0" smtClean="0"/>
              <a:t> repository to manage your coursework.</a:t>
            </a:r>
          </a:p>
          <a:p>
            <a:pPr lvl="1"/>
            <a:r>
              <a:rPr lang="en-US" sz="1400" dirty="0" smtClean="0"/>
              <a:t>You will create your own account and repository with </a:t>
            </a:r>
            <a:r>
              <a:rPr lang="en-US" sz="1400" dirty="0" err="1" smtClean="0"/>
              <a:t>GitHub</a:t>
            </a:r>
            <a:endParaRPr lang="en-US" sz="1400" dirty="0" smtClean="0"/>
          </a:p>
          <a:p>
            <a:pPr lvl="1"/>
            <a:r>
              <a:rPr lang="en-US" sz="1400" dirty="0" smtClean="0"/>
              <a:t>You will share a link to your repository with me (send me an email)</a:t>
            </a:r>
          </a:p>
          <a:p>
            <a:pPr lvl="1"/>
            <a:r>
              <a:rPr lang="en-US" sz="1400" dirty="0" smtClean="0"/>
              <a:t>You will upload work to your repository to be marked by me and given credit for the course</a:t>
            </a:r>
          </a:p>
          <a:p>
            <a:pPr lvl="1"/>
            <a:r>
              <a:rPr lang="en-US" sz="1400" dirty="0" smtClean="0"/>
              <a:t>Returning Students… Create a new repository for this course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447800"/>
            <a:ext cx="2224695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Some Privacy Concerns?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err="1" smtClean="0"/>
              <a:t>GitHub</a:t>
            </a:r>
            <a:r>
              <a:rPr lang="en-US" sz="1800" dirty="0" smtClean="0"/>
              <a:t> is a publically accessible service.</a:t>
            </a:r>
          </a:p>
          <a:p>
            <a:pPr lvl="1"/>
            <a:r>
              <a:rPr lang="en-US" sz="1800" dirty="0" smtClean="0"/>
              <a:t>Your account profile is visible to anyone on the web</a:t>
            </a:r>
          </a:p>
          <a:p>
            <a:pPr lvl="1"/>
            <a:r>
              <a:rPr lang="en-US" sz="1800" dirty="0" smtClean="0"/>
              <a:t>Content you upload to your repository is visible to anyone on the web</a:t>
            </a:r>
          </a:p>
          <a:p>
            <a:pPr lvl="1"/>
            <a:r>
              <a:rPr lang="en-US" sz="1800" dirty="0" smtClean="0"/>
              <a:t>Be Aware Of What You Share!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Guidelines you should follow when creating your student account:</a:t>
            </a:r>
          </a:p>
          <a:p>
            <a:pPr lvl="1"/>
            <a:r>
              <a:rPr lang="en-US" sz="1600" dirty="0" smtClean="0"/>
              <a:t>You may (should) use your </a:t>
            </a:r>
            <a:br>
              <a:rPr lang="en-US" sz="1600" dirty="0" smtClean="0"/>
            </a:br>
            <a:r>
              <a:rPr lang="en-US" sz="1600" dirty="0" smtClean="0"/>
              <a:t>@</a:t>
            </a:r>
            <a:r>
              <a:rPr lang="en-US" sz="1600" dirty="0" err="1" smtClean="0"/>
              <a:t>pdsb.net</a:t>
            </a:r>
            <a:r>
              <a:rPr lang="en-US" sz="1600" dirty="0" smtClean="0"/>
              <a:t>  email account</a:t>
            </a:r>
            <a:br>
              <a:rPr lang="en-US" sz="1600" dirty="0" smtClean="0"/>
            </a:br>
            <a:r>
              <a:rPr lang="en-US" sz="1600" dirty="0" smtClean="0"/>
              <a:t>for contact information</a:t>
            </a:r>
          </a:p>
          <a:p>
            <a:pPr lvl="1"/>
            <a:r>
              <a:rPr lang="en-US" sz="1600" dirty="0" smtClean="0"/>
              <a:t>You </a:t>
            </a:r>
            <a:r>
              <a:rPr lang="en-US" sz="1600" dirty="0" smtClean="0"/>
              <a:t>SHOULD NOT use </a:t>
            </a:r>
            <a:r>
              <a:rPr lang="en-US" sz="1600" dirty="0" smtClean="0"/>
              <a:t>your </a:t>
            </a:r>
            <a:br>
              <a:rPr lang="en-US" sz="1600" dirty="0" smtClean="0"/>
            </a:br>
            <a:r>
              <a:rPr lang="en-US" sz="1600" dirty="0" smtClean="0"/>
              <a:t>@</a:t>
            </a:r>
            <a:r>
              <a:rPr lang="en-US" sz="1600" dirty="0" err="1" smtClean="0"/>
              <a:t>pdsb.net</a:t>
            </a:r>
            <a:r>
              <a:rPr lang="en-US" sz="1600" dirty="0" smtClean="0"/>
              <a:t>  email account</a:t>
            </a:r>
            <a:br>
              <a:rPr lang="en-US" sz="1600" dirty="0" smtClean="0"/>
            </a:br>
            <a:r>
              <a:rPr lang="en-US" sz="1600" dirty="0" smtClean="0"/>
              <a:t>as a user ID</a:t>
            </a:r>
            <a:endParaRPr lang="en-US" sz="1600" dirty="0" smtClean="0"/>
          </a:p>
          <a:p>
            <a:pPr lvl="1"/>
            <a:r>
              <a:rPr lang="en-US" sz="1600" dirty="0" smtClean="0"/>
              <a:t>Use an ID that is somewhat "fake" </a:t>
            </a:r>
            <a:br>
              <a:rPr lang="en-US" sz="1600" dirty="0" smtClean="0"/>
            </a:br>
            <a:r>
              <a:rPr lang="en-US" sz="1600" dirty="0" smtClean="0"/>
              <a:t>but that is meaningful for this course</a:t>
            </a:r>
          </a:p>
          <a:p>
            <a:pPr lvl="1"/>
            <a:r>
              <a:rPr lang="en-US" sz="1600" dirty="0" smtClean="0"/>
              <a:t>Do not use your real (full)name</a:t>
            </a:r>
          </a:p>
          <a:p>
            <a:pPr lvl="1"/>
            <a:r>
              <a:rPr lang="en-US" sz="1600" dirty="0" smtClean="0"/>
              <a:t>Do not share your birthday, address, etc.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/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810000"/>
            <a:ext cx="412186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"Terms of Service" and "Privacy Policy"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A Terms of Service Agreement (TOS)</a:t>
            </a:r>
          </a:p>
          <a:p>
            <a:pPr lvl="1"/>
            <a:r>
              <a:rPr lang="en-US" sz="1600" dirty="0" smtClean="0"/>
              <a:t>Defines proper and expected use of the service</a:t>
            </a:r>
            <a:endParaRPr lang="en-US" sz="1600" dirty="0" smtClean="0"/>
          </a:p>
          <a:p>
            <a:pPr lvl="1"/>
            <a:r>
              <a:rPr lang="en-US" sz="1600" dirty="0" smtClean="0"/>
              <a:t>Defines what is misuse of the service</a:t>
            </a:r>
          </a:p>
          <a:p>
            <a:pPr lvl="1"/>
            <a:r>
              <a:rPr lang="en-US" sz="1600" dirty="0" smtClean="0"/>
              <a:t>Outlines membership, subscription and payment details</a:t>
            </a:r>
          </a:p>
          <a:p>
            <a:pPr lvl="1"/>
            <a:r>
              <a:rPr lang="en-US" sz="1600" dirty="0" smtClean="0"/>
              <a:t>Outlines the procedure for closing an account</a:t>
            </a:r>
          </a:p>
          <a:p>
            <a:pPr lvl="1"/>
            <a:r>
              <a:rPr lang="en-US" sz="1600" dirty="0" smtClean="0"/>
              <a:t>Clarifies the legal liability and dispute resolution process</a:t>
            </a:r>
          </a:p>
          <a:p>
            <a:endParaRPr lang="en-US" sz="1800" dirty="0" smtClean="0"/>
          </a:p>
          <a:p>
            <a:r>
              <a:rPr lang="en-US" sz="1800" dirty="0" smtClean="0"/>
              <a:t>A Privacy Policy</a:t>
            </a:r>
          </a:p>
          <a:p>
            <a:pPr lvl="1"/>
            <a:r>
              <a:rPr lang="en-US" sz="1600" dirty="0" smtClean="0"/>
              <a:t>Discloses what personal information about you is collected </a:t>
            </a:r>
            <a:br>
              <a:rPr lang="en-US" sz="1600" dirty="0" smtClean="0"/>
            </a:br>
            <a:r>
              <a:rPr lang="en-US" sz="1600" dirty="0" smtClean="0"/>
              <a:t>and stored</a:t>
            </a:r>
          </a:p>
          <a:p>
            <a:pPr lvl="1"/>
            <a:r>
              <a:rPr lang="en-US" sz="1600" dirty="0" smtClean="0"/>
              <a:t>Outlines how and when your personal information is collected </a:t>
            </a:r>
          </a:p>
          <a:p>
            <a:pPr lvl="1"/>
            <a:r>
              <a:rPr lang="en-US" sz="1600" dirty="0" smtClean="0"/>
              <a:t>Defines who your personal information is shared with</a:t>
            </a:r>
          </a:p>
          <a:p>
            <a:endParaRPr lang="en-US" sz="1800" dirty="0" smtClean="0"/>
          </a:p>
          <a:p>
            <a:r>
              <a:rPr lang="en-US" sz="1800" dirty="0" smtClean="0"/>
              <a:t>The difference between a TOS and Privacy Policy</a:t>
            </a:r>
          </a:p>
          <a:p>
            <a:pPr lvl="1"/>
            <a:r>
              <a:rPr lang="en-US" sz="1600" dirty="0" smtClean="0"/>
              <a:t>A TOS protects the company from you</a:t>
            </a:r>
          </a:p>
          <a:p>
            <a:pPr lvl="2"/>
            <a:r>
              <a:rPr lang="en-US" sz="1600" dirty="0" smtClean="0"/>
              <a:t>Is not required by law but put in place for the benefit of the company</a:t>
            </a:r>
          </a:p>
          <a:p>
            <a:pPr lvl="1"/>
            <a:r>
              <a:rPr lang="en-US" sz="1600" dirty="0" smtClean="0"/>
              <a:t>A Privacy Policy protects you from the company</a:t>
            </a:r>
          </a:p>
          <a:p>
            <a:pPr lvl="2"/>
            <a:r>
              <a:rPr lang="en-US" sz="1600" dirty="0" smtClean="0"/>
              <a:t>Is required by law not because the company wants it</a:t>
            </a:r>
            <a:endParaRPr lang="en-US" sz="1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600200"/>
            <a:ext cx="2682688" cy="152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733800"/>
            <a:ext cx="1947863" cy="131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Open your web browser to: </a:t>
            </a:r>
            <a:r>
              <a:rPr lang="en-US" sz="2400" dirty="0" smtClean="0">
                <a:hlinkClick r:id="rId2"/>
              </a:rPr>
              <a:t>github.com/Greg5519/ICS2O0-B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Bookmark this link as the "ICS2O0 Course Repository"</a:t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Open the "Topic A" folder and download </a:t>
            </a:r>
            <a:br>
              <a:rPr lang="en-US" sz="2400" dirty="0" smtClean="0"/>
            </a:br>
            <a:r>
              <a:rPr lang="en-US" sz="2400" dirty="0" smtClean="0"/>
              <a:t>the "A.1 Student" File</a:t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Save the "A.1 Student" as your own copy in your documents folder on the school network.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Open the file and start typing your answers to the questions starting below "Module Questions" (on page 3)</a:t>
            </a:r>
            <a:br>
              <a:rPr lang="en-US" sz="2400" dirty="0" smtClean="0"/>
            </a:b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Save often to protect your work!</a:t>
            </a:r>
            <a:endParaRPr lang="en-US" sz="2800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319</Words>
  <Application>Microsoft Office PowerPoint</Application>
  <PresentationFormat>On-screen Show 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GitHub Repositories</vt:lpstr>
      <vt:lpstr>What Is A Code Repository?</vt:lpstr>
      <vt:lpstr>Why GitHub?</vt:lpstr>
      <vt:lpstr>What Are Some Privacy Concerns?</vt:lpstr>
      <vt:lpstr>"Terms of Service" and "Privacy Policy"</vt:lpstr>
      <vt:lpstr>Your Turn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Environment</dc:title>
  <dc:creator>Greg</dc:creator>
  <cp:lastModifiedBy>Greg</cp:lastModifiedBy>
  <cp:revision>34</cp:revision>
  <dcterms:created xsi:type="dcterms:W3CDTF">2006-08-16T00:00:00Z</dcterms:created>
  <dcterms:modified xsi:type="dcterms:W3CDTF">2019-08-30T20:41:15Z</dcterms:modified>
</cp:coreProperties>
</file>