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E4CC"/>
    <a:srgbClr val="F38630"/>
    <a:srgbClr val="FA6900"/>
    <a:srgbClr val="69D2E7"/>
    <a:srgbClr val="A7DB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2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97D7D-2E7F-46C2-F7C6-BA15DC542E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C0FF60-E3A4-37DE-2A47-F9134B0331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F937DC-CB02-A1B7-13B7-6811D2D70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E211F-21F0-41DB-9D6B-CE7FA94B2C5E}" type="datetimeFigureOut">
              <a:rPr lang="en-SG" smtClean="0"/>
              <a:t>30 Oct 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844605-62C9-CD4D-CF4B-30C74E80E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DF6DD6-CD9C-E26D-6757-7E87D21E2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E0AE9-FC8A-4C2E-8A4F-5A1CE3A335B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34926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00B2C-71D5-12F4-17F9-66695198D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560E8B-FB7F-C093-93DC-8131B3654F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F152A6-C5FF-31EF-F966-215FCB9B7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E211F-21F0-41DB-9D6B-CE7FA94B2C5E}" type="datetimeFigureOut">
              <a:rPr lang="en-SG" smtClean="0"/>
              <a:t>30 Oct 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773ADC-9386-5D88-1D36-978368208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2DA462-4118-3BCC-82A0-D226584EB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E0AE9-FC8A-4C2E-8A4F-5A1CE3A335B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73654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248969-4794-D309-B681-FA0E7FD0D6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D4A659-7BF7-2D6D-0B60-8C85B85D03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54A708-CE03-B2FB-EE0B-107BB3DEC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E211F-21F0-41DB-9D6B-CE7FA94B2C5E}" type="datetimeFigureOut">
              <a:rPr lang="en-SG" smtClean="0"/>
              <a:t>30 Oct 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ECFCF0-5D5D-939D-31A5-CBBBC1871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E67E54-9B80-1CC1-2E5A-6B9EF6C6F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E0AE9-FC8A-4C2E-8A4F-5A1CE3A335B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91010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D91FE-D601-39AF-5E3D-0DD7257C1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4B9C20-4EBB-420F-45E2-F9340D6D25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8B1AC9-53DA-86C2-CB7A-04D75E8A9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E211F-21F0-41DB-9D6B-CE7FA94B2C5E}" type="datetimeFigureOut">
              <a:rPr lang="en-SG" smtClean="0"/>
              <a:t>30 Oct 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58A6A5-EAB0-16F5-44F5-8DD6F43DE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786749-CCAF-B173-5B52-AE2118BF4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E0AE9-FC8A-4C2E-8A4F-5A1CE3A335B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37623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CD786-685E-2B0B-D0D6-3D28C59E3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B81954-3666-CC64-CE2E-169D16C533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4A59DE-4F74-7567-2BA1-45F2D1985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E211F-21F0-41DB-9D6B-CE7FA94B2C5E}" type="datetimeFigureOut">
              <a:rPr lang="en-SG" smtClean="0"/>
              <a:t>30 Oct 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E31B7C-DF0F-1728-62F0-DD1A0B5DF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4F8C5B-B826-6E19-7C98-4D5802312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E0AE9-FC8A-4C2E-8A4F-5A1CE3A335B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21381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0C676-6969-390B-F3AB-BA59C23A8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F0CA62-1D1A-3D4E-2E20-778604E3E4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77C104-32B8-BCC1-898C-38605F0ED1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7C3635-C6DC-62C9-3A95-23639D0F0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E211F-21F0-41DB-9D6B-CE7FA94B2C5E}" type="datetimeFigureOut">
              <a:rPr lang="en-SG" smtClean="0"/>
              <a:t>30 Oct 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E54877-DDBA-2500-4462-7D1D68EC8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31FA40-C6DF-98F6-A6D9-155A96269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E0AE9-FC8A-4C2E-8A4F-5A1CE3A335B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40997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56A12-1617-8607-8D5D-8166CC6B4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D0CB6D-F804-695D-4C21-AF8BA13441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44BD3B-AD39-03A4-A538-7C376969EB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CC8A97-86ED-497A-D610-5397EB2D3A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4D9A3B-E0CF-A495-537F-A0EF8C4181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14C6A8-0B2C-5F5E-E973-F074C9448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E211F-21F0-41DB-9D6B-CE7FA94B2C5E}" type="datetimeFigureOut">
              <a:rPr lang="en-SG" smtClean="0"/>
              <a:t>30 Oct 2022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341FDA-192E-9148-2061-D9D1475CE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DFCD2-F6AB-21AA-5CAE-D62367A60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E0AE9-FC8A-4C2E-8A4F-5A1CE3A335B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78722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25664-ACD1-6217-577C-EF238CE91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628D05-F5E7-E6E6-80E8-F1DA27ED0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E211F-21F0-41DB-9D6B-CE7FA94B2C5E}" type="datetimeFigureOut">
              <a:rPr lang="en-SG" smtClean="0"/>
              <a:t>30 Oct 2022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1D4466-6EBE-A418-FE78-B1AFB2718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80EEDE-5C2C-37FF-52D7-7D22F7D6D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E0AE9-FC8A-4C2E-8A4F-5A1CE3A335B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11100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55FEEC-9270-1EBB-5640-0A529A26C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E211F-21F0-41DB-9D6B-CE7FA94B2C5E}" type="datetimeFigureOut">
              <a:rPr lang="en-SG" smtClean="0"/>
              <a:t>30 Oct 2022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AF241A-3AA4-02AD-65B1-23D2A7214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0C83D0-8F4F-7FED-2827-AEE6C4D9E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E0AE9-FC8A-4C2E-8A4F-5A1CE3A335B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00950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3E254-4F72-B3D5-04B5-4AD30201C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FCE19-BDE8-24AE-DBD9-0965F4F3E9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1B05E4-B5F5-430A-3B14-C183715483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E58E4D-612B-8CCC-C8E3-C5BCC8557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E211F-21F0-41DB-9D6B-CE7FA94B2C5E}" type="datetimeFigureOut">
              <a:rPr lang="en-SG" smtClean="0"/>
              <a:t>30 Oct 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7DFD19-B5E2-5C03-2C28-8570DDED0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77B15A-4F37-C0C6-9D10-B7E2A1257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E0AE9-FC8A-4C2E-8A4F-5A1CE3A335B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0694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D9156-A5A3-9ABC-D20A-3DBC482D0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5FB26C-7D1B-B334-40C9-0E539DCCE3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C8AD05-5F2B-2AFA-00CC-1B0EB31CD0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A91B1D-CFF8-75ED-2966-81D0CFD50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E211F-21F0-41DB-9D6B-CE7FA94B2C5E}" type="datetimeFigureOut">
              <a:rPr lang="en-SG" smtClean="0"/>
              <a:t>30 Oct 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74BA50-C383-B2DE-53AC-53325C06C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D9A657-F5A5-6B19-FAA6-4A856C716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E0AE9-FC8A-4C2E-8A4F-5A1CE3A335B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21711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953D28-3ECA-28AC-0179-643048A32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0C849C-BAE6-DCE0-B431-D468624052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62152D-D6F2-BA02-B959-7CE5434570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1E211F-21F0-41DB-9D6B-CE7FA94B2C5E}" type="datetimeFigureOut">
              <a:rPr lang="en-SG" smtClean="0"/>
              <a:t>30 Oct 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B39DB2-4E35-CFC3-A9C0-FFF0632A98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A01877-F9A2-136D-C542-41B76D267A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8E0AE9-FC8A-4C2E-8A4F-5A1CE3A335B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94196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1D663C59-DF00-270E-BF50-652C44261E49}"/>
              </a:ext>
            </a:extLst>
          </p:cNvPr>
          <p:cNvGrpSpPr/>
          <p:nvPr/>
        </p:nvGrpSpPr>
        <p:grpSpPr>
          <a:xfrm>
            <a:off x="378823" y="2847703"/>
            <a:ext cx="11434354" cy="1358537"/>
            <a:chOff x="378823" y="2847703"/>
            <a:chExt cx="11434354" cy="1358537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F644CEF0-8C21-1BC1-A8BC-3BF85A9C739C}"/>
                </a:ext>
              </a:extLst>
            </p:cNvPr>
            <p:cNvSpPr/>
            <p:nvPr/>
          </p:nvSpPr>
          <p:spPr>
            <a:xfrm>
              <a:off x="4537166" y="2847703"/>
              <a:ext cx="3117668" cy="1358537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sz="3200" b="1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TalentConnect</a:t>
              </a:r>
              <a:endParaRPr lang="en-SG" sz="3200" b="1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3B86411D-5085-CA8A-B1FE-C9CF1A57D537}"/>
                </a:ext>
              </a:extLst>
            </p:cNvPr>
            <p:cNvSpPr/>
            <p:nvPr/>
          </p:nvSpPr>
          <p:spPr>
            <a:xfrm>
              <a:off x="8695509" y="2847703"/>
              <a:ext cx="3117668" cy="1358537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sz="3200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Employer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22426C29-080D-438C-B7E7-254210FD8AE0}"/>
                </a:ext>
              </a:extLst>
            </p:cNvPr>
            <p:cNvSpPr/>
            <p:nvPr/>
          </p:nvSpPr>
          <p:spPr>
            <a:xfrm>
              <a:off x="378823" y="2847703"/>
              <a:ext cx="3117668" cy="1358537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sz="3200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User</a:t>
              </a:r>
            </a:p>
          </p:txBody>
        </p:sp>
        <p:sp>
          <p:nvSpPr>
            <p:cNvPr id="11" name="Arrow: Left-Right 10">
              <a:extLst>
                <a:ext uri="{FF2B5EF4-FFF2-40B4-BE49-F238E27FC236}">
                  <a16:creationId xmlns:a16="http://schemas.microsoft.com/office/drawing/2014/main" id="{E4BD4E84-7F7F-163F-73B2-371A7F168BB6}"/>
                </a:ext>
              </a:extLst>
            </p:cNvPr>
            <p:cNvSpPr/>
            <p:nvPr/>
          </p:nvSpPr>
          <p:spPr>
            <a:xfrm>
              <a:off x="3496491" y="3374571"/>
              <a:ext cx="1040675" cy="304800"/>
            </a:xfrm>
            <a:prstGeom prst="left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b="1"/>
            </a:p>
          </p:txBody>
        </p:sp>
        <p:sp>
          <p:nvSpPr>
            <p:cNvPr id="12" name="Arrow: Left-Right 11">
              <a:extLst>
                <a:ext uri="{FF2B5EF4-FFF2-40B4-BE49-F238E27FC236}">
                  <a16:creationId xmlns:a16="http://schemas.microsoft.com/office/drawing/2014/main" id="{E8411F63-900D-902B-E68E-F760FE4A4B88}"/>
                </a:ext>
              </a:extLst>
            </p:cNvPr>
            <p:cNvSpPr/>
            <p:nvPr/>
          </p:nvSpPr>
          <p:spPr>
            <a:xfrm>
              <a:off x="7654834" y="3374571"/>
              <a:ext cx="1040675" cy="304800"/>
            </a:xfrm>
            <a:prstGeom prst="left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b="1"/>
            </a:p>
          </p:txBody>
        </p:sp>
      </p:grpSp>
    </p:spTree>
    <p:extLst>
      <p:ext uri="{BB962C8B-B14F-4D97-AF65-F5344CB8AC3E}">
        <p14:creationId xmlns:p14="http://schemas.microsoft.com/office/powerpoint/2010/main" val="554184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4DFD682-6143-25FF-FA5D-A82047FF4A7F}"/>
              </a:ext>
            </a:extLst>
          </p:cNvPr>
          <p:cNvGrpSpPr/>
          <p:nvPr/>
        </p:nvGrpSpPr>
        <p:grpSpPr>
          <a:xfrm>
            <a:off x="378823" y="2847703"/>
            <a:ext cx="11434354" cy="1358537"/>
            <a:chOff x="378823" y="2847703"/>
            <a:chExt cx="11434354" cy="1358537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FAC9706D-5A19-91BB-6F39-F1AB5882945C}"/>
                </a:ext>
              </a:extLst>
            </p:cNvPr>
            <p:cNvSpPr/>
            <p:nvPr/>
          </p:nvSpPr>
          <p:spPr>
            <a:xfrm>
              <a:off x="8695509" y="2847703"/>
              <a:ext cx="3117668" cy="1358537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sz="3200" b="1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TalentConnect</a:t>
              </a:r>
              <a:endParaRPr lang="en-SG" sz="3200" b="1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pPr algn="ctr"/>
              <a:r>
                <a:rPr lang="en-SG" sz="3200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(rep. Employer)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1744D878-8200-1C1F-5C15-714BB425D215}"/>
                </a:ext>
              </a:extLst>
            </p:cNvPr>
            <p:cNvSpPr/>
            <p:nvPr/>
          </p:nvSpPr>
          <p:spPr>
            <a:xfrm>
              <a:off x="378823" y="2847703"/>
              <a:ext cx="3117668" cy="1358537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sz="3200" b="1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TalentConnect</a:t>
              </a:r>
              <a:endParaRPr lang="en-SG" sz="3200" b="1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pPr algn="ctr"/>
              <a:r>
                <a:rPr lang="en-SG" sz="3200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(rep. User)</a:t>
              </a:r>
            </a:p>
          </p:txBody>
        </p:sp>
        <p:sp>
          <p:nvSpPr>
            <p:cNvPr id="9" name="Arrow: Left-Right 8">
              <a:extLst>
                <a:ext uri="{FF2B5EF4-FFF2-40B4-BE49-F238E27FC236}">
                  <a16:creationId xmlns:a16="http://schemas.microsoft.com/office/drawing/2014/main" id="{4E1C8B32-95F0-7904-D8FD-E50BF516AC49}"/>
                </a:ext>
              </a:extLst>
            </p:cNvPr>
            <p:cNvSpPr/>
            <p:nvPr/>
          </p:nvSpPr>
          <p:spPr>
            <a:xfrm>
              <a:off x="3496492" y="3374571"/>
              <a:ext cx="5199018" cy="304800"/>
            </a:xfrm>
            <a:prstGeom prst="left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843472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9E54A588-08E9-E8F9-81E0-3CA12502A75F}"/>
              </a:ext>
            </a:extLst>
          </p:cNvPr>
          <p:cNvGrpSpPr/>
          <p:nvPr/>
        </p:nvGrpSpPr>
        <p:grpSpPr>
          <a:xfrm>
            <a:off x="627019" y="1146934"/>
            <a:ext cx="11378743" cy="4216667"/>
            <a:chOff x="627019" y="1146934"/>
            <a:chExt cx="11378743" cy="4216667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218201C6-9B7D-A258-25B0-FA4F6E094656}"/>
                </a:ext>
              </a:extLst>
            </p:cNvPr>
            <p:cNvSpPr/>
            <p:nvPr/>
          </p:nvSpPr>
          <p:spPr>
            <a:xfrm>
              <a:off x="4856443" y="1146934"/>
              <a:ext cx="2960391" cy="1724298"/>
            </a:xfrm>
            <a:prstGeom prst="roundRect">
              <a:avLst/>
            </a:prstGeom>
            <a:solidFill>
              <a:srgbClr val="F38630"/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sz="2400" b="1" dirty="0">
                  <a:latin typeface="Segoe UI Bold" panose="020B0802040204020203" pitchFamily="34" charset="0"/>
                  <a:cs typeface="Segoe UI Bold" panose="020B0802040204020203" pitchFamily="34" charset="0"/>
                </a:rPr>
                <a:t>User’s skills:</a:t>
              </a:r>
            </a:p>
            <a:p>
              <a:pPr marL="514350" indent="-514350" algn="just">
                <a:buAutoNum type="arabicPeriod"/>
              </a:pPr>
              <a:r>
                <a:rPr lang="en-SG" sz="2000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Current skillset</a:t>
              </a:r>
            </a:p>
            <a:p>
              <a:pPr marL="514350" indent="-514350" algn="just">
                <a:buAutoNum type="arabicPeriod"/>
              </a:pPr>
              <a:r>
                <a:rPr lang="en-SG" sz="2000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New skills to learn</a:t>
              </a:r>
              <a:endParaRPr lang="en-SG" sz="2400" b="1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4A2393D3-5F95-FA67-01FE-DE655D1D60CA}"/>
                </a:ext>
              </a:extLst>
            </p:cNvPr>
            <p:cNvSpPr/>
            <p:nvPr/>
          </p:nvSpPr>
          <p:spPr>
            <a:xfrm>
              <a:off x="5097084" y="4238685"/>
              <a:ext cx="2479111" cy="1080283"/>
            </a:xfrm>
            <a:prstGeom prst="roundRect">
              <a:avLst/>
            </a:prstGeom>
            <a:solidFill>
              <a:srgbClr val="E0E4CC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sz="2400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Our models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06DE87F9-6F71-FF8D-7E09-7B7E83F233FD}"/>
                </a:ext>
              </a:extLst>
            </p:cNvPr>
            <p:cNvSpPr/>
            <p:nvPr/>
          </p:nvSpPr>
          <p:spPr>
            <a:xfrm>
              <a:off x="9152708" y="4238687"/>
              <a:ext cx="2853054" cy="1080283"/>
            </a:xfrm>
            <a:prstGeom prst="roundRect">
              <a:avLst/>
            </a:prstGeom>
            <a:solidFill>
              <a:srgbClr val="FA6900"/>
            </a:solidFill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sz="2400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Recommendations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D5F4824D-96D9-D9F2-F93D-E4DB0BF7AB61}"/>
                </a:ext>
              </a:extLst>
            </p:cNvPr>
            <p:cNvSpPr/>
            <p:nvPr/>
          </p:nvSpPr>
          <p:spPr>
            <a:xfrm>
              <a:off x="627019" y="4238686"/>
              <a:ext cx="2479111" cy="1080283"/>
            </a:xfrm>
            <a:prstGeom prst="roundRect">
              <a:avLst/>
            </a:prstGeom>
            <a:solidFill>
              <a:srgbClr val="69D2E7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sz="2400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Job descriptions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0B67A49C-C003-E5B6-0DAB-7BE7008EFED3}"/>
                </a:ext>
              </a:extLst>
            </p:cNvPr>
            <p:cNvCxnSpPr>
              <a:stCxn id="9" idx="3"/>
              <a:endCxn id="7" idx="1"/>
            </p:cNvCxnSpPr>
            <p:nvPr/>
          </p:nvCxnSpPr>
          <p:spPr>
            <a:xfrm flipV="1">
              <a:off x="3106130" y="4778827"/>
              <a:ext cx="1990954" cy="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C264D00-29CA-F4A1-ACEB-4A3ED60CF884}"/>
                </a:ext>
              </a:extLst>
            </p:cNvPr>
            <p:cNvSpPr txBox="1"/>
            <p:nvPr/>
          </p:nvSpPr>
          <p:spPr>
            <a:xfrm>
              <a:off x="3287730" y="4388007"/>
              <a:ext cx="16277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pre-processing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2BD0FCB1-1CCB-DACF-7E4B-34799D0CC3C1}"/>
                </a:ext>
              </a:extLst>
            </p:cNvPr>
            <p:cNvCxnSpPr>
              <a:cxnSpLocks/>
              <a:stCxn id="4" idx="2"/>
              <a:endCxn id="7" idx="0"/>
            </p:cNvCxnSpPr>
            <p:nvPr/>
          </p:nvCxnSpPr>
          <p:spPr>
            <a:xfrm>
              <a:off x="6336639" y="2871232"/>
              <a:ext cx="1" cy="136745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45D11413-D62E-19CD-DD0C-B51A087B9C12}"/>
                </a:ext>
              </a:extLst>
            </p:cNvPr>
            <p:cNvCxnSpPr>
              <a:cxnSpLocks/>
              <a:stCxn id="7" idx="3"/>
              <a:endCxn id="8" idx="1"/>
            </p:cNvCxnSpPr>
            <p:nvPr/>
          </p:nvCxnSpPr>
          <p:spPr>
            <a:xfrm>
              <a:off x="7576195" y="4778827"/>
              <a:ext cx="1576513" cy="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C08B8AB2-AD9A-EBF1-9C60-2224E872FF6D}"/>
                </a:ext>
              </a:extLst>
            </p:cNvPr>
            <p:cNvSpPr txBox="1"/>
            <p:nvPr/>
          </p:nvSpPr>
          <p:spPr>
            <a:xfrm>
              <a:off x="4635108" y="3341567"/>
              <a:ext cx="16277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pre-processing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00F00774-7979-2077-2D29-D6FD1638FE72}"/>
                </a:ext>
              </a:extLst>
            </p:cNvPr>
            <p:cNvSpPr txBox="1"/>
            <p:nvPr/>
          </p:nvSpPr>
          <p:spPr>
            <a:xfrm>
              <a:off x="3595346" y="4778826"/>
              <a:ext cx="101252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SG" sz="16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word2vec</a:t>
              </a:r>
            </a:p>
            <a:p>
              <a:pPr algn="ctr"/>
              <a:r>
                <a:rPr lang="en-SG" sz="16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TF-IDF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0F1860B-7757-787D-80D4-9DDAE0D0D00B}"/>
                </a:ext>
              </a:extLst>
            </p:cNvPr>
            <p:cNvSpPr txBox="1"/>
            <p:nvPr/>
          </p:nvSpPr>
          <p:spPr>
            <a:xfrm>
              <a:off x="7585231" y="4399554"/>
              <a:ext cx="15584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SG" sz="16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Cosine similarity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B0185C9-C85A-3027-AEA1-70562A17C805}"/>
                </a:ext>
              </a:extLst>
            </p:cNvPr>
            <p:cNvSpPr txBox="1"/>
            <p:nvPr/>
          </p:nvSpPr>
          <p:spPr>
            <a:xfrm>
              <a:off x="8072544" y="4838900"/>
              <a:ext cx="5838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SG" sz="16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KNN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CFC5073-84B8-3F40-E515-9F993B0A4CFA}"/>
                </a:ext>
              </a:extLst>
            </p:cNvPr>
            <p:cNvSpPr txBox="1"/>
            <p:nvPr/>
          </p:nvSpPr>
          <p:spPr>
            <a:xfrm>
              <a:off x="6528419" y="3262571"/>
              <a:ext cx="101252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SG" sz="16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word2vec</a:t>
              </a:r>
            </a:p>
            <a:p>
              <a:pPr algn="ctr"/>
              <a:r>
                <a:rPr lang="en-SG" sz="16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TF-IDF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8446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9E54A588-08E9-E8F9-81E0-3CA12502A75F}"/>
              </a:ext>
            </a:extLst>
          </p:cNvPr>
          <p:cNvGrpSpPr/>
          <p:nvPr/>
        </p:nvGrpSpPr>
        <p:grpSpPr>
          <a:xfrm>
            <a:off x="627019" y="1146934"/>
            <a:ext cx="11378743" cy="4172036"/>
            <a:chOff x="627019" y="1146934"/>
            <a:chExt cx="11378743" cy="4172036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218201C6-9B7D-A258-25B0-FA4F6E094656}"/>
                </a:ext>
              </a:extLst>
            </p:cNvPr>
            <p:cNvSpPr/>
            <p:nvPr/>
          </p:nvSpPr>
          <p:spPr>
            <a:xfrm>
              <a:off x="4856443" y="1146934"/>
              <a:ext cx="2960391" cy="1724298"/>
            </a:xfrm>
            <a:prstGeom prst="roundRect">
              <a:avLst/>
            </a:prstGeom>
            <a:solidFill>
              <a:srgbClr val="F38630"/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sz="2400" b="1" dirty="0">
                  <a:latin typeface="Segoe UI Bold" panose="020B0802040204020203" pitchFamily="34" charset="0"/>
                  <a:cs typeface="Segoe UI Bold" panose="020B0802040204020203" pitchFamily="34" charset="0"/>
                </a:rPr>
                <a:t>User’s skills:</a:t>
              </a:r>
            </a:p>
            <a:p>
              <a:pPr marL="514350" indent="-514350" algn="just">
                <a:buAutoNum type="arabicPeriod"/>
              </a:pPr>
              <a:r>
                <a:rPr lang="en-SG" sz="2000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Current skillset</a:t>
              </a:r>
            </a:p>
            <a:p>
              <a:pPr marL="514350" indent="-514350" algn="just">
                <a:buAutoNum type="arabicPeriod"/>
              </a:pPr>
              <a:r>
                <a:rPr lang="en-SG" sz="2000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New skills to learn</a:t>
              </a:r>
              <a:endParaRPr lang="en-SG" sz="2400" b="1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4A2393D3-5F95-FA67-01FE-DE655D1D60CA}"/>
                </a:ext>
              </a:extLst>
            </p:cNvPr>
            <p:cNvSpPr/>
            <p:nvPr/>
          </p:nvSpPr>
          <p:spPr>
            <a:xfrm>
              <a:off x="5097084" y="4238685"/>
              <a:ext cx="2479111" cy="1080283"/>
            </a:xfrm>
            <a:prstGeom prst="roundRect">
              <a:avLst/>
            </a:prstGeom>
            <a:solidFill>
              <a:srgbClr val="E0E4CC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sz="2400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Our models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06DE87F9-6F71-FF8D-7E09-7B7E83F233FD}"/>
                </a:ext>
              </a:extLst>
            </p:cNvPr>
            <p:cNvSpPr/>
            <p:nvPr/>
          </p:nvSpPr>
          <p:spPr>
            <a:xfrm>
              <a:off x="9152708" y="4238687"/>
              <a:ext cx="2853054" cy="1080283"/>
            </a:xfrm>
            <a:prstGeom prst="roundRect">
              <a:avLst/>
            </a:prstGeom>
            <a:solidFill>
              <a:srgbClr val="FA6900"/>
            </a:solidFill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sz="2400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Recommendations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D5F4824D-96D9-D9F2-F93D-E4DB0BF7AB61}"/>
                </a:ext>
              </a:extLst>
            </p:cNvPr>
            <p:cNvSpPr/>
            <p:nvPr/>
          </p:nvSpPr>
          <p:spPr>
            <a:xfrm>
              <a:off x="627019" y="4238686"/>
              <a:ext cx="2479111" cy="1080283"/>
            </a:xfrm>
            <a:prstGeom prst="roundRect">
              <a:avLst/>
            </a:prstGeom>
            <a:solidFill>
              <a:srgbClr val="69D2E7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sz="2400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Job descriptions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0B67A49C-C003-E5B6-0DAB-7BE7008EFED3}"/>
                </a:ext>
              </a:extLst>
            </p:cNvPr>
            <p:cNvCxnSpPr>
              <a:stCxn id="9" idx="3"/>
              <a:endCxn id="7" idx="1"/>
            </p:cNvCxnSpPr>
            <p:nvPr/>
          </p:nvCxnSpPr>
          <p:spPr>
            <a:xfrm flipV="1">
              <a:off x="3106130" y="4778827"/>
              <a:ext cx="1990954" cy="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C264D00-29CA-F4A1-ACEB-4A3ED60CF884}"/>
                </a:ext>
              </a:extLst>
            </p:cNvPr>
            <p:cNvSpPr txBox="1"/>
            <p:nvPr/>
          </p:nvSpPr>
          <p:spPr>
            <a:xfrm>
              <a:off x="3287730" y="4388007"/>
              <a:ext cx="16277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pre-processing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2BD0FCB1-1CCB-DACF-7E4B-34799D0CC3C1}"/>
                </a:ext>
              </a:extLst>
            </p:cNvPr>
            <p:cNvCxnSpPr>
              <a:cxnSpLocks/>
              <a:stCxn id="4" idx="2"/>
              <a:endCxn id="7" idx="0"/>
            </p:cNvCxnSpPr>
            <p:nvPr/>
          </p:nvCxnSpPr>
          <p:spPr>
            <a:xfrm>
              <a:off x="6336639" y="2871232"/>
              <a:ext cx="1" cy="136745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45D11413-D62E-19CD-DD0C-B51A087B9C12}"/>
                </a:ext>
              </a:extLst>
            </p:cNvPr>
            <p:cNvCxnSpPr>
              <a:cxnSpLocks/>
              <a:stCxn id="7" idx="3"/>
              <a:endCxn id="8" idx="1"/>
            </p:cNvCxnSpPr>
            <p:nvPr/>
          </p:nvCxnSpPr>
          <p:spPr>
            <a:xfrm>
              <a:off x="7576195" y="4778827"/>
              <a:ext cx="1576513" cy="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C08B8AB2-AD9A-EBF1-9C60-2224E872FF6D}"/>
                </a:ext>
              </a:extLst>
            </p:cNvPr>
            <p:cNvSpPr txBox="1"/>
            <p:nvPr/>
          </p:nvSpPr>
          <p:spPr>
            <a:xfrm>
              <a:off x="4635108" y="3341567"/>
              <a:ext cx="16277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pre-processing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2563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C74F3-31DE-F64D-D02E-31D7859EA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5" name="Content Placeholder 4" descr="Graphical user interface&#10;&#10;Description automatically generated">
            <a:extLst>
              <a:ext uri="{FF2B5EF4-FFF2-40B4-BE49-F238E27FC236}">
                <a16:creationId xmlns:a16="http://schemas.microsoft.com/office/drawing/2014/main" id="{47FB0609-B8B7-2820-9630-7AAE3BE546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71" t="3357" r="5116" b="8428"/>
          <a:stretch/>
        </p:blipFill>
        <p:spPr>
          <a:xfrm>
            <a:off x="3409951" y="1971675"/>
            <a:ext cx="5334000" cy="3838575"/>
          </a:xfrm>
        </p:spPr>
      </p:pic>
    </p:spTree>
    <p:extLst>
      <p:ext uri="{BB962C8B-B14F-4D97-AF65-F5344CB8AC3E}">
        <p14:creationId xmlns:p14="http://schemas.microsoft.com/office/powerpoint/2010/main" val="1991686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43CB4687-4870-9957-67F5-1E2BB23D71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1653" y="806450"/>
            <a:ext cx="4971443" cy="4351338"/>
          </a:xfr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2A95F78D-3B95-6743-E43F-1532DEA5CDC1}"/>
              </a:ext>
            </a:extLst>
          </p:cNvPr>
          <p:cNvSpPr/>
          <p:nvPr/>
        </p:nvSpPr>
        <p:spPr>
          <a:xfrm rot="8264475">
            <a:off x="5097115" y="4514959"/>
            <a:ext cx="699671" cy="26207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65368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54</Words>
  <Application>Microsoft Office PowerPoint</Application>
  <PresentationFormat>Widescreen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Segoe UI Bold</vt:lpstr>
      <vt:lpstr>Segoe UI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Leon Tan</dc:creator>
  <cp:lastModifiedBy>Leon Tan</cp:lastModifiedBy>
  <cp:revision>9</cp:revision>
  <dcterms:created xsi:type="dcterms:W3CDTF">2022-10-28T10:03:16Z</dcterms:created>
  <dcterms:modified xsi:type="dcterms:W3CDTF">2022-10-30T10:01:15Z</dcterms:modified>
</cp:coreProperties>
</file>