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59" r:id="rId10"/>
  </p:sldIdLst>
  <p:sldSz cx="9144000" cy="6858000" type="screen4x3"/>
  <p:notesSz cx="7099300" cy="10234613"/>
  <p:custDataLst>
    <p:tags r:id="rId13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0">
          <p15:clr>
            <a:srgbClr val="A4A3A4"/>
          </p15:clr>
        </p15:guide>
        <p15:guide id="2" pos="6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00"/>
    <a:srgbClr val="000099"/>
    <a:srgbClr val="FFFF00"/>
    <a:srgbClr val="FF0000"/>
    <a:srgbClr val="003399"/>
    <a:srgbClr val="EAEAEA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29" autoAdjust="0"/>
    <p:restoredTop sz="97087" autoAdjust="0"/>
  </p:normalViewPr>
  <p:slideViewPr>
    <p:cSldViewPr snapToGrid="0">
      <p:cViewPr varScale="1">
        <p:scale>
          <a:sx n="114" d="100"/>
          <a:sy n="114" d="100"/>
        </p:scale>
        <p:origin x="2022" y="102"/>
      </p:cViewPr>
      <p:guideLst>
        <p:guide orient="horz" pos="3520"/>
        <p:guide pos="6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204" y="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9" tIns="47454" rIns="94909" bIns="47454" numCol="1" anchor="t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9" tIns="47454" rIns="94909" bIns="47454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endParaRPr lang="en-GB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5025"/>
            <a:ext cx="3078163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9" tIns="47454" rIns="94909" bIns="47454" numCol="1" anchor="b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endParaRPr lang="en-GB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5025"/>
            <a:ext cx="3078162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9" tIns="47454" rIns="94909" bIns="47454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fld id="{C84D92BE-1167-4467-8FDD-4E5E12FE829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432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6143" tIns="33071" rIns="66143" bIns="33071" numCol="1" anchor="t" anchorCtr="0" compatLnSpc="1">
            <a:prstTxWarp prst="textNoShape">
              <a:avLst/>
            </a:prstTxWarp>
          </a:bodyPr>
          <a:lstStyle>
            <a:lvl1pPr defTabSz="661988">
              <a:defRPr sz="800"/>
            </a:lvl1pPr>
          </a:lstStyle>
          <a:p>
            <a:endParaRPr lang="de-DE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5263" y="0"/>
            <a:ext cx="30765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6143" tIns="33071" rIns="66143" bIns="33071" numCol="1" anchor="t" anchorCtr="0" compatLnSpc="1">
            <a:prstTxWarp prst="textNoShape">
              <a:avLst/>
            </a:prstTxWarp>
          </a:bodyPr>
          <a:lstStyle>
            <a:lvl1pPr algn="r" defTabSz="661988">
              <a:defRPr sz="800"/>
            </a:lvl1pPr>
          </a:lstStyle>
          <a:p>
            <a:endParaRPr lang="de-DE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3938" y="774700"/>
            <a:ext cx="5086350" cy="38147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867275"/>
            <a:ext cx="52149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6143" tIns="33071" rIns="66143" bIns="33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34550"/>
            <a:ext cx="3073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6143" tIns="33071" rIns="66143" bIns="33071" numCol="1" anchor="b" anchorCtr="0" compatLnSpc="1">
            <a:prstTxWarp prst="textNoShape">
              <a:avLst/>
            </a:prstTxWarp>
          </a:bodyPr>
          <a:lstStyle>
            <a:lvl1pPr defTabSz="661988">
              <a:defRPr sz="800"/>
            </a:lvl1pPr>
          </a:lstStyle>
          <a:p>
            <a:endParaRPr lang="de-DE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5263" y="9734550"/>
            <a:ext cx="30765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6143" tIns="33071" rIns="66143" bIns="33071" numCol="1" anchor="b" anchorCtr="0" compatLnSpc="1">
            <a:prstTxWarp prst="textNoShape">
              <a:avLst/>
            </a:prstTxWarp>
          </a:bodyPr>
          <a:lstStyle>
            <a:lvl1pPr algn="r" defTabSz="661988">
              <a:defRPr sz="800"/>
            </a:lvl1pPr>
          </a:lstStyle>
          <a:p>
            <a:fld id="{5D9A1848-6258-41EE-A364-A146FDD9FB4E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1119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65CE58-7366-4FE1-A974-103E29424159}" type="slidenum">
              <a:rPr lang="de-DE"/>
              <a:pPr/>
              <a:t>1</a:t>
            </a:fld>
            <a:endParaRPr lang="de-DE"/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74700"/>
            <a:ext cx="5087938" cy="3816350"/>
          </a:xfrm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867275"/>
            <a:ext cx="5213350" cy="45910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ChangeArrowheads="1"/>
          </p:cNvSpPr>
          <p:nvPr/>
        </p:nvSpPr>
        <p:spPr bwMode="auto">
          <a:xfrm>
            <a:off x="4352925" y="3190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520195" name="Rectangle 3"/>
          <p:cNvSpPr>
            <a:spLocks noChangeArrowheads="1"/>
          </p:cNvSpPr>
          <p:nvPr/>
        </p:nvSpPr>
        <p:spPr bwMode="auto">
          <a:xfrm>
            <a:off x="4343400" y="3171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C9D4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defRPr/>
            </a:pPr>
            <a:r>
              <a:rPr lang="en-US" sz="2800" b="1" dirty="0">
                <a:solidFill>
                  <a:schemeClr val="bg1"/>
                </a:solidFill>
              </a:rPr>
              <a:t>Speech and Audio Signal Processing</a:t>
            </a:r>
          </a:p>
          <a:p>
            <a:pPr algn="l" eaLnBrk="1" hangingPunct="1">
              <a:defRPr/>
            </a:pPr>
            <a:endParaRPr lang="en-US" sz="2400" b="1" dirty="0">
              <a:solidFill>
                <a:schemeClr val="bg1"/>
              </a:solidFill>
            </a:endParaRPr>
          </a:p>
          <a:p>
            <a:pPr algn="ctr" eaLnBrk="1" hangingPunct="1">
              <a:defRPr/>
            </a:pPr>
            <a:r>
              <a:rPr lang="en-US" sz="2800" b="1" dirty="0">
                <a:solidFill>
                  <a:schemeClr val="bg1"/>
                </a:solidFill>
              </a:rPr>
              <a:t>Seminar Presentation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9D4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de-DE" sz="1800"/>
          </a:p>
        </p:txBody>
      </p:sp>
      <p:pic>
        <p:nvPicPr>
          <p:cNvPr id="520208" name="Picture 9" descr="tud_logo"/>
          <p:cNvPicPr>
            <a:picLocks noChangeAspect="1" noChangeArrowheads="1"/>
          </p:cNvPicPr>
          <p:nvPr userDrawn="1"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solidFill>
            <a:srgbClr val="C9D400"/>
          </a:solidFill>
          <a:ln w="9525">
            <a:noFill/>
            <a:miter lim="800000"/>
            <a:headEnd/>
            <a:tailEnd/>
          </a:ln>
        </p:spPr>
      </p:pic>
      <p:sp>
        <p:nvSpPr>
          <p:cNvPr id="15" name="Line 11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de-DE" sz="1800"/>
          </a:p>
        </p:txBody>
      </p:sp>
      <p:sp>
        <p:nvSpPr>
          <p:cNvPr id="16" name="Rectangle 18"/>
          <p:cNvSpPr>
            <a:spLocks noChangeArrowheads="1"/>
          </p:cNvSpPr>
          <p:nvPr userDrawn="1"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de-DE" sz="1800"/>
          </a:p>
        </p:txBody>
      </p:sp>
      <p:sp>
        <p:nvSpPr>
          <p:cNvPr id="17" name="Rectangle 19"/>
          <p:cNvSpPr>
            <a:spLocks noChangeArrowheads="1"/>
          </p:cNvSpPr>
          <p:nvPr userDrawn="1"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de-DE" sz="1800"/>
          </a:p>
        </p:txBody>
      </p:sp>
      <p:sp>
        <p:nvSpPr>
          <p:cNvPr id="520213" name="Rectangle 2"/>
          <p:cNvSpPr>
            <a:spLocks noChangeArrowheads="1"/>
          </p:cNvSpPr>
          <p:nvPr/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ts val="2600"/>
              </a:lnSpc>
            </a:pPr>
            <a:endParaRPr lang="de-DE" sz="2000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9BDF2D-DE9B-5F6D-2B22-F883C374072E}"/>
              </a:ext>
            </a:extLst>
          </p:cNvPr>
          <p:cNvSpPr txBox="1"/>
          <p:nvPr userDrawn="1"/>
        </p:nvSpPr>
        <p:spPr>
          <a:xfrm>
            <a:off x="274638" y="6497637"/>
            <a:ext cx="8640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1000" dirty="0"/>
              <a:t>TU Darmstadt | ETIT | Winter term 2023/24 | Jad Haidamous | Speech and Audio Signal Processing | Page  </a:t>
            </a:r>
            <a:fld id="{565A54D9-2668-4FD6-A765-1F8A8C2041CA}" type="slidenum">
              <a:rPr lang="en-US" sz="1000" smtClean="0"/>
              <a:pPr eaLnBrk="1" hangingPunct="1"/>
              <a:t>‹#›</a:t>
            </a:fld>
            <a:endParaRPr lang="en-US" sz="1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4175" y="488950"/>
            <a:ext cx="2159000" cy="5892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2413" y="488950"/>
            <a:ext cx="6329362" cy="58928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2413" y="1592263"/>
            <a:ext cx="4243387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4352925" y="3190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4343400" y="3171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de-DE" sz="1800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9D4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de-DE" sz="1800"/>
          </a:p>
        </p:txBody>
      </p:sp>
      <p:pic>
        <p:nvPicPr>
          <p:cNvPr id="3123" name="Picture 9" descr="tud_logo"/>
          <p:cNvPicPr>
            <a:picLocks noChangeAspect="1" noChangeArrowheads="1"/>
          </p:cNvPicPr>
          <p:nvPr userDrawn="1"/>
        </p:nvPicPr>
        <p:blipFill>
          <a:blip r:embed="rId13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de-DE" sz="1800"/>
          </a:p>
        </p:txBody>
      </p:sp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de-DE" sz="1800"/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>
            <a:off x="252413" y="6489700"/>
            <a:ext cx="7705725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de-DE" sz="1800"/>
          </a:p>
        </p:txBody>
      </p:sp>
      <p:pic>
        <p:nvPicPr>
          <p:cNvPr id="3127" name="Picture 21" descr="D:\Dokumente und Einstellungen\schuster\Eigene Dateien\TUD\GSCE_Logo_2c_POS_DE.emf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70850" y="6030913"/>
            <a:ext cx="820738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Titelmasterformat durch Klicken bearbeiten</a:t>
            </a:r>
          </a:p>
        </p:txBody>
      </p:sp>
      <p:sp>
        <p:nvSpPr>
          <p:cNvPr id="31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2413" y="1592263"/>
            <a:ext cx="8640762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358775" y="6543675"/>
            <a:ext cx="853281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1" hangingPunct="1"/>
            <a:r>
              <a:rPr lang="en-US" sz="1000" dirty="0"/>
              <a:t>TU Darmstadt | ETIT | Winter term 2023/24 | Jad Haidamous | Speech and Audio Signal Processing | Page  </a:t>
            </a:r>
            <a:fld id="{565A54D9-2668-4FD6-A765-1F8A8C2041CA}" type="slidenum">
              <a:rPr lang="en-US" sz="1000"/>
              <a:pPr eaLnBrk="1" hangingPunct="1"/>
              <a:t>‹#›</a:t>
            </a:fld>
            <a:endParaRPr lang="en-US" sz="1000" dirty="0"/>
          </a:p>
          <a:p>
            <a:pPr eaLnBrk="1" hangingPunct="1"/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ts val="2200"/>
        </a:lnSpc>
        <a:spcBef>
          <a:spcPct val="30000"/>
        </a:spcBef>
        <a:spcAft>
          <a:spcPct val="0"/>
        </a:spcAft>
        <a:buClr>
          <a:srgbClr val="DF0032"/>
        </a:buClr>
        <a:buFont typeface="Monotype Sorts" pitchFamily="2" charset="2"/>
        <a:buChar char="n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F0032"/>
        </a:buClr>
        <a:buFont typeface="Monotype Sorts" pitchFamily="2" charset="2"/>
        <a:buChar char="u"/>
        <a:defRPr>
          <a:solidFill>
            <a:schemeClr val="tx1"/>
          </a:solidFill>
          <a:latin typeface="+mn-lt"/>
        </a:defRPr>
      </a:lvl2pPr>
      <a:lvl3pPr marL="1136650" indent="-203200" algn="l" rtl="0" eaLnBrk="0" fontAlgn="base" hangingPunct="0">
        <a:spcBef>
          <a:spcPct val="20000"/>
        </a:spcBef>
        <a:spcAft>
          <a:spcPct val="0"/>
        </a:spcAft>
        <a:buClr>
          <a:srgbClr val="DF0032"/>
        </a:buClr>
        <a:buSzPct val="85000"/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68413" y="3836987"/>
            <a:ext cx="6553200" cy="216952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Clr>
                <a:srgbClr val="000099"/>
              </a:buClr>
              <a:buFont typeface="Wingdings" pitchFamily="2" charset="2"/>
              <a:buChar char="q"/>
            </a:pPr>
            <a:r>
              <a:rPr lang="en-US" sz="2000" dirty="0"/>
              <a:t> Introduction to Autoencoders</a:t>
            </a:r>
          </a:p>
          <a:p>
            <a:pPr marL="0" indent="0">
              <a:buClr>
                <a:srgbClr val="000099"/>
              </a:buClr>
              <a:buFont typeface="Wingdings" pitchFamily="2" charset="2"/>
              <a:buChar char="q"/>
            </a:pPr>
            <a:r>
              <a:rPr lang="en-US" sz="2000" dirty="0"/>
              <a:t> Convolutional Neural Networks</a:t>
            </a:r>
          </a:p>
          <a:p>
            <a:pPr marL="0" indent="0">
              <a:buClr>
                <a:srgbClr val="000099"/>
              </a:buClr>
              <a:buFont typeface="Wingdings" pitchFamily="2" charset="2"/>
              <a:buChar char="q"/>
            </a:pPr>
            <a:r>
              <a:rPr lang="en-US" sz="2000" dirty="0"/>
              <a:t> Posterior Collapse</a:t>
            </a:r>
          </a:p>
          <a:p>
            <a:pPr marL="0" indent="0">
              <a:buClr>
                <a:srgbClr val="000099"/>
              </a:buClr>
              <a:buFont typeface="Wingdings" pitchFamily="2" charset="2"/>
              <a:buChar char="q"/>
            </a:pPr>
            <a:r>
              <a:rPr lang="en-US" sz="2000" dirty="0"/>
              <a:t> VQ-VAE</a:t>
            </a:r>
          </a:p>
          <a:p>
            <a:pPr marL="0" indent="0">
              <a:buClr>
                <a:srgbClr val="000099"/>
              </a:buClr>
              <a:buFont typeface="Wingdings" pitchFamily="2" charset="2"/>
              <a:buChar char="q"/>
            </a:pPr>
            <a:r>
              <a:rPr lang="en-US" sz="2000" dirty="0"/>
              <a:t> Conditional VQ-VAE</a:t>
            </a:r>
          </a:p>
          <a:p>
            <a:pPr marL="0" indent="0">
              <a:buClr>
                <a:srgbClr val="000099"/>
              </a:buClr>
              <a:buFont typeface="Wingdings" pitchFamily="2" charset="2"/>
              <a:buChar char="q"/>
            </a:pPr>
            <a:r>
              <a:rPr lang="en-US" sz="2000" dirty="0"/>
              <a:t> Demonstration</a:t>
            </a:r>
          </a:p>
          <a:p>
            <a:pPr marL="0" indent="0">
              <a:buClr>
                <a:srgbClr val="000099"/>
              </a:buClr>
              <a:buFont typeface="Wingdings" pitchFamily="2" charset="2"/>
              <a:buChar char="q"/>
            </a:pPr>
            <a:endParaRPr lang="en-US" sz="2000" dirty="0"/>
          </a:p>
        </p:txBody>
      </p:sp>
      <p:sp>
        <p:nvSpPr>
          <p:cNvPr id="790531" name="Text Box 3"/>
          <p:cNvSpPr txBox="1">
            <a:spLocks noChangeArrowheads="1"/>
          </p:cNvSpPr>
          <p:nvPr/>
        </p:nvSpPr>
        <p:spPr bwMode="auto">
          <a:xfrm>
            <a:off x="582613" y="3151188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Voice imitation with VQ-VAE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Introduction I</a:t>
            </a:r>
          </a:p>
        </p:txBody>
      </p:sp>
      <p:sp>
        <p:nvSpPr>
          <p:cNvPr id="792579" name="Text Box 3"/>
          <p:cNvSpPr txBox="1">
            <a:spLocks noChangeArrowheads="1"/>
          </p:cNvSpPr>
          <p:nvPr/>
        </p:nvSpPr>
        <p:spPr bwMode="auto">
          <a:xfrm>
            <a:off x="180364" y="1428452"/>
            <a:ext cx="369535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b="1" dirty="0"/>
              <a:t>What are Autoencoders ?</a:t>
            </a:r>
          </a:p>
          <a:p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Autoencoders aim to learn a useful </a:t>
            </a:r>
            <a:r>
              <a:rPr lang="en-US" sz="1600" b="1" dirty="0"/>
              <a:t>compressed representation z</a:t>
            </a:r>
            <a:r>
              <a:rPr lang="en-US" sz="1600" dirty="0"/>
              <a:t> of the input data x by training to </a:t>
            </a:r>
            <a:r>
              <a:rPr lang="en-US" sz="1600" b="1" dirty="0"/>
              <a:t>reconstruct x from z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goal is therefore to </a:t>
            </a:r>
            <a:r>
              <a:rPr lang="en-US" sz="1600" b="1" dirty="0"/>
              <a:t>maximize</a:t>
            </a:r>
            <a:r>
              <a:rPr lang="en-US" sz="1600" dirty="0"/>
              <a:t> the</a:t>
            </a:r>
            <a:r>
              <a:rPr lang="en-US" sz="1600" b="1" dirty="0"/>
              <a:t> log-likelihood log(p(x))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log-likelihood log(p(x)) is however </a:t>
            </a:r>
            <a:r>
              <a:rPr lang="en-US" sz="1600" b="1" dirty="0"/>
              <a:t>intractable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Variational Autoencoders (VAE) </a:t>
            </a:r>
            <a:r>
              <a:rPr lang="en-US" sz="1600" dirty="0"/>
              <a:t>solve this problem by </a:t>
            </a:r>
            <a:r>
              <a:rPr lang="en-US" sz="1600" b="1" dirty="0"/>
              <a:t>maximizing</a:t>
            </a:r>
            <a:r>
              <a:rPr lang="en-US" sz="1600" dirty="0"/>
              <a:t> the </a:t>
            </a:r>
            <a:r>
              <a:rPr lang="en-US" sz="1600" b="1" dirty="0"/>
              <a:t>Evidence Lower Bound (ELBO)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3" name="Picture 2" descr="A diagram of a machine&#10;&#10;Description automatically generated">
            <a:extLst>
              <a:ext uri="{FF2B5EF4-FFF2-40B4-BE49-F238E27FC236}">
                <a16:creationId xmlns:a16="http://schemas.microsoft.com/office/drawing/2014/main" id="{84FD7EAE-A477-11EB-0678-DC53A5E41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217" y="1428452"/>
            <a:ext cx="5127180" cy="46638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8DD3DA-2FBF-F686-CCC9-79F81598B95F}"/>
              </a:ext>
            </a:extLst>
          </p:cNvPr>
          <p:cNvSpPr txBox="1"/>
          <p:nvPr/>
        </p:nvSpPr>
        <p:spPr>
          <a:xfrm>
            <a:off x="4102217" y="5855044"/>
            <a:ext cx="4613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Visualization of an Autoencoder from [I1]</a:t>
            </a:r>
            <a:endParaRPr lang="en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79" grpId="0" uiExpand="1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Introduction II</a:t>
            </a:r>
          </a:p>
        </p:txBody>
      </p:sp>
      <p:sp>
        <p:nvSpPr>
          <p:cNvPr id="792579" name="Text Box 3"/>
          <p:cNvSpPr txBox="1">
            <a:spLocks noChangeArrowheads="1"/>
          </p:cNvSpPr>
          <p:nvPr/>
        </p:nvSpPr>
        <p:spPr bwMode="auto">
          <a:xfrm>
            <a:off x="180363" y="1428452"/>
            <a:ext cx="3963797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/>
              <a:t>How do we derive the ELBO ?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FAF68D68-5FFE-E2AA-E01D-B941A912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888" y="1859819"/>
            <a:ext cx="6591300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8066B1-14B4-6963-1EC0-D8EA02847B90}"/>
              </a:ext>
            </a:extLst>
          </p:cNvPr>
          <p:cNvSpPr txBox="1"/>
          <p:nvPr/>
        </p:nvSpPr>
        <p:spPr>
          <a:xfrm>
            <a:off x="302004" y="5444455"/>
            <a:ext cx="7650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However how do we </a:t>
            </a:r>
            <a:r>
              <a:rPr lang="en-US" sz="1600" b="1" dirty="0"/>
              <a:t>approximate q(</a:t>
            </a:r>
            <a:r>
              <a:rPr lang="en-US" sz="1600" b="1" dirty="0" err="1"/>
              <a:t>z|x</a:t>
            </a:r>
            <a:r>
              <a:rPr lang="en-US" sz="1600" b="1" dirty="0"/>
              <a:t>) and p(</a:t>
            </a:r>
            <a:r>
              <a:rPr lang="en-US" sz="1600" b="1" dirty="0" err="1"/>
              <a:t>x|z</a:t>
            </a:r>
            <a:r>
              <a:rPr lang="en-US" sz="1600" b="1" dirty="0"/>
              <a:t>)</a:t>
            </a:r>
            <a:r>
              <a:rPr lang="en-US" sz="1600" dirty="0"/>
              <a:t> ?</a:t>
            </a:r>
          </a:p>
          <a:p>
            <a:endParaRPr lang="en-US" sz="1600" dirty="0"/>
          </a:p>
          <a:p>
            <a:r>
              <a:rPr lang="en-US" sz="1600" dirty="0"/>
              <a:t>For </a:t>
            </a:r>
            <a:r>
              <a:rPr lang="en-US" sz="1600" b="1" dirty="0"/>
              <a:t>Audio</a:t>
            </a:r>
            <a:r>
              <a:rPr lang="en-US" sz="1600" dirty="0"/>
              <a:t> data : with</a:t>
            </a:r>
            <a:r>
              <a:rPr lang="en-US" sz="1600" b="1" dirty="0"/>
              <a:t> Convolutional Neural Networks !</a:t>
            </a:r>
            <a:endParaRPr lang="en-DE" sz="1600" b="1" dirty="0"/>
          </a:p>
        </p:txBody>
      </p:sp>
    </p:spTree>
    <p:extLst>
      <p:ext uri="{BB962C8B-B14F-4D97-AF65-F5344CB8AC3E}">
        <p14:creationId xmlns:p14="http://schemas.microsoft.com/office/powerpoint/2010/main" val="154627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F81DE5-0231-31A1-C3D9-4177DCAE1F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6" b="7379"/>
          <a:stretch/>
        </p:blipFill>
        <p:spPr>
          <a:xfrm>
            <a:off x="178237" y="4138368"/>
            <a:ext cx="7772400" cy="2332139"/>
          </a:xfrm>
          <a:prstGeom prst="rect">
            <a:avLst/>
          </a:prstGeom>
        </p:spPr>
      </p:pic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F02C03-72DB-36F4-7A1E-B7C8C3283BD1}"/>
              </a:ext>
            </a:extLst>
          </p:cNvPr>
          <p:cNvSpPr txBox="1"/>
          <p:nvPr/>
        </p:nvSpPr>
        <p:spPr>
          <a:xfrm>
            <a:off x="4756557" y="5825365"/>
            <a:ext cx="4613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Visualization of a convolution from [I2]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A88B3-35D9-A2FD-CB69-E5E639192889}"/>
              </a:ext>
            </a:extLst>
          </p:cNvPr>
          <p:cNvSpPr txBox="1"/>
          <p:nvPr/>
        </p:nvSpPr>
        <p:spPr>
          <a:xfrm>
            <a:off x="201335" y="1672915"/>
            <a:ext cx="8942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Convolutional Neural Networks (CNNs) </a:t>
            </a:r>
            <a:r>
              <a:rPr lang="en-US" sz="1600" dirty="0"/>
              <a:t>were first introduced by Yann LeCun et al. in [Cnn1]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CNNs stack </a:t>
            </a:r>
            <a:r>
              <a:rPr lang="en-US" sz="1600" b="1" dirty="0"/>
              <a:t>convolutional layers</a:t>
            </a:r>
            <a:r>
              <a:rPr lang="en-US" sz="1600" dirty="0"/>
              <a:t> with </a:t>
            </a:r>
            <a:r>
              <a:rPr lang="en-US" sz="1600" b="1" dirty="0"/>
              <a:t>non-linearities</a:t>
            </a:r>
            <a:r>
              <a:rPr lang="en-US" sz="1600" dirty="0"/>
              <a:t> in between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Convolutional layers </a:t>
            </a:r>
            <a:r>
              <a:rPr lang="en-US" sz="1600" dirty="0"/>
              <a:t>introduce the </a:t>
            </a:r>
            <a:r>
              <a:rPr lang="en-US" sz="1600" b="1" dirty="0"/>
              <a:t>inductive bias </a:t>
            </a:r>
            <a:r>
              <a:rPr lang="en-US" sz="1600" dirty="0"/>
              <a:t>that only </a:t>
            </a:r>
            <a:r>
              <a:rPr lang="en-US" sz="1600" b="1" dirty="0"/>
              <a:t>local information is relevant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</a:t>
            </a:r>
            <a:r>
              <a:rPr lang="en-US" sz="1600" b="1" dirty="0"/>
              <a:t>assumption</a:t>
            </a:r>
            <a:r>
              <a:rPr lang="en-US" sz="1600" dirty="0"/>
              <a:t> allows us to </a:t>
            </a:r>
            <a:r>
              <a:rPr lang="en-US" sz="1600" b="1" dirty="0"/>
              <a:t>drastically reduce</a:t>
            </a:r>
            <a:r>
              <a:rPr lang="en-US" sz="1600" dirty="0"/>
              <a:t> the </a:t>
            </a:r>
            <a:r>
              <a:rPr lang="en-US" sz="1600" b="1" dirty="0"/>
              <a:t>number of parameters</a:t>
            </a:r>
            <a:r>
              <a:rPr lang="en-US" sz="1600" dirty="0"/>
              <a:t> in the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CNNs </a:t>
            </a:r>
            <a:r>
              <a:rPr lang="en-US" sz="1600" dirty="0"/>
              <a:t>have been </a:t>
            </a:r>
            <a:r>
              <a:rPr lang="en-US" sz="1600" b="1" dirty="0"/>
              <a:t>successfully</a:t>
            </a:r>
            <a:r>
              <a:rPr lang="en-US" sz="1600" dirty="0"/>
              <a:t> used in</a:t>
            </a:r>
            <a:r>
              <a:rPr lang="en-US" sz="1600" b="1" dirty="0"/>
              <a:t> Image and audio processing </a:t>
            </a:r>
            <a:endParaRPr lang="en-DE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Dilated Causal Convolutional Neural Networks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A88B3-35D9-A2FD-CB69-E5E639192889}"/>
              </a:ext>
            </a:extLst>
          </p:cNvPr>
          <p:cNvSpPr txBox="1"/>
          <p:nvPr/>
        </p:nvSpPr>
        <p:spPr>
          <a:xfrm>
            <a:off x="201335" y="1472606"/>
            <a:ext cx="89426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Encoding </a:t>
            </a:r>
            <a:r>
              <a:rPr lang="en-US" sz="1600" dirty="0"/>
              <a:t>and</a:t>
            </a:r>
            <a:r>
              <a:rPr lang="en-US" sz="1600" b="1" dirty="0"/>
              <a:t> Decoding long time-series </a:t>
            </a:r>
            <a:r>
              <a:rPr lang="en-US" sz="1600" dirty="0"/>
              <a:t>with </a:t>
            </a:r>
            <a:r>
              <a:rPr lang="en-US" sz="1600" b="1" dirty="0"/>
              <a:t>CNNs </a:t>
            </a:r>
            <a:r>
              <a:rPr lang="en-US" sz="1600" dirty="0"/>
              <a:t>is </a:t>
            </a:r>
            <a:r>
              <a:rPr lang="en-US" sz="1600" b="1" dirty="0"/>
              <a:t>challenging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Generative </a:t>
            </a:r>
            <a:r>
              <a:rPr lang="en-US" sz="1600" dirty="0"/>
              <a:t>models, that can be </a:t>
            </a:r>
            <a:r>
              <a:rPr lang="en-US" sz="1600" b="1" dirty="0"/>
              <a:t>sampled</a:t>
            </a:r>
            <a:r>
              <a:rPr lang="en-US" sz="1600" dirty="0"/>
              <a:t> from, must furthermore be </a:t>
            </a:r>
            <a:r>
              <a:rPr lang="en-US" sz="1600" b="1" dirty="0"/>
              <a:t>causal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Dilated causal CNNs, </a:t>
            </a:r>
            <a:r>
              <a:rPr lang="en-US" sz="1600" dirty="0"/>
              <a:t>such as </a:t>
            </a:r>
            <a:r>
              <a:rPr lang="en-US" sz="1600" b="1" dirty="0" err="1"/>
              <a:t>WaveNet</a:t>
            </a:r>
            <a:r>
              <a:rPr lang="en-US" sz="1600" dirty="0"/>
              <a:t>, alleviate these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Strided Convolutions </a:t>
            </a:r>
            <a:r>
              <a:rPr lang="en-US" sz="1600" dirty="0"/>
              <a:t>allow the network to </a:t>
            </a:r>
            <a:r>
              <a:rPr lang="en-US" sz="1600" b="1" dirty="0"/>
              <a:t>tend to longer sequences </a:t>
            </a:r>
            <a:r>
              <a:rPr lang="en-US" sz="1600" dirty="0"/>
              <a:t>more </a:t>
            </a:r>
            <a:r>
              <a:rPr lang="en-US" sz="1600" b="1" dirty="0"/>
              <a:t>efficiently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Masked Convolutions </a:t>
            </a:r>
            <a:r>
              <a:rPr lang="en-US" sz="1600" dirty="0"/>
              <a:t>hide </a:t>
            </a:r>
            <a:r>
              <a:rPr lang="en-US" sz="1600" b="1" dirty="0"/>
              <a:t>future inputs </a:t>
            </a:r>
            <a:r>
              <a:rPr lang="en-US" sz="1600" dirty="0"/>
              <a:t>and therefore </a:t>
            </a:r>
            <a:r>
              <a:rPr lang="en-US" sz="1600" b="1" dirty="0"/>
              <a:t>enforce causality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600" b="1" dirty="0"/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402C5ED4-F488-F728-B1F5-5F129AF6B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2" y="3730523"/>
            <a:ext cx="7646203" cy="26385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DD9397-8993-B003-8435-65311CEA14A3}"/>
              </a:ext>
            </a:extLst>
          </p:cNvPr>
          <p:cNvSpPr txBox="1"/>
          <p:nvPr/>
        </p:nvSpPr>
        <p:spPr>
          <a:xfrm>
            <a:off x="302002" y="6257106"/>
            <a:ext cx="4613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WaveNet</a:t>
            </a:r>
            <a:r>
              <a:rPr lang="en-US" dirty="0"/>
              <a:t> structure from [Cnn2]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7663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Clr>
                <a:srgbClr val="000099"/>
              </a:buClr>
            </a:pPr>
            <a:r>
              <a:rPr lang="en-US" sz="2000" dirty="0"/>
              <a:t>Posterior Collapse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A88B3-35D9-A2FD-CB69-E5E639192889}"/>
              </a:ext>
            </a:extLst>
          </p:cNvPr>
          <p:cNvSpPr txBox="1"/>
          <p:nvPr/>
        </p:nvSpPr>
        <p:spPr>
          <a:xfrm>
            <a:off x="201335" y="1548107"/>
            <a:ext cx="89426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recurring </a:t>
            </a:r>
            <a:r>
              <a:rPr lang="en-US" sz="1600" b="1" dirty="0"/>
              <a:t>problem</a:t>
            </a:r>
            <a:r>
              <a:rPr lang="en-US" sz="1600" dirty="0"/>
              <a:t> in Variational Autoencoders is </a:t>
            </a:r>
            <a:r>
              <a:rPr lang="en-US" sz="1600" b="1" dirty="0"/>
              <a:t>Posterior Collapse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Posterior Collapse </a:t>
            </a:r>
            <a:r>
              <a:rPr lang="en-US" sz="1600" dirty="0"/>
              <a:t>happens the </a:t>
            </a:r>
            <a:r>
              <a:rPr lang="en-US" sz="1600" b="1" dirty="0"/>
              <a:t>distribution q(</a:t>
            </a:r>
            <a:r>
              <a:rPr lang="en-US" sz="1600" b="1" dirty="0" err="1"/>
              <a:t>z|x</a:t>
            </a:r>
            <a:r>
              <a:rPr lang="en-US" sz="1600" b="1" dirty="0"/>
              <a:t>) </a:t>
            </a:r>
            <a:r>
              <a:rPr lang="en-US" sz="1600" dirty="0"/>
              <a:t>collapses towards the </a:t>
            </a:r>
            <a:r>
              <a:rPr lang="en-US" sz="1600" b="1" dirty="0"/>
              <a:t>prior p(z)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means that the </a:t>
            </a:r>
            <a:r>
              <a:rPr lang="en-US" sz="1600" b="1" dirty="0"/>
              <a:t>encoder </a:t>
            </a:r>
            <a:r>
              <a:rPr lang="en-US" sz="1600" dirty="0"/>
              <a:t>learned an </a:t>
            </a:r>
            <a:r>
              <a:rPr lang="en-US" sz="1600" b="1" dirty="0"/>
              <a:t>uninformative representation </a:t>
            </a:r>
            <a:r>
              <a:rPr lang="en-US" sz="1600" dirty="0"/>
              <a:t>due to the </a:t>
            </a:r>
            <a:r>
              <a:rPr lang="en-US" sz="1600" b="1" dirty="0"/>
              <a:t>decoder p(</a:t>
            </a:r>
            <a:r>
              <a:rPr lang="en-US" sz="1600" b="1" dirty="0" err="1"/>
              <a:t>x|z</a:t>
            </a:r>
            <a:r>
              <a:rPr lang="en-US" sz="1600" b="1" dirty="0"/>
              <a:t>) </a:t>
            </a:r>
            <a:r>
              <a:rPr lang="en-US" sz="1600" dirty="0"/>
              <a:t>being </a:t>
            </a:r>
            <a:r>
              <a:rPr lang="en-US" sz="1600" b="1" dirty="0"/>
              <a:t>too powerful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VAEs</a:t>
            </a:r>
            <a:r>
              <a:rPr lang="en-US" sz="1600" dirty="0"/>
              <a:t> usually model the </a:t>
            </a:r>
            <a:r>
              <a:rPr lang="en-US" sz="1600" b="1" dirty="0"/>
              <a:t>prior p(z)</a:t>
            </a:r>
            <a:r>
              <a:rPr lang="en-US" sz="1600" dirty="0"/>
              <a:t> with a </a:t>
            </a:r>
            <a:r>
              <a:rPr lang="en-US" sz="1600" b="1" dirty="0"/>
              <a:t>normal distribution</a:t>
            </a:r>
            <a:r>
              <a:rPr lang="en-US" sz="1600" dirty="0"/>
              <a:t>. q(</a:t>
            </a:r>
            <a:r>
              <a:rPr lang="en-US" sz="1600" dirty="0" err="1"/>
              <a:t>z|x</a:t>
            </a:r>
            <a:r>
              <a:rPr lang="en-US" sz="1600" dirty="0"/>
              <a:t>) therefore collapses towards a </a:t>
            </a:r>
            <a:r>
              <a:rPr lang="en-US" sz="1600" b="1" dirty="0"/>
              <a:t>normal distribution independent from x </a:t>
            </a:r>
            <a:r>
              <a:rPr lang="en-US" sz="1600" dirty="0"/>
              <a:t>and with </a:t>
            </a:r>
            <a:r>
              <a:rPr lang="en-US" sz="1600" b="1" dirty="0"/>
              <a:t>high variance</a:t>
            </a:r>
            <a:r>
              <a:rPr lang="en-US" sz="1600" dirty="0"/>
              <a:t>.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</a:t>
            </a:r>
            <a:r>
              <a:rPr lang="en-US" sz="1600" b="1" dirty="0"/>
              <a:t> </a:t>
            </a:r>
            <a:r>
              <a:rPr lang="en-US" sz="1600" dirty="0"/>
              <a:t>decoder</a:t>
            </a:r>
            <a:r>
              <a:rPr lang="en-US" sz="1600" b="1" dirty="0"/>
              <a:t> </a:t>
            </a:r>
            <a:r>
              <a:rPr lang="en-US" sz="1600" dirty="0"/>
              <a:t>can</a:t>
            </a:r>
            <a:r>
              <a:rPr lang="en-US" sz="1600" b="1" dirty="0"/>
              <a:t> still approximatively </a:t>
            </a:r>
            <a:r>
              <a:rPr lang="en-US" sz="1600" dirty="0"/>
              <a:t>reconstruct x from the </a:t>
            </a:r>
            <a:r>
              <a:rPr lang="en-US" sz="1600" b="1" dirty="0"/>
              <a:t>uninformative encoder </a:t>
            </a:r>
            <a:r>
              <a:rPr lang="en-US" sz="1600" dirty="0"/>
              <a:t>and the KL Divergence term </a:t>
            </a:r>
            <a:r>
              <a:rPr lang="en-US" sz="1600" b="1" dirty="0"/>
              <a:t>dominates the ELBO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</a:t>
            </a:r>
            <a:r>
              <a:rPr lang="en-US" sz="1600" b="1" dirty="0"/>
              <a:t> learned representation q(</a:t>
            </a:r>
            <a:r>
              <a:rPr lang="en-US" sz="1600" b="1" dirty="0" err="1"/>
              <a:t>z|x</a:t>
            </a:r>
            <a:r>
              <a:rPr lang="en-US" sz="1600" b="1" dirty="0"/>
              <a:t>) </a:t>
            </a:r>
            <a:r>
              <a:rPr lang="en-US" sz="1600" dirty="0"/>
              <a:t>is therefore </a:t>
            </a:r>
            <a:r>
              <a:rPr lang="en-US" sz="1600" b="1" dirty="0"/>
              <a:t>useless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Vector Quantized – Variational Autoencoders (</a:t>
            </a:r>
            <a:r>
              <a:rPr lang="en-US" sz="1600" b="1" dirty="0"/>
              <a:t>VQ-VAEs</a:t>
            </a:r>
            <a:r>
              <a:rPr lang="en-US" sz="1600" dirty="0"/>
              <a:t>)</a:t>
            </a:r>
            <a:r>
              <a:rPr lang="en-US" sz="1600" b="1" dirty="0"/>
              <a:t> </a:t>
            </a:r>
            <a:r>
              <a:rPr lang="en-US" sz="1600" dirty="0"/>
              <a:t>were introduced in order to </a:t>
            </a:r>
            <a:r>
              <a:rPr lang="en-US" sz="1600" b="1" dirty="0"/>
              <a:t>alleviate this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600" b="1" dirty="0"/>
          </a:p>
        </p:txBody>
      </p:sp>
      <p:pic>
        <p:nvPicPr>
          <p:cNvPr id="2" name="Picture 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0A67FE6-F880-DFC3-3022-F869C8D3AD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33" b="3779"/>
          <a:stretch/>
        </p:blipFill>
        <p:spPr>
          <a:xfrm>
            <a:off x="75501" y="5957988"/>
            <a:ext cx="6591300" cy="41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4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Clr>
                <a:srgbClr val="000099"/>
              </a:buClr>
            </a:pPr>
            <a:r>
              <a:rPr lang="en-US" sz="2000" dirty="0"/>
              <a:t>VQ-VAE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A88B3-35D9-A2FD-CB69-E5E639192889}"/>
              </a:ext>
            </a:extLst>
          </p:cNvPr>
          <p:cNvSpPr txBox="1"/>
          <p:nvPr/>
        </p:nvSpPr>
        <p:spPr>
          <a:xfrm>
            <a:off x="201335" y="1472606"/>
            <a:ext cx="89426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VQ-VAEs</a:t>
            </a:r>
            <a:r>
              <a:rPr lang="en-US" sz="1600" dirty="0"/>
              <a:t> replace the </a:t>
            </a:r>
            <a:r>
              <a:rPr lang="en-US" sz="1600" b="1" dirty="0"/>
              <a:t>usual normal distribution assumption</a:t>
            </a:r>
            <a:r>
              <a:rPr lang="en-US" sz="1600" dirty="0"/>
              <a:t> for p(z) with a </a:t>
            </a:r>
            <a:r>
              <a:rPr lang="en-US" sz="1600" b="1" dirty="0"/>
              <a:t>discrete categorical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z is therefore </a:t>
            </a:r>
            <a:r>
              <a:rPr lang="en-US" sz="1600" b="1" dirty="0"/>
              <a:t>replaced</a:t>
            </a:r>
            <a:r>
              <a:rPr lang="en-US" sz="1600" dirty="0"/>
              <a:t> with the </a:t>
            </a:r>
            <a:r>
              <a:rPr lang="en-US" sz="1600" b="1" dirty="0"/>
              <a:t>nearest</a:t>
            </a:r>
            <a:r>
              <a:rPr lang="en-US" sz="1600" dirty="0"/>
              <a:t> </a:t>
            </a:r>
            <a:r>
              <a:rPr lang="en-US" sz="1600" b="1" dirty="0"/>
              <a:t>codebook entry </a:t>
            </a:r>
            <a:r>
              <a:rPr lang="en-US" sz="1600" dirty="0"/>
              <a:t>through </a:t>
            </a:r>
            <a:r>
              <a:rPr lang="en-US" sz="1600" b="1" dirty="0"/>
              <a:t>Vector Quantization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dirty="0"/>
              <a:t>KL divergence</a:t>
            </a:r>
            <a:r>
              <a:rPr lang="en-US" sz="1600" dirty="0"/>
              <a:t> term is furthermore </a:t>
            </a:r>
            <a:r>
              <a:rPr lang="en-US" sz="1600" b="1" dirty="0"/>
              <a:t>replaced</a:t>
            </a:r>
            <a:r>
              <a:rPr lang="en-US" sz="1600" dirty="0"/>
              <a:t> with </a:t>
            </a:r>
            <a:r>
              <a:rPr lang="en-US" sz="1600" b="1" dirty="0"/>
              <a:t>two codebook loss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discrete representation encourages </a:t>
            </a:r>
            <a:r>
              <a:rPr lang="en-US" sz="1600" b="1" dirty="0"/>
              <a:t>q(</a:t>
            </a:r>
            <a:r>
              <a:rPr lang="en-US" sz="1600" b="1" dirty="0" err="1"/>
              <a:t>z|x</a:t>
            </a:r>
            <a:r>
              <a:rPr lang="en-US" sz="1600" b="1" dirty="0"/>
              <a:t>) to be less noisy </a:t>
            </a:r>
            <a:r>
              <a:rPr lang="en-US" sz="1600" dirty="0"/>
              <a:t>and is a great fit for </a:t>
            </a:r>
            <a:r>
              <a:rPr lang="en-US" sz="1600" b="1" dirty="0"/>
              <a:t>discrete modalities</a:t>
            </a:r>
            <a:r>
              <a:rPr lang="en-US" sz="1600" dirty="0"/>
              <a:t> such as </a:t>
            </a:r>
            <a:r>
              <a:rPr lang="en-US" sz="1600" b="1" dirty="0"/>
              <a:t>speech </a:t>
            </a:r>
            <a:r>
              <a:rPr lang="en-US" sz="1600" dirty="0"/>
              <a:t>as </a:t>
            </a:r>
            <a:r>
              <a:rPr lang="en-US" sz="1600" b="1" dirty="0"/>
              <a:t>codebook entries</a:t>
            </a:r>
            <a:r>
              <a:rPr lang="en-US" sz="1600" dirty="0"/>
              <a:t> could represent </a:t>
            </a:r>
            <a:r>
              <a:rPr lang="en-US" sz="1600" b="1" dirty="0"/>
              <a:t>words</a:t>
            </a:r>
            <a:r>
              <a:rPr lang="en-US" sz="1600" dirty="0"/>
              <a:t> for example. 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F2939E24-7909-1964-C05C-6BCC0DF4D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05" y="3945357"/>
            <a:ext cx="7721192" cy="24236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C7F50A-DCD4-D46C-338D-12B6AC1017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661" y="4091730"/>
            <a:ext cx="4571992" cy="2705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E24228-FC4F-8079-37A2-485CC3143F48}"/>
              </a:ext>
            </a:extLst>
          </p:cNvPr>
          <p:cNvSpPr txBox="1"/>
          <p:nvPr/>
        </p:nvSpPr>
        <p:spPr>
          <a:xfrm>
            <a:off x="302002" y="6257106"/>
            <a:ext cx="4613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VQVAE structure and loss function from [Vae1]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4521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Clr>
                <a:srgbClr val="000099"/>
              </a:buClr>
            </a:pPr>
            <a:r>
              <a:rPr lang="en-US" sz="2000" dirty="0"/>
              <a:t>Conditional VQ-VAE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A88B3-35D9-A2FD-CB69-E5E639192889}"/>
              </a:ext>
            </a:extLst>
          </p:cNvPr>
          <p:cNvSpPr txBox="1"/>
          <p:nvPr/>
        </p:nvSpPr>
        <p:spPr>
          <a:xfrm>
            <a:off x="201335" y="1472606"/>
            <a:ext cx="8942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Conditional VQ-VAEs </a:t>
            </a:r>
            <a:r>
              <a:rPr lang="en-US" sz="1600" dirty="0"/>
              <a:t>integrate external </a:t>
            </a:r>
            <a:r>
              <a:rPr lang="en-US" sz="1600" b="1" dirty="0"/>
              <a:t>additional information</a:t>
            </a:r>
            <a:r>
              <a:rPr lang="en-US" sz="1600" dirty="0"/>
              <a:t> in the decoder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Additional Information </a:t>
            </a:r>
            <a:r>
              <a:rPr lang="en-US" sz="1600" dirty="0"/>
              <a:t>can also be used to </a:t>
            </a:r>
            <a:r>
              <a:rPr lang="en-US" sz="1600" b="1" dirty="0"/>
              <a:t>encourage the encoder </a:t>
            </a:r>
            <a:r>
              <a:rPr lang="en-US" sz="1600" dirty="0"/>
              <a:t>to </a:t>
            </a:r>
            <a:r>
              <a:rPr lang="en-US" sz="1600" b="1" dirty="0"/>
              <a:t>ignore</a:t>
            </a:r>
            <a:r>
              <a:rPr lang="en-US" sz="1600" dirty="0"/>
              <a:t> some </a:t>
            </a:r>
            <a:r>
              <a:rPr lang="en-US" sz="1600" b="1" dirty="0"/>
              <a:t>aspects of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Voice Imitation </a:t>
            </a:r>
            <a:r>
              <a:rPr lang="en-US" sz="1600" dirty="0"/>
              <a:t>with VQ-VAE relies on </a:t>
            </a:r>
            <a:r>
              <a:rPr lang="en-US" sz="1600" b="1" dirty="0"/>
              <a:t>conditioning</a:t>
            </a:r>
            <a:r>
              <a:rPr lang="en-US" sz="1600" dirty="0"/>
              <a:t> on a </a:t>
            </a:r>
            <a:r>
              <a:rPr lang="en-US" sz="1600" b="1" dirty="0"/>
              <a:t>speaker specific embedding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encourages the encoder to </a:t>
            </a:r>
            <a:r>
              <a:rPr lang="en-US" sz="1600" b="1" dirty="0"/>
              <a:t>ignore speaker specific information </a:t>
            </a:r>
            <a:r>
              <a:rPr lang="en-US" sz="1600" dirty="0"/>
              <a:t>and only focus on </a:t>
            </a:r>
            <a:r>
              <a:rPr lang="en-US" sz="1600" b="1" dirty="0"/>
              <a:t>shared aspects such as words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939E24-7909-1964-C05C-6BCC0DF4D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905" y="4006957"/>
            <a:ext cx="7721192" cy="23004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E24228-FC4F-8079-37A2-485CC3143F48}"/>
              </a:ext>
            </a:extLst>
          </p:cNvPr>
          <p:cNvSpPr txBox="1"/>
          <p:nvPr/>
        </p:nvSpPr>
        <p:spPr>
          <a:xfrm>
            <a:off x="302002" y="6257106"/>
            <a:ext cx="62833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Conditional VQVAE structure and loss function from [Vae2]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704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794627" name="Text Box 3"/>
          <p:cNvSpPr txBox="1">
            <a:spLocks noChangeArrowheads="1"/>
          </p:cNvSpPr>
          <p:nvPr/>
        </p:nvSpPr>
        <p:spPr bwMode="auto">
          <a:xfrm>
            <a:off x="762000" y="1954213"/>
            <a:ext cx="830958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003399"/>
              </a:buClr>
              <a:buFont typeface="Wingdings" pitchFamily="2" charset="2"/>
              <a:buChar char="q"/>
            </a:pPr>
            <a:r>
              <a:rPr lang="en-US" sz="1600" dirty="0"/>
              <a:t> [Vae1] Van Den Oord, A., &amp; </a:t>
            </a:r>
            <a:r>
              <a:rPr lang="en-US" sz="1600" dirty="0" err="1"/>
              <a:t>Vinyals</a:t>
            </a:r>
            <a:r>
              <a:rPr lang="en-US" sz="1600" dirty="0"/>
              <a:t>, O. (2017). Neural discrete representation learning.</a:t>
            </a:r>
          </a:p>
          <a:p>
            <a:pPr>
              <a:buClr>
                <a:srgbClr val="003399"/>
              </a:buClr>
            </a:pPr>
            <a:r>
              <a:rPr lang="en-US" sz="1600" dirty="0"/>
              <a:t>	 Advances in neural information processing systems, 30.</a:t>
            </a:r>
          </a:p>
          <a:p>
            <a:pPr>
              <a:buClr>
                <a:srgbClr val="003399"/>
              </a:buClr>
              <a:buFont typeface="Wingdings" pitchFamily="2" charset="2"/>
              <a:buChar char="q"/>
            </a:pPr>
            <a:r>
              <a:rPr lang="en-US" sz="1600" dirty="0"/>
              <a:t> [Vae2] Ding, </a:t>
            </a:r>
            <a:r>
              <a:rPr lang="en-US" sz="1600" dirty="0" err="1"/>
              <a:t>Shaojin</a:t>
            </a:r>
            <a:r>
              <a:rPr lang="en-US" sz="1600" dirty="0"/>
              <a:t>, and Ricardo Gutierrez-Osuna. "Group Latent Embedding for </a:t>
            </a:r>
          </a:p>
          <a:p>
            <a:pPr>
              <a:buClr>
                <a:srgbClr val="003399"/>
              </a:buClr>
            </a:pPr>
            <a:r>
              <a:rPr lang="en-US" sz="1600" dirty="0"/>
              <a:t>	Vector Quantized Variational Autoencoder </a:t>
            </a:r>
          </a:p>
          <a:p>
            <a:pPr>
              <a:buClr>
                <a:srgbClr val="003399"/>
              </a:buClr>
            </a:pPr>
            <a:r>
              <a:rPr lang="en-US" sz="1600" dirty="0"/>
              <a:t>	in Non-Parallel Voice Conversion." </a:t>
            </a:r>
            <a:r>
              <a:rPr lang="en-US" sz="1600" dirty="0" err="1"/>
              <a:t>Interspeech</a:t>
            </a:r>
            <a:r>
              <a:rPr lang="en-US" sz="1600" dirty="0"/>
              <a:t>. 2019.</a:t>
            </a:r>
          </a:p>
          <a:p>
            <a:pPr>
              <a:buClr>
                <a:srgbClr val="003399"/>
              </a:buClr>
              <a:buFont typeface="Wingdings" pitchFamily="2" charset="2"/>
              <a:buChar char="q"/>
            </a:pPr>
            <a:endParaRPr lang="en-US" sz="1600" dirty="0"/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381000" y="1606550"/>
            <a:ext cx="28606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Variational Autoencoders :</a:t>
            </a:r>
          </a:p>
        </p:txBody>
      </p:sp>
      <p:sp>
        <p:nvSpPr>
          <p:cNvPr id="794629" name="Text Box 5"/>
          <p:cNvSpPr txBox="1">
            <a:spLocks noChangeArrowheads="1"/>
          </p:cNvSpPr>
          <p:nvPr/>
        </p:nvSpPr>
        <p:spPr bwMode="auto">
          <a:xfrm>
            <a:off x="779463" y="3701624"/>
            <a:ext cx="830573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000099"/>
              </a:buClr>
              <a:buFont typeface="Wingdings" pitchFamily="2" charset="2"/>
              <a:buChar char="q"/>
            </a:pPr>
            <a:r>
              <a:rPr lang="en-US" sz="1600" dirty="0"/>
              <a:t> [Cnn1] LeCun, Yann, et al. "Gradient-based learning applied to document recognition." </a:t>
            </a:r>
          </a:p>
          <a:p>
            <a:pPr>
              <a:buClr>
                <a:srgbClr val="000099"/>
              </a:buClr>
            </a:pPr>
            <a:r>
              <a:rPr lang="en-US" sz="1600" dirty="0"/>
              <a:t>	Proceedings of the IEEE 86.11 (1998): 2278-2324.</a:t>
            </a:r>
            <a:endParaRPr lang="en-US" sz="1800" dirty="0"/>
          </a:p>
          <a:p>
            <a:pPr>
              <a:buClr>
                <a:srgbClr val="000099"/>
              </a:buClr>
              <a:buFont typeface="Wingdings" pitchFamily="2" charset="2"/>
              <a:buNone/>
            </a:pPr>
            <a:r>
              <a:rPr lang="en-US" sz="600" dirty="0"/>
              <a:t>   </a:t>
            </a:r>
            <a:endParaRPr lang="en-US" sz="1600" dirty="0"/>
          </a:p>
          <a:p>
            <a:pPr>
              <a:buClr>
                <a:srgbClr val="000099"/>
              </a:buClr>
              <a:buFont typeface="Wingdings" pitchFamily="2" charset="2"/>
              <a:buChar char="q"/>
            </a:pPr>
            <a:r>
              <a:rPr lang="en-US" sz="1600" dirty="0"/>
              <a:t> [Cnn2] Oord, Aaron van den, et al. "</a:t>
            </a:r>
            <a:r>
              <a:rPr lang="en-US" sz="1600" dirty="0" err="1"/>
              <a:t>Wavenet</a:t>
            </a:r>
            <a:r>
              <a:rPr lang="en-US" sz="1600" dirty="0"/>
              <a:t>: A generative model for raw audio." </a:t>
            </a:r>
          </a:p>
          <a:p>
            <a:pPr>
              <a:buClr>
                <a:srgbClr val="000099"/>
              </a:buClr>
            </a:pPr>
            <a:r>
              <a:rPr lang="en-US" sz="1600" dirty="0"/>
              <a:t>	</a:t>
            </a:r>
            <a:r>
              <a:rPr lang="en-US" sz="1600" dirty="0" err="1"/>
              <a:t>arXiv</a:t>
            </a:r>
            <a:r>
              <a:rPr lang="en-US" sz="1600" dirty="0"/>
              <a:t> preprint arXiv:1609.03499 (2016).</a:t>
            </a:r>
            <a:endParaRPr lang="en-US" sz="600" dirty="0"/>
          </a:p>
        </p:txBody>
      </p:sp>
      <p:sp>
        <p:nvSpPr>
          <p:cNvPr id="794630" name="Text Box 6"/>
          <p:cNvSpPr txBox="1">
            <a:spLocks noChangeArrowheads="1"/>
          </p:cNvSpPr>
          <p:nvPr/>
        </p:nvSpPr>
        <p:spPr bwMode="auto">
          <a:xfrm>
            <a:off x="381000" y="3311099"/>
            <a:ext cx="34804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Convolutional Neural Networks :</a:t>
            </a:r>
          </a:p>
        </p:txBody>
      </p:sp>
      <p:sp>
        <p:nvSpPr>
          <p:cNvPr id="794631" name="Text Box 7"/>
          <p:cNvSpPr txBox="1">
            <a:spLocks noChangeArrowheads="1"/>
          </p:cNvSpPr>
          <p:nvPr/>
        </p:nvSpPr>
        <p:spPr bwMode="auto">
          <a:xfrm>
            <a:off x="381000" y="5148105"/>
            <a:ext cx="10054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Images:</a:t>
            </a:r>
          </a:p>
        </p:txBody>
      </p:sp>
      <p:sp>
        <p:nvSpPr>
          <p:cNvPr id="794632" name="Text Box 8"/>
          <p:cNvSpPr txBox="1">
            <a:spLocks noChangeArrowheads="1"/>
          </p:cNvSpPr>
          <p:nvPr/>
        </p:nvSpPr>
        <p:spPr bwMode="auto">
          <a:xfrm>
            <a:off x="779463" y="5517437"/>
            <a:ext cx="731418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000099"/>
              </a:buClr>
              <a:buFont typeface="Wingdings" pitchFamily="2" charset="2"/>
              <a:buChar char="q"/>
            </a:pPr>
            <a:r>
              <a:rPr lang="en-US" sz="1600" dirty="0"/>
              <a:t> [Im1] </a:t>
            </a:r>
            <a:r>
              <a:rPr lang="en-DE" sz="1600" dirty="0"/>
              <a:t>Michela </a:t>
            </a:r>
            <a:r>
              <a:rPr lang="en-DE" sz="1600" dirty="0" err="1"/>
              <a:t>Massi</a:t>
            </a:r>
            <a:r>
              <a:rPr lang="en-DE" sz="1600" dirty="0"/>
              <a:t> – </a:t>
            </a:r>
            <a:r>
              <a:rPr lang="en-US" sz="1600" dirty="0"/>
              <a:t>Own Work</a:t>
            </a:r>
            <a:r>
              <a:rPr lang="en-DE" sz="1600" dirty="0"/>
              <a:t>, CC BY-SA 4.0, </a:t>
            </a:r>
            <a:endParaRPr lang="en-US" sz="1600" dirty="0"/>
          </a:p>
          <a:p>
            <a:pPr lvl="1">
              <a:buClr>
                <a:srgbClr val="000099"/>
              </a:buClr>
            </a:pPr>
            <a:r>
              <a:rPr lang="en-DE" sz="1600" dirty="0"/>
              <a:t>https://commons.wikimedia.org/w/index.php?curid=80177333</a:t>
            </a:r>
            <a:r>
              <a:rPr lang="en-US" sz="600" dirty="0"/>
              <a:t>   </a:t>
            </a:r>
          </a:p>
          <a:p>
            <a:pPr>
              <a:buClr>
                <a:srgbClr val="000099"/>
              </a:buClr>
              <a:buFont typeface="Wingdings" pitchFamily="2" charset="2"/>
              <a:buChar char="q"/>
            </a:pPr>
            <a:r>
              <a:rPr lang="en-US" sz="1600" dirty="0">
                <a:cs typeface="Times New Roman" pitchFamily="18" charset="0"/>
              </a:rPr>
              <a:t> [lm2] Anh H. Reynolds – Own Work, https://anhreynolds.com/blogs/cnn.html</a:t>
            </a:r>
            <a:endParaRPr lang="en-US" sz="1600" dirty="0"/>
          </a:p>
          <a:p>
            <a:pPr>
              <a:buClr>
                <a:srgbClr val="000099"/>
              </a:buClr>
              <a:buFont typeface="Wingdings" pitchFamily="2" charset="2"/>
              <a:buNone/>
            </a:pPr>
            <a:r>
              <a:rPr lang="en-US" sz="600" dirty="0"/>
              <a:t>   </a:t>
            </a:r>
            <a:endParaRPr lang="en-US" sz="16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Wahr"/>
  <p:tag name="EMBEDFONTS" val="Falsch"/>
  <p:tag name="USEBOLDAMS" val="Falsch"/>
  <p:tag name="DEFAULTDISPLAYSOURCE" val="\documentclass{article}\pagestyle{empty}&#10;&#10;\begin{document}&#10;\input{macros_4}&#10;&#10;\begin{eqnarray*}&#10;&#10;\nonumber&#10;\end{eqnarray*}&#10;&#10;\end{document}&#10;"/>
  <p:tag name="TEX2PS" val="latex $(base).tex; dvips -D $(res) -E -o $(base).ps $(base).dvi"/>
  <p:tag name="EXTERNALEDITCOMMAND" val="notepad %"/>
  <p:tag name="GHOSTSCRIPTCOMMAND" val="gswin32c"/>
  <p:tag name="DEFAULTBITMAP" val="bmpmono"/>
  <p:tag name="DEFAULTBLEND" val="Falsch"/>
  <p:tag name="DEFAULTTRANSPARENT" val="Wahr"/>
  <p:tag name="DEFAULTWORKAROUNDTRANSPARENCYBUG" val="Falsch"/>
  <p:tag name="DEFAULTRESOLUTION" val="1200"/>
  <p:tag name="DEFAULTMAGNIFICATION" val="2,5"/>
  <p:tag name="DEFAULTFONTSIZE" val="10"/>
  <p:tag name="DEFAULTWIDTH" val="530"/>
  <p:tag name="DEFAULTHEIGHT" val="403"/>
</p:tagLst>
</file>

<file path=ppt/theme/theme1.xml><?xml version="1.0" encoding="utf-8"?>
<a:theme xmlns:a="http://schemas.openxmlformats.org/drawingml/2006/main" name="Mo_Leitungsrunde_020806">
  <a:themeElements>
    <a:clrScheme name="Mo_Leitungsrunde_02080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_Leitungsrunde_0208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_Leitungsrunde_0208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_Leitungsrunde_02080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_Leitungsrunde_02080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_Leitungsrunde_02080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_Leitungsrunde_0208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_Leitungsrunde_0208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_Leitungsrunde_0208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D:\user d\modert\Praesentationen\Mo_Leitungsrunde_020806.ppt</Template>
  <TotalTime>0</TotalTime>
  <Words>757</Words>
  <Application>Microsoft Office PowerPoint</Application>
  <PresentationFormat>On-screen Show (4:3)</PresentationFormat>
  <Paragraphs>97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Monotype Sorts</vt:lpstr>
      <vt:lpstr>Times New Roman</vt:lpstr>
      <vt:lpstr>Wingdings</vt:lpstr>
      <vt:lpstr>Mo_Leitungsrunde_020806</vt:lpstr>
      <vt:lpstr>PowerPoint Presentation</vt:lpstr>
      <vt:lpstr>Introduction I</vt:lpstr>
      <vt:lpstr>Introduction II</vt:lpstr>
      <vt:lpstr>Convolutional Neural Networks</vt:lpstr>
      <vt:lpstr>Dilated Causal Convolutional Neural Networks</vt:lpstr>
      <vt:lpstr>Posterior Collapse</vt:lpstr>
      <vt:lpstr>VQ-VAE</vt:lpstr>
      <vt:lpstr>Conditional VQ-VAE</vt:lpstr>
      <vt:lpstr>References</vt:lpstr>
    </vt:vector>
  </TitlesOfParts>
  <Company>TU Darmstadt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CCG Seminar "Verfahren zur Kompensation akustischer Echos und zur Geraeuschreduktion"</dc:title>
  <dc:creator>Eberhard Haensler</dc:creator>
  <cp:lastModifiedBy>Jad Haidamous</cp:lastModifiedBy>
  <cp:revision>1780</cp:revision>
  <dcterms:created xsi:type="dcterms:W3CDTF">2002-08-06T13:00:01Z</dcterms:created>
  <dcterms:modified xsi:type="dcterms:W3CDTF">2024-01-28T18:40:28Z</dcterms:modified>
</cp:coreProperties>
</file>