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8" r:id="rId5"/>
    <p:sldId id="259" r:id="rId6"/>
    <p:sldId id="264" r:id="rId7"/>
    <p:sldId id="270" r:id="rId8"/>
    <p:sldId id="269" r:id="rId9"/>
    <p:sldId id="271" r:id="rId10"/>
    <p:sldId id="272" r:id="rId11"/>
    <p:sldId id="261" r:id="rId12"/>
    <p:sldId id="262" r:id="rId13"/>
    <p:sldId id="263" r:id="rId14"/>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56937" autoAdjust="0"/>
  </p:normalViewPr>
  <p:slideViewPr>
    <p:cSldViewPr snapToGrid="0" snapToObjects="1">
      <p:cViewPr varScale="1">
        <p:scale>
          <a:sx n="36" d="100"/>
          <a:sy n="36" d="100"/>
        </p:scale>
        <p:origin x="17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B98AD-121E-2E44-87D3-166202F361A9}" type="datetimeFigureOut">
              <a:rPr kumimoji="1" lang="ko-Kore-KR" altLang="en-US" smtClean="0"/>
              <a:t>12/15/2022</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12568-ACC9-4243-BA4C-7C93F583CF65}" type="slidenum">
              <a:rPr kumimoji="1" lang="ko-Kore-KR" altLang="en-US" smtClean="0"/>
              <a:t>‹#›</a:t>
            </a:fld>
            <a:endParaRPr kumimoji="1" lang="ko-Kore-KR" altLang="en-US"/>
          </a:p>
        </p:txBody>
      </p:sp>
    </p:spTree>
    <p:extLst>
      <p:ext uri="{BB962C8B-B14F-4D97-AF65-F5344CB8AC3E}">
        <p14:creationId xmlns:p14="http://schemas.microsoft.com/office/powerpoint/2010/main" val="1532523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general, the output of a CNN will go through a “</a:t>
            </a:r>
            <a:r>
              <a:rPr lang="en-US" altLang="zh-CN" dirty="0" err="1" smtClean="0"/>
              <a:t>softmax</a:t>
            </a:r>
            <a:r>
              <a:rPr lang="en-US" altLang="zh-CN" dirty="0" smtClean="0"/>
              <a:t>” layer for normalization at the end. The output of </a:t>
            </a:r>
            <a:r>
              <a:rPr lang="en-US" altLang="zh-CN" dirty="0" err="1" smtClean="0"/>
              <a:t>softmax</a:t>
            </a:r>
            <a:r>
              <a:rPr lang="en-US" altLang="zh-CN" dirty="0" smtClean="0"/>
              <a:t> is called probability or confidence.</a:t>
            </a:r>
          </a:p>
          <a:p>
            <a:r>
              <a:rPr lang="en-US" altLang="zh-CN" dirty="0" smtClean="0"/>
              <a:t>The traditional way for represent the target is the one- hot encoding: </a:t>
            </a:r>
          </a:p>
          <a:p>
            <a:r>
              <a:rPr lang="en-US" altLang="zh-CN" dirty="0" smtClean="0"/>
              <a:t>(as shown in the figure)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correct class gets full probability and others are zero.</a:t>
            </a:r>
          </a:p>
          <a:p>
            <a:r>
              <a:rPr lang="en-US" altLang="zh-CN" dirty="0" smtClean="0"/>
              <a:t>….</a:t>
            </a:r>
          </a:p>
          <a:p>
            <a:r>
              <a:rPr lang="en-US" altLang="zh-CN" dirty="0" smtClean="0"/>
              <a:t>The problem is that: only care about whether the answer is true and ignore the similarity and relationship between classes.</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38112568-ACC9-4243-BA4C-7C93F583CF65}" type="slidenum">
              <a:rPr kumimoji="1" lang="ko-Kore-KR" altLang="en-US" smtClean="0"/>
              <a:t>5</a:t>
            </a:fld>
            <a:endParaRPr kumimoji="1" lang="ko-Kore-KR" altLang="en-US"/>
          </a:p>
        </p:txBody>
      </p:sp>
    </p:spTree>
    <p:extLst>
      <p:ext uri="{BB962C8B-B14F-4D97-AF65-F5344CB8AC3E}">
        <p14:creationId xmlns:p14="http://schemas.microsoft.com/office/powerpoint/2010/main" val="12927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order to make the model be less confident and improve generalization…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 shown in the figure, label</a:t>
            </a:r>
            <a:r>
              <a:rPr lang="en-US" altLang="zh-CN" baseline="0" dirty="0" smtClean="0"/>
              <a:t> smoothing</a:t>
            </a:r>
            <a:r>
              <a:rPr lang="en-US" altLang="zh-CN" dirty="0" smtClean="0"/>
              <a:t> reduces the full score of correct label and distribute the reduced score uniformly to all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another way, it is a weighted average between the uniform distribution and the one-hot 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first part of loss function is similar to the one-hot but the second part..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the model is over-confident, the second part of the loss function will give a punishment by increasing the loss function.</a:t>
            </a:r>
          </a:p>
          <a:p>
            <a:endParaRPr lang="zh-CN" altLang="en-US" dirty="0"/>
          </a:p>
        </p:txBody>
      </p:sp>
      <p:sp>
        <p:nvSpPr>
          <p:cNvPr id="4" name="Slide Number Placeholder 3"/>
          <p:cNvSpPr>
            <a:spLocks noGrp="1"/>
          </p:cNvSpPr>
          <p:nvPr>
            <p:ph type="sldNum" sz="quarter" idx="10"/>
          </p:nvPr>
        </p:nvSpPr>
        <p:spPr/>
        <p:txBody>
          <a:bodyPr/>
          <a:lstStyle/>
          <a:p>
            <a:fld id="{38112568-ACC9-4243-BA4C-7C93F583CF65}" type="slidenum">
              <a:rPr kumimoji="1" lang="ko-Kore-KR" altLang="en-US" smtClean="0"/>
              <a:t>6</a:t>
            </a:fld>
            <a:endParaRPr kumimoji="1" lang="ko-Kore-KR" altLang="en-US"/>
          </a:p>
        </p:txBody>
      </p:sp>
    </p:spTree>
    <p:extLst>
      <p:ext uri="{BB962C8B-B14F-4D97-AF65-F5344CB8AC3E}">
        <p14:creationId xmlns:p14="http://schemas.microsoft.com/office/powerpoint/2010/main" val="213944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Online label smoothing</a:t>
            </a:r>
            <a:r>
              <a:rPr lang="en-US" altLang="zh-CN" baseline="0" dirty="0" smtClean="0"/>
              <a:t> </a:t>
            </a:r>
            <a:r>
              <a:rPr lang="en-US" altLang="zh-CN" dirty="0" smtClean="0"/>
              <a:t>is similar to the label smoothing, but instead of using the uniform distribution, the soft labels it uses are from the previous epoch like knowledge distillation,  and this time it is the average distribution of the correct prediction. </a:t>
            </a:r>
          </a:p>
          <a:p>
            <a:r>
              <a:rPr lang="en-US" altLang="zh-CN" dirty="0" smtClean="0"/>
              <a:t>It will ignore the output distribution if prediction is wrong.</a:t>
            </a:r>
            <a:endParaRPr lang="en-US" altLang="zh-CN" dirty="0"/>
          </a:p>
        </p:txBody>
      </p:sp>
      <p:sp>
        <p:nvSpPr>
          <p:cNvPr id="4" name="灯片编号占位符 3"/>
          <p:cNvSpPr>
            <a:spLocks noGrp="1"/>
          </p:cNvSpPr>
          <p:nvPr>
            <p:ph type="sldNum" sz="quarter" idx="5"/>
          </p:nvPr>
        </p:nvSpPr>
        <p:spPr/>
        <p:txBody>
          <a:bodyPr/>
          <a:lstStyle/>
          <a:p>
            <a:fld id="{4EFF7B02-5257-46C3-9518-F5D50FAFDCF5}" type="slidenum">
              <a:rPr lang="zh-CN" altLang="en-US" smtClean="0"/>
              <a:t>7</a:t>
            </a:fld>
            <a:endParaRPr lang="zh-CN" altLang="en-US"/>
          </a:p>
        </p:txBody>
      </p:sp>
    </p:spTree>
    <p:extLst>
      <p:ext uri="{BB962C8B-B14F-4D97-AF65-F5344CB8AC3E}">
        <p14:creationId xmlns:p14="http://schemas.microsoft.com/office/powerpoint/2010/main" val="1714388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EFF7B02-5257-46C3-9518-F5D50FAFDCF5}" type="slidenum">
              <a:rPr lang="zh-CN" altLang="en-US" smtClean="0"/>
              <a:t>8</a:t>
            </a:fld>
            <a:endParaRPr lang="zh-CN" altLang="en-US"/>
          </a:p>
        </p:txBody>
      </p:sp>
    </p:spTree>
    <p:extLst>
      <p:ext uri="{BB962C8B-B14F-4D97-AF65-F5344CB8AC3E}">
        <p14:creationId xmlns:p14="http://schemas.microsoft.com/office/powerpoint/2010/main" val="235324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labeling may be subjective;  handle noisy and incomplete labeling b</a:t>
            </a:r>
          </a:p>
        </p:txBody>
      </p:sp>
      <p:sp>
        <p:nvSpPr>
          <p:cNvPr id="4" name="灯片编号占位符 3"/>
          <p:cNvSpPr>
            <a:spLocks noGrp="1"/>
          </p:cNvSpPr>
          <p:nvPr>
            <p:ph type="sldNum" sz="quarter" idx="5"/>
          </p:nvPr>
        </p:nvSpPr>
        <p:spPr/>
        <p:txBody>
          <a:bodyPr/>
          <a:lstStyle/>
          <a:p>
            <a:fld id="{4EFF7B02-5257-46C3-9518-F5D50FAFDCF5}" type="slidenum">
              <a:rPr lang="zh-CN" altLang="en-US" smtClean="0"/>
              <a:t>9</a:t>
            </a:fld>
            <a:endParaRPr lang="zh-CN" altLang="en-US"/>
          </a:p>
        </p:txBody>
      </p:sp>
    </p:spTree>
    <p:extLst>
      <p:ext uri="{BB962C8B-B14F-4D97-AF65-F5344CB8AC3E}">
        <p14:creationId xmlns:p14="http://schemas.microsoft.com/office/powerpoint/2010/main" val="352069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8112568-ACC9-4243-BA4C-7C93F583CF65}" type="slidenum">
              <a:rPr kumimoji="1" lang="ko-Kore-KR" altLang="en-US" smtClean="0"/>
              <a:t>13</a:t>
            </a:fld>
            <a:endParaRPr kumimoji="1" lang="ko-Kore-KR" altLang="en-US"/>
          </a:p>
        </p:txBody>
      </p:sp>
    </p:spTree>
    <p:extLst>
      <p:ext uri="{BB962C8B-B14F-4D97-AF65-F5344CB8AC3E}">
        <p14:creationId xmlns:p14="http://schemas.microsoft.com/office/powerpoint/2010/main" val="39418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534B59-4288-6249-AAE6-D28A7A0A85F2}"/>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A96BB520-6371-3849-AB4D-2F104D3DB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D80249D2-5040-A54A-9973-39CEAB8EC44D}"/>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5" name="바닥글 개체 틀 4">
            <a:extLst>
              <a:ext uri="{FF2B5EF4-FFF2-40B4-BE49-F238E27FC236}">
                <a16:creationId xmlns:a16="http://schemas.microsoft.com/office/drawing/2014/main" id="{EB81A430-C624-F74A-9AA2-A32774686DBC}"/>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3516B7FF-2F7D-F240-A862-75E0CEBAA766}"/>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144535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EF2A9E-3864-214B-A5D2-091B57A70A57}"/>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310858B8-D375-AB4B-AE91-41089F402902}"/>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2408F3A1-BCE2-9F4A-9C28-545C6BB7E528}"/>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5" name="바닥글 개체 틀 4">
            <a:extLst>
              <a:ext uri="{FF2B5EF4-FFF2-40B4-BE49-F238E27FC236}">
                <a16:creationId xmlns:a16="http://schemas.microsoft.com/office/drawing/2014/main" id="{EEEDB0CF-5F11-0145-B9BD-3ABE209DBF5D}"/>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050D7807-AA44-DA4A-85D2-0AF7E03E6DF7}"/>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413266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E7E60A2-DD41-D54E-B86D-2B4BF79235F9}"/>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67EB95A3-2CC9-384B-8E9B-0F7881E8F74C}"/>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E594FA02-A8E4-9D4E-84C0-9C841D42BC28}"/>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5" name="바닥글 개체 틀 4">
            <a:extLst>
              <a:ext uri="{FF2B5EF4-FFF2-40B4-BE49-F238E27FC236}">
                <a16:creationId xmlns:a16="http://schemas.microsoft.com/office/drawing/2014/main" id="{EE61D19F-163D-FA4F-B224-B3A13AFD580F}"/>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CD8B0EA8-30EC-2349-91FA-BDF5DB0D1FD0}"/>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4948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C943AD-5F28-CE45-9ED6-288897DEC530}"/>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2446A0F6-6BA7-A14A-8BB6-EEFEA4120FE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CB1AD37B-85E9-2743-9ECC-6D926C6C8A19}"/>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5" name="바닥글 개체 틀 4">
            <a:extLst>
              <a:ext uri="{FF2B5EF4-FFF2-40B4-BE49-F238E27FC236}">
                <a16:creationId xmlns:a16="http://schemas.microsoft.com/office/drawing/2014/main" id="{AF839C0A-AF5E-2343-8417-6E1D3AECB488}"/>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B132C78D-16E1-6346-AE67-3A3DA55C2C4F}"/>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97220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73EB8-C5EA-DE4B-A016-F731641ABDAD}"/>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3702FB5C-9FAA-3A4F-B46B-085A5F54B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4EA97479-BB8F-8241-A796-02D2618D2084}"/>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5" name="바닥글 개체 틀 4">
            <a:extLst>
              <a:ext uri="{FF2B5EF4-FFF2-40B4-BE49-F238E27FC236}">
                <a16:creationId xmlns:a16="http://schemas.microsoft.com/office/drawing/2014/main" id="{D6F7C8FB-3495-FB41-8942-AC8A6982A3C3}"/>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B5D0E89F-98BD-C64A-B344-58F54F019AD9}"/>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311592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78F167-EA74-814A-A9DB-8FD43346FA8D}"/>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FCBB3A5D-ECF1-A84D-8845-990A374E5348}"/>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0CA5D5B9-C4B7-C447-BB85-2CB4D6F86CF8}"/>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615AF0B9-278C-984D-BFD7-BC281CDD9D1C}"/>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6" name="바닥글 개체 틀 5">
            <a:extLst>
              <a:ext uri="{FF2B5EF4-FFF2-40B4-BE49-F238E27FC236}">
                <a16:creationId xmlns:a16="http://schemas.microsoft.com/office/drawing/2014/main" id="{370802FB-78F0-D747-8A55-6A11CA7CD0C7}"/>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8B1AF9D4-ABEC-9841-9F45-3D67C2542143}"/>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369147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06A05E-3E59-4047-BFE9-415CD8B2DE29}"/>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8DAABF30-F07F-E346-A964-D0AACD80C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5C5F7EC1-D20B-7746-9E48-BA49AA4AF11E}"/>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614E8727-5FED-6B40-9F64-87FA7A99F7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26454C5D-25D0-C348-9E83-9E3F1A3393B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2E6C49EB-5EB9-7340-8FD1-0CAFEB488137}"/>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8" name="바닥글 개체 틀 7">
            <a:extLst>
              <a:ext uri="{FF2B5EF4-FFF2-40B4-BE49-F238E27FC236}">
                <a16:creationId xmlns:a16="http://schemas.microsoft.com/office/drawing/2014/main" id="{1300F725-2B44-1848-B64B-28A0DFF1B36B}"/>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5B9AD25A-36E0-9449-BA8B-0AFA83BB4132}"/>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248581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7CBAFD-51DF-244A-9AA7-BA141DC1E538}"/>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04D56F2D-07D4-444B-ACFB-927940D6F4F1}"/>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4" name="바닥글 개체 틀 3">
            <a:extLst>
              <a:ext uri="{FF2B5EF4-FFF2-40B4-BE49-F238E27FC236}">
                <a16:creationId xmlns:a16="http://schemas.microsoft.com/office/drawing/2014/main" id="{0293C279-6507-F04A-8486-8EC3FE934248}"/>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3C9F7241-0C83-B047-98F5-5F85913DB1C7}"/>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222504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35C43BB-7F79-2340-8D5B-70483CB7A5BC}"/>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3" name="바닥글 개체 틀 2">
            <a:extLst>
              <a:ext uri="{FF2B5EF4-FFF2-40B4-BE49-F238E27FC236}">
                <a16:creationId xmlns:a16="http://schemas.microsoft.com/office/drawing/2014/main" id="{6F4A965A-53B8-CB4E-BCA7-76620AB427FB}"/>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FADB11A0-4EBF-A647-8D50-4502B8F3AE3F}"/>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59609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272EAE-B5B2-EF43-967D-630C6D353F96}"/>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C0A534F6-466F-6C42-BB0C-FEA57E7A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40D1E4BC-2F50-354A-8D46-12CBBC587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52CC5B16-6A76-434E-A1AD-ED2222017D46}"/>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6" name="바닥글 개체 틀 5">
            <a:extLst>
              <a:ext uri="{FF2B5EF4-FFF2-40B4-BE49-F238E27FC236}">
                <a16:creationId xmlns:a16="http://schemas.microsoft.com/office/drawing/2014/main" id="{F54C6662-DDA1-3640-9BC6-662ED74B6EB6}"/>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5F24B6ED-8FC3-984B-98DB-74EC91880288}"/>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53264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2C7DD8-CC9D-8043-8863-AF4688165396}"/>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F9B3D1D1-E872-A84D-AB9A-8015494EC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081D1852-924E-6045-BF8E-BBF5F68CD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EEF7EF02-36D2-9549-9A51-A0B32ED26841}"/>
              </a:ext>
            </a:extLst>
          </p:cNvPr>
          <p:cNvSpPr>
            <a:spLocks noGrp="1"/>
          </p:cNvSpPr>
          <p:nvPr>
            <p:ph type="dt" sz="half" idx="10"/>
          </p:nvPr>
        </p:nvSpPr>
        <p:spPr/>
        <p:txBody>
          <a:bodyPr/>
          <a:lstStyle/>
          <a:p>
            <a:fld id="{CC7D755F-133E-8C4E-ACB6-3BDA0BA76E8B}" type="datetimeFigureOut">
              <a:rPr kumimoji="1" lang="ko-Kore-KR" altLang="en-US" smtClean="0"/>
              <a:t>12/15/2022</a:t>
            </a:fld>
            <a:endParaRPr kumimoji="1" lang="ko-Kore-KR" altLang="en-US"/>
          </a:p>
        </p:txBody>
      </p:sp>
      <p:sp>
        <p:nvSpPr>
          <p:cNvPr id="6" name="바닥글 개체 틀 5">
            <a:extLst>
              <a:ext uri="{FF2B5EF4-FFF2-40B4-BE49-F238E27FC236}">
                <a16:creationId xmlns:a16="http://schemas.microsoft.com/office/drawing/2014/main" id="{66D998BA-5B55-3944-9348-C25C0655EE54}"/>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B24C961B-59F0-D94C-BCA6-305BA901EE27}"/>
              </a:ext>
            </a:extLst>
          </p:cNvPr>
          <p:cNvSpPr>
            <a:spLocks noGrp="1"/>
          </p:cNvSpPr>
          <p:nvPr>
            <p:ph type="sldNum" sz="quarter" idx="12"/>
          </p:nvPr>
        </p:nvSpPr>
        <p:spPr/>
        <p:txBody>
          <a:body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9818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A0281BA-CD5B-9A4A-95A9-AA2D883CD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DA151523-0BDD-6E49-B3C6-7994A6E2C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255E6FE3-CF84-BD43-8E4B-EDC26F54D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D755F-133E-8C4E-ACB6-3BDA0BA76E8B}" type="datetimeFigureOut">
              <a:rPr kumimoji="1" lang="ko-Kore-KR" altLang="en-US" smtClean="0"/>
              <a:t>12/15/2022</a:t>
            </a:fld>
            <a:endParaRPr kumimoji="1" lang="ko-Kore-KR" altLang="en-US"/>
          </a:p>
        </p:txBody>
      </p:sp>
      <p:sp>
        <p:nvSpPr>
          <p:cNvPr id="5" name="바닥글 개체 틀 4">
            <a:extLst>
              <a:ext uri="{FF2B5EF4-FFF2-40B4-BE49-F238E27FC236}">
                <a16:creationId xmlns:a16="http://schemas.microsoft.com/office/drawing/2014/main" id="{8DA1FFE7-DB66-9741-BC3B-D3C588057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E16B87E5-D015-7D40-A88E-319A3D387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867AD-2471-EB45-89DA-C88104BBA343}" type="slidenum">
              <a:rPr kumimoji="1" lang="ko-Kore-KR" altLang="en-US" smtClean="0"/>
              <a:t>‹#›</a:t>
            </a:fld>
            <a:endParaRPr kumimoji="1" lang="ko-Kore-KR" altLang="en-US"/>
          </a:p>
        </p:txBody>
      </p:sp>
    </p:spTree>
    <p:extLst>
      <p:ext uri="{BB962C8B-B14F-4D97-AF65-F5344CB8AC3E}">
        <p14:creationId xmlns:p14="http://schemas.microsoft.com/office/powerpoint/2010/main" val="2078422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7.png"/><Relationship Id="rId7" Type="http://schemas.openxmlformats.org/officeDocument/2006/relationships/image" Target="../media/image20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2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C84069-308C-6E52-17FF-AA0EF7D122DF}"/>
              </a:ext>
            </a:extLst>
          </p:cNvPr>
          <p:cNvSpPr txBox="1"/>
          <p:nvPr/>
        </p:nvSpPr>
        <p:spPr>
          <a:xfrm>
            <a:off x="0" y="2442877"/>
            <a:ext cx="12192000" cy="1323439"/>
          </a:xfrm>
          <a:prstGeom prst="rect">
            <a:avLst/>
          </a:prstGeom>
          <a:noFill/>
        </p:spPr>
        <p:txBody>
          <a:bodyPr wrap="square" rtlCol="0">
            <a:spAutoFit/>
          </a:bodyPr>
          <a:lstStyle/>
          <a:p>
            <a:pPr algn="ctr"/>
            <a:r>
              <a:rPr kumimoji="1" lang="en-US" altLang="ko-Kore-KR" sz="4000" dirty="0"/>
              <a:t>Improving the classification </a:t>
            </a:r>
          </a:p>
          <a:p>
            <a:pPr algn="ctr"/>
            <a:r>
              <a:rPr kumimoji="1" lang="en-US" altLang="ko-Kore-KR" sz="4000" dirty="0"/>
              <a:t>performance of </a:t>
            </a:r>
            <a:r>
              <a:rPr kumimoji="1" lang="en-US" altLang="ko-Kore-KR" sz="4000" dirty="0" err="1"/>
              <a:t>MusicBert</a:t>
            </a:r>
            <a:endParaRPr kumimoji="1" lang="ko-Kore-KR" altLang="en-US" sz="4000" dirty="0"/>
          </a:p>
        </p:txBody>
      </p:sp>
      <p:sp>
        <p:nvSpPr>
          <p:cNvPr id="5" name="TextBox 4">
            <a:extLst>
              <a:ext uri="{FF2B5EF4-FFF2-40B4-BE49-F238E27FC236}">
                <a16:creationId xmlns:a16="http://schemas.microsoft.com/office/drawing/2014/main" id="{A39CC9D1-6F45-C783-B332-9600A9EBB616}"/>
              </a:ext>
            </a:extLst>
          </p:cNvPr>
          <p:cNvSpPr txBox="1"/>
          <p:nvPr/>
        </p:nvSpPr>
        <p:spPr>
          <a:xfrm>
            <a:off x="6186311" y="4762080"/>
            <a:ext cx="5627817" cy="646331"/>
          </a:xfrm>
          <a:prstGeom prst="rect">
            <a:avLst/>
          </a:prstGeom>
          <a:noFill/>
        </p:spPr>
        <p:txBody>
          <a:bodyPr wrap="square" rtlCol="0">
            <a:spAutoFit/>
          </a:bodyPr>
          <a:lstStyle/>
          <a:p>
            <a:pPr algn="r"/>
            <a:r>
              <a:rPr kumimoji="1" lang="en-US" altLang="ko-Kore-KR" dirty="0"/>
              <a:t>2022 Fall Introduction to Natural Language Processing</a:t>
            </a:r>
          </a:p>
          <a:p>
            <a:pPr algn="r"/>
            <a:r>
              <a:rPr kumimoji="1" lang="en-US" altLang="ko-Kore-KR" dirty="0"/>
              <a:t> Na </a:t>
            </a:r>
            <a:r>
              <a:rPr kumimoji="1" lang="en-US" altLang="ko-Kore-KR" dirty="0" err="1"/>
              <a:t>Junghyun</a:t>
            </a:r>
            <a:r>
              <a:rPr kumimoji="1" lang="en-US" altLang="ko-Kore-KR" dirty="0"/>
              <a:t>, </a:t>
            </a:r>
            <a:r>
              <a:rPr kumimoji="1" lang="en-US" altLang="ko-Kore-KR" dirty="0" err="1"/>
              <a:t>Wangjiayue</a:t>
            </a:r>
            <a:endParaRPr kumimoji="1" lang="ko-Kore-KR" altLang="en-US" dirty="0"/>
          </a:p>
        </p:txBody>
      </p:sp>
    </p:spTree>
    <p:extLst>
      <p:ext uri="{BB962C8B-B14F-4D97-AF65-F5344CB8AC3E}">
        <p14:creationId xmlns:p14="http://schemas.microsoft.com/office/powerpoint/2010/main" val="57519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41F977-6D27-5840-8F06-23D935F05E84}"/>
              </a:ext>
            </a:extLst>
          </p:cNvPr>
          <p:cNvSpPr>
            <a:spLocks noGrp="1"/>
          </p:cNvSpPr>
          <p:nvPr>
            <p:ph type="title"/>
          </p:nvPr>
        </p:nvSpPr>
        <p:spPr/>
        <p:txBody>
          <a:bodyPr/>
          <a:lstStyle/>
          <a:p>
            <a:r>
              <a:rPr kumimoji="1" lang="en-US" altLang="ko-Kore-KR" dirty="0"/>
              <a:t>Experiment design</a:t>
            </a:r>
            <a:endParaRPr kumimoji="1" lang="ko-Kore-KR" altLang="en-US" dirty="0"/>
          </a:p>
        </p:txBody>
      </p:sp>
      <p:sp>
        <p:nvSpPr>
          <p:cNvPr id="3" name="내용 개체 틀 2">
            <a:extLst>
              <a:ext uri="{FF2B5EF4-FFF2-40B4-BE49-F238E27FC236}">
                <a16:creationId xmlns:a16="http://schemas.microsoft.com/office/drawing/2014/main" id="{2F5EFB53-8CBF-9A4A-9ED0-644717259E78}"/>
              </a:ext>
            </a:extLst>
          </p:cNvPr>
          <p:cNvSpPr>
            <a:spLocks noGrp="1"/>
          </p:cNvSpPr>
          <p:nvPr>
            <p:ph idx="1"/>
          </p:nvPr>
        </p:nvSpPr>
        <p:spPr/>
        <p:txBody>
          <a:bodyPr/>
          <a:lstStyle/>
          <a:p>
            <a:r>
              <a:rPr kumimoji="1" lang="en-US" altLang="ko-Kore-KR" dirty="0"/>
              <a:t>Annotation input from </a:t>
            </a:r>
            <a:r>
              <a:rPr kumimoji="1" lang="en-US" altLang="ko-Kore-KR" dirty="0" err="1"/>
              <a:t>map_midi_to_label.py</a:t>
            </a:r>
            <a:endParaRPr kumimoji="1" lang="en-US" altLang="ko-Kore-KR" dirty="0"/>
          </a:p>
          <a:p>
            <a:pPr lvl="1"/>
            <a:r>
              <a:rPr kumimoji="1" lang="en-US" altLang="ko-Kore-KR" dirty="0"/>
              <a:t>Average, </a:t>
            </a:r>
            <a:r>
              <a:rPr kumimoji="1" lang="en-US" altLang="ko-Kore-KR" dirty="0" smtClean="0"/>
              <a:t>KDE &amp; </a:t>
            </a:r>
            <a:r>
              <a:rPr kumimoji="1" lang="en-US" altLang="ko-Kore-KR" dirty="0"/>
              <a:t>whole data</a:t>
            </a:r>
          </a:p>
          <a:p>
            <a:pPr lvl="1"/>
            <a:r>
              <a:rPr kumimoji="1" lang="en-US" altLang="ko-Kore-KR" dirty="0"/>
              <a:t>Eliminated non-professional annotators</a:t>
            </a:r>
          </a:p>
          <a:p>
            <a:pPr lvl="1"/>
            <a:endParaRPr kumimoji="1" lang="en-US" altLang="ko-Kore-KR" dirty="0"/>
          </a:p>
          <a:p>
            <a:r>
              <a:rPr kumimoji="1" lang="en-US" altLang="ko-Kore-KR" dirty="0"/>
              <a:t>Various types of </a:t>
            </a:r>
            <a:r>
              <a:rPr kumimoji="1" lang="en-US" altLang="ko-Kore-KR" dirty="0" smtClean="0"/>
              <a:t>classifier </a:t>
            </a:r>
            <a:r>
              <a:rPr kumimoji="1" lang="en-US" altLang="ko-Kore-KR" dirty="0"/>
              <a:t>to compare accuracy</a:t>
            </a:r>
          </a:p>
          <a:p>
            <a:pPr lvl="1"/>
            <a:r>
              <a:rPr kumimoji="1" lang="en-US" altLang="ko-Kore-KR" dirty="0"/>
              <a:t>SVM, </a:t>
            </a:r>
            <a:r>
              <a:rPr kumimoji="1" lang="en-US" altLang="ko-Kore-KR" dirty="0" err="1"/>
              <a:t>RandomForest</a:t>
            </a:r>
            <a:r>
              <a:rPr kumimoji="1" lang="en-US" altLang="ko-Kore-KR" dirty="0"/>
              <a:t>, MLP, etc.</a:t>
            </a:r>
          </a:p>
          <a:p>
            <a:pPr lvl="1"/>
            <a:endParaRPr kumimoji="1" lang="en-US" altLang="ko-Kore-KR" dirty="0"/>
          </a:p>
          <a:p>
            <a:r>
              <a:rPr kumimoji="1" lang="en-US" altLang="ko-Kore-KR" dirty="0"/>
              <a:t>Various </a:t>
            </a:r>
            <a:r>
              <a:rPr kumimoji="1" lang="en-US" altLang="ko-Kore-KR" dirty="0" smtClean="0"/>
              <a:t>loss function to reduce the problem of overconfidence</a:t>
            </a:r>
          </a:p>
          <a:p>
            <a:pPr lvl="1"/>
            <a:r>
              <a:rPr kumimoji="1" lang="en-US" altLang="ko-Kore-KR" dirty="0" smtClean="0"/>
              <a:t>Label smoothing, online label smoothing</a:t>
            </a:r>
          </a:p>
          <a:p>
            <a:pPr lvl="1"/>
            <a:r>
              <a:rPr kumimoji="1" lang="en-US" altLang="ko-Kore-KR" dirty="0" smtClean="0"/>
              <a:t>soft bootstrapping, hard bootstrapping</a:t>
            </a:r>
            <a:endParaRPr kumimoji="1" lang="en-US" altLang="ko-Kore-KR" dirty="0"/>
          </a:p>
          <a:p>
            <a:pPr marL="0" indent="0">
              <a:buNone/>
            </a:pPr>
            <a:endParaRPr kumimoji="1" lang="en-US" altLang="ko-Kore-KR" dirty="0"/>
          </a:p>
        </p:txBody>
      </p:sp>
    </p:spTree>
    <p:extLst>
      <p:ext uri="{BB962C8B-B14F-4D97-AF65-F5344CB8AC3E}">
        <p14:creationId xmlns:p14="http://schemas.microsoft.com/office/powerpoint/2010/main" val="419197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8416EC-9864-2243-A012-34EF699EF3F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kumimoji="1" lang="en-US" altLang="ko-Kore-KR" sz="5400" kern="1200">
                <a:solidFill>
                  <a:schemeClr val="tx1"/>
                </a:solidFill>
                <a:latin typeface="+mj-lt"/>
                <a:ea typeface="+mj-ea"/>
                <a:cs typeface="+mj-cs"/>
              </a:rPr>
              <a:t>Experiment result</a:t>
            </a:r>
            <a:endParaRPr kumimoji="1" lang="en-US" altLang="en-US" sz="5400" kern="1200">
              <a:solidFill>
                <a:schemeClr val="tx1"/>
              </a:solidFill>
              <a:latin typeface="+mj-lt"/>
              <a:ea typeface="+mj-ea"/>
              <a:cs typeface="+mj-cs"/>
            </a:endParaRPr>
          </a:p>
        </p:txBody>
      </p:sp>
      <p:graphicFrame>
        <p:nvGraphicFramePr>
          <p:cNvPr id="5" name="표 4">
            <a:extLst>
              <a:ext uri="{FF2B5EF4-FFF2-40B4-BE49-F238E27FC236}">
                <a16:creationId xmlns:a16="http://schemas.microsoft.com/office/drawing/2014/main" id="{C933AAD0-1C7D-9444-B87F-BA28E0A995E2}"/>
              </a:ext>
            </a:extLst>
          </p:cNvPr>
          <p:cNvGraphicFramePr>
            <a:graphicFrameLocks noGrp="1"/>
          </p:cNvGraphicFramePr>
          <p:nvPr>
            <p:extLst>
              <p:ext uri="{D42A27DB-BD31-4B8C-83A1-F6EECF244321}">
                <p14:modId xmlns:p14="http://schemas.microsoft.com/office/powerpoint/2010/main" val="1388499798"/>
              </p:ext>
            </p:extLst>
          </p:nvPr>
        </p:nvGraphicFramePr>
        <p:xfrm>
          <a:off x="838200" y="1532820"/>
          <a:ext cx="10515599" cy="3588218"/>
        </p:xfrm>
        <a:graphic>
          <a:graphicData uri="http://schemas.openxmlformats.org/drawingml/2006/table">
            <a:tbl>
              <a:tblPr firstRow="1" bandRow="1">
                <a:tableStyleId>{5C22544A-7EE6-4342-B048-85BDC9FD1C3A}</a:tableStyleId>
              </a:tblPr>
              <a:tblGrid>
                <a:gridCol w="3042238">
                  <a:extLst>
                    <a:ext uri="{9D8B030D-6E8A-4147-A177-3AD203B41FA5}">
                      <a16:colId xmlns:a16="http://schemas.microsoft.com/office/drawing/2014/main" val="3894947436"/>
                    </a:ext>
                  </a:extLst>
                </a:gridCol>
                <a:gridCol w="2815483">
                  <a:extLst>
                    <a:ext uri="{9D8B030D-6E8A-4147-A177-3AD203B41FA5}">
                      <a16:colId xmlns:a16="http://schemas.microsoft.com/office/drawing/2014/main" val="1534775610"/>
                    </a:ext>
                  </a:extLst>
                </a:gridCol>
                <a:gridCol w="1746726">
                  <a:extLst>
                    <a:ext uri="{9D8B030D-6E8A-4147-A177-3AD203B41FA5}">
                      <a16:colId xmlns:a16="http://schemas.microsoft.com/office/drawing/2014/main" val="720652011"/>
                    </a:ext>
                  </a:extLst>
                </a:gridCol>
                <a:gridCol w="1455576">
                  <a:extLst>
                    <a:ext uri="{9D8B030D-6E8A-4147-A177-3AD203B41FA5}">
                      <a16:colId xmlns:a16="http://schemas.microsoft.com/office/drawing/2014/main" val="3213613040"/>
                    </a:ext>
                  </a:extLst>
                </a:gridCol>
                <a:gridCol w="1455576">
                  <a:extLst>
                    <a:ext uri="{9D8B030D-6E8A-4147-A177-3AD203B41FA5}">
                      <a16:colId xmlns:a16="http://schemas.microsoft.com/office/drawing/2014/main" val="1970431132"/>
                    </a:ext>
                  </a:extLst>
                </a:gridCol>
              </a:tblGrid>
              <a:tr h="822488">
                <a:tc>
                  <a:txBody>
                    <a:bodyPr/>
                    <a:lstStyle/>
                    <a:p>
                      <a:pPr algn="l" fontAlgn="ctr"/>
                      <a:endParaRPr lang="ko-Kore-KR" altLang="en-US" sz="2400" b="0" i="0" u="none" strike="noStrike">
                        <a:solidFill>
                          <a:srgbClr val="000000"/>
                        </a:solidFill>
                        <a:effectLst/>
                        <a:latin typeface="맑은 고딕" panose="020B0503020000020004" pitchFamily="34" charset="-127"/>
                        <a:ea typeface="맑은 고딕" panose="020B0503020000020004" pitchFamily="34" charset="-127"/>
                      </a:endParaRPr>
                    </a:p>
                  </a:txBody>
                  <a:tcPr marL="20542" marR="20542" marT="20542" marB="0" anchor="ctr"/>
                </a:tc>
                <a:tc>
                  <a:txBody>
                    <a:bodyPr/>
                    <a:lstStyle/>
                    <a:p>
                      <a:pPr algn="l" fontAlgn="ctr"/>
                      <a:r>
                        <a:rPr lang="en" sz="2400" u="none" strike="noStrike" dirty="0">
                          <a:effectLst/>
                        </a:rPr>
                        <a:t>Kernel density estimation</a:t>
                      </a:r>
                      <a:endParaRPr lang="en" sz="24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20542" marR="20542" marT="20542" marB="0" anchor="ctr"/>
                </a:tc>
                <a:tc>
                  <a:txBody>
                    <a:bodyPr/>
                    <a:lstStyle/>
                    <a:p>
                      <a:pPr algn="l" fontAlgn="ctr"/>
                      <a:r>
                        <a:rPr lang="en" sz="2400" u="none" strike="noStrike">
                          <a:effectLst/>
                        </a:rPr>
                        <a:t>Professional annotator</a:t>
                      </a:r>
                      <a:endParaRPr lang="en" sz="2400" b="0" i="0" u="none" strike="noStrike">
                        <a:solidFill>
                          <a:srgbClr val="000000"/>
                        </a:solidFill>
                        <a:effectLst/>
                        <a:latin typeface="맑은 고딕" panose="020B0503020000020004" pitchFamily="34" charset="-127"/>
                        <a:ea typeface="맑은 고딕" panose="020B0503020000020004" pitchFamily="34" charset="-127"/>
                      </a:endParaRPr>
                    </a:p>
                  </a:txBody>
                  <a:tcPr marL="20542" marR="20542" marT="20542" marB="0" anchor="ctr"/>
                </a:tc>
                <a:tc>
                  <a:txBody>
                    <a:bodyPr/>
                    <a:lstStyle/>
                    <a:p>
                      <a:pPr algn="l" fontAlgn="ctr"/>
                      <a:r>
                        <a:rPr lang="en" sz="2400" u="none" strike="noStrike">
                          <a:effectLst/>
                        </a:rPr>
                        <a:t>all data</a:t>
                      </a:r>
                      <a:endParaRPr lang="en" sz="2400" b="0" i="0" u="none" strike="noStrike">
                        <a:solidFill>
                          <a:srgbClr val="000000"/>
                        </a:solidFill>
                        <a:effectLst/>
                        <a:latin typeface="맑은 고딕" panose="020B0503020000020004" pitchFamily="34" charset="-127"/>
                        <a:ea typeface="맑은 고딕" panose="020B0503020000020004" pitchFamily="34" charset="-127"/>
                      </a:endParaRPr>
                    </a:p>
                  </a:txBody>
                  <a:tcPr marL="20542" marR="20542" marT="20542" marB="0" anchor="ctr"/>
                </a:tc>
                <a:tc>
                  <a:txBody>
                    <a:bodyPr/>
                    <a:lstStyle/>
                    <a:p>
                      <a:pPr algn="l" fontAlgn="ctr"/>
                      <a:r>
                        <a:rPr lang="en" sz="2400" u="none" strike="noStrike">
                          <a:effectLst/>
                        </a:rPr>
                        <a:t>mean value</a:t>
                      </a:r>
                      <a:endParaRPr lang="en" sz="2400" b="0" i="0" u="none" strike="noStrike">
                        <a:solidFill>
                          <a:srgbClr val="000000"/>
                        </a:solidFill>
                        <a:effectLst/>
                        <a:latin typeface="맑은 고딕" panose="020B0503020000020004" pitchFamily="34" charset="-127"/>
                        <a:ea typeface="맑은 고딕" panose="020B0503020000020004" pitchFamily="34" charset="-127"/>
                      </a:endParaRPr>
                    </a:p>
                  </a:txBody>
                  <a:tcPr marL="20542" marR="20542" marT="20542" marB="0" anchor="ctr"/>
                </a:tc>
                <a:extLst>
                  <a:ext uri="{0D108BD9-81ED-4DB2-BD59-A6C34878D82A}">
                    <a16:rowId xmlns:a16="http://schemas.microsoft.com/office/drawing/2014/main" val="2603813805"/>
                  </a:ext>
                </a:extLst>
              </a:tr>
              <a:tr h="460955">
                <a:tc>
                  <a:txBody>
                    <a:bodyPr/>
                    <a:lstStyle/>
                    <a:p>
                      <a:pPr algn="l" fontAlgn="ctr"/>
                      <a:r>
                        <a:rPr lang="en" sz="2200" u="none" strike="noStrike">
                          <a:effectLst/>
                        </a:rPr>
                        <a:t>SVM</a:t>
                      </a:r>
                      <a:endParaRPr lang="en" sz="2200" b="0" i="0" u="none" strike="noStrike">
                        <a:solidFill>
                          <a:srgbClr val="000000"/>
                        </a:solidFill>
                        <a:effectLst/>
                        <a:latin typeface="HCR Batang"/>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0.2</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0.1567</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0.1455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0.1875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extLst>
                  <a:ext uri="{0D108BD9-81ED-4DB2-BD59-A6C34878D82A}">
                    <a16:rowId xmlns:a16="http://schemas.microsoft.com/office/drawing/2014/main" val="54033878"/>
                  </a:ext>
                </a:extLst>
              </a:tr>
              <a:tr h="460955">
                <a:tc>
                  <a:txBody>
                    <a:bodyPr/>
                    <a:lstStyle/>
                    <a:p>
                      <a:pPr algn="l" fontAlgn="ctr"/>
                      <a:r>
                        <a:rPr lang="en" sz="2200" u="none" strike="noStrike">
                          <a:effectLst/>
                        </a:rPr>
                        <a:t>RandomForest</a:t>
                      </a:r>
                      <a:endParaRPr lang="en" sz="2200" b="0" i="0" u="none" strike="noStrike">
                        <a:solidFill>
                          <a:srgbClr val="000000"/>
                        </a:solidFill>
                        <a:effectLst/>
                        <a:latin typeface="HCR Batang"/>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0.175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0.1336</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0.1455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0.1375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extLst>
                  <a:ext uri="{0D108BD9-81ED-4DB2-BD59-A6C34878D82A}">
                    <a16:rowId xmlns:a16="http://schemas.microsoft.com/office/drawing/2014/main" val="3557510000"/>
                  </a:ext>
                </a:extLst>
              </a:tr>
              <a:tr h="460955">
                <a:tc>
                  <a:txBody>
                    <a:bodyPr/>
                    <a:lstStyle/>
                    <a:p>
                      <a:pPr algn="l" fontAlgn="ctr"/>
                      <a:r>
                        <a:rPr lang="en" sz="2200" u="none" strike="noStrike">
                          <a:effectLst/>
                        </a:rPr>
                        <a:t>Adaboost</a:t>
                      </a:r>
                      <a:endParaRPr lang="en" sz="2200" b="0" i="0" u="none" strike="noStrike">
                        <a:solidFill>
                          <a:srgbClr val="000000"/>
                        </a:solidFill>
                        <a:effectLst/>
                        <a:latin typeface="HCR Batang"/>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0.0875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0.1475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0.1255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0.175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extLst>
                  <a:ext uri="{0D108BD9-81ED-4DB2-BD59-A6C34878D82A}">
                    <a16:rowId xmlns:a16="http://schemas.microsoft.com/office/drawing/2014/main" val="159317622"/>
                  </a:ext>
                </a:extLst>
              </a:tr>
              <a:tr h="460955">
                <a:tc>
                  <a:txBody>
                    <a:bodyPr/>
                    <a:lstStyle/>
                    <a:p>
                      <a:pPr algn="l" fontAlgn="ctr"/>
                      <a:r>
                        <a:rPr lang="en" sz="2200" u="none" strike="noStrike">
                          <a:effectLst/>
                        </a:rPr>
                        <a:t>DecisionTree</a:t>
                      </a:r>
                      <a:endParaRPr lang="en" sz="2200" b="0" i="0" u="none" strike="noStrike">
                        <a:solidFill>
                          <a:srgbClr val="000000"/>
                        </a:solidFill>
                        <a:effectLst/>
                        <a:latin typeface="HCR Batang"/>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0.1152</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0.1369</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0.2125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extLst>
                  <a:ext uri="{0D108BD9-81ED-4DB2-BD59-A6C34878D82A}">
                    <a16:rowId xmlns:a16="http://schemas.microsoft.com/office/drawing/2014/main" val="3392641548"/>
                  </a:ext>
                </a:extLst>
              </a:tr>
              <a:tr h="460955">
                <a:tc>
                  <a:txBody>
                    <a:bodyPr/>
                    <a:lstStyle/>
                    <a:p>
                      <a:pPr algn="l" fontAlgn="ctr"/>
                      <a:r>
                        <a:rPr lang="en" sz="2200" u="none" strike="noStrike">
                          <a:effectLst/>
                        </a:rPr>
                        <a:t>SGDClassifier</a:t>
                      </a:r>
                      <a:endParaRPr lang="en" sz="2200" b="0" i="0" u="none" strike="noStrike">
                        <a:solidFill>
                          <a:srgbClr val="000000"/>
                        </a:solidFill>
                        <a:effectLst/>
                        <a:latin typeface="HCR Batang"/>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0.075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0.0553</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0.1327</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0.1125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extLst>
                  <a:ext uri="{0D108BD9-81ED-4DB2-BD59-A6C34878D82A}">
                    <a16:rowId xmlns:a16="http://schemas.microsoft.com/office/drawing/2014/main" val="3694153665"/>
                  </a:ext>
                </a:extLst>
              </a:tr>
              <a:tr h="460955">
                <a:tc>
                  <a:txBody>
                    <a:bodyPr/>
                    <a:lstStyle/>
                    <a:p>
                      <a:pPr algn="l" fontAlgn="ctr"/>
                      <a:r>
                        <a:rPr lang="en" sz="2200" u="none" strike="noStrike">
                          <a:effectLst/>
                        </a:rPr>
                        <a:t>MLPClassifier</a:t>
                      </a:r>
                      <a:endParaRPr lang="en" sz="2200" b="0" i="0" u="none" strike="noStrike">
                        <a:solidFill>
                          <a:srgbClr val="000000"/>
                        </a:solidFill>
                        <a:effectLst/>
                        <a:latin typeface="HCR Batang"/>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0.2375</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0.1567</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a:effectLst/>
                        </a:rPr>
                        <a:t>0.127</a:t>
                      </a:r>
                      <a:endParaRPr lang="en-US" altLang="ko-Kore-KR" sz="2400" b="0" i="0" u="none" strike="noStrike">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tc>
                  <a:txBody>
                    <a:bodyPr/>
                    <a:lstStyle/>
                    <a:p>
                      <a:pPr algn="l" fontAlgn="ctr"/>
                      <a:r>
                        <a:rPr lang="en-US" altLang="ko-Kore-KR" sz="2400" u="none" strike="noStrike" dirty="0">
                          <a:effectLst/>
                        </a:rPr>
                        <a:t>0.2</a:t>
                      </a:r>
                      <a:endParaRPr lang="en-US" altLang="ko-Kore-KR" sz="2400" b="0" i="0" u="none" strike="noStrike" dirty="0">
                        <a:solidFill>
                          <a:srgbClr val="000000"/>
                        </a:solidFill>
                        <a:effectLst/>
                        <a:latin typeface="Courier New" panose="02070309020205020404" pitchFamily="49" charset="0"/>
                        <a:ea typeface="맑은 고딕" panose="020B0503020000020004" pitchFamily="34" charset="-127"/>
                      </a:endParaRPr>
                    </a:p>
                  </a:txBody>
                  <a:tcPr marL="20542" marR="20542" marT="20542" marB="0" anchor="ctr"/>
                </a:tc>
                <a:extLst>
                  <a:ext uri="{0D108BD9-81ED-4DB2-BD59-A6C34878D82A}">
                    <a16:rowId xmlns:a16="http://schemas.microsoft.com/office/drawing/2014/main" val="2191414738"/>
                  </a:ext>
                </a:extLst>
              </a:tr>
            </a:tbl>
          </a:graphicData>
        </a:graphic>
      </p:graphicFrame>
      <p:sp>
        <p:nvSpPr>
          <p:cNvPr id="6" name="TextBox 5">
            <a:extLst>
              <a:ext uri="{FF2B5EF4-FFF2-40B4-BE49-F238E27FC236}">
                <a16:creationId xmlns:a16="http://schemas.microsoft.com/office/drawing/2014/main" id="{8872D05C-FDC5-3A43-AAE9-A2E60D829A42}"/>
              </a:ext>
            </a:extLst>
          </p:cNvPr>
          <p:cNvSpPr txBox="1"/>
          <p:nvPr/>
        </p:nvSpPr>
        <p:spPr>
          <a:xfrm>
            <a:off x="1714500" y="5429250"/>
            <a:ext cx="8658225" cy="830997"/>
          </a:xfrm>
          <a:prstGeom prst="rect">
            <a:avLst/>
          </a:prstGeom>
          <a:noFill/>
        </p:spPr>
        <p:txBody>
          <a:bodyPr wrap="square" rtlCol="0">
            <a:spAutoFit/>
          </a:bodyPr>
          <a:lstStyle/>
          <a:p>
            <a:pPr algn="ctr"/>
            <a:r>
              <a:rPr kumimoji="1" lang="en-US" altLang="ko-Kore-KR" sz="2400" dirty="0"/>
              <a:t>Classification accuracy for each classifier type </a:t>
            </a:r>
          </a:p>
          <a:p>
            <a:pPr algn="ctr"/>
            <a:r>
              <a:rPr kumimoji="1" lang="en-US" altLang="ko-Kore-KR" sz="2400" dirty="0"/>
              <a:t>and data preprocessing methods</a:t>
            </a:r>
            <a:endParaRPr kumimoji="1" lang="ko-Kore-KR" altLang="en-US" sz="2400" dirty="0"/>
          </a:p>
        </p:txBody>
      </p:sp>
    </p:spTree>
    <p:extLst>
      <p:ext uri="{BB962C8B-B14F-4D97-AF65-F5344CB8AC3E}">
        <p14:creationId xmlns:p14="http://schemas.microsoft.com/office/powerpoint/2010/main" val="758061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08EFA3-9B3A-1540-9EF6-C42BF5E6B28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kumimoji="1" lang="en-US" altLang="ko-Kore-KR" sz="5400" kern="1200">
                <a:solidFill>
                  <a:schemeClr val="tx1"/>
                </a:solidFill>
                <a:latin typeface="+mj-lt"/>
                <a:ea typeface="+mj-ea"/>
                <a:cs typeface="+mj-cs"/>
              </a:rPr>
              <a:t>Experiment result</a:t>
            </a:r>
            <a:endParaRPr kumimoji="1" lang="en-US" altLang="en-US" sz="5400" kern="1200">
              <a:solidFill>
                <a:schemeClr val="tx1"/>
              </a:solidFill>
              <a:latin typeface="+mj-lt"/>
              <a:ea typeface="+mj-ea"/>
              <a:cs typeface="+mj-cs"/>
            </a:endParaRPr>
          </a:p>
        </p:txBody>
      </p:sp>
      <p:graphicFrame>
        <p:nvGraphicFramePr>
          <p:cNvPr id="4" name="내용 개체 틀 3">
            <a:extLst>
              <a:ext uri="{FF2B5EF4-FFF2-40B4-BE49-F238E27FC236}">
                <a16:creationId xmlns:a16="http://schemas.microsoft.com/office/drawing/2014/main" id="{735CB100-1BC0-8C43-A963-AEE42083A49D}"/>
              </a:ext>
            </a:extLst>
          </p:cNvPr>
          <p:cNvGraphicFramePr>
            <a:graphicFrameLocks noGrp="1"/>
          </p:cNvGraphicFramePr>
          <p:nvPr>
            <p:ph idx="1"/>
            <p:extLst>
              <p:ext uri="{D42A27DB-BD31-4B8C-83A1-F6EECF244321}">
                <p14:modId xmlns:p14="http://schemas.microsoft.com/office/powerpoint/2010/main" val="75908726"/>
              </p:ext>
            </p:extLst>
          </p:nvPr>
        </p:nvGraphicFramePr>
        <p:xfrm>
          <a:off x="1678249" y="1678063"/>
          <a:ext cx="8835497" cy="3887444"/>
        </p:xfrm>
        <a:graphic>
          <a:graphicData uri="http://schemas.openxmlformats.org/drawingml/2006/table">
            <a:tbl>
              <a:tblPr firstRow="1" bandRow="1">
                <a:tableStyleId>{5C22544A-7EE6-4342-B048-85BDC9FD1C3A}</a:tableStyleId>
              </a:tblPr>
              <a:tblGrid>
                <a:gridCol w="3395179">
                  <a:extLst>
                    <a:ext uri="{9D8B030D-6E8A-4147-A177-3AD203B41FA5}">
                      <a16:colId xmlns:a16="http://schemas.microsoft.com/office/drawing/2014/main" val="2745883260"/>
                    </a:ext>
                  </a:extLst>
                </a:gridCol>
                <a:gridCol w="1958556">
                  <a:extLst>
                    <a:ext uri="{9D8B030D-6E8A-4147-A177-3AD203B41FA5}">
                      <a16:colId xmlns:a16="http://schemas.microsoft.com/office/drawing/2014/main" val="239634025"/>
                    </a:ext>
                  </a:extLst>
                </a:gridCol>
                <a:gridCol w="1740881">
                  <a:extLst>
                    <a:ext uri="{9D8B030D-6E8A-4147-A177-3AD203B41FA5}">
                      <a16:colId xmlns:a16="http://schemas.microsoft.com/office/drawing/2014/main" val="3346790960"/>
                    </a:ext>
                  </a:extLst>
                </a:gridCol>
                <a:gridCol w="1740881">
                  <a:extLst>
                    <a:ext uri="{9D8B030D-6E8A-4147-A177-3AD203B41FA5}">
                      <a16:colId xmlns:a16="http://schemas.microsoft.com/office/drawing/2014/main" val="998290107"/>
                    </a:ext>
                  </a:extLst>
                </a:gridCol>
              </a:tblGrid>
              <a:tr h="1144747">
                <a:tc>
                  <a:txBody>
                    <a:bodyPr/>
                    <a:lstStyle/>
                    <a:p>
                      <a:pPr algn="l" fontAlgn="ctr"/>
                      <a:endParaRPr lang="ko-Kore-KR" altLang="en-US" sz="27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l" fontAlgn="ctr"/>
                      <a:r>
                        <a:rPr lang="en" sz="2700" u="none" strike="noStrike">
                          <a:effectLst/>
                        </a:rPr>
                        <a:t>acc</a:t>
                      </a:r>
                      <a:endParaRPr lang="en"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l" fontAlgn="ctr"/>
                      <a:r>
                        <a:rPr lang="en" sz="2700" u="none" strike="noStrike">
                          <a:effectLst/>
                        </a:rPr>
                        <a:t>avg correct prediction confidence</a:t>
                      </a:r>
                      <a:endParaRPr lang="en"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l" fontAlgn="ctr"/>
                      <a:r>
                        <a:rPr lang="en" sz="2700" u="none" strike="noStrike">
                          <a:effectLst/>
                        </a:rPr>
                        <a:t>avg wrong prediction confidence</a:t>
                      </a:r>
                      <a:endParaRPr lang="en"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extLst>
                  <a:ext uri="{0D108BD9-81ED-4DB2-BD59-A6C34878D82A}">
                    <a16:rowId xmlns:a16="http://schemas.microsoft.com/office/drawing/2014/main" val="910192048"/>
                  </a:ext>
                </a:extLst>
              </a:tr>
              <a:tr h="795205">
                <a:tc>
                  <a:txBody>
                    <a:bodyPr/>
                    <a:lstStyle/>
                    <a:p>
                      <a:pPr algn="l" fontAlgn="ctr"/>
                      <a:r>
                        <a:rPr lang="en" sz="2700" u="none" strike="noStrike" dirty="0">
                          <a:effectLst/>
                        </a:rPr>
                        <a:t>One-hot encoding(baseline)</a:t>
                      </a:r>
                      <a:endParaRPr lang="en" sz="27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0.8375</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0.9614</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dirty="0">
                          <a:effectLst/>
                        </a:rPr>
                        <a:t>0.9003</a:t>
                      </a:r>
                      <a:endParaRPr lang="en-US" altLang="ko-Kore-KR" sz="27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extLst>
                  <a:ext uri="{0D108BD9-81ED-4DB2-BD59-A6C34878D82A}">
                    <a16:rowId xmlns:a16="http://schemas.microsoft.com/office/drawing/2014/main" val="397319073"/>
                  </a:ext>
                </a:extLst>
              </a:tr>
              <a:tr h="445665">
                <a:tc>
                  <a:txBody>
                    <a:bodyPr/>
                    <a:lstStyle/>
                    <a:p>
                      <a:pPr algn="l" fontAlgn="ctr"/>
                      <a:r>
                        <a:rPr lang="en" sz="2700" u="none" strike="noStrike">
                          <a:effectLst/>
                        </a:rPr>
                        <a:t>label smoothing</a:t>
                      </a:r>
                      <a:endParaRPr lang="en"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0.85</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0.9539</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0.7795</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extLst>
                  <a:ext uri="{0D108BD9-81ED-4DB2-BD59-A6C34878D82A}">
                    <a16:rowId xmlns:a16="http://schemas.microsoft.com/office/drawing/2014/main" val="1822973295"/>
                  </a:ext>
                </a:extLst>
              </a:tr>
              <a:tr h="445665">
                <a:tc>
                  <a:txBody>
                    <a:bodyPr/>
                    <a:lstStyle/>
                    <a:p>
                      <a:pPr algn="l" fontAlgn="ctr"/>
                      <a:r>
                        <a:rPr lang="en" sz="2700" u="none" strike="noStrike">
                          <a:effectLst/>
                        </a:rPr>
                        <a:t>online label smoothing</a:t>
                      </a:r>
                      <a:endParaRPr lang="en"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0.8375</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0.9357</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0.8441</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extLst>
                  <a:ext uri="{0D108BD9-81ED-4DB2-BD59-A6C34878D82A}">
                    <a16:rowId xmlns:a16="http://schemas.microsoft.com/office/drawing/2014/main" val="756264599"/>
                  </a:ext>
                </a:extLst>
              </a:tr>
              <a:tr h="445665">
                <a:tc>
                  <a:txBody>
                    <a:bodyPr/>
                    <a:lstStyle/>
                    <a:p>
                      <a:pPr algn="l" fontAlgn="ctr"/>
                      <a:r>
                        <a:rPr lang="en" sz="2700" u="none" strike="noStrike">
                          <a:effectLst/>
                        </a:rPr>
                        <a:t>bootstrapping hard</a:t>
                      </a:r>
                      <a:endParaRPr lang="en"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0.8</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0.9381</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0.8884</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extLst>
                  <a:ext uri="{0D108BD9-81ED-4DB2-BD59-A6C34878D82A}">
                    <a16:rowId xmlns:a16="http://schemas.microsoft.com/office/drawing/2014/main" val="3165122089"/>
                  </a:ext>
                </a:extLst>
              </a:tr>
              <a:tr h="445665">
                <a:tc>
                  <a:txBody>
                    <a:bodyPr/>
                    <a:lstStyle/>
                    <a:p>
                      <a:pPr algn="l" fontAlgn="ctr"/>
                      <a:r>
                        <a:rPr lang="en" sz="2700" u="none" strike="noStrike">
                          <a:effectLst/>
                        </a:rPr>
                        <a:t>bootstrapping soft</a:t>
                      </a:r>
                      <a:endParaRPr lang="en"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a:effectLst/>
                        </a:rPr>
                        <a:t>0.85</a:t>
                      </a:r>
                      <a:endParaRPr lang="en-US" altLang="ko-Kore-KR" sz="2700" b="0" i="0" u="none" strike="noStrike">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dirty="0">
                          <a:effectLst/>
                        </a:rPr>
                        <a:t>0.9623</a:t>
                      </a:r>
                      <a:endParaRPr lang="en-US" altLang="ko-Kore-KR" sz="27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tc>
                  <a:txBody>
                    <a:bodyPr/>
                    <a:lstStyle/>
                    <a:p>
                      <a:pPr algn="r" fontAlgn="ctr"/>
                      <a:r>
                        <a:rPr lang="en-US" altLang="ko-Kore-KR" sz="2700" u="none" strike="noStrike" dirty="0">
                          <a:effectLst/>
                        </a:rPr>
                        <a:t>0.8608</a:t>
                      </a:r>
                      <a:endParaRPr lang="en-US" altLang="ko-Kore-KR" sz="27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23692" marR="23692" marT="23692" marB="0" anchor="ctr"/>
                </a:tc>
                <a:extLst>
                  <a:ext uri="{0D108BD9-81ED-4DB2-BD59-A6C34878D82A}">
                    <a16:rowId xmlns:a16="http://schemas.microsoft.com/office/drawing/2014/main" val="397301206"/>
                  </a:ext>
                </a:extLst>
              </a:tr>
            </a:tbl>
          </a:graphicData>
        </a:graphic>
      </p:graphicFrame>
      <p:sp>
        <p:nvSpPr>
          <p:cNvPr id="5" name="TextBox 4">
            <a:extLst>
              <a:ext uri="{FF2B5EF4-FFF2-40B4-BE49-F238E27FC236}">
                <a16:creationId xmlns:a16="http://schemas.microsoft.com/office/drawing/2014/main" id="{45B4CFF3-5CC1-6F49-8DA3-4F626D910B75}"/>
              </a:ext>
            </a:extLst>
          </p:cNvPr>
          <p:cNvSpPr txBox="1"/>
          <p:nvPr/>
        </p:nvSpPr>
        <p:spPr>
          <a:xfrm>
            <a:off x="1766884" y="5735913"/>
            <a:ext cx="8658225" cy="461665"/>
          </a:xfrm>
          <a:prstGeom prst="rect">
            <a:avLst/>
          </a:prstGeom>
          <a:noFill/>
        </p:spPr>
        <p:txBody>
          <a:bodyPr wrap="square" rtlCol="0">
            <a:spAutoFit/>
          </a:bodyPr>
          <a:lstStyle/>
          <a:p>
            <a:pPr algn="ctr"/>
            <a:r>
              <a:rPr kumimoji="1" lang="en-US" altLang="ko-Kore-KR" sz="2400" dirty="0"/>
              <a:t>Accuracy and confidence results for loss-function modifications</a:t>
            </a:r>
            <a:endParaRPr kumimoji="1" lang="ko-Kore-KR" altLang="en-US" sz="2400" dirty="0"/>
          </a:p>
        </p:txBody>
      </p:sp>
    </p:spTree>
    <p:extLst>
      <p:ext uri="{BB962C8B-B14F-4D97-AF65-F5344CB8AC3E}">
        <p14:creationId xmlns:p14="http://schemas.microsoft.com/office/powerpoint/2010/main" val="3363844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1FCE4C-9873-3245-AFE0-54AF58D4BD68}"/>
              </a:ext>
            </a:extLst>
          </p:cNvPr>
          <p:cNvSpPr>
            <a:spLocks noGrp="1"/>
          </p:cNvSpPr>
          <p:nvPr>
            <p:ph type="title"/>
          </p:nvPr>
        </p:nvSpPr>
        <p:spPr/>
        <p:txBody>
          <a:bodyPr/>
          <a:lstStyle/>
          <a:p>
            <a:r>
              <a:rPr kumimoji="1" lang="en-US" altLang="ko-Kore-KR" dirty="0"/>
              <a:t>Experiment result</a:t>
            </a:r>
            <a:endParaRPr kumimoji="1" lang="ko-Kore-KR" altLang="en-US" dirty="0"/>
          </a:p>
        </p:txBody>
      </p:sp>
      <p:sp>
        <p:nvSpPr>
          <p:cNvPr id="3" name="내용 개체 틀 2">
            <a:extLst>
              <a:ext uri="{FF2B5EF4-FFF2-40B4-BE49-F238E27FC236}">
                <a16:creationId xmlns:a16="http://schemas.microsoft.com/office/drawing/2014/main" id="{329B4F73-4831-0947-980D-89765C30D6F8}"/>
              </a:ext>
            </a:extLst>
          </p:cNvPr>
          <p:cNvSpPr>
            <a:spLocks noGrp="1"/>
          </p:cNvSpPr>
          <p:nvPr>
            <p:ph idx="1"/>
          </p:nvPr>
        </p:nvSpPr>
        <p:spPr/>
        <p:txBody>
          <a:bodyPr/>
          <a:lstStyle/>
          <a:p>
            <a:r>
              <a:rPr kumimoji="1" lang="en-US" altLang="ko-Kore-KR" dirty="0"/>
              <a:t>Auxiliary classifier shows poor performance</a:t>
            </a:r>
          </a:p>
          <a:p>
            <a:endParaRPr kumimoji="1" lang="en-US" altLang="ko-Kore-KR" dirty="0"/>
          </a:p>
          <a:p>
            <a:r>
              <a:rPr kumimoji="1" lang="en-US" altLang="ko-Kore-KR" dirty="0"/>
              <a:t>Annotation data alone is not enough to classify the players</a:t>
            </a:r>
          </a:p>
          <a:p>
            <a:endParaRPr kumimoji="1" lang="en-US" altLang="ko-Kore-KR" dirty="0"/>
          </a:p>
          <a:p>
            <a:r>
              <a:rPr kumimoji="1" lang="en-US" altLang="ko-Kore-KR" dirty="0" smtClean="0"/>
              <a:t>Loss functions for noisy label learning </a:t>
            </a:r>
            <a:r>
              <a:rPr kumimoji="1" lang="en-US" altLang="ko-Kore-KR" dirty="0" smtClean="0"/>
              <a:t>slightly improves accuracy and </a:t>
            </a:r>
            <a:r>
              <a:rPr kumimoji="1" lang="en-US" altLang="ko-Kore-KR" dirty="0"/>
              <a:t>significantly improve the </a:t>
            </a:r>
            <a:r>
              <a:rPr kumimoji="1" lang="en-US" altLang="ko-Kore-KR" dirty="0" smtClean="0"/>
              <a:t>confidence wrong prediction.</a:t>
            </a:r>
            <a:endParaRPr kumimoji="1" lang="en-US" altLang="ko-Kore-KR" dirty="0"/>
          </a:p>
          <a:p>
            <a:endParaRPr kumimoji="1" lang="ko-Kore-KR" altLang="en-US" dirty="0"/>
          </a:p>
        </p:txBody>
      </p:sp>
    </p:spTree>
    <p:extLst>
      <p:ext uri="{BB962C8B-B14F-4D97-AF65-F5344CB8AC3E}">
        <p14:creationId xmlns:p14="http://schemas.microsoft.com/office/powerpoint/2010/main" val="3183956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AB5F86-B764-D943-8483-1968D9FE4061}"/>
              </a:ext>
            </a:extLst>
          </p:cNvPr>
          <p:cNvSpPr>
            <a:spLocks noGrp="1"/>
          </p:cNvSpPr>
          <p:nvPr>
            <p:ph type="title"/>
          </p:nvPr>
        </p:nvSpPr>
        <p:spPr/>
        <p:txBody>
          <a:bodyPr/>
          <a:lstStyle/>
          <a:p>
            <a:r>
              <a:rPr kumimoji="1" lang="en-US" altLang="ko-Kore-KR" dirty="0"/>
              <a:t>Motivation</a:t>
            </a:r>
            <a:endParaRPr kumimoji="1" lang="ko-Kore-KR" altLang="en-US" dirty="0"/>
          </a:p>
        </p:txBody>
      </p:sp>
      <p:sp>
        <p:nvSpPr>
          <p:cNvPr id="3" name="내용 개체 틀 2">
            <a:extLst>
              <a:ext uri="{FF2B5EF4-FFF2-40B4-BE49-F238E27FC236}">
                <a16:creationId xmlns:a16="http://schemas.microsoft.com/office/drawing/2014/main" id="{3D2BA54F-E1C8-374E-8DAD-7D038430E6A6}"/>
              </a:ext>
            </a:extLst>
          </p:cNvPr>
          <p:cNvSpPr>
            <a:spLocks noGrp="1"/>
          </p:cNvSpPr>
          <p:nvPr>
            <p:ph idx="1"/>
          </p:nvPr>
        </p:nvSpPr>
        <p:spPr>
          <a:xfrm>
            <a:off x="838200" y="1825625"/>
            <a:ext cx="4715933" cy="4351338"/>
          </a:xfrm>
        </p:spPr>
        <p:txBody>
          <a:bodyPr/>
          <a:lstStyle/>
          <a:p>
            <a:r>
              <a:rPr kumimoji="1" lang="en-US" altLang="ko-Kore-KR" dirty="0" err="1"/>
              <a:t>MusicBert</a:t>
            </a:r>
            <a:r>
              <a:rPr kumimoji="1" lang="en-US" altLang="ko-Kore-KR" dirty="0"/>
              <a:t> takes MIDI file input to classify performer ID</a:t>
            </a:r>
          </a:p>
          <a:p>
            <a:endParaRPr kumimoji="1" lang="en-US" altLang="ko-Kore-KR" dirty="0"/>
          </a:p>
          <a:p>
            <a:r>
              <a:rPr kumimoji="1" lang="en-US" altLang="ko-Kore-KR" dirty="0"/>
              <a:t>Utilizing the annotation data could help improve performance of classification</a:t>
            </a:r>
            <a:endParaRPr kumimoji="1" lang="ko-Kore-KR" altLang="en-US" dirty="0"/>
          </a:p>
        </p:txBody>
      </p:sp>
      <p:sp>
        <p:nvSpPr>
          <p:cNvPr id="4" name="직사각형 3">
            <a:extLst>
              <a:ext uri="{FF2B5EF4-FFF2-40B4-BE49-F238E27FC236}">
                <a16:creationId xmlns:a16="http://schemas.microsoft.com/office/drawing/2014/main" id="{E81CF5D1-AEB5-1E49-9DC8-7B14563C6DB7}"/>
              </a:ext>
            </a:extLst>
          </p:cNvPr>
          <p:cNvSpPr/>
          <p:nvPr/>
        </p:nvSpPr>
        <p:spPr>
          <a:xfrm>
            <a:off x="7744179" y="2277533"/>
            <a:ext cx="2551289" cy="23029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dirty="0" err="1">
                <a:solidFill>
                  <a:sysClr val="windowText" lastClr="000000"/>
                </a:solidFill>
              </a:rPr>
              <a:t>MusicBert</a:t>
            </a:r>
            <a:endParaRPr kumimoji="1" lang="ko-Kore-KR" altLang="en-US" sz="2400" dirty="0">
              <a:solidFill>
                <a:sysClr val="windowText" lastClr="000000"/>
              </a:solidFill>
            </a:endParaRPr>
          </a:p>
        </p:txBody>
      </p:sp>
      <p:sp>
        <p:nvSpPr>
          <p:cNvPr id="5" name="TextBox 4">
            <a:extLst>
              <a:ext uri="{FF2B5EF4-FFF2-40B4-BE49-F238E27FC236}">
                <a16:creationId xmlns:a16="http://schemas.microsoft.com/office/drawing/2014/main" id="{2DB6AE65-0EFC-C14D-8427-DCED67EC6CDA}"/>
              </a:ext>
            </a:extLst>
          </p:cNvPr>
          <p:cNvSpPr txBox="1"/>
          <p:nvPr/>
        </p:nvSpPr>
        <p:spPr>
          <a:xfrm>
            <a:off x="7744179" y="1230489"/>
            <a:ext cx="2551289" cy="461665"/>
          </a:xfrm>
          <a:prstGeom prst="rect">
            <a:avLst/>
          </a:prstGeom>
          <a:noFill/>
        </p:spPr>
        <p:txBody>
          <a:bodyPr wrap="square" rtlCol="0">
            <a:spAutoFit/>
          </a:bodyPr>
          <a:lstStyle/>
          <a:p>
            <a:pPr algn="ctr"/>
            <a:r>
              <a:rPr kumimoji="1" lang="en-US" altLang="ko-Kore-KR" sz="2400" dirty="0"/>
              <a:t>MIDI file</a:t>
            </a:r>
            <a:endParaRPr kumimoji="1" lang="ko-Kore-KR" altLang="en-US" sz="2400" dirty="0"/>
          </a:p>
        </p:txBody>
      </p:sp>
      <p:cxnSp>
        <p:nvCxnSpPr>
          <p:cNvPr id="7" name="직선 화살표 연결선 6">
            <a:extLst>
              <a:ext uri="{FF2B5EF4-FFF2-40B4-BE49-F238E27FC236}">
                <a16:creationId xmlns:a16="http://schemas.microsoft.com/office/drawing/2014/main" id="{03D83201-162B-3543-99C4-0C2DE38DA112}"/>
              </a:ext>
            </a:extLst>
          </p:cNvPr>
          <p:cNvCxnSpPr/>
          <p:nvPr/>
        </p:nvCxnSpPr>
        <p:spPr>
          <a:xfrm>
            <a:off x="9019823" y="1701977"/>
            <a:ext cx="0" cy="454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직선 화살표 연결선 7">
            <a:extLst>
              <a:ext uri="{FF2B5EF4-FFF2-40B4-BE49-F238E27FC236}">
                <a16:creationId xmlns:a16="http://schemas.microsoft.com/office/drawing/2014/main" id="{4256896F-69A4-804D-98CB-7E70503F52FC}"/>
              </a:ext>
            </a:extLst>
          </p:cNvPr>
          <p:cNvCxnSpPr/>
          <p:nvPr/>
        </p:nvCxnSpPr>
        <p:spPr>
          <a:xfrm>
            <a:off x="9019823" y="4693537"/>
            <a:ext cx="0" cy="454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1012AAA9-A538-E64B-AC36-A5DD65BE659E}"/>
              </a:ext>
            </a:extLst>
          </p:cNvPr>
          <p:cNvSpPr txBox="1"/>
          <p:nvPr/>
        </p:nvSpPr>
        <p:spPr>
          <a:xfrm>
            <a:off x="7749823" y="5221110"/>
            <a:ext cx="2551289" cy="461665"/>
          </a:xfrm>
          <a:prstGeom prst="rect">
            <a:avLst/>
          </a:prstGeom>
          <a:noFill/>
        </p:spPr>
        <p:txBody>
          <a:bodyPr wrap="square" rtlCol="0">
            <a:spAutoFit/>
          </a:bodyPr>
          <a:lstStyle/>
          <a:p>
            <a:pPr algn="ctr"/>
            <a:r>
              <a:rPr kumimoji="1" lang="en-US" altLang="ko-Kore-KR" sz="2400" dirty="0"/>
              <a:t>Performer ID</a:t>
            </a:r>
            <a:endParaRPr kumimoji="1" lang="ko-Kore-KR" altLang="en-US" sz="2400" dirty="0"/>
          </a:p>
        </p:txBody>
      </p:sp>
    </p:spTree>
    <p:extLst>
      <p:ext uri="{BB962C8B-B14F-4D97-AF65-F5344CB8AC3E}">
        <p14:creationId xmlns:p14="http://schemas.microsoft.com/office/powerpoint/2010/main" val="306526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5CB790-4560-244F-833A-B5E7D39FC532}"/>
              </a:ext>
            </a:extLst>
          </p:cNvPr>
          <p:cNvSpPr>
            <a:spLocks noGrp="1"/>
          </p:cNvSpPr>
          <p:nvPr>
            <p:ph type="title"/>
          </p:nvPr>
        </p:nvSpPr>
        <p:spPr/>
        <p:txBody>
          <a:bodyPr/>
          <a:lstStyle/>
          <a:p>
            <a:r>
              <a:rPr kumimoji="1" lang="en-US" altLang="ko-Kore-KR" dirty="0"/>
              <a:t>Auxiliary Classifier</a:t>
            </a:r>
            <a:endParaRPr kumimoji="1" lang="ko-Kore-KR" altLang="en-US" dirty="0"/>
          </a:p>
        </p:txBody>
      </p:sp>
      <p:sp>
        <p:nvSpPr>
          <p:cNvPr id="4" name="직사각형 3">
            <a:extLst>
              <a:ext uri="{FF2B5EF4-FFF2-40B4-BE49-F238E27FC236}">
                <a16:creationId xmlns:a16="http://schemas.microsoft.com/office/drawing/2014/main" id="{7EB640F3-3463-8541-8875-ECBF75E009E3}"/>
              </a:ext>
            </a:extLst>
          </p:cNvPr>
          <p:cNvSpPr/>
          <p:nvPr/>
        </p:nvSpPr>
        <p:spPr>
          <a:xfrm>
            <a:off x="2506134" y="2414825"/>
            <a:ext cx="1896532" cy="17921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dirty="0" err="1">
                <a:solidFill>
                  <a:sysClr val="windowText" lastClr="000000"/>
                </a:solidFill>
              </a:rPr>
              <a:t>MusicBert</a:t>
            </a:r>
            <a:endParaRPr kumimoji="1" lang="ko-Kore-KR" altLang="en-US" sz="2000" dirty="0">
              <a:solidFill>
                <a:sysClr val="windowText" lastClr="000000"/>
              </a:solidFill>
            </a:endParaRPr>
          </a:p>
        </p:txBody>
      </p:sp>
      <p:sp>
        <p:nvSpPr>
          <p:cNvPr id="5" name="TextBox 4">
            <a:extLst>
              <a:ext uri="{FF2B5EF4-FFF2-40B4-BE49-F238E27FC236}">
                <a16:creationId xmlns:a16="http://schemas.microsoft.com/office/drawing/2014/main" id="{61A1982C-5642-034D-BE83-C83FAB7C623C}"/>
              </a:ext>
            </a:extLst>
          </p:cNvPr>
          <p:cNvSpPr txBox="1"/>
          <p:nvPr/>
        </p:nvSpPr>
        <p:spPr>
          <a:xfrm>
            <a:off x="2178756" y="1444980"/>
            <a:ext cx="2551289" cy="400110"/>
          </a:xfrm>
          <a:prstGeom prst="rect">
            <a:avLst/>
          </a:prstGeom>
          <a:noFill/>
        </p:spPr>
        <p:txBody>
          <a:bodyPr wrap="square" rtlCol="0">
            <a:spAutoFit/>
          </a:bodyPr>
          <a:lstStyle/>
          <a:p>
            <a:pPr algn="ctr"/>
            <a:r>
              <a:rPr kumimoji="1" lang="en-US" altLang="ko-Kore-KR" sz="2000" dirty="0"/>
              <a:t>MIDI file</a:t>
            </a:r>
            <a:endParaRPr kumimoji="1" lang="ko-Kore-KR" altLang="en-US" sz="2000" dirty="0"/>
          </a:p>
        </p:txBody>
      </p:sp>
      <p:cxnSp>
        <p:nvCxnSpPr>
          <p:cNvPr id="6" name="직선 화살표 연결선 5">
            <a:extLst>
              <a:ext uri="{FF2B5EF4-FFF2-40B4-BE49-F238E27FC236}">
                <a16:creationId xmlns:a16="http://schemas.microsoft.com/office/drawing/2014/main" id="{FFD8BC3A-A41D-404C-B4E0-D3F83285EAB2}"/>
              </a:ext>
            </a:extLst>
          </p:cNvPr>
          <p:cNvCxnSpPr/>
          <p:nvPr/>
        </p:nvCxnSpPr>
        <p:spPr>
          <a:xfrm>
            <a:off x="3454400" y="1860023"/>
            <a:ext cx="0" cy="454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직선 화살표 연결선 6">
            <a:extLst>
              <a:ext uri="{FF2B5EF4-FFF2-40B4-BE49-F238E27FC236}">
                <a16:creationId xmlns:a16="http://schemas.microsoft.com/office/drawing/2014/main" id="{BA44823A-DA53-6145-927F-6E5BB3A8E75C}"/>
              </a:ext>
            </a:extLst>
          </p:cNvPr>
          <p:cNvCxnSpPr/>
          <p:nvPr/>
        </p:nvCxnSpPr>
        <p:spPr>
          <a:xfrm>
            <a:off x="3454400" y="4285633"/>
            <a:ext cx="0" cy="454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AA13E760-438A-5D41-BB38-CA00B586E7F7}"/>
              </a:ext>
            </a:extLst>
          </p:cNvPr>
          <p:cNvSpPr txBox="1"/>
          <p:nvPr/>
        </p:nvSpPr>
        <p:spPr>
          <a:xfrm>
            <a:off x="2178756" y="4779817"/>
            <a:ext cx="2551289" cy="400110"/>
          </a:xfrm>
          <a:prstGeom prst="rect">
            <a:avLst/>
          </a:prstGeom>
          <a:noFill/>
        </p:spPr>
        <p:txBody>
          <a:bodyPr wrap="square" rtlCol="0">
            <a:spAutoFit/>
          </a:bodyPr>
          <a:lstStyle/>
          <a:p>
            <a:pPr algn="ctr"/>
            <a:r>
              <a:rPr kumimoji="1" lang="en-US" altLang="ko-Kore-KR" sz="2000" dirty="0" err="1"/>
              <a:t>Softmax</a:t>
            </a:r>
            <a:r>
              <a:rPr kumimoji="1" lang="en-US" altLang="ko-Kore-KR" sz="2000" dirty="0"/>
              <a:t> output</a:t>
            </a:r>
            <a:endParaRPr kumimoji="1" lang="ko-Kore-KR" altLang="en-US" sz="2000" dirty="0"/>
          </a:p>
        </p:txBody>
      </p:sp>
      <p:sp>
        <p:nvSpPr>
          <p:cNvPr id="16" name="직사각형 15">
            <a:extLst>
              <a:ext uri="{FF2B5EF4-FFF2-40B4-BE49-F238E27FC236}">
                <a16:creationId xmlns:a16="http://schemas.microsoft.com/office/drawing/2014/main" id="{E23641E6-9A72-5E47-8A2B-FDF8A81F4619}"/>
              </a:ext>
            </a:extLst>
          </p:cNvPr>
          <p:cNvSpPr/>
          <p:nvPr/>
        </p:nvSpPr>
        <p:spPr>
          <a:xfrm>
            <a:off x="6677382" y="2431758"/>
            <a:ext cx="1896532" cy="179211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dirty="0">
                <a:solidFill>
                  <a:sysClr val="windowText" lastClr="000000"/>
                </a:solidFill>
              </a:rPr>
              <a:t>Auxiliary</a:t>
            </a:r>
          </a:p>
          <a:p>
            <a:pPr algn="ctr"/>
            <a:r>
              <a:rPr kumimoji="1" lang="en-US" altLang="ko-Kore-KR" sz="2000" dirty="0">
                <a:solidFill>
                  <a:sysClr val="windowText" lastClr="000000"/>
                </a:solidFill>
              </a:rPr>
              <a:t>Classifier</a:t>
            </a:r>
            <a:endParaRPr kumimoji="1" lang="ko-Kore-KR" altLang="en-US" sz="2000" dirty="0">
              <a:solidFill>
                <a:sysClr val="windowText" lastClr="000000"/>
              </a:solidFill>
            </a:endParaRPr>
          </a:p>
        </p:txBody>
      </p:sp>
      <p:sp>
        <p:nvSpPr>
          <p:cNvPr id="17" name="TextBox 16">
            <a:extLst>
              <a:ext uri="{FF2B5EF4-FFF2-40B4-BE49-F238E27FC236}">
                <a16:creationId xmlns:a16="http://schemas.microsoft.com/office/drawing/2014/main" id="{DC895400-A135-C740-BE52-FDBF5905A991}"/>
              </a:ext>
            </a:extLst>
          </p:cNvPr>
          <p:cNvSpPr txBox="1"/>
          <p:nvPr/>
        </p:nvSpPr>
        <p:spPr>
          <a:xfrm>
            <a:off x="6350004" y="1236133"/>
            <a:ext cx="2551289" cy="707886"/>
          </a:xfrm>
          <a:prstGeom prst="rect">
            <a:avLst/>
          </a:prstGeom>
          <a:noFill/>
        </p:spPr>
        <p:txBody>
          <a:bodyPr wrap="square" rtlCol="0">
            <a:spAutoFit/>
          </a:bodyPr>
          <a:lstStyle/>
          <a:p>
            <a:pPr algn="ctr"/>
            <a:r>
              <a:rPr kumimoji="1" lang="en-US" altLang="ko-Kore-KR" sz="2000" dirty="0"/>
              <a:t>Corresponding</a:t>
            </a:r>
          </a:p>
          <a:p>
            <a:pPr algn="ctr"/>
            <a:r>
              <a:rPr kumimoji="1" lang="en-US" altLang="ko-Kore-KR" sz="2000" dirty="0"/>
              <a:t>annotation</a:t>
            </a:r>
            <a:endParaRPr kumimoji="1" lang="ko-Kore-KR" altLang="en-US" sz="2000" dirty="0"/>
          </a:p>
        </p:txBody>
      </p:sp>
      <p:cxnSp>
        <p:nvCxnSpPr>
          <p:cNvPr id="18" name="직선 화살표 연결선 17">
            <a:extLst>
              <a:ext uri="{FF2B5EF4-FFF2-40B4-BE49-F238E27FC236}">
                <a16:creationId xmlns:a16="http://schemas.microsoft.com/office/drawing/2014/main" id="{46086503-D3B0-1D48-BEE4-0BDFD46716AE}"/>
              </a:ext>
            </a:extLst>
          </p:cNvPr>
          <p:cNvCxnSpPr/>
          <p:nvPr/>
        </p:nvCxnSpPr>
        <p:spPr>
          <a:xfrm>
            <a:off x="7625648" y="1876956"/>
            <a:ext cx="0" cy="454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직선 화살표 연결선 18">
            <a:extLst>
              <a:ext uri="{FF2B5EF4-FFF2-40B4-BE49-F238E27FC236}">
                <a16:creationId xmlns:a16="http://schemas.microsoft.com/office/drawing/2014/main" id="{2807168C-3067-D04D-9B2E-09BF7ABF2B30}"/>
              </a:ext>
            </a:extLst>
          </p:cNvPr>
          <p:cNvCxnSpPr/>
          <p:nvPr/>
        </p:nvCxnSpPr>
        <p:spPr>
          <a:xfrm>
            <a:off x="7625648" y="4302566"/>
            <a:ext cx="0" cy="454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7F57A3EF-7578-2F41-AA9B-D257D3B735EA}"/>
              </a:ext>
            </a:extLst>
          </p:cNvPr>
          <p:cNvSpPr txBox="1"/>
          <p:nvPr/>
        </p:nvSpPr>
        <p:spPr>
          <a:xfrm>
            <a:off x="6350004" y="4796750"/>
            <a:ext cx="2551289" cy="400110"/>
          </a:xfrm>
          <a:prstGeom prst="rect">
            <a:avLst/>
          </a:prstGeom>
          <a:noFill/>
        </p:spPr>
        <p:txBody>
          <a:bodyPr wrap="square" rtlCol="0">
            <a:spAutoFit/>
          </a:bodyPr>
          <a:lstStyle/>
          <a:p>
            <a:pPr algn="ctr"/>
            <a:r>
              <a:rPr kumimoji="1" lang="en-US" altLang="ko-Kore-KR" sz="2000" dirty="0" err="1"/>
              <a:t>Softmax</a:t>
            </a:r>
            <a:r>
              <a:rPr kumimoji="1" lang="en-US" altLang="ko-Kore-KR" sz="2000" dirty="0"/>
              <a:t> output</a:t>
            </a:r>
            <a:endParaRPr kumimoji="1" lang="ko-Kore-KR" altLang="en-US" sz="2000" dirty="0"/>
          </a:p>
        </p:txBody>
      </p:sp>
      <p:cxnSp>
        <p:nvCxnSpPr>
          <p:cNvPr id="22" name="직선 화살표 연결선 21">
            <a:extLst>
              <a:ext uri="{FF2B5EF4-FFF2-40B4-BE49-F238E27FC236}">
                <a16:creationId xmlns:a16="http://schemas.microsoft.com/office/drawing/2014/main" id="{F553D1A8-86C6-AE43-AE98-55CEA234D65C}"/>
              </a:ext>
            </a:extLst>
          </p:cNvPr>
          <p:cNvCxnSpPr>
            <a:cxnSpLocks/>
          </p:cNvCxnSpPr>
          <p:nvPr/>
        </p:nvCxnSpPr>
        <p:spPr>
          <a:xfrm>
            <a:off x="4402666" y="1645035"/>
            <a:ext cx="20997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직선 화살표 연결선 25">
            <a:extLst>
              <a:ext uri="{FF2B5EF4-FFF2-40B4-BE49-F238E27FC236}">
                <a16:creationId xmlns:a16="http://schemas.microsoft.com/office/drawing/2014/main" id="{DEDBBB06-151C-5C40-868F-66254B151819}"/>
              </a:ext>
            </a:extLst>
          </p:cNvPr>
          <p:cNvCxnSpPr>
            <a:cxnSpLocks/>
          </p:cNvCxnSpPr>
          <p:nvPr/>
        </p:nvCxnSpPr>
        <p:spPr>
          <a:xfrm>
            <a:off x="3454400" y="5196860"/>
            <a:ext cx="1840089" cy="446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직선 화살표 연결선 27">
            <a:extLst>
              <a:ext uri="{FF2B5EF4-FFF2-40B4-BE49-F238E27FC236}">
                <a16:creationId xmlns:a16="http://schemas.microsoft.com/office/drawing/2014/main" id="{C94D6F32-A1E7-1A43-A694-28837C2B53BD}"/>
              </a:ext>
            </a:extLst>
          </p:cNvPr>
          <p:cNvCxnSpPr>
            <a:cxnSpLocks/>
            <a:stCxn id="20" idx="2"/>
          </p:cNvCxnSpPr>
          <p:nvPr/>
        </p:nvCxnSpPr>
        <p:spPr>
          <a:xfrm flipH="1">
            <a:off x="5542845" y="5196860"/>
            <a:ext cx="2082804" cy="446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D5BA902-3220-5F40-8C4E-58F390DC6BF1}"/>
              </a:ext>
            </a:extLst>
          </p:cNvPr>
          <p:cNvSpPr txBox="1"/>
          <p:nvPr/>
        </p:nvSpPr>
        <p:spPr>
          <a:xfrm>
            <a:off x="4137379" y="5643419"/>
            <a:ext cx="2551289" cy="400110"/>
          </a:xfrm>
          <a:prstGeom prst="rect">
            <a:avLst/>
          </a:prstGeom>
          <a:noFill/>
        </p:spPr>
        <p:txBody>
          <a:bodyPr wrap="square" rtlCol="0">
            <a:spAutoFit/>
          </a:bodyPr>
          <a:lstStyle/>
          <a:p>
            <a:pPr algn="ctr"/>
            <a:r>
              <a:rPr kumimoji="1" lang="en-US" altLang="ko-Kore-KR" sz="2000" dirty="0"/>
              <a:t>Player ID</a:t>
            </a:r>
            <a:endParaRPr kumimoji="1" lang="ko-Kore-KR" altLang="en-US" sz="2000" dirty="0"/>
          </a:p>
        </p:txBody>
      </p:sp>
    </p:spTree>
    <p:extLst>
      <p:ext uri="{BB962C8B-B14F-4D97-AF65-F5344CB8AC3E}">
        <p14:creationId xmlns:p14="http://schemas.microsoft.com/office/powerpoint/2010/main" val="39327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5CB790-4560-244F-833A-B5E7D39FC532}"/>
              </a:ext>
            </a:extLst>
          </p:cNvPr>
          <p:cNvSpPr>
            <a:spLocks noGrp="1"/>
          </p:cNvSpPr>
          <p:nvPr>
            <p:ph type="title"/>
          </p:nvPr>
        </p:nvSpPr>
        <p:spPr/>
        <p:txBody>
          <a:bodyPr/>
          <a:lstStyle/>
          <a:p>
            <a:r>
              <a:rPr kumimoji="1" lang="en-US" altLang="zh-CN" dirty="0" err="1" smtClean="0"/>
              <a:t>MusicBert</a:t>
            </a:r>
            <a:r>
              <a:rPr kumimoji="1" lang="en-US" altLang="ko-Kore-KR" dirty="0" smtClean="0"/>
              <a:t> </a:t>
            </a:r>
            <a:r>
              <a:rPr kumimoji="1" lang="en-US" altLang="ko-Kore-KR" dirty="0"/>
              <a:t>Classifier</a:t>
            </a:r>
            <a:endParaRPr kumimoji="1" lang="ko-Kore-KR" altLang="en-US" dirty="0"/>
          </a:p>
        </p:txBody>
      </p:sp>
      <p:sp>
        <p:nvSpPr>
          <p:cNvPr id="4" name="직사각형 3">
            <a:extLst>
              <a:ext uri="{FF2B5EF4-FFF2-40B4-BE49-F238E27FC236}">
                <a16:creationId xmlns:a16="http://schemas.microsoft.com/office/drawing/2014/main" id="{7EB640F3-3463-8541-8875-ECBF75E009E3}"/>
              </a:ext>
            </a:extLst>
          </p:cNvPr>
          <p:cNvSpPr/>
          <p:nvPr/>
        </p:nvSpPr>
        <p:spPr>
          <a:xfrm>
            <a:off x="1630236" y="2493523"/>
            <a:ext cx="1896532" cy="17921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dirty="0" err="1">
                <a:solidFill>
                  <a:sysClr val="windowText" lastClr="000000"/>
                </a:solidFill>
              </a:rPr>
              <a:t>MusicBert</a:t>
            </a:r>
            <a:endParaRPr kumimoji="1" lang="ko-Kore-KR" altLang="en-US" sz="2000" dirty="0">
              <a:solidFill>
                <a:sysClr val="windowText" lastClr="000000"/>
              </a:solidFill>
            </a:endParaRPr>
          </a:p>
        </p:txBody>
      </p:sp>
      <p:sp>
        <p:nvSpPr>
          <p:cNvPr id="5" name="TextBox 4">
            <a:extLst>
              <a:ext uri="{FF2B5EF4-FFF2-40B4-BE49-F238E27FC236}">
                <a16:creationId xmlns:a16="http://schemas.microsoft.com/office/drawing/2014/main" id="{61A1982C-5642-034D-BE83-C83FAB7C623C}"/>
              </a:ext>
            </a:extLst>
          </p:cNvPr>
          <p:cNvSpPr txBox="1"/>
          <p:nvPr/>
        </p:nvSpPr>
        <p:spPr>
          <a:xfrm>
            <a:off x="1302858" y="1523678"/>
            <a:ext cx="2551289" cy="400110"/>
          </a:xfrm>
          <a:prstGeom prst="rect">
            <a:avLst/>
          </a:prstGeom>
          <a:noFill/>
        </p:spPr>
        <p:txBody>
          <a:bodyPr wrap="square" rtlCol="0">
            <a:spAutoFit/>
          </a:bodyPr>
          <a:lstStyle/>
          <a:p>
            <a:pPr algn="ctr"/>
            <a:r>
              <a:rPr kumimoji="1" lang="en-US" altLang="ko-Kore-KR" sz="2000" dirty="0"/>
              <a:t>MIDI file</a:t>
            </a:r>
            <a:endParaRPr kumimoji="1" lang="ko-Kore-KR" altLang="en-US" sz="2000" dirty="0"/>
          </a:p>
        </p:txBody>
      </p:sp>
      <p:cxnSp>
        <p:nvCxnSpPr>
          <p:cNvPr id="6" name="직선 화살표 연결선 5">
            <a:extLst>
              <a:ext uri="{FF2B5EF4-FFF2-40B4-BE49-F238E27FC236}">
                <a16:creationId xmlns:a16="http://schemas.microsoft.com/office/drawing/2014/main" id="{FFD8BC3A-A41D-404C-B4E0-D3F83285EAB2}"/>
              </a:ext>
            </a:extLst>
          </p:cNvPr>
          <p:cNvCxnSpPr/>
          <p:nvPr/>
        </p:nvCxnSpPr>
        <p:spPr>
          <a:xfrm>
            <a:off x="2578502" y="1938721"/>
            <a:ext cx="0" cy="454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직선 화살표 연결선 6">
            <a:extLst>
              <a:ext uri="{FF2B5EF4-FFF2-40B4-BE49-F238E27FC236}">
                <a16:creationId xmlns:a16="http://schemas.microsoft.com/office/drawing/2014/main" id="{BA44823A-DA53-6145-927F-6E5BB3A8E75C}"/>
              </a:ext>
            </a:extLst>
          </p:cNvPr>
          <p:cNvCxnSpPr/>
          <p:nvPr/>
        </p:nvCxnSpPr>
        <p:spPr>
          <a:xfrm>
            <a:off x="2578502" y="4364331"/>
            <a:ext cx="0" cy="454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AA13E760-438A-5D41-BB38-CA00B586E7F7}"/>
              </a:ext>
            </a:extLst>
          </p:cNvPr>
          <p:cNvSpPr txBox="1"/>
          <p:nvPr/>
        </p:nvSpPr>
        <p:spPr>
          <a:xfrm>
            <a:off x="1302858" y="4858515"/>
            <a:ext cx="2551289" cy="400110"/>
          </a:xfrm>
          <a:prstGeom prst="rect">
            <a:avLst/>
          </a:prstGeom>
          <a:noFill/>
        </p:spPr>
        <p:txBody>
          <a:bodyPr wrap="square" rtlCol="0">
            <a:spAutoFit/>
          </a:bodyPr>
          <a:lstStyle/>
          <a:p>
            <a:pPr algn="ctr"/>
            <a:r>
              <a:rPr kumimoji="1" lang="en-US" altLang="ko-Kore-KR" sz="2000" dirty="0" err="1"/>
              <a:t>Softmax</a:t>
            </a:r>
            <a:r>
              <a:rPr kumimoji="1" lang="en-US" altLang="ko-Kore-KR" sz="2000" dirty="0"/>
              <a:t> output</a:t>
            </a:r>
            <a:endParaRPr kumimoji="1" lang="ko-Kore-KR" altLang="en-US" sz="2000" dirty="0"/>
          </a:p>
        </p:txBody>
      </p:sp>
      <p:cxnSp>
        <p:nvCxnSpPr>
          <p:cNvPr id="26" name="직선 화살표 연결선 25">
            <a:extLst>
              <a:ext uri="{FF2B5EF4-FFF2-40B4-BE49-F238E27FC236}">
                <a16:creationId xmlns:a16="http://schemas.microsoft.com/office/drawing/2014/main" id="{DEDBBB06-151C-5C40-868F-66254B151819}"/>
              </a:ext>
            </a:extLst>
          </p:cNvPr>
          <p:cNvCxnSpPr>
            <a:cxnSpLocks/>
          </p:cNvCxnSpPr>
          <p:nvPr/>
        </p:nvCxnSpPr>
        <p:spPr>
          <a:xfrm>
            <a:off x="2578502" y="5275558"/>
            <a:ext cx="0" cy="446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D5BA902-3220-5F40-8C4E-58F390DC6BF1}"/>
              </a:ext>
            </a:extLst>
          </p:cNvPr>
          <p:cNvSpPr txBox="1"/>
          <p:nvPr/>
        </p:nvSpPr>
        <p:spPr>
          <a:xfrm>
            <a:off x="1384554" y="5831507"/>
            <a:ext cx="2551289" cy="400110"/>
          </a:xfrm>
          <a:prstGeom prst="rect">
            <a:avLst/>
          </a:prstGeom>
          <a:noFill/>
        </p:spPr>
        <p:txBody>
          <a:bodyPr wrap="square" rtlCol="0">
            <a:spAutoFit/>
          </a:bodyPr>
          <a:lstStyle/>
          <a:p>
            <a:pPr algn="ctr"/>
            <a:r>
              <a:rPr kumimoji="1" lang="en-US" altLang="ko-Kore-KR" sz="2000" dirty="0" smtClean="0"/>
              <a:t>Player </a:t>
            </a:r>
            <a:r>
              <a:rPr kumimoji="1" lang="en-US" altLang="ko-Kore-KR" sz="2000" dirty="0"/>
              <a:t>ID</a:t>
            </a:r>
            <a:endParaRPr kumimoji="1" lang="ko-Kore-KR" altLang="en-US" sz="2000" dirty="0"/>
          </a:p>
        </p:txBody>
      </p:sp>
      <p:sp>
        <p:nvSpPr>
          <p:cNvPr id="3" name="Rectangle 2"/>
          <p:cNvSpPr/>
          <p:nvPr/>
        </p:nvSpPr>
        <p:spPr>
          <a:xfrm>
            <a:off x="4653726" y="1815233"/>
            <a:ext cx="6988832" cy="2185214"/>
          </a:xfrm>
          <a:prstGeom prst="rect">
            <a:avLst/>
          </a:prstGeom>
        </p:spPr>
        <p:txBody>
          <a:bodyPr wrap="square">
            <a:spAutoFit/>
          </a:bodyPr>
          <a:lstStyle/>
          <a:p>
            <a:endParaRPr lang="en-US" altLang="zh-CN" sz="1600" dirty="0" smtClean="0"/>
          </a:p>
          <a:p>
            <a:r>
              <a:rPr kumimoji="1" lang="en-US" altLang="ko-Kore-KR" sz="2400" dirty="0" smtClean="0"/>
              <a:t>Confidence: score of the predicted class</a:t>
            </a:r>
          </a:p>
          <a:p>
            <a:r>
              <a:rPr kumimoji="1" lang="en-US" altLang="ko-Kore-KR" sz="2400" dirty="0" smtClean="0"/>
              <a:t>False </a:t>
            </a:r>
            <a:r>
              <a:rPr kumimoji="1" lang="en-US" altLang="ko-Kore-KR" sz="2400" dirty="0"/>
              <a:t>positive cases with high confidence were found</a:t>
            </a:r>
          </a:p>
          <a:p>
            <a:endParaRPr kumimoji="1" lang="en-US" altLang="zh-CN" sz="2400" dirty="0"/>
          </a:p>
          <a:p>
            <a:r>
              <a:rPr kumimoji="1" lang="en-US" altLang="zh-CN" sz="2400" dirty="0"/>
              <a:t>The model is </a:t>
            </a:r>
            <a:r>
              <a:rPr kumimoji="1" lang="en-US" altLang="zh-CN" sz="2400" dirty="0">
                <a:solidFill>
                  <a:srgbClr val="FF0000"/>
                </a:solidFill>
              </a:rPr>
              <a:t>overconfident</a:t>
            </a:r>
            <a:r>
              <a:rPr kumimoji="1" lang="en-US" altLang="zh-CN" sz="2400" dirty="0"/>
              <a:t> of its prediction.</a:t>
            </a:r>
          </a:p>
          <a:p>
            <a:r>
              <a:rPr kumimoji="1" lang="en-US" altLang="zh-CN" sz="2400" dirty="0"/>
              <a:t>(may affect the ensemble results)</a:t>
            </a:r>
            <a:endParaRPr kumimoji="1" lang="zh-CN" altLang="en-US" sz="2400" dirty="0"/>
          </a:p>
        </p:txBody>
      </p:sp>
    </p:spTree>
    <p:extLst>
      <p:ext uri="{BB962C8B-B14F-4D97-AF65-F5344CB8AC3E}">
        <p14:creationId xmlns:p14="http://schemas.microsoft.com/office/powerpoint/2010/main" val="184068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2D48E4-892D-8146-AEAF-2DC2EAB2CCFB}"/>
              </a:ext>
            </a:extLst>
          </p:cNvPr>
          <p:cNvSpPr>
            <a:spLocks noGrp="1"/>
          </p:cNvSpPr>
          <p:nvPr>
            <p:ph type="title"/>
          </p:nvPr>
        </p:nvSpPr>
        <p:spPr/>
        <p:txBody>
          <a:bodyPr/>
          <a:lstStyle/>
          <a:p>
            <a:r>
              <a:rPr kumimoji="1" lang="en-US" altLang="ko-Kore-KR" dirty="0"/>
              <a:t>Loss function</a:t>
            </a:r>
            <a:endParaRPr kumimoji="1" lang="ko-Kore-KR" altLang="en-US" dirty="0"/>
          </a:p>
        </p:txBody>
      </p:sp>
      <p:pic>
        <p:nvPicPr>
          <p:cNvPr id="6" name="图片 7">
            <a:extLst>
              <a:ext uri="{FF2B5EF4-FFF2-40B4-BE49-F238E27FC236}">
                <a16:creationId xmlns:a16="http://schemas.microsoft.com/office/drawing/2014/main" id="{D2CC0517-B9DD-4A79-B6DC-BCDE67B02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448" y="1542043"/>
            <a:ext cx="5274544" cy="3505236"/>
          </a:xfrm>
          <a:prstGeom prst="rect">
            <a:avLst/>
          </a:prstGeom>
        </p:spPr>
      </p:pic>
      <mc:AlternateContent xmlns:mc="http://schemas.openxmlformats.org/markup-compatibility/2006">
        <mc:Choice xmlns:a14="http://schemas.microsoft.com/office/drawing/2010/main" Requires="a14">
          <p:sp>
            <p:nvSpPr>
              <p:cNvPr id="7" name="文本框 1">
                <a:extLst>
                  <a:ext uri="{FF2B5EF4-FFF2-40B4-BE49-F238E27FC236}">
                    <a16:creationId xmlns:a16="http://schemas.microsoft.com/office/drawing/2014/main" id="{8A0366DC-D045-472B-921F-EB48B9745FD4}"/>
                  </a:ext>
                </a:extLst>
              </p:cNvPr>
              <p:cNvSpPr txBox="1"/>
              <p:nvPr/>
            </p:nvSpPr>
            <p:spPr>
              <a:xfrm>
                <a:off x="838200" y="1744342"/>
                <a:ext cx="6306152" cy="4424481"/>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Cross entropy: </a:t>
                </a: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𝑙</m:t>
                      </m:r>
                      <m:r>
                        <a:rPr lang="en-US" altLang="zh-CN" sz="2000" i="1">
                          <a:latin typeface="Cambria Math" panose="02040503050406030204" pitchFamily="18" charset="0"/>
                        </a:rPr>
                        <m:t>(</m:t>
                      </m:r>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nary>
                        <m:naryPr>
                          <m:chr m:val="∑"/>
                          <m:limLoc m:val="subSup"/>
                          <m:grow m:val="on"/>
                          <m:ctrlPr>
                            <a:rPr lang="en-US" altLang="zh-CN" sz="2000" i="1" smtClean="0">
                              <a:latin typeface="Cambria Math" panose="02040503050406030204" pitchFamily="18" charset="0"/>
                            </a:rPr>
                          </m:ctrlPr>
                        </m:naryPr>
                        <m:sub>
                          <m:r>
                            <a:rPr lang="en-US" altLang="zh-CN" sz="2000" i="1" smtClean="0">
                              <a:latin typeface="Cambria Math" panose="02040503050406030204" pitchFamily="18" charset="0"/>
                            </a:rPr>
                            <m:t>𝑘</m:t>
                          </m:r>
                          <m:r>
                            <a:rPr lang="en-US" altLang="zh-CN" sz="2000" i="1" smtClean="0">
                              <a:latin typeface="Cambria Math" panose="02040503050406030204" pitchFamily="18" charset="0"/>
                            </a:rPr>
                            <m:t>=1</m:t>
                          </m:r>
                        </m:sub>
                        <m:sup>
                          <m:r>
                            <a:rPr lang="en-US" altLang="zh-CN" sz="2000" b="0" i="1" smtClean="0">
                              <a:latin typeface="Cambria Math" panose="02040503050406030204" pitchFamily="18" charset="0"/>
                            </a:rPr>
                            <m:t>𝐾</m:t>
                          </m:r>
                        </m:sup>
                        <m:e>
                          <m:func>
                            <m:funcPr>
                              <m:ctrlPr>
                                <a:rPr lang="en-US" altLang="zh-CN" sz="2000" i="1" smtClean="0">
                                  <a:latin typeface="Cambria Math" panose="02040503050406030204" pitchFamily="18" charset="0"/>
                                </a:rPr>
                              </m:ctrlPr>
                            </m:funcPr>
                            <m:fName>
                              <m:r>
                                <m:rPr>
                                  <m:sty m:val="p"/>
                                </m:rPr>
                                <a:rPr lang="en-US" altLang="zh-CN" sz="2000" i="1" smtClean="0">
                                  <a:latin typeface="Cambria Math" panose="02040503050406030204" pitchFamily="18" charset="0"/>
                                </a:rPr>
                                <m:t>log</m:t>
                              </m:r>
                            </m:fName>
                            <m:e>
                              <m:d>
                                <m:dPr>
                                  <m:ctrlPr>
                                    <a:rPr lang="en-US" altLang="zh-CN" sz="2000" i="1" smtClean="0">
                                      <a:solidFill>
                                        <a:srgbClr val="836967"/>
                                      </a:solidFill>
                                      <a:latin typeface="Cambria Math" panose="02040503050406030204" pitchFamily="18" charset="0"/>
                                    </a:rPr>
                                  </m:ctrlPr>
                                </m:dPr>
                                <m:e>
                                  <m:r>
                                    <m:rPr>
                                      <m:sty m:val="p"/>
                                    </m:rPr>
                                    <a:rPr lang="en-US" altLang="zh-CN" sz="2000" i="1" smtClean="0">
                                      <a:solidFill>
                                        <a:schemeClr val="tx1"/>
                                      </a:solidFill>
                                      <a:latin typeface="Cambria Math" panose="02040503050406030204" pitchFamily="18" charset="0"/>
                                    </a:rPr>
                                    <m:t>p</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𝑘</m:t>
                                      </m:r>
                                    </m:e>
                                  </m:d>
                                </m:e>
                              </m:d>
                              <m:r>
                                <a:rPr lang="en-US" altLang="zh-CN" sz="2000" i="1" smtClean="0">
                                  <a:latin typeface="Cambria Math" panose="02040503050406030204" pitchFamily="18" charset="0"/>
                                </a:rPr>
                                <m:t>𝑞</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𝑘</m:t>
                                  </m:r>
                                </m:e>
                              </m:d>
                            </m:e>
                          </m:func>
                        </m:e>
                      </m:nary>
                    </m:oMath>
                  </m:oMathPara>
                </a14:m>
                <a:endParaRPr lang="en-US" altLang="zh-CN" sz="2000" dirty="0"/>
              </a:p>
              <a:p>
                <a:r>
                  <a:rPr lang="en-US" altLang="zh-CN" sz="2000" dirty="0"/>
                  <a:t>p(k): score of </a:t>
                </a:r>
                <a:r>
                  <a:rPr lang="en-US" altLang="zh-CN" sz="2000" b="1" dirty="0"/>
                  <a:t>prediction</a:t>
                </a:r>
                <a:r>
                  <a:rPr lang="en-US" altLang="zh-CN" sz="2000" dirty="0"/>
                  <a:t> for class k</a:t>
                </a:r>
              </a:p>
              <a:p>
                <a:r>
                  <a:rPr lang="en-US" altLang="zh-CN" sz="2000" dirty="0"/>
                  <a:t>q(k): score of </a:t>
                </a:r>
                <a:r>
                  <a:rPr lang="en-US" altLang="zh-CN" sz="2000" b="1" dirty="0"/>
                  <a:t>target</a:t>
                </a:r>
                <a:r>
                  <a:rPr lang="en-US" altLang="zh-CN" sz="2000" dirty="0"/>
                  <a:t> for class k </a:t>
                </a:r>
              </a:p>
              <a:p>
                <a:endParaRPr lang="en-US" altLang="zh-CN" sz="2000" dirty="0"/>
              </a:p>
              <a:p>
                <a:pPr marL="342900" indent="-342900">
                  <a:buFont typeface="Arial" panose="020B0604020202020204" pitchFamily="34" charset="0"/>
                  <a:buChar char="•"/>
                </a:pPr>
                <a:r>
                  <a:rPr lang="en-US" altLang="zh-CN" sz="2000" dirty="0"/>
                  <a:t>One-hot Encoding Case:  “ground truth” label</a:t>
                </a:r>
              </a:p>
              <a:p>
                <a:pPr algn="ctr"/>
                <a:r>
                  <a:rPr lang="en-US" altLang="zh-CN" sz="2000" dirty="0"/>
                  <a:t>When k = correct label</a:t>
                </a:r>
                <a:r>
                  <a:rPr lang="zh-CN" altLang="en-US" sz="2000" dirty="0"/>
                  <a:t>：</a:t>
                </a:r>
                <a14:m>
                  <m:oMath xmlns:m="http://schemas.openxmlformats.org/officeDocument/2006/math">
                    <m:r>
                      <a:rPr lang="en-US" altLang="zh-CN" sz="2000">
                        <a:latin typeface="Cambria Math" panose="02040503050406030204" pitchFamily="18" charset="0"/>
                      </a:rPr>
                      <m:t>𝑞</m:t>
                    </m:r>
                    <m:d>
                      <m:dPr>
                        <m:ctrlPr>
                          <a:rPr lang="en-US" altLang="zh-CN" sz="2000" i="1">
                            <a:latin typeface="Cambria Math" panose="02040503050406030204" pitchFamily="18" charset="0"/>
                          </a:rPr>
                        </m:ctrlPr>
                      </m:dPr>
                      <m:e>
                        <m:r>
                          <a:rPr lang="en-US" altLang="zh-CN" sz="2000">
                            <a:latin typeface="Cambria Math" panose="02040503050406030204" pitchFamily="18" charset="0"/>
                          </a:rPr>
                          <m:t>𝑘</m:t>
                        </m:r>
                      </m:e>
                    </m:d>
                    <m:r>
                      <a:rPr lang="en-US" altLang="zh-CN" sz="2000">
                        <a:latin typeface="Cambria Math" panose="02040503050406030204" pitchFamily="18" charset="0"/>
                      </a:rPr>
                      <m:t>=1</m:t>
                    </m:r>
                  </m:oMath>
                </a14:m>
                <a:endParaRPr lang="en-US" altLang="zh-CN" sz="2000" dirty="0"/>
              </a:p>
              <a:p>
                <a:pPr algn="ctr"/>
                <a:r>
                  <a:rPr lang="en-US" altLang="zh-CN" sz="2000" dirty="0"/>
                  <a:t>Otherwise</a:t>
                </a:r>
                <a:r>
                  <a:rPr lang="zh-CN" altLang="en-US" sz="2000" dirty="0"/>
                  <a:t>：</a:t>
                </a:r>
                <a:r>
                  <a:rPr lang="en-US" altLang="zh-CN" sz="2000" dirty="0"/>
                  <a:t>		</a:t>
                </a:r>
                <a14:m>
                  <m:oMath xmlns:m="http://schemas.openxmlformats.org/officeDocument/2006/math">
                    <m:r>
                      <a:rPr lang="en-US" altLang="zh-CN" sz="2000" i="1" smtClean="0">
                        <a:latin typeface="Cambria Math" panose="02040503050406030204" pitchFamily="18" charset="0"/>
                      </a:rPr>
                      <m:t>𝑞</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𝑘</m:t>
                        </m:r>
                      </m:e>
                    </m:d>
                    <m:r>
                      <a:rPr lang="en-US" altLang="zh-CN" sz="2000" i="1" smtClean="0">
                        <a:latin typeface="Cambria Math" panose="02040503050406030204" pitchFamily="18" charset="0"/>
                      </a:rPr>
                      <m:t>=</m:t>
                    </m:r>
                    <m:r>
                      <a:rPr lang="en-US" altLang="zh-CN" sz="2000" b="0" i="1" smtClean="0">
                        <a:latin typeface="Cambria Math" panose="02040503050406030204" pitchFamily="18" charset="0"/>
                      </a:rPr>
                      <m:t>0</m:t>
                    </m:r>
                  </m:oMath>
                </a14:m>
                <a:endParaRPr lang="en-US" altLang="zh-CN" sz="2000" dirty="0"/>
              </a:p>
              <a:p>
                <a:endParaRPr lang="en-US" altLang="zh-CN"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𝑙</m:t>
                      </m:r>
                      <m:r>
                        <a:rPr lang="en-US" altLang="zh-CN" sz="200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𝑐𝑜𝑟𝑟𝑒𝑐𝑡</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𝑙𝑎𝑏𝑒𝑙</m:t>
                                  </m:r>
                                </m:e>
                              </m:d>
                            </m:e>
                          </m:d>
                        </m:e>
                      </m:func>
                      <m:r>
                        <a:rPr lang="en-US" altLang="zh-CN" sz="2000" b="0" i="1" smtClean="0">
                          <a:latin typeface="Cambria Math" panose="02040503050406030204" pitchFamily="18" charset="0"/>
                        </a:rPr>
                        <m:t>∗1</m:t>
                      </m:r>
                    </m:oMath>
                  </m:oMathPara>
                </a14:m>
                <a:endParaRPr lang="en-US" altLang="zh-CN" sz="2000" b="0" dirty="0"/>
              </a:p>
              <a:p>
                <a:endParaRPr lang="en-US" altLang="zh-CN" sz="2000" dirty="0"/>
              </a:p>
              <a:p>
                <a:endParaRPr lang="en-US" altLang="zh-CN" sz="2000" dirty="0"/>
              </a:p>
              <a:p>
                <a:endParaRPr lang="en-US" altLang="zh-CN" dirty="0"/>
              </a:p>
            </p:txBody>
          </p:sp>
        </mc:Choice>
        <mc:Fallback>
          <p:sp>
            <p:nvSpPr>
              <p:cNvPr id="7" name="文本框 1">
                <a:extLst>
                  <a:ext uri="{FF2B5EF4-FFF2-40B4-BE49-F238E27FC236}">
                    <a16:creationId xmlns:a16="http://schemas.microsoft.com/office/drawing/2014/main" id="{8A0366DC-D045-472B-921F-EB48B9745FD4}"/>
                  </a:ext>
                </a:extLst>
              </p:cNvPr>
              <p:cNvSpPr txBox="1">
                <a:spLocks noRot="1" noChangeAspect="1" noMove="1" noResize="1" noEditPoints="1" noAdjustHandles="1" noChangeArrowheads="1" noChangeShapeType="1" noTextEdit="1"/>
              </p:cNvSpPr>
              <p:nvPr/>
            </p:nvSpPr>
            <p:spPr>
              <a:xfrm>
                <a:off x="838200" y="1744342"/>
                <a:ext cx="6306152" cy="4424481"/>
              </a:xfrm>
              <a:prstGeom prst="rect">
                <a:avLst/>
              </a:prstGeom>
              <a:blipFill>
                <a:blip r:embed="rId4"/>
                <a:stretch>
                  <a:fillRect l="-1064" t="-6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419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2D48E4-892D-8146-AEAF-2DC2EAB2CCFB}"/>
              </a:ext>
            </a:extLst>
          </p:cNvPr>
          <p:cNvSpPr>
            <a:spLocks noGrp="1"/>
          </p:cNvSpPr>
          <p:nvPr>
            <p:ph type="title"/>
          </p:nvPr>
        </p:nvSpPr>
        <p:spPr>
          <a:xfrm>
            <a:off x="815084" y="241316"/>
            <a:ext cx="10515600" cy="1325563"/>
          </a:xfrm>
        </p:spPr>
        <p:txBody>
          <a:bodyPr/>
          <a:lstStyle/>
          <a:p>
            <a:r>
              <a:rPr kumimoji="1" lang="en-US" altLang="ko-Kore-KR" dirty="0"/>
              <a:t>Loss </a:t>
            </a:r>
            <a:r>
              <a:rPr kumimoji="1" lang="en-US" altLang="ko-Kore-KR" dirty="0" smtClean="0"/>
              <a:t>function</a:t>
            </a:r>
            <a:r>
              <a:rPr kumimoji="1" lang="en-US" altLang="ko-Kore-KR" dirty="0" smtClean="0"/>
              <a:t>: label smoothing</a:t>
            </a:r>
            <a:endParaRPr kumimoji="1" lang="ko-Kore-KR" altLang="en-US" dirty="0"/>
          </a:p>
        </p:txBody>
      </p:sp>
      <p:pic>
        <p:nvPicPr>
          <p:cNvPr id="4" name="图片 6">
            <a:extLst>
              <a:ext uri="{FF2B5EF4-FFF2-40B4-BE49-F238E27FC236}">
                <a16:creationId xmlns:a16="http://schemas.microsoft.com/office/drawing/2014/main" id="{5CD60770-6EBA-3F42-9016-350015E7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293" y="1338650"/>
            <a:ext cx="5274544" cy="3505236"/>
          </a:xfrm>
          <a:prstGeom prst="rect">
            <a:avLst/>
          </a:prstGeom>
        </p:spPr>
      </p:pic>
      <mc:AlternateContent xmlns:mc="http://schemas.openxmlformats.org/markup-compatibility/2006">
        <mc:Choice xmlns:a14="http://schemas.microsoft.com/office/drawing/2010/main" Requires="a14">
          <p:sp>
            <p:nvSpPr>
              <p:cNvPr id="6" name="文本框 1">
                <a:extLst>
                  <a:ext uri="{FF2B5EF4-FFF2-40B4-BE49-F238E27FC236}">
                    <a16:creationId xmlns:a16="http://schemas.microsoft.com/office/drawing/2014/main" id="{8A0366DC-D045-472B-921F-EB48B9745FD4}"/>
                  </a:ext>
                </a:extLst>
              </p:cNvPr>
              <p:cNvSpPr txBox="1"/>
              <p:nvPr/>
            </p:nvSpPr>
            <p:spPr>
              <a:xfrm>
                <a:off x="645931" y="1525991"/>
                <a:ext cx="6306152" cy="465088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t>Label Smoothing </a:t>
                </a:r>
                <a:endParaRPr lang="en-US" altLang="zh-CN" sz="2000" dirty="0"/>
              </a:p>
              <a:p>
                <a:pPr algn="ctr"/>
                <a:r>
                  <a:rPr lang="en-US" altLang="zh-CN" sz="2000" dirty="0"/>
                  <a:t>When k = correct label</a:t>
                </a:r>
                <a:r>
                  <a:rPr lang="zh-CN" altLang="en-US" sz="2000" dirty="0"/>
                  <a:t>：</a:t>
                </a:r>
                <a14:m>
                  <m:oMath xmlns:m="http://schemas.openxmlformats.org/officeDocument/2006/math">
                    <m:r>
                      <a:rPr lang="en-US" altLang="zh-CN" sz="2000" smtClean="0">
                        <a:solidFill>
                          <a:srgbClr val="FF0000"/>
                        </a:solidFill>
                        <a:latin typeface="Cambria Math" panose="02040503050406030204" pitchFamily="18" charset="0"/>
                      </a:rPr>
                      <m:t>𝑞</m:t>
                    </m:r>
                    <m:r>
                      <a:rPr lang="en-US" altLang="zh-CN" sz="2000" b="0" i="0" smtClean="0">
                        <a:solidFill>
                          <a:srgbClr val="FF0000"/>
                        </a:solidFill>
                        <a:latin typeface="Cambria Math" panose="02040503050406030204" pitchFamily="18" charset="0"/>
                      </a:rPr>
                      <m:t>′</m:t>
                    </m:r>
                    <m:d>
                      <m:dPr>
                        <m:ctrlPr>
                          <a:rPr lang="en-US" altLang="zh-CN" sz="2000" i="1">
                            <a:solidFill>
                              <a:srgbClr val="FF0000"/>
                            </a:solidFill>
                            <a:latin typeface="Cambria Math" panose="02040503050406030204" pitchFamily="18" charset="0"/>
                          </a:rPr>
                        </m:ctrlPr>
                      </m:dPr>
                      <m:e>
                        <m:r>
                          <a:rPr lang="en-US" altLang="zh-CN" sz="2000">
                            <a:solidFill>
                              <a:srgbClr val="FF0000"/>
                            </a:solidFill>
                            <a:latin typeface="Cambria Math" panose="02040503050406030204" pitchFamily="18" charset="0"/>
                          </a:rPr>
                          <m:t>𝑘</m:t>
                        </m:r>
                      </m:e>
                    </m:d>
                    <m:r>
                      <a:rPr lang="en-US" altLang="zh-CN" sz="2000">
                        <a:solidFill>
                          <a:srgbClr val="FF0000"/>
                        </a:solidFill>
                        <a:latin typeface="Cambria Math" panose="02040503050406030204" pitchFamily="18" charset="0"/>
                      </a:rPr>
                      <m:t>=</m:t>
                    </m:r>
                    <m:r>
                      <a:rPr lang="en-US" altLang="zh-CN" sz="2000" b="0" i="0" smtClean="0">
                        <a:solidFill>
                          <a:srgbClr val="FF0000"/>
                        </a:solidFill>
                        <a:latin typeface="Cambria Math" panose="02040503050406030204" pitchFamily="18" charset="0"/>
                      </a:rPr>
                      <m:t>(</m:t>
                    </m:r>
                    <m:r>
                      <a:rPr lang="en-US" altLang="zh-CN" sz="2000">
                        <a:solidFill>
                          <a:srgbClr val="FF0000"/>
                        </a:solidFill>
                        <a:latin typeface="Cambria Math" panose="02040503050406030204" pitchFamily="18" charset="0"/>
                      </a:rPr>
                      <m:t>1</m:t>
                    </m:r>
                    <m:r>
                      <a:rPr lang="en-US" altLang="zh-CN" sz="2000" b="0" i="0" smtClean="0">
                        <a:solidFill>
                          <a:srgbClr val="FF0000"/>
                        </a:solidFill>
                        <a:latin typeface="Cambria Math" panose="02040503050406030204" pitchFamily="18" charset="0"/>
                      </a:rPr>
                      <m:t>−</m:t>
                    </m:r>
                    <m:r>
                      <m:rPr>
                        <m:nor/>
                      </m:rPr>
                      <a:rPr lang="el-GR" altLang="zh-CN">
                        <a:solidFill>
                          <a:srgbClr val="FF0000"/>
                        </a:solidFill>
                      </a:rPr>
                      <m:t>ϵ</m:t>
                    </m:r>
                  </m:oMath>
                </a14:m>
                <a:r>
                  <a:rPr lang="en-US" altLang="zh-CN" sz="2000" dirty="0">
                    <a:solidFill>
                      <a:srgbClr val="FF0000"/>
                    </a:solidFill>
                  </a:rPr>
                  <a:t>) + </a:t>
                </a:r>
                <a14:m>
                  <m:oMath xmlns:m="http://schemas.openxmlformats.org/officeDocument/2006/math">
                    <m:f>
                      <m:fPr>
                        <m:ctrlPr>
                          <a:rPr lang="en-US" altLang="zh-CN" sz="2000" i="1" smtClean="0">
                            <a:solidFill>
                              <a:srgbClr val="FF0000"/>
                            </a:solidFill>
                            <a:latin typeface="Cambria Math" panose="02040503050406030204" pitchFamily="18" charset="0"/>
                          </a:rPr>
                        </m:ctrlPr>
                      </m:fPr>
                      <m:num>
                        <m:r>
                          <m:rPr>
                            <m:nor/>
                          </m:rPr>
                          <a:rPr lang="el-GR" altLang="zh-CN">
                            <a:solidFill>
                              <a:srgbClr val="FF0000"/>
                            </a:solidFill>
                          </a:rPr>
                          <m:t>ϵ</m:t>
                        </m:r>
                      </m:num>
                      <m:den>
                        <m:r>
                          <a:rPr lang="en-US" altLang="zh-CN" sz="2000" b="0" i="1" smtClean="0">
                            <a:solidFill>
                              <a:srgbClr val="FF0000"/>
                            </a:solidFill>
                            <a:latin typeface="Cambria Math" panose="02040503050406030204" pitchFamily="18" charset="0"/>
                          </a:rPr>
                          <m:t>𝐾</m:t>
                        </m:r>
                      </m:den>
                    </m:f>
                  </m:oMath>
                </a14:m>
                <a:endParaRPr lang="en-US" altLang="zh-CN" sz="2000" dirty="0"/>
              </a:p>
              <a:p>
                <a:pPr algn="ctr"/>
                <a:r>
                  <a:rPr lang="en-US" altLang="zh-CN" sz="2000" dirty="0"/>
                  <a:t>Otherwise</a:t>
                </a:r>
                <a:r>
                  <a:rPr lang="zh-CN" altLang="en-US" sz="2000" dirty="0"/>
                  <a:t>：</a:t>
                </a:r>
                <a:r>
                  <a:rPr lang="en-US" altLang="zh-CN" sz="2000" dirty="0"/>
                  <a:t>     </a:t>
                </a:r>
                <a14:m>
                  <m:oMath xmlns:m="http://schemas.openxmlformats.org/officeDocument/2006/math">
                    <m:r>
                      <a:rPr lang="en-US" altLang="zh-CN" sz="2000" i="1" smtClean="0">
                        <a:solidFill>
                          <a:srgbClr val="FF0000"/>
                        </a:solidFill>
                        <a:latin typeface="Cambria Math" panose="02040503050406030204" pitchFamily="18" charset="0"/>
                      </a:rPr>
                      <m:t>𝑞</m:t>
                    </m:r>
                    <m:r>
                      <a:rPr lang="en-US" altLang="zh-CN" sz="2000" b="0" i="1" smtClean="0">
                        <a:solidFill>
                          <a:srgbClr val="FF0000"/>
                        </a:solidFill>
                        <a:latin typeface="Cambria Math" panose="02040503050406030204" pitchFamily="18" charset="0"/>
                      </a:rPr>
                      <m:t>′</m:t>
                    </m:r>
                    <m:d>
                      <m:dPr>
                        <m:ctrlPr>
                          <a:rPr lang="en-US" altLang="zh-CN" sz="2000" i="1" smtClean="0">
                            <a:solidFill>
                              <a:srgbClr val="FF0000"/>
                            </a:solidFill>
                            <a:latin typeface="Cambria Math" panose="02040503050406030204" pitchFamily="18" charset="0"/>
                          </a:rPr>
                        </m:ctrlPr>
                      </m:dPr>
                      <m:e>
                        <m:r>
                          <a:rPr lang="en-US" altLang="zh-CN" sz="2000" i="1" smtClean="0">
                            <a:solidFill>
                              <a:srgbClr val="FF0000"/>
                            </a:solidFill>
                            <a:latin typeface="Cambria Math" panose="02040503050406030204" pitchFamily="18" charset="0"/>
                          </a:rPr>
                          <m:t>𝑘</m:t>
                        </m:r>
                      </m:e>
                    </m:d>
                    <m:r>
                      <a:rPr lang="en-US" altLang="zh-CN" sz="2000" i="1" smtClean="0">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m:rPr>
                            <m:nor/>
                          </m:rPr>
                          <a:rPr lang="el-GR" altLang="zh-CN" sz="2000">
                            <a:solidFill>
                              <a:srgbClr val="FF0000"/>
                            </a:solidFill>
                          </a:rPr>
                          <m:t>ϵ</m:t>
                        </m:r>
                      </m:num>
                      <m:den>
                        <m:r>
                          <a:rPr lang="en-US" altLang="zh-CN" sz="2000" i="1">
                            <a:solidFill>
                              <a:srgbClr val="FF0000"/>
                            </a:solidFill>
                            <a:latin typeface="Cambria Math" panose="02040503050406030204" pitchFamily="18" charset="0"/>
                          </a:rPr>
                          <m:t>𝐾</m:t>
                        </m:r>
                      </m:den>
                    </m:f>
                  </m:oMath>
                </a14:m>
                <a:endParaRPr lang="en-US" altLang="zh-CN" sz="2000" dirty="0"/>
              </a:p>
              <a:p>
                <a:pPr algn="ctr"/>
                <a:endParaRPr lang="en-US" altLang="zh-CN" sz="200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i="1" smtClean="0">
                          <a:solidFill>
                            <a:srgbClr val="FF0000"/>
                          </a:solidFill>
                          <a:latin typeface="Cambria Math" panose="02040503050406030204" pitchFamily="18" charset="0"/>
                        </a:rPr>
                        <m:t>𝑙</m:t>
                      </m:r>
                      <m:r>
                        <a:rPr lang="en-US" altLang="zh-CN" sz="2000" i="1" smtClean="0">
                          <a:solidFill>
                            <a:srgbClr val="FF0000"/>
                          </a:solidFill>
                          <a:latin typeface="Cambria Math" panose="02040503050406030204" pitchFamily="18" charset="0"/>
                        </a:rPr>
                        <m:t>=</m:t>
                      </m:r>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1−</m:t>
                          </m:r>
                          <m:r>
                            <m:rPr>
                              <m:nor/>
                            </m:rPr>
                            <a:rPr lang="el-GR" altLang="zh-CN" sz="2000">
                              <a:solidFill>
                                <a:srgbClr val="FF0000"/>
                              </a:solidFill>
                            </a:rPr>
                            <m:t>ϵ</m:t>
                          </m:r>
                        </m:e>
                      </m:d>
                      <m:r>
                        <a:rPr lang="en-US" altLang="zh-CN" sz="2000" b="0" i="1" smtClean="0">
                          <a:solidFill>
                            <a:srgbClr val="FF0000"/>
                          </a:solidFill>
                          <a:latin typeface="Cambria Math" panose="02040503050406030204" pitchFamily="18" charset="0"/>
                        </a:rPr>
                        <m:t>∗</m:t>
                      </m:r>
                      <m:r>
                        <a:rPr lang="en-US" altLang="zh-CN" sz="2000" i="1" smtClean="0">
                          <a:solidFill>
                            <a:srgbClr val="FF0000"/>
                          </a:solidFill>
                          <a:latin typeface="Cambria Math" panose="02040503050406030204" pitchFamily="18" charset="0"/>
                        </a:rPr>
                        <m:t>𝑙</m:t>
                      </m:r>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𝑞</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𝑝</m:t>
                          </m:r>
                        </m:e>
                      </m:d>
                      <m:r>
                        <a:rPr lang="en-US" altLang="zh-CN" sz="2000" b="0" i="1" smtClean="0">
                          <a:solidFill>
                            <a:srgbClr val="FF0000"/>
                          </a:solidFill>
                          <a:latin typeface="Cambria Math" panose="02040503050406030204" pitchFamily="18" charset="0"/>
                        </a:rPr>
                        <m:t>+ </m:t>
                      </m:r>
                      <m:r>
                        <m:rPr>
                          <m:nor/>
                        </m:rPr>
                        <a:rPr lang="el-GR" altLang="zh-CN" sz="2000">
                          <a:solidFill>
                            <a:srgbClr val="FF0000"/>
                          </a:solidFill>
                        </a:rPr>
                        <m:t>ϵ</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𝑙</m:t>
                      </m:r>
                      <m:d>
                        <m:dPr>
                          <m:ctrlPr>
                            <a:rPr lang="en-US" altLang="zh-CN" sz="2000" i="1">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𝑢</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𝑝</m:t>
                          </m:r>
                        </m:e>
                      </m:d>
                    </m:oMath>
                  </m:oMathPara>
                </a14:m>
                <a:endParaRPr lang="en-US" altLang="zh-CN" sz="2000" dirty="0">
                  <a:solidFill>
                    <a:srgbClr val="FF0000"/>
                  </a:solidFill>
                </a:endParaRPr>
              </a:p>
              <a:p>
                <a:pPr algn="ctr"/>
                <a:r>
                  <a:rPr lang="en-US" altLang="zh-CN" sz="2000" dirty="0"/>
                  <a:t>in most case, </a:t>
                </a:r>
                <a14:m>
                  <m:oMath xmlns:m="http://schemas.openxmlformats.org/officeDocument/2006/math">
                    <m:r>
                      <m:rPr>
                        <m:nor/>
                      </m:rPr>
                      <a:rPr lang="el-GR" altLang="zh-CN" sz="2000"/>
                      <m:t>ϵ</m:t>
                    </m:r>
                  </m:oMath>
                </a14:m>
                <a:r>
                  <a:rPr lang="en-US" altLang="zh-CN" sz="2000" dirty="0"/>
                  <a:t> = 0.1</a:t>
                </a:r>
              </a:p>
              <a:p>
                <a:endParaRPr lang="en-US" altLang="zh-CN" sz="2000" dirty="0">
                  <a:solidFill>
                    <a:schemeClr val="tx1"/>
                  </a:solidFill>
                </a:endParaRPr>
              </a:p>
              <a:p>
                <a:r>
                  <a:rPr lang="en-US" altLang="zh-CN" sz="2000" dirty="0"/>
                  <a:t>l(u, p) measures difference between the predicted distribution and a uniform distribution.</a:t>
                </a:r>
              </a:p>
              <a:p>
                <a:endParaRPr lang="en-US" altLang="zh-CN" sz="2000" dirty="0"/>
              </a:p>
              <a:p>
                <a:pPr marL="342900" indent="-342900">
                  <a:buFont typeface="Arial" panose="020B0604020202020204" pitchFamily="34" charset="0"/>
                  <a:buChar char="•"/>
                </a:pPr>
                <a:r>
                  <a:rPr lang="en-US" altLang="zh-CN" sz="2000" dirty="0"/>
                  <a:t>The usage of “uniform distribution” assumes that all the classes have the same similarity and the same relationship.</a:t>
                </a:r>
              </a:p>
              <a:p>
                <a:endParaRPr lang="en-US" altLang="zh-CN" sz="2000" b="1" dirty="0"/>
              </a:p>
            </p:txBody>
          </p:sp>
        </mc:Choice>
        <mc:Fallback>
          <p:sp>
            <p:nvSpPr>
              <p:cNvPr id="6" name="文本框 1">
                <a:extLst>
                  <a:ext uri="{FF2B5EF4-FFF2-40B4-BE49-F238E27FC236}">
                    <a16:creationId xmlns:a16="http://schemas.microsoft.com/office/drawing/2014/main" id="{8A0366DC-D045-472B-921F-EB48B9745FD4}"/>
                  </a:ext>
                </a:extLst>
              </p:cNvPr>
              <p:cNvSpPr txBox="1">
                <a:spLocks noRot="1" noChangeAspect="1" noMove="1" noResize="1" noEditPoints="1" noAdjustHandles="1" noChangeArrowheads="1" noChangeShapeType="1" noTextEdit="1"/>
              </p:cNvSpPr>
              <p:nvPr/>
            </p:nvSpPr>
            <p:spPr>
              <a:xfrm>
                <a:off x="645931" y="1525991"/>
                <a:ext cx="6306152" cy="4650889"/>
              </a:xfrm>
              <a:prstGeom prst="rect">
                <a:avLst/>
              </a:prstGeom>
              <a:blipFill>
                <a:blip r:embed="rId4"/>
                <a:stretch>
                  <a:fillRect l="-1064" t="-655"/>
                </a:stretch>
              </a:blipFill>
            </p:spPr>
            <p:txBody>
              <a:bodyPr/>
              <a:lstStyle/>
              <a:p>
                <a:r>
                  <a:rPr lang="zh-CN" altLang="en-US">
                    <a:noFill/>
                  </a:rPr>
                  <a:t> </a:t>
                </a:r>
              </a:p>
            </p:txBody>
          </p:sp>
        </mc:Fallback>
      </mc:AlternateContent>
      <p:sp>
        <p:nvSpPr>
          <p:cNvPr id="7" name="文本框 8">
            <a:extLst>
              <a:ext uri="{FF2B5EF4-FFF2-40B4-BE49-F238E27FC236}">
                <a16:creationId xmlns:a16="http://schemas.microsoft.com/office/drawing/2014/main" id="{CB1BAE1E-920E-4271-8C5A-71F4065C3750}"/>
              </a:ext>
            </a:extLst>
          </p:cNvPr>
          <p:cNvSpPr txBox="1"/>
          <p:nvPr/>
        </p:nvSpPr>
        <p:spPr>
          <a:xfrm>
            <a:off x="6250306" y="5738864"/>
            <a:ext cx="6399908" cy="923330"/>
          </a:xfrm>
          <a:prstGeom prst="rect">
            <a:avLst/>
          </a:prstGeom>
          <a:noFill/>
        </p:spPr>
        <p:txBody>
          <a:bodyPr wrap="square" rtlCol="0">
            <a:spAutoFit/>
          </a:bodyPr>
          <a:lstStyle/>
          <a:p>
            <a:r>
              <a:rPr lang="en-US" altLang="zh-CN" dirty="0"/>
              <a:t>Related paper: </a:t>
            </a:r>
          </a:p>
          <a:p>
            <a:r>
              <a:rPr lang="en-US" altLang="zh-CN" b="1" dirty="0"/>
              <a:t>Rethinking the Inception Architecture for Computer Vision</a:t>
            </a:r>
            <a:r>
              <a:rPr lang="en-US" altLang="zh-CN" dirty="0"/>
              <a:t>, Christian </a:t>
            </a:r>
            <a:r>
              <a:rPr lang="en-US" altLang="zh-CN" dirty="0" err="1"/>
              <a:t>Szegedy</a:t>
            </a:r>
            <a:r>
              <a:rPr lang="en-US" altLang="zh-CN" dirty="0"/>
              <a:t>, CVPR(2016)</a:t>
            </a:r>
            <a:endParaRPr lang="zh-CN" altLang="en-US" dirty="0"/>
          </a:p>
        </p:txBody>
      </p:sp>
    </p:spTree>
    <p:extLst>
      <p:ext uri="{BB962C8B-B14F-4D97-AF65-F5344CB8AC3E}">
        <p14:creationId xmlns:p14="http://schemas.microsoft.com/office/powerpoint/2010/main" val="99455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1">
            <a:extLst>
              <a:ext uri="{FF2B5EF4-FFF2-40B4-BE49-F238E27FC236}">
                <a16:creationId xmlns:a16="http://schemas.microsoft.com/office/drawing/2014/main" id="{CB2D48E4-892D-8146-AEAF-2DC2EAB2CCFB}"/>
              </a:ext>
            </a:extLst>
          </p:cNvPr>
          <p:cNvSpPr>
            <a:spLocks noGrp="1"/>
          </p:cNvSpPr>
          <p:nvPr>
            <p:ph type="title"/>
          </p:nvPr>
        </p:nvSpPr>
        <p:spPr>
          <a:xfrm>
            <a:off x="404786" y="251042"/>
            <a:ext cx="10515600" cy="1325563"/>
          </a:xfrm>
        </p:spPr>
        <p:txBody>
          <a:bodyPr>
            <a:normAutofit/>
          </a:bodyPr>
          <a:lstStyle/>
          <a:p>
            <a:r>
              <a:rPr kumimoji="1" lang="en-US" altLang="ko-Kore-KR" dirty="0"/>
              <a:t>Loss function: </a:t>
            </a:r>
            <a:r>
              <a:rPr kumimoji="1" lang="en-US" altLang="zh-CN" dirty="0" smtClean="0"/>
              <a:t>Online Label smoothing</a:t>
            </a:r>
            <a:endParaRPr kumimoji="1" lang="ko-Kore-KR" altLang="en-US" dirty="0"/>
          </a:p>
        </p:txBody>
      </p:sp>
      <p:sp>
        <p:nvSpPr>
          <p:cNvPr id="22" name="文本框 9">
            <a:extLst>
              <a:ext uri="{FF2B5EF4-FFF2-40B4-BE49-F238E27FC236}">
                <a16:creationId xmlns:a16="http://schemas.microsoft.com/office/drawing/2014/main" id="{5267840C-9935-476E-85E2-07E11E3EAE47}"/>
              </a:ext>
            </a:extLst>
          </p:cNvPr>
          <p:cNvSpPr txBox="1"/>
          <p:nvPr/>
        </p:nvSpPr>
        <p:spPr>
          <a:xfrm>
            <a:off x="577089" y="5605142"/>
            <a:ext cx="9076362" cy="923330"/>
          </a:xfrm>
          <a:prstGeom prst="rect">
            <a:avLst/>
          </a:prstGeom>
          <a:noFill/>
        </p:spPr>
        <p:txBody>
          <a:bodyPr wrap="square" rtlCol="0">
            <a:spAutoFit/>
          </a:bodyPr>
          <a:lstStyle/>
          <a:p>
            <a:r>
              <a:rPr lang="en-US" altLang="zh-CN" dirty="0"/>
              <a:t>Related paper: </a:t>
            </a:r>
          </a:p>
          <a:p>
            <a:r>
              <a:rPr lang="en-US" altLang="zh-CN" b="1" dirty="0"/>
              <a:t>Delving Deep Into Label Smoothing,</a:t>
            </a:r>
          </a:p>
          <a:p>
            <a:r>
              <a:rPr lang="en-US" altLang="zh-CN" dirty="0"/>
              <a:t>Chang-Bin Zhang, Transactions on Image Processing(2021)</a:t>
            </a:r>
            <a:endParaRPr lang="zh-CN" altLang="en-US" dirty="0"/>
          </a:p>
        </p:txBody>
      </p:sp>
      <mc:AlternateContent xmlns:mc="http://schemas.openxmlformats.org/markup-compatibility/2006">
        <mc:Choice xmlns:a14="http://schemas.microsoft.com/office/drawing/2010/main" Requires="a14">
          <p:sp>
            <p:nvSpPr>
              <p:cNvPr id="25" name="文本框 13">
                <a:extLst>
                  <a:ext uri="{FF2B5EF4-FFF2-40B4-BE49-F238E27FC236}">
                    <a16:creationId xmlns:a16="http://schemas.microsoft.com/office/drawing/2014/main" id="{8D8A6467-6500-4094-8EE1-A218C3B87007}"/>
                  </a:ext>
                </a:extLst>
              </p:cNvPr>
              <p:cNvSpPr txBox="1"/>
              <p:nvPr/>
            </p:nvSpPr>
            <p:spPr>
              <a:xfrm>
                <a:off x="3687570" y="1330961"/>
                <a:ext cx="4816855" cy="4912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0" i="1" smtClean="0">
                          <a:solidFill>
                            <a:schemeClr val="tx1"/>
                          </a:solidFill>
                          <a:latin typeface="Cambria Math" panose="02040503050406030204" pitchFamily="18" charset="0"/>
                        </a:rPr>
                        <m:t>𝐿</m:t>
                      </m:r>
                      <m:r>
                        <a:rPr lang="en-US" altLang="zh-CN" sz="240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𝑎</m:t>
                      </m:r>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𝐿</m:t>
                          </m:r>
                        </m:e>
                        <m:sub>
                          <m:r>
                            <a:rPr lang="en-US" altLang="zh-CN" sz="2400" b="0" i="1" smtClean="0">
                              <a:solidFill>
                                <a:schemeClr val="tx1"/>
                              </a:solidFill>
                              <a:latin typeface="Cambria Math" panose="02040503050406030204" pitchFamily="18" charset="0"/>
                            </a:rPr>
                            <m:t>h𝑎𝑟𝑑</m:t>
                          </m:r>
                        </m:sub>
                      </m:sSub>
                      <m:r>
                        <a:rPr lang="en-US" altLang="zh-CN" sz="2400" b="0" i="1" smtClean="0">
                          <a:solidFill>
                            <a:schemeClr val="tx1"/>
                          </a:solidFill>
                          <a:latin typeface="Cambria Math" panose="02040503050406030204" pitchFamily="18" charset="0"/>
                        </a:rPr>
                        <m:t>+</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1−</m:t>
                          </m:r>
                          <m:r>
                            <a:rPr lang="en-US" altLang="zh-CN" sz="2400" i="1">
                              <a:solidFill>
                                <a:schemeClr val="tx1"/>
                              </a:solidFill>
                              <a:latin typeface="Cambria Math" panose="02040503050406030204" pitchFamily="18" charset="0"/>
                            </a:rPr>
                            <m:t>𝑎</m:t>
                          </m:r>
                        </m:e>
                      </m:d>
                      <m:r>
                        <a:rPr lang="en-US" altLang="zh-CN" sz="2400" i="1">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𝐿</m:t>
                          </m:r>
                        </m:e>
                        <m:sub>
                          <m:r>
                            <a:rPr lang="en-US" altLang="zh-CN" sz="2400" b="0" i="1" smtClean="0">
                              <a:solidFill>
                                <a:schemeClr val="tx1"/>
                              </a:solidFill>
                              <a:latin typeface="Cambria Math" panose="02040503050406030204" pitchFamily="18" charset="0"/>
                            </a:rPr>
                            <m:t>𝑠𝑜𝑓𝑡</m:t>
                          </m:r>
                        </m:sub>
                      </m:sSub>
                    </m:oMath>
                  </m:oMathPara>
                </a14:m>
                <a:endParaRPr lang="zh-CN" altLang="en-US" sz="2400" dirty="0">
                  <a:solidFill>
                    <a:schemeClr val="tx1"/>
                  </a:solidFill>
                </a:endParaRPr>
              </a:p>
            </p:txBody>
          </p:sp>
        </mc:Choice>
        <mc:Fallback>
          <p:sp>
            <p:nvSpPr>
              <p:cNvPr id="25" name="文本框 13">
                <a:extLst>
                  <a:ext uri="{FF2B5EF4-FFF2-40B4-BE49-F238E27FC236}">
                    <a16:creationId xmlns:a16="http://schemas.microsoft.com/office/drawing/2014/main" id="{8D8A6467-6500-4094-8EE1-A218C3B87007}"/>
                  </a:ext>
                </a:extLst>
              </p:cNvPr>
              <p:cNvSpPr txBox="1">
                <a:spLocks noRot="1" noChangeAspect="1" noMove="1" noResize="1" noEditPoints="1" noAdjustHandles="1" noChangeArrowheads="1" noChangeShapeType="1" noTextEdit="1"/>
              </p:cNvSpPr>
              <p:nvPr/>
            </p:nvSpPr>
            <p:spPr>
              <a:xfrm>
                <a:off x="3687570" y="1330961"/>
                <a:ext cx="4816855" cy="491288"/>
              </a:xfrm>
              <a:prstGeom prst="rect">
                <a:avLst/>
              </a:prstGeom>
              <a:blipFill>
                <a:blip r:embed="rId3"/>
                <a:stretch>
                  <a:fillRect l="-380" b="-123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7" name="表格 15">
                <a:extLst>
                  <a:ext uri="{FF2B5EF4-FFF2-40B4-BE49-F238E27FC236}">
                    <a16:creationId xmlns:a16="http://schemas.microsoft.com/office/drawing/2014/main" id="{BE02BB38-4B7F-4F0F-952E-3B0E13F14126}"/>
                  </a:ext>
                </a:extLst>
              </p:cNvPr>
              <p:cNvGraphicFramePr>
                <a:graphicFrameLocks noGrp="1"/>
              </p:cNvGraphicFramePr>
              <p:nvPr>
                <p:extLst>
                  <p:ext uri="{D42A27DB-BD31-4B8C-83A1-F6EECF244321}">
                    <p14:modId xmlns:p14="http://schemas.microsoft.com/office/powerpoint/2010/main" val="4154784766"/>
                  </p:ext>
                </p:extLst>
              </p:nvPr>
            </p:nvGraphicFramePr>
            <p:xfrm>
              <a:off x="1396275" y="1946766"/>
              <a:ext cx="9399443" cy="2806464"/>
            </p:xfrm>
            <a:graphic>
              <a:graphicData uri="http://schemas.openxmlformats.org/drawingml/2006/table">
                <a:tbl>
                  <a:tblPr firstRow="1" bandRow="1">
                    <a:tableStyleId>{5C22544A-7EE6-4342-B048-85BDC9FD1C3A}</a:tableStyleId>
                  </a:tblPr>
                  <a:tblGrid>
                    <a:gridCol w="1269632">
                      <a:extLst>
                        <a:ext uri="{9D8B030D-6E8A-4147-A177-3AD203B41FA5}">
                          <a16:colId xmlns:a16="http://schemas.microsoft.com/office/drawing/2014/main" val="1053621300"/>
                        </a:ext>
                      </a:extLst>
                    </a:gridCol>
                    <a:gridCol w="3684016">
                      <a:extLst>
                        <a:ext uri="{9D8B030D-6E8A-4147-A177-3AD203B41FA5}">
                          <a16:colId xmlns:a16="http://schemas.microsoft.com/office/drawing/2014/main" val="744473555"/>
                        </a:ext>
                      </a:extLst>
                    </a:gridCol>
                    <a:gridCol w="4445795">
                      <a:extLst>
                        <a:ext uri="{9D8B030D-6E8A-4147-A177-3AD203B41FA5}">
                          <a16:colId xmlns:a16="http://schemas.microsoft.com/office/drawing/2014/main" val="625639592"/>
                        </a:ext>
                      </a:extLst>
                    </a:gridCol>
                  </a:tblGrid>
                  <a:tr h="438618">
                    <a:tc>
                      <a:txBody>
                        <a:bodyPr/>
                        <a:lstStyle/>
                        <a:p>
                          <a:endParaRPr lang="en-US" altLang="zh-CN" sz="2400" b="1" dirty="0"/>
                        </a:p>
                      </a:txBody>
                      <a:tcPr>
                        <a:solidFill>
                          <a:schemeClr val="accent5"/>
                        </a:solidFill>
                      </a:tcPr>
                    </a:tc>
                    <a:tc>
                      <a:txBody>
                        <a:bodyPr/>
                        <a:lstStyle/>
                        <a:p>
                          <a:r>
                            <a:rPr lang="en-US" altLang="zh-CN" sz="2400" b="1" dirty="0"/>
                            <a:t>Label Smoothing</a:t>
                          </a:r>
                          <a:endParaRPr lang="zh-CN" altLang="en-US" sz="2400" b="1" dirty="0"/>
                        </a:p>
                      </a:txBody>
                      <a:tcPr>
                        <a:solidFill>
                          <a:schemeClr val="accent5"/>
                        </a:solidFill>
                      </a:tcPr>
                    </a:tc>
                    <a:tc>
                      <a:txBody>
                        <a:bodyPr/>
                        <a:lstStyle/>
                        <a:p>
                          <a:r>
                            <a:rPr lang="en-US" altLang="zh-CN" sz="2400" b="1" dirty="0"/>
                            <a:t>Online Label Smoothing</a:t>
                          </a:r>
                          <a:endParaRPr lang="zh-CN" altLang="en-US" sz="2400" b="1" dirty="0"/>
                        </a:p>
                      </a:txBody>
                      <a:tcPr>
                        <a:solidFill>
                          <a:schemeClr val="accent5"/>
                        </a:solidFill>
                      </a:tcPr>
                    </a:tc>
                    <a:extLst>
                      <a:ext uri="{0D108BD9-81ED-4DB2-BD59-A6C34878D82A}">
                        <a16:rowId xmlns:a16="http://schemas.microsoft.com/office/drawing/2014/main" val="513932104"/>
                      </a:ext>
                    </a:extLst>
                  </a:tr>
                  <a:tr h="438618">
                    <a:tc>
                      <a:txBody>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𝐿</m:t>
                                    </m:r>
                                  </m:e>
                                  <m:sub>
                                    <m:r>
                                      <a:rPr lang="en-US" altLang="zh-CN" sz="2400" b="0" i="1" smtClean="0">
                                        <a:solidFill>
                                          <a:schemeClr val="tx1"/>
                                        </a:solidFill>
                                        <a:latin typeface="Cambria Math" panose="02040503050406030204" pitchFamily="18" charset="0"/>
                                      </a:rPr>
                                      <m:t>h𝑎𝑟𝑑</m:t>
                                    </m:r>
                                  </m:sub>
                                </m:sSub>
                              </m:oMath>
                            </m:oMathPara>
                          </a14:m>
                          <a:endParaRPr lang="zh-CN" altLang="en-US" sz="2400" b="0" dirty="0"/>
                        </a:p>
                      </a:txBody>
                      <a:tcPr>
                        <a:solidFill>
                          <a:schemeClr val="accent5">
                            <a:lumMod val="40000"/>
                            <a:lumOff val="60000"/>
                          </a:schemeClr>
                        </a:solidFill>
                      </a:tcPr>
                    </a:tc>
                    <a:tc>
                      <a:txBody>
                        <a:bodyPr/>
                        <a:lstStyle/>
                        <a:p>
                          <a:r>
                            <a:rPr lang="en-US" altLang="zh-CN" sz="2400" b="0" dirty="0"/>
                            <a:t>One-hot encoding</a:t>
                          </a:r>
                          <a:endParaRPr lang="zh-CN" altLang="en-US" sz="2400" b="0" dirty="0"/>
                        </a:p>
                      </a:txBody>
                      <a:tcPr>
                        <a:solidFill>
                          <a:schemeClr val="accent5">
                            <a:lumMod val="40000"/>
                            <a:lumOff val="60000"/>
                          </a:schemeClr>
                        </a:solidFill>
                      </a:tcPr>
                    </a:tc>
                    <a:tc>
                      <a:txBody>
                        <a:bodyPr/>
                        <a:lstStyle/>
                        <a:p>
                          <a:r>
                            <a:rPr lang="en-US" altLang="zh-CN" sz="2400" b="0" dirty="0"/>
                            <a:t>One-hot encoding</a:t>
                          </a:r>
                          <a:endParaRPr lang="zh-CN" altLang="en-US" sz="2400" b="0" dirty="0"/>
                        </a:p>
                      </a:txBody>
                      <a:tcPr>
                        <a:solidFill>
                          <a:schemeClr val="accent5">
                            <a:lumMod val="40000"/>
                            <a:lumOff val="60000"/>
                          </a:schemeClr>
                        </a:solidFill>
                      </a:tcPr>
                    </a:tc>
                    <a:extLst>
                      <a:ext uri="{0D108BD9-81ED-4DB2-BD59-A6C34878D82A}">
                        <a16:rowId xmlns:a16="http://schemas.microsoft.com/office/drawing/2014/main" val="691605569"/>
                      </a:ext>
                    </a:extLst>
                  </a:tr>
                  <a:tr h="789513">
                    <a:tc>
                      <a:txBody>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𝐿</m:t>
                                    </m:r>
                                  </m:e>
                                  <m:sub>
                                    <m:r>
                                      <a:rPr lang="en-US" altLang="zh-CN" sz="2400" b="0" i="1" smtClean="0">
                                        <a:solidFill>
                                          <a:schemeClr val="tx1"/>
                                        </a:solidFill>
                                        <a:latin typeface="Cambria Math" panose="02040503050406030204" pitchFamily="18" charset="0"/>
                                      </a:rPr>
                                      <m:t>𝑠𝑜𝑓𝑡</m:t>
                                    </m:r>
                                  </m:sub>
                                </m:sSub>
                              </m:oMath>
                            </m:oMathPara>
                          </a14:m>
                          <a:endParaRPr lang="zh-CN" altLang="en-US" sz="2400" b="0" dirty="0"/>
                        </a:p>
                      </a:txBody>
                      <a:tcPr>
                        <a:solidFill>
                          <a:schemeClr val="accent5">
                            <a:lumMod val="20000"/>
                            <a:lumOff val="80000"/>
                          </a:schemeClr>
                        </a:solidFill>
                      </a:tcPr>
                    </a:tc>
                    <a:tc>
                      <a:txBody>
                        <a:bodyPr/>
                        <a:lstStyle/>
                        <a:p>
                          <a:r>
                            <a:rPr lang="en-US" altLang="zh-CN" sz="2400" b="0" dirty="0"/>
                            <a:t>Uniform distribution</a:t>
                          </a:r>
                        </a:p>
                      </a:txBody>
                      <a:tcPr>
                        <a:solidFill>
                          <a:schemeClr val="accent5">
                            <a:lumMod val="20000"/>
                            <a:lumOff val="80000"/>
                          </a:schemeClr>
                        </a:solidFill>
                      </a:tcPr>
                    </a:tc>
                    <a:tc>
                      <a:txBody>
                        <a:bodyPr/>
                        <a:lstStyle/>
                        <a:p>
                          <a:r>
                            <a:rPr lang="en-US" altLang="zh-CN" sz="2400" b="0" dirty="0"/>
                            <a:t>Soft label </a:t>
                          </a:r>
                          <a:r>
                            <a:rPr lang="en-US" altLang="zh-CN" sz="2400" b="1" dirty="0"/>
                            <a:t>for a class </a:t>
                          </a:r>
                          <a:r>
                            <a:rPr lang="en-US" altLang="zh-CN" sz="2400" b="0" dirty="0"/>
                            <a:t>is the </a:t>
                          </a:r>
                          <a:r>
                            <a:rPr lang="en-US" altLang="zh-CN" sz="2400" b="1" dirty="0"/>
                            <a:t>average</a:t>
                          </a:r>
                          <a:r>
                            <a:rPr lang="en-US" altLang="zh-CN" sz="2400" b="0" dirty="0"/>
                            <a:t> score of </a:t>
                          </a:r>
                          <a:r>
                            <a:rPr lang="en-US" altLang="zh-CN" sz="2400" b="1" dirty="0"/>
                            <a:t>correct prediction</a:t>
                          </a:r>
                          <a:r>
                            <a:rPr lang="en-US" altLang="zh-CN" sz="2400" b="0" dirty="0"/>
                            <a:t> from previous epoch</a:t>
                          </a:r>
                          <a:endParaRPr lang="zh-CN" altLang="en-US" sz="2400" b="0" dirty="0"/>
                        </a:p>
                      </a:txBody>
                      <a:tcPr>
                        <a:solidFill>
                          <a:schemeClr val="accent5">
                            <a:lumMod val="20000"/>
                            <a:lumOff val="80000"/>
                          </a:schemeClr>
                        </a:solidFill>
                      </a:tcPr>
                    </a:tc>
                    <a:extLst>
                      <a:ext uri="{0D108BD9-81ED-4DB2-BD59-A6C34878D82A}">
                        <a16:rowId xmlns:a16="http://schemas.microsoft.com/office/drawing/2014/main" val="2811861416"/>
                      </a:ext>
                    </a:extLst>
                  </a:tr>
                  <a:tr h="703344">
                    <a:tc>
                      <a:txBody>
                        <a:bodyPr/>
                        <a:lstStyle/>
                        <a:p>
                          <a:r>
                            <a:rPr lang="en-US" altLang="zh-CN" sz="2400" b="0" dirty="0"/>
                            <a:t>state</a:t>
                          </a:r>
                          <a:endParaRPr lang="zh-CN" altLang="en-US" sz="2400" b="0" dirty="0"/>
                        </a:p>
                      </a:txBody>
                      <a:tcPr>
                        <a:solidFill>
                          <a:schemeClr val="accent5">
                            <a:lumMod val="40000"/>
                            <a:lumOff val="60000"/>
                          </a:schemeClr>
                        </a:solidFill>
                      </a:tcPr>
                    </a:tc>
                    <a:tc>
                      <a:txBody>
                        <a:bodyPr/>
                        <a:lstStyle/>
                        <a:p>
                          <a:r>
                            <a:rPr lang="en-US" altLang="zh-CN" sz="2400" b="0" kern="1200" dirty="0">
                              <a:solidFill>
                                <a:schemeClr val="dk1"/>
                              </a:solidFill>
                              <a:latin typeface="+mn-lt"/>
                              <a:ea typeface="+mn-ea"/>
                              <a:cs typeface="+mn-cs"/>
                            </a:rPr>
                            <a:t>Static</a:t>
                          </a:r>
                        </a:p>
                      </a:txBody>
                      <a:tcPr>
                        <a:solidFill>
                          <a:schemeClr val="accent5">
                            <a:lumMod val="40000"/>
                            <a:lumOff val="60000"/>
                          </a:schemeClr>
                        </a:solidFill>
                      </a:tcPr>
                    </a:tc>
                    <a:tc>
                      <a:txBody>
                        <a:bodyPr/>
                        <a:lstStyle/>
                        <a:p>
                          <a:r>
                            <a:rPr lang="en-US" altLang="zh-CN" sz="2400" b="0" kern="1200" dirty="0">
                              <a:solidFill>
                                <a:schemeClr val="dk1"/>
                              </a:solidFill>
                              <a:latin typeface="+mn-lt"/>
                              <a:ea typeface="+mn-ea"/>
                              <a:cs typeface="+mn-cs"/>
                            </a:rPr>
                            <a:t>Dynamic</a:t>
                          </a:r>
                        </a:p>
                      </a:txBody>
                      <a:tcPr>
                        <a:solidFill>
                          <a:schemeClr val="accent5">
                            <a:lumMod val="40000"/>
                            <a:lumOff val="60000"/>
                          </a:schemeClr>
                        </a:solidFill>
                      </a:tcPr>
                    </a:tc>
                    <a:extLst>
                      <a:ext uri="{0D108BD9-81ED-4DB2-BD59-A6C34878D82A}">
                        <a16:rowId xmlns:a16="http://schemas.microsoft.com/office/drawing/2014/main" val="3039911011"/>
                      </a:ext>
                    </a:extLst>
                  </a:tr>
                </a:tbl>
              </a:graphicData>
            </a:graphic>
          </p:graphicFrame>
        </mc:Choice>
        <mc:Fallback>
          <p:graphicFrame>
            <p:nvGraphicFramePr>
              <p:cNvPr id="27" name="表格 15">
                <a:extLst>
                  <a:ext uri="{FF2B5EF4-FFF2-40B4-BE49-F238E27FC236}">
                    <a16:creationId xmlns:a16="http://schemas.microsoft.com/office/drawing/2014/main" id="{BE02BB38-4B7F-4F0F-952E-3B0E13F14126}"/>
                  </a:ext>
                </a:extLst>
              </p:cNvPr>
              <p:cNvGraphicFramePr>
                <a:graphicFrameLocks noGrp="1"/>
              </p:cNvGraphicFramePr>
              <p:nvPr>
                <p:extLst>
                  <p:ext uri="{D42A27DB-BD31-4B8C-83A1-F6EECF244321}">
                    <p14:modId xmlns:p14="http://schemas.microsoft.com/office/powerpoint/2010/main" val="4154784766"/>
                  </p:ext>
                </p:extLst>
              </p:nvPr>
            </p:nvGraphicFramePr>
            <p:xfrm>
              <a:off x="1396275" y="1946766"/>
              <a:ext cx="9399443" cy="2806464"/>
            </p:xfrm>
            <a:graphic>
              <a:graphicData uri="http://schemas.openxmlformats.org/drawingml/2006/table">
                <a:tbl>
                  <a:tblPr firstRow="1" bandRow="1">
                    <a:tableStyleId>{5C22544A-7EE6-4342-B048-85BDC9FD1C3A}</a:tableStyleId>
                  </a:tblPr>
                  <a:tblGrid>
                    <a:gridCol w="1269632">
                      <a:extLst>
                        <a:ext uri="{9D8B030D-6E8A-4147-A177-3AD203B41FA5}">
                          <a16:colId xmlns:a16="http://schemas.microsoft.com/office/drawing/2014/main" val="1053621300"/>
                        </a:ext>
                      </a:extLst>
                    </a:gridCol>
                    <a:gridCol w="3684016">
                      <a:extLst>
                        <a:ext uri="{9D8B030D-6E8A-4147-A177-3AD203B41FA5}">
                          <a16:colId xmlns:a16="http://schemas.microsoft.com/office/drawing/2014/main" val="744473555"/>
                        </a:ext>
                      </a:extLst>
                    </a:gridCol>
                    <a:gridCol w="4445795">
                      <a:extLst>
                        <a:ext uri="{9D8B030D-6E8A-4147-A177-3AD203B41FA5}">
                          <a16:colId xmlns:a16="http://schemas.microsoft.com/office/drawing/2014/main" val="625639592"/>
                        </a:ext>
                      </a:extLst>
                    </a:gridCol>
                  </a:tblGrid>
                  <a:tr h="457200">
                    <a:tc>
                      <a:txBody>
                        <a:bodyPr/>
                        <a:lstStyle/>
                        <a:p>
                          <a:endParaRPr lang="en-US" altLang="zh-CN" sz="2400" b="1" dirty="0"/>
                        </a:p>
                      </a:txBody>
                      <a:tcPr>
                        <a:solidFill>
                          <a:schemeClr val="accent5"/>
                        </a:solidFill>
                      </a:tcPr>
                    </a:tc>
                    <a:tc>
                      <a:txBody>
                        <a:bodyPr/>
                        <a:lstStyle/>
                        <a:p>
                          <a:r>
                            <a:rPr lang="en-US" altLang="zh-CN" sz="2400" b="1" dirty="0"/>
                            <a:t>Label Smoothing</a:t>
                          </a:r>
                          <a:endParaRPr lang="zh-CN" altLang="en-US" sz="2400" b="1" dirty="0"/>
                        </a:p>
                      </a:txBody>
                      <a:tcPr>
                        <a:solidFill>
                          <a:schemeClr val="accent5"/>
                        </a:solidFill>
                      </a:tcPr>
                    </a:tc>
                    <a:tc>
                      <a:txBody>
                        <a:bodyPr/>
                        <a:lstStyle/>
                        <a:p>
                          <a:r>
                            <a:rPr lang="en-US" altLang="zh-CN" sz="2400" b="1" dirty="0"/>
                            <a:t>Online Label Smoothing</a:t>
                          </a:r>
                          <a:endParaRPr lang="zh-CN" altLang="en-US" sz="2400" b="1" dirty="0"/>
                        </a:p>
                      </a:txBody>
                      <a:tcPr>
                        <a:solidFill>
                          <a:schemeClr val="accent5"/>
                        </a:solidFill>
                      </a:tcPr>
                    </a:tc>
                    <a:extLst>
                      <a:ext uri="{0D108BD9-81ED-4DB2-BD59-A6C34878D82A}">
                        <a16:rowId xmlns:a16="http://schemas.microsoft.com/office/drawing/2014/main" val="513932104"/>
                      </a:ext>
                    </a:extLst>
                  </a:tr>
                  <a:tr h="457200">
                    <a:tc>
                      <a:txBody>
                        <a:bodyPr/>
                        <a:lstStyle/>
                        <a:p>
                          <a:endParaRPr lang="zh-CN"/>
                        </a:p>
                      </a:txBody>
                      <a:tcPr>
                        <a:blipFill>
                          <a:blip r:embed="rId4"/>
                          <a:stretch>
                            <a:fillRect l="-481" t="-110667" r="-643750" b="-417333"/>
                          </a:stretch>
                        </a:blipFill>
                      </a:tcPr>
                    </a:tc>
                    <a:tc>
                      <a:txBody>
                        <a:bodyPr/>
                        <a:lstStyle/>
                        <a:p>
                          <a:r>
                            <a:rPr lang="en-US" altLang="zh-CN" sz="2400" b="0" dirty="0"/>
                            <a:t>One-hot encoding</a:t>
                          </a:r>
                          <a:endParaRPr lang="zh-CN" altLang="en-US" sz="2400" b="0" dirty="0"/>
                        </a:p>
                      </a:txBody>
                      <a:tcPr>
                        <a:solidFill>
                          <a:schemeClr val="accent5">
                            <a:lumMod val="40000"/>
                            <a:lumOff val="60000"/>
                          </a:schemeClr>
                        </a:solidFill>
                      </a:tcPr>
                    </a:tc>
                    <a:tc>
                      <a:txBody>
                        <a:bodyPr/>
                        <a:lstStyle/>
                        <a:p>
                          <a:r>
                            <a:rPr lang="en-US" altLang="zh-CN" sz="2400" b="0" dirty="0"/>
                            <a:t>One-hot encoding</a:t>
                          </a:r>
                          <a:endParaRPr lang="zh-CN" altLang="en-US" sz="2400" b="0" dirty="0"/>
                        </a:p>
                      </a:txBody>
                      <a:tcPr>
                        <a:solidFill>
                          <a:schemeClr val="accent5">
                            <a:lumMod val="40000"/>
                            <a:lumOff val="60000"/>
                          </a:schemeClr>
                        </a:solidFill>
                      </a:tcPr>
                    </a:tc>
                    <a:extLst>
                      <a:ext uri="{0D108BD9-81ED-4DB2-BD59-A6C34878D82A}">
                        <a16:rowId xmlns:a16="http://schemas.microsoft.com/office/drawing/2014/main" val="691605569"/>
                      </a:ext>
                    </a:extLst>
                  </a:tr>
                  <a:tr h="1188720">
                    <a:tc>
                      <a:txBody>
                        <a:bodyPr/>
                        <a:lstStyle/>
                        <a:p>
                          <a:endParaRPr lang="zh-CN"/>
                        </a:p>
                      </a:txBody>
                      <a:tcPr>
                        <a:blipFill>
                          <a:blip r:embed="rId4"/>
                          <a:stretch>
                            <a:fillRect l="-481" t="-81026" r="-643750" b="-60513"/>
                          </a:stretch>
                        </a:blipFill>
                      </a:tcPr>
                    </a:tc>
                    <a:tc>
                      <a:txBody>
                        <a:bodyPr/>
                        <a:lstStyle/>
                        <a:p>
                          <a:r>
                            <a:rPr lang="en-US" altLang="zh-CN" sz="2400" b="0" dirty="0"/>
                            <a:t>Uniform distribution</a:t>
                          </a:r>
                        </a:p>
                      </a:txBody>
                      <a:tcPr>
                        <a:solidFill>
                          <a:schemeClr val="accent5">
                            <a:lumMod val="20000"/>
                            <a:lumOff val="80000"/>
                          </a:schemeClr>
                        </a:solidFill>
                      </a:tcPr>
                    </a:tc>
                    <a:tc>
                      <a:txBody>
                        <a:bodyPr/>
                        <a:lstStyle/>
                        <a:p>
                          <a:r>
                            <a:rPr lang="en-US" altLang="zh-CN" sz="2400" b="0" dirty="0"/>
                            <a:t>Soft label </a:t>
                          </a:r>
                          <a:r>
                            <a:rPr lang="en-US" altLang="zh-CN" sz="2400" b="1" dirty="0"/>
                            <a:t>for a class </a:t>
                          </a:r>
                          <a:r>
                            <a:rPr lang="en-US" altLang="zh-CN" sz="2400" b="0" dirty="0"/>
                            <a:t>is the </a:t>
                          </a:r>
                          <a:r>
                            <a:rPr lang="en-US" altLang="zh-CN" sz="2400" b="1" dirty="0"/>
                            <a:t>average</a:t>
                          </a:r>
                          <a:r>
                            <a:rPr lang="en-US" altLang="zh-CN" sz="2400" b="0" dirty="0"/>
                            <a:t> score of </a:t>
                          </a:r>
                          <a:r>
                            <a:rPr lang="en-US" altLang="zh-CN" sz="2400" b="1" dirty="0"/>
                            <a:t>correct prediction</a:t>
                          </a:r>
                          <a:r>
                            <a:rPr lang="en-US" altLang="zh-CN" sz="2400" b="0" dirty="0"/>
                            <a:t> from previous epoch</a:t>
                          </a:r>
                          <a:endParaRPr lang="zh-CN" altLang="en-US" sz="2400" b="0" dirty="0"/>
                        </a:p>
                      </a:txBody>
                      <a:tcPr>
                        <a:solidFill>
                          <a:schemeClr val="accent5">
                            <a:lumMod val="20000"/>
                            <a:lumOff val="80000"/>
                          </a:schemeClr>
                        </a:solidFill>
                      </a:tcPr>
                    </a:tc>
                    <a:extLst>
                      <a:ext uri="{0D108BD9-81ED-4DB2-BD59-A6C34878D82A}">
                        <a16:rowId xmlns:a16="http://schemas.microsoft.com/office/drawing/2014/main" val="2811861416"/>
                      </a:ext>
                    </a:extLst>
                  </a:tr>
                  <a:tr h="703344">
                    <a:tc>
                      <a:txBody>
                        <a:bodyPr/>
                        <a:lstStyle/>
                        <a:p>
                          <a:r>
                            <a:rPr lang="en-US" altLang="zh-CN" sz="2400" b="0" dirty="0"/>
                            <a:t>state</a:t>
                          </a:r>
                          <a:endParaRPr lang="zh-CN" altLang="en-US" sz="2400" b="0" dirty="0"/>
                        </a:p>
                      </a:txBody>
                      <a:tcPr>
                        <a:solidFill>
                          <a:schemeClr val="accent5">
                            <a:lumMod val="40000"/>
                            <a:lumOff val="60000"/>
                          </a:schemeClr>
                        </a:solidFill>
                      </a:tcPr>
                    </a:tc>
                    <a:tc>
                      <a:txBody>
                        <a:bodyPr/>
                        <a:lstStyle/>
                        <a:p>
                          <a:r>
                            <a:rPr lang="en-US" altLang="zh-CN" sz="2400" b="0" kern="1200" dirty="0">
                              <a:solidFill>
                                <a:schemeClr val="dk1"/>
                              </a:solidFill>
                              <a:latin typeface="+mn-lt"/>
                              <a:ea typeface="+mn-ea"/>
                              <a:cs typeface="+mn-cs"/>
                            </a:rPr>
                            <a:t>Static</a:t>
                          </a:r>
                        </a:p>
                      </a:txBody>
                      <a:tcPr>
                        <a:solidFill>
                          <a:schemeClr val="accent5">
                            <a:lumMod val="40000"/>
                            <a:lumOff val="60000"/>
                          </a:schemeClr>
                        </a:solidFill>
                      </a:tcPr>
                    </a:tc>
                    <a:tc>
                      <a:txBody>
                        <a:bodyPr/>
                        <a:lstStyle/>
                        <a:p>
                          <a:r>
                            <a:rPr lang="en-US" altLang="zh-CN" sz="2400" b="0" kern="1200" dirty="0">
                              <a:solidFill>
                                <a:schemeClr val="dk1"/>
                              </a:solidFill>
                              <a:latin typeface="+mn-lt"/>
                              <a:ea typeface="+mn-ea"/>
                              <a:cs typeface="+mn-cs"/>
                            </a:rPr>
                            <a:t>Dynamic</a:t>
                          </a:r>
                        </a:p>
                      </a:txBody>
                      <a:tcPr>
                        <a:solidFill>
                          <a:schemeClr val="accent5">
                            <a:lumMod val="40000"/>
                            <a:lumOff val="60000"/>
                          </a:schemeClr>
                        </a:solidFill>
                      </a:tcPr>
                    </a:tc>
                    <a:extLst>
                      <a:ext uri="{0D108BD9-81ED-4DB2-BD59-A6C34878D82A}">
                        <a16:rowId xmlns:a16="http://schemas.microsoft.com/office/drawing/2014/main" val="3039911011"/>
                      </a:ext>
                    </a:extLst>
                  </a:tr>
                </a:tbl>
              </a:graphicData>
            </a:graphic>
          </p:graphicFrame>
        </mc:Fallback>
      </mc:AlternateContent>
    </p:spTree>
    <p:extLst>
      <p:ext uri="{BB962C8B-B14F-4D97-AF65-F5344CB8AC3E}">
        <p14:creationId xmlns:p14="http://schemas.microsoft.com/office/powerpoint/2010/main" val="209834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5BE2A65-F49E-48CC-9495-DE4E70D28565}"/>
                  </a:ext>
                </a:extLst>
              </p:cNvPr>
              <p:cNvSpPr txBox="1"/>
              <p:nvPr/>
            </p:nvSpPr>
            <p:spPr>
              <a:xfrm>
                <a:off x="538653" y="982716"/>
                <a:ext cx="6900593" cy="3320909"/>
              </a:xfrm>
              <a:prstGeom prst="rect">
                <a:avLst/>
              </a:prstGeom>
              <a:noFill/>
            </p:spPr>
            <p:txBody>
              <a:bodyPr wrap="square" rtlCol="0">
                <a:spAutoFit/>
              </a:bodyPr>
              <a:lstStyle/>
              <a:p>
                <a:r>
                  <a:rPr lang="en-US" altLang="zh-CN" sz="2000" dirty="0"/>
                  <a:t>Cross entropy:  </a:t>
                </a:r>
                <a14:m>
                  <m:oMath xmlns:m="http://schemas.openxmlformats.org/officeDocument/2006/math">
                    <m:r>
                      <a:rPr lang="en-US" altLang="zh-CN" sz="2000" i="1">
                        <a:latin typeface="Cambria Math" panose="02040503050406030204" pitchFamily="18" charset="0"/>
                      </a:rPr>
                      <m:t>𝑙</m:t>
                    </m:r>
                    <m:r>
                      <a:rPr lang="en-US" altLang="zh-CN" sz="2000" i="1">
                        <a:latin typeface="Cambria Math" panose="02040503050406030204" pitchFamily="18" charset="0"/>
                      </a:rPr>
                      <m:t>(</m:t>
                    </m:r>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nary>
                      <m:naryPr>
                        <m:chr m:val="∑"/>
                        <m:limLoc m:val="subSup"/>
                        <m:grow m:val="on"/>
                        <m:ctrlPr>
                          <a:rPr lang="en-US" altLang="zh-CN" sz="2000" i="1" smtClean="0">
                            <a:latin typeface="Cambria Math" panose="02040503050406030204" pitchFamily="18" charset="0"/>
                          </a:rPr>
                        </m:ctrlPr>
                      </m:naryPr>
                      <m:sub>
                        <m:r>
                          <a:rPr lang="en-US" altLang="zh-CN" sz="2000" i="1" smtClean="0">
                            <a:latin typeface="Cambria Math" panose="02040503050406030204" pitchFamily="18" charset="0"/>
                          </a:rPr>
                          <m:t>𝑘</m:t>
                        </m:r>
                        <m:r>
                          <a:rPr lang="en-US" altLang="zh-CN" sz="2000" i="1" smtClean="0">
                            <a:latin typeface="Cambria Math" panose="02040503050406030204" pitchFamily="18" charset="0"/>
                          </a:rPr>
                          <m:t>=1</m:t>
                        </m:r>
                      </m:sub>
                      <m:sup>
                        <m:r>
                          <a:rPr lang="en-US" altLang="zh-CN" sz="2000" b="0" i="1" smtClean="0">
                            <a:latin typeface="Cambria Math" panose="02040503050406030204" pitchFamily="18" charset="0"/>
                          </a:rPr>
                          <m:t>𝐾</m:t>
                        </m:r>
                      </m:sup>
                      <m:e>
                        <m:func>
                          <m:funcPr>
                            <m:ctrlPr>
                              <a:rPr lang="en-US" altLang="zh-CN" sz="2000" i="1" smtClean="0">
                                <a:latin typeface="Cambria Math" panose="02040503050406030204" pitchFamily="18" charset="0"/>
                              </a:rPr>
                            </m:ctrlPr>
                          </m:funcPr>
                          <m:fName>
                            <m:r>
                              <m:rPr>
                                <m:sty m:val="p"/>
                              </m:rPr>
                              <a:rPr lang="en-US" altLang="zh-CN" sz="2000" i="1" smtClean="0">
                                <a:latin typeface="Cambria Math" panose="02040503050406030204" pitchFamily="18" charset="0"/>
                              </a:rPr>
                              <m:t>log</m:t>
                            </m:r>
                          </m:fName>
                          <m:e>
                            <m:d>
                              <m:dPr>
                                <m:ctrlPr>
                                  <a:rPr lang="en-US" altLang="zh-CN" sz="2000" i="1" smtClean="0">
                                    <a:solidFill>
                                      <a:srgbClr val="836967"/>
                                    </a:solidFill>
                                    <a:latin typeface="Cambria Math" panose="02040503050406030204" pitchFamily="18" charset="0"/>
                                  </a:rPr>
                                </m:ctrlPr>
                              </m:dPr>
                              <m:e>
                                <m:r>
                                  <m:rPr>
                                    <m:sty m:val="p"/>
                                  </m:rPr>
                                  <a:rPr lang="en-US" altLang="zh-CN" sz="2000" i="1" smtClean="0">
                                    <a:solidFill>
                                      <a:schemeClr val="tx1"/>
                                    </a:solidFill>
                                    <a:latin typeface="Cambria Math" panose="02040503050406030204" pitchFamily="18" charset="0"/>
                                  </a:rPr>
                                  <m:t>p</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𝑘</m:t>
                                    </m:r>
                                  </m:e>
                                </m:d>
                              </m:e>
                            </m:d>
                            <m:r>
                              <a:rPr lang="en-US" altLang="zh-CN" sz="2000" i="1" smtClean="0">
                                <a:solidFill>
                                  <a:schemeClr val="tx1"/>
                                </a:solidFill>
                                <a:latin typeface="Cambria Math" panose="02040503050406030204" pitchFamily="18" charset="0"/>
                              </a:rPr>
                              <m:t>𝑞</m:t>
                            </m:r>
                            <m:d>
                              <m:dPr>
                                <m:ctrlPr>
                                  <a:rPr lang="en-US" altLang="zh-CN" sz="2000" i="1" smtClean="0">
                                    <a:solidFill>
                                      <a:schemeClr val="tx1"/>
                                    </a:solidFill>
                                    <a:latin typeface="Cambria Math" panose="02040503050406030204" pitchFamily="18" charset="0"/>
                                  </a:rPr>
                                </m:ctrlPr>
                              </m:dPr>
                              <m:e>
                                <m:r>
                                  <a:rPr lang="en-US" altLang="zh-CN" sz="2000" i="1" smtClean="0">
                                    <a:solidFill>
                                      <a:schemeClr val="tx1"/>
                                    </a:solidFill>
                                    <a:latin typeface="Cambria Math" panose="02040503050406030204" pitchFamily="18" charset="0"/>
                                  </a:rPr>
                                  <m:t>𝑘</m:t>
                                </m:r>
                              </m:e>
                            </m:d>
                          </m:e>
                        </m:func>
                      </m:e>
                    </m:nary>
                  </m:oMath>
                </a14:m>
                <a:endParaRPr lang="en-US" altLang="zh-CN" sz="2000" dirty="0"/>
              </a:p>
              <a:p>
                <a:endParaRPr lang="en-US" altLang="zh-CN" sz="2000" dirty="0"/>
              </a:p>
              <a:p>
                <a:r>
                  <a:rPr lang="en-US" altLang="zh-CN" sz="2000" dirty="0"/>
                  <a:t>Loss function: </a:t>
                </a: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𝑙</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b="0" i="1" smtClean="0">
                              <a:latin typeface="Cambria Math" panose="02040503050406030204" pitchFamily="18" charset="0"/>
                            </a:rPr>
                            <m:t>𝑝</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nary>
                        <m:naryPr>
                          <m:chr m:val="∑"/>
                          <m:limLoc m:val="subSup"/>
                          <m:grow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func>
                            <m:funcPr>
                              <m:ctrlPr>
                                <a:rPr lang="en-US" altLang="zh-CN" sz="2000" i="1">
                                  <a:latin typeface="Cambria Math" panose="02040503050406030204" pitchFamily="18" charset="0"/>
                                </a:rPr>
                              </m:ctrlPr>
                            </m:funcPr>
                            <m:fName>
                              <m:r>
                                <m:rPr>
                                  <m:sty m:val="p"/>
                                </m:rPr>
                                <a:rPr lang="en-US" altLang="zh-CN" sz="2000" i="1">
                                  <a:latin typeface="Cambria Math" panose="02040503050406030204" pitchFamily="18" charset="0"/>
                                </a:rPr>
                                <m:t>log</m:t>
                              </m:r>
                            </m:fName>
                            <m:e>
                              <m:d>
                                <m:dPr>
                                  <m:ctrlPr>
                                    <a:rPr lang="en-US" altLang="zh-CN" sz="2000" i="1">
                                      <a:solidFill>
                                        <a:srgbClr val="836967"/>
                                      </a:solidFill>
                                      <a:latin typeface="Cambria Math" panose="02040503050406030204" pitchFamily="18" charset="0"/>
                                    </a:rPr>
                                  </m:ctrlPr>
                                </m:dPr>
                                <m:e>
                                  <m:r>
                                    <m:rPr>
                                      <m:sty m:val="p"/>
                                    </m:rPr>
                                    <a:rPr lang="en-US" altLang="zh-CN" sz="2000" i="1">
                                      <a:latin typeface="Cambria Math" panose="02040503050406030204" pitchFamily="18" charset="0"/>
                                    </a:rPr>
                                    <m:t>p</m:t>
                                  </m:r>
                                  <m:d>
                                    <m:dPr>
                                      <m:ctrlPr>
                                        <a:rPr lang="en-US" altLang="zh-CN" sz="2000" i="1">
                                          <a:solidFill>
                                            <a:srgbClr val="836967"/>
                                          </a:solidFill>
                                          <a:latin typeface="Cambria Math" panose="02040503050406030204" pitchFamily="18" charset="0"/>
                                        </a:rPr>
                                      </m:ctrlPr>
                                    </m:dPr>
                                    <m:e>
                                      <m:r>
                                        <a:rPr lang="en-US" altLang="zh-CN" sz="2000" i="1">
                                          <a:latin typeface="Cambria Math" panose="02040503050406030204" pitchFamily="18" charset="0"/>
                                        </a:rPr>
                                        <m:t>𝑘</m:t>
                                      </m:r>
                                    </m:e>
                                  </m:d>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𝑛𝑒𝑤</m:t>
                              </m:r>
                              <m:r>
                                <a:rPr lang="en-US" altLang="zh-CN" sz="2000" b="0" i="1" smtClean="0">
                                  <a:latin typeface="Cambria Math" panose="02040503050406030204" pitchFamily="18" charset="0"/>
                                </a:rPr>
                                <m:t>_</m:t>
                              </m:r>
                              <m:r>
                                <a:rPr lang="en-US" altLang="zh-CN" sz="2000" b="0" i="1" smtClean="0">
                                  <a:latin typeface="Cambria Math" panose="02040503050406030204" pitchFamily="18" charset="0"/>
                                </a:rPr>
                                <m:t>𝑡𝑎𝑟𝑔𝑒𝑡</m:t>
                              </m:r>
                            </m:e>
                          </m:func>
                        </m:e>
                      </m:nary>
                      <m:r>
                        <a:rPr lang="en-US" altLang="zh-CN" sz="2000" b="0" i="1" smtClean="0">
                          <a:latin typeface="Cambria Math" panose="02040503050406030204" pitchFamily="18" charset="0"/>
                        </a:rPr>
                        <m:t>=−</m:t>
                      </m:r>
                      <m:nary>
                        <m:naryPr>
                          <m:chr m:val="∑"/>
                          <m:limLoc m:val="subSup"/>
                          <m:grow m:val="on"/>
                          <m:ctrlPr>
                            <a:rPr lang="en-US" altLang="zh-CN" sz="2000" i="1" smtClean="0">
                              <a:solidFill>
                                <a:schemeClr val="tx1"/>
                              </a:solidFill>
                              <a:latin typeface="Cambria Math" panose="02040503050406030204" pitchFamily="18" charset="0"/>
                            </a:rPr>
                          </m:ctrlPr>
                        </m:naryPr>
                        <m:sub>
                          <m:r>
                            <a:rPr lang="en-US" altLang="zh-CN" sz="2000" i="1" smtClean="0">
                              <a:solidFill>
                                <a:schemeClr val="tx1"/>
                              </a:solidFill>
                              <a:latin typeface="Cambria Math" panose="02040503050406030204" pitchFamily="18" charset="0"/>
                            </a:rPr>
                            <m:t>𝑘</m:t>
                          </m:r>
                          <m:r>
                            <a:rPr lang="en-US" altLang="zh-CN" sz="2000" i="1" smtClean="0">
                              <a:solidFill>
                                <a:schemeClr val="tx1"/>
                              </a:solidFill>
                              <a:latin typeface="Cambria Math" panose="02040503050406030204" pitchFamily="18" charset="0"/>
                            </a:rPr>
                            <m:t>=1</m:t>
                          </m:r>
                        </m:sub>
                        <m:sup>
                          <m:r>
                            <a:rPr lang="en-US" altLang="zh-CN" sz="2000" b="0" i="1" smtClean="0">
                              <a:solidFill>
                                <a:schemeClr val="tx1"/>
                              </a:solidFill>
                              <a:latin typeface="Cambria Math" panose="02040503050406030204" pitchFamily="18" charset="0"/>
                            </a:rPr>
                            <m:t>𝐾</m:t>
                          </m:r>
                        </m:sup>
                        <m:e>
                          <m:func>
                            <m:funcPr>
                              <m:ctrlPr>
                                <a:rPr lang="en-US" altLang="zh-CN" sz="2000" i="1" smtClean="0">
                                  <a:solidFill>
                                    <a:schemeClr val="tx1"/>
                                  </a:solidFill>
                                  <a:latin typeface="Cambria Math" panose="02040503050406030204" pitchFamily="18" charset="0"/>
                                </a:rPr>
                              </m:ctrlPr>
                            </m:funcPr>
                            <m:fName>
                              <m:r>
                                <m:rPr>
                                  <m:sty m:val="p"/>
                                </m:rPr>
                                <a:rPr lang="en-US" altLang="zh-CN" sz="2000" i="1" smtClean="0">
                                  <a:solidFill>
                                    <a:schemeClr val="tx1"/>
                                  </a:solidFill>
                                  <a:latin typeface="Cambria Math" panose="02040503050406030204" pitchFamily="18" charset="0"/>
                                </a:rPr>
                                <m:t>log</m:t>
                              </m:r>
                            </m:fName>
                            <m:e>
                              <m:d>
                                <m:dPr>
                                  <m:ctrlPr>
                                    <a:rPr lang="en-US" altLang="zh-CN" sz="2000" i="1" smtClean="0">
                                      <a:solidFill>
                                        <a:schemeClr val="tx1"/>
                                      </a:solidFill>
                                      <a:latin typeface="Cambria Math" panose="02040503050406030204" pitchFamily="18" charset="0"/>
                                    </a:rPr>
                                  </m:ctrlPr>
                                </m:dPr>
                                <m:e>
                                  <m:r>
                                    <m:rPr>
                                      <m:sty m:val="p"/>
                                    </m:rPr>
                                    <a:rPr lang="en-US" altLang="zh-CN" sz="2000" i="1" smtClean="0">
                                      <a:solidFill>
                                        <a:schemeClr val="tx1"/>
                                      </a:solidFill>
                                      <a:latin typeface="Cambria Math" panose="02040503050406030204" pitchFamily="18" charset="0"/>
                                    </a:rPr>
                                    <m:t>p</m:t>
                                  </m:r>
                                  <m:d>
                                    <m:dPr>
                                      <m:ctrlPr>
                                        <a:rPr lang="en-US" altLang="zh-CN" sz="2000" i="1" smtClean="0">
                                          <a:solidFill>
                                            <a:schemeClr val="tx1"/>
                                          </a:solidFill>
                                          <a:latin typeface="Cambria Math" panose="02040503050406030204" pitchFamily="18" charset="0"/>
                                        </a:rPr>
                                      </m:ctrlPr>
                                    </m:dPr>
                                    <m:e>
                                      <m:r>
                                        <a:rPr lang="en-US" altLang="zh-CN" sz="2000" i="1" smtClean="0">
                                          <a:solidFill>
                                            <a:schemeClr val="tx1"/>
                                          </a:solidFill>
                                          <a:latin typeface="Cambria Math" panose="02040503050406030204" pitchFamily="18" charset="0"/>
                                        </a:rPr>
                                        <m:t>𝑘</m:t>
                                      </m:r>
                                    </m:e>
                                  </m:d>
                                </m:e>
                              </m:d>
                              <m:r>
                                <a:rPr lang="en-US" altLang="zh-CN" sz="2000" b="0" i="1" smtClean="0">
                                  <a:solidFill>
                                    <a:schemeClr val="tx1"/>
                                  </a:solidFill>
                                  <a:latin typeface="Cambria Math" panose="02040503050406030204" pitchFamily="18" charset="0"/>
                                </a:rPr>
                                <m:t>(</m:t>
                              </m:r>
                              <m:r>
                                <m:rPr>
                                  <m:nor/>
                                </m:rPr>
                                <a:rPr lang="el-GR" altLang="zh-CN" sz="2000" smtClean="0">
                                  <a:solidFill>
                                    <a:schemeClr val="tx1"/>
                                  </a:solidFill>
                                </a:rPr>
                                <m:t>β</m:t>
                              </m:r>
                              <m:r>
                                <a:rPr lang="en-US" altLang="zh-CN" sz="2000" b="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𝑞</m:t>
                              </m:r>
                              <m:d>
                                <m:dPr>
                                  <m:ctrlPr>
                                    <a:rPr lang="en-US" altLang="zh-CN" sz="2000" i="1" smtClean="0">
                                      <a:solidFill>
                                        <a:schemeClr val="tx1"/>
                                      </a:solidFill>
                                      <a:latin typeface="Cambria Math" panose="02040503050406030204" pitchFamily="18" charset="0"/>
                                    </a:rPr>
                                  </m:ctrlPr>
                                </m:dPr>
                                <m:e>
                                  <m:r>
                                    <a:rPr lang="en-US" altLang="zh-CN" sz="2000" i="1" smtClean="0">
                                      <a:solidFill>
                                        <a:schemeClr val="tx1"/>
                                      </a:solidFill>
                                      <a:latin typeface="Cambria Math" panose="02040503050406030204" pitchFamily="18" charset="0"/>
                                    </a:rPr>
                                    <m:t>𝑘</m:t>
                                  </m:r>
                                </m:e>
                              </m:d>
                              <m:r>
                                <a:rPr lang="en-US" altLang="zh-CN" sz="2000" b="0" i="1" smtClean="0">
                                  <a:solidFill>
                                    <a:schemeClr val="tx1"/>
                                  </a:solidFill>
                                  <a:latin typeface="Cambria Math" panose="02040503050406030204" pitchFamily="18" charset="0"/>
                                </a:rPr>
                                <m:t>+</m:t>
                              </m:r>
                              <m:func>
                                <m:funcPr>
                                  <m:ctrlPr>
                                    <a:rPr lang="en-US" altLang="zh-CN" sz="2000" i="1" smtClean="0">
                                      <a:solidFill>
                                        <a:schemeClr val="tx1"/>
                                      </a:solidFill>
                                      <a:latin typeface="Cambria Math" panose="02040503050406030204" pitchFamily="18" charset="0"/>
                                    </a:rPr>
                                  </m:ctrlPr>
                                </m:funcPr>
                                <m:fName>
                                  <m:d>
                                    <m:dPr>
                                      <m:ctrlPr>
                                        <a:rPr lang="en-US" altLang="zh-CN" sz="2000" b="0" i="1" smtClean="0">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1−</m:t>
                                      </m:r>
                                      <m:r>
                                        <m:rPr>
                                          <m:nor/>
                                        </m:rPr>
                                        <a:rPr lang="el-GR" altLang="zh-CN" sz="2000">
                                          <a:solidFill>
                                            <a:schemeClr val="tx1"/>
                                          </a:solidFill>
                                        </a:rPr>
                                        <m:t>β</m:t>
                                      </m:r>
                                    </m:e>
                                  </m:d>
                                  <m:r>
                                    <a:rPr lang="en-US" altLang="zh-CN" sz="2000" b="0" i="1" smtClean="0">
                                      <a:solidFill>
                                        <a:schemeClr val="tx1"/>
                                      </a:solidFill>
                                      <a:latin typeface="Cambria Math" panose="02040503050406030204" pitchFamily="18" charset="0"/>
                                    </a:rPr>
                                    <m:t>∗</m:t>
                                  </m:r>
                                </m:fName>
                                <m:e>
                                  <m:r>
                                    <a:rPr lang="en-US" altLang="zh-CN" sz="2000" b="0" i="1" smtClean="0">
                                      <a:solidFill>
                                        <a:schemeClr val="tx1"/>
                                      </a:solidFill>
                                      <a:latin typeface="Cambria Math" panose="02040503050406030204" pitchFamily="18" charset="0"/>
                                    </a:rPr>
                                    <m:t>𝑡</m:t>
                                  </m:r>
                                  <m:d>
                                    <m:dPr>
                                      <m:ctrlPr>
                                        <a:rPr lang="en-US"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𝑘</m:t>
                                      </m:r>
                                    </m:e>
                                  </m:d>
                                  <m:r>
                                    <a:rPr lang="en-US" altLang="zh-CN" sz="2000" b="0" i="1" smtClean="0">
                                      <a:solidFill>
                                        <a:schemeClr val="tx1"/>
                                      </a:solidFill>
                                      <a:latin typeface="Cambria Math" panose="02040503050406030204" pitchFamily="18" charset="0"/>
                                    </a:rPr>
                                    <m:t>)</m:t>
                                  </m:r>
                                </m:e>
                              </m:func>
                            </m:e>
                          </m:func>
                        </m:e>
                      </m:nary>
                    </m:oMath>
                  </m:oMathPara>
                </a14:m>
                <a:endParaRPr lang="en-US" altLang="zh-CN" sz="2000" dirty="0">
                  <a:solidFill>
                    <a:schemeClr val="tx1"/>
                  </a:solidFill>
                </a:endParaRPr>
              </a:p>
              <a:p>
                <a:r>
                  <a:rPr lang="en-US" altLang="zh-CN" sz="2000" dirty="0"/>
                  <a:t>p(k): score of </a:t>
                </a:r>
                <a:r>
                  <a:rPr lang="en-US" altLang="zh-CN" sz="2000" b="1" dirty="0"/>
                  <a:t>prediction</a:t>
                </a:r>
                <a:r>
                  <a:rPr lang="en-US" altLang="zh-CN" sz="2000" dirty="0"/>
                  <a:t> for class k</a:t>
                </a:r>
              </a:p>
              <a:p>
                <a:r>
                  <a:rPr lang="en-US" altLang="zh-CN" sz="2000" dirty="0"/>
                  <a:t>q(k): one-hot encoding </a:t>
                </a:r>
                <a:r>
                  <a:rPr lang="en-US" altLang="zh-CN" sz="2000" b="1" dirty="0"/>
                  <a:t>target</a:t>
                </a:r>
                <a:r>
                  <a:rPr lang="en-US" altLang="zh-CN" sz="2000" dirty="0"/>
                  <a:t>  </a:t>
                </a:r>
              </a:p>
              <a:p>
                <a:r>
                  <a:rPr lang="en-US" altLang="zh-CN" sz="2000" dirty="0"/>
                  <a:t>t(k): prediction </a:t>
                </a:r>
                <a:r>
                  <a:rPr lang="en-US" altLang="zh-CN" sz="2000" b="1" dirty="0">
                    <a:solidFill>
                      <a:srgbClr val="FF0000"/>
                    </a:solidFill>
                  </a:rPr>
                  <a:t>distribution</a:t>
                </a:r>
                <a:r>
                  <a:rPr lang="en-US" altLang="zh-CN" sz="2000" dirty="0"/>
                  <a:t> for class k </a:t>
                </a:r>
              </a:p>
            </p:txBody>
          </p:sp>
        </mc:Choice>
        <mc:Fallback xmlns="">
          <p:sp>
            <p:nvSpPr>
              <p:cNvPr id="10" name="文本框 9">
                <a:extLst>
                  <a:ext uri="{FF2B5EF4-FFF2-40B4-BE49-F238E27FC236}">
                    <a16:creationId xmlns:a16="http://schemas.microsoft.com/office/drawing/2014/main" id="{B5BE2A65-F49E-48CC-9495-DE4E70D28565}"/>
                  </a:ext>
                </a:extLst>
              </p:cNvPr>
              <p:cNvSpPr txBox="1">
                <a:spLocks noRot="1" noChangeAspect="1" noMove="1" noResize="1" noEditPoints="1" noAdjustHandles="1" noChangeArrowheads="1" noChangeShapeType="1" noTextEdit="1"/>
              </p:cNvSpPr>
              <p:nvPr/>
            </p:nvSpPr>
            <p:spPr>
              <a:xfrm>
                <a:off x="538653" y="982716"/>
                <a:ext cx="6900593" cy="3320909"/>
              </a:xfrm>
              <a:prstGeom prst="rect">
                <a:avLst/>
              </a:prstGeom>
              <a:blipFill>
                <a:blip r:embed="rId3"/>
                <a:stretch>
                  <a:fillRect l="-883" b="-2202"/>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9BB6B733-B916-424C-9624-4A51A21E3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1314" y="1119792"/>
            <a:ext cx="3678788" cy="2444765"/>
          </a:xfrm>
          <a:prstGeom prst="rect">
            <a:avLst/>
          </a:prstGeom>
        </p:spPr>
      </p:pic>
      <p:sp>
        <p:nvSpPr>
          <p:cNvPr id="19" name="箭头: 下 18">
            <a:extLst>
              <a:ext uri="{FF2B5EF4-FFF2-40B4-BE49-F238E27FC236}">
                <a16:creationId xmlns:a16="http://schemas.microsoft.com/office/drawing/2014/main" id="{54B01E50-77A0-4BF8-B947-436B6930E553}"/>
              </a:ext>
            </a:extLst>
          </p:cNvPr>
          <p:cNvSpPr/>
          <p:nvPr/>
        </p:nvSpPr>
        <p:spPr>
          <a:xfrm>
            <a:off x="1041898" y="1422918"/>
            <a:ext cx="357317" cy="36711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C1B72DE3-AA27-4506-BE6A-E27BC9884699}"/>
              </a:ext>
            </a:extLst>
          </p:cNvPr>
          <p:cNvGrpSpPr/>
          <p:nvPr/>
        </p:nvGrpSpPr>
        <p:grpSpPr>
          <a:xfrm>
            <a:off x="214463" y="4065039"/>
            <a:ext cx="11859286" cy="2639911"/>
            <a:chOff x="214463" y="4065039"/>
            <a:chExt cx="11859286" cy="2639911"/>
          </a:xfrm>
        </p:grpSpPr>
        <p:pic>
          <p:nvPicPr>
            <p:cNvPr id="16" name="图片 15">
              <a:extLst>
                <a:ext uri="{FF2B5EF4-FFF2-40B4-BE49-F238E27FC236}">
                  <a16:creationId xmlns:a16="http://schemas.microsoft.com/office/drawing/2014/main" id="{C91FD37A-74DD-482C-A380-E7C26A00A9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453" y="4191353"/>
              <a:ext cx="3210424" cy="213351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7298BB7-5F51-4B66-ADAA-488695BEA63D}"/>
                    </a:ext>
                  </a:extLst>
                </p:cNvPr>
                <p:cNvSpPr txBox="1"/>
                <p:nvPr/>
              </p:nvSpPr>
              <p:spPr>
                <a:xfrm>
                  <a:off x="214463" y="4900962"/>
                  <a:ext cx="582211" cy="461665"/>
                </a:xfrm>
                <a:prstGeom prst="rect">
                  <a:avLst/>
                </a:prstGeom>
                <a:noFill/>
              </p:spPr>
              <p:txBody>
                <a:bodyPr wrap="none" rtlCol="0">
                  <a:spAutoFit/>
                </a:bodyPr>
                <a:lstStyle/>
                <a:p>
                  <a14:m>
                    <m:oMath xmlns:m="http://schemas.openxmlformats.org/officeDocument/2006/math">
                      <m:r>
                        <m:rPr>
                          <m:nor/>
                        </m:rPr>
                        <a:rPr lang="el-GR" altLang="zh-CN" sz="2400" b="1" smtClean="0"/>
                        <m:t>β</m:t>
                      </m:r>
                    </m:oMath>
                  </a14:m>
                  <a:r>
                    <a:rPr lang="en-US" altLang="zh-CN" sz="2400" b="1" dirty="0"/>
                    <a:t> *</a:t>
                  </a:r>
                  <a:endParaRPr lang="zh-CN" altLang="en-US" sz="2400" b="1" dirty="0"/>
                </a:p>
              </p:txBody>
            </p:sp>
          </mc:Choice>
          <mc:Fallback xmlns="">
            <p:sp>
              <p:nvSpPr>
                <p:cNvPr id="20" name="文本框 19">
                  <a:extLst>
                    <a:ext uri="{FF2B5EF4-FFF2-40B4-BE49-F238E27FC236}">
                      <a16:creationId xmlns:a16="http://schemas.microsoft.com/office/drawing/2014/main" id="{77298BB7-5F51-4B66-ADAA-488695BEA63D}"/>
                    </a:ext>
                  </a:extLst>
                </p:cNvPr>
                <p:cNvSpPr txBox="1">
                  <a:spLocks noRot="1" noChangeAspect="1" noMove="1" noResize="1" noEditPoints="1" noAdjustHandles="1" noChangeArrowheads="1" noChangeShapeType="1" noTextEdit="1"/>
                </p:cNvSpPr>
                <p:nvPr/>
              </p:nvSpPr>
              <p:spPr>
                <a:xfrm>
                  <a:off x="214463" y="4900962"/>
                  <a:ext cx="582211" cy="461665"/>
                </a:xfrm>
                <a:prstGeom prst="rect">
                  <a:avLst/>
                </a:prstGeom>
                <a:blipFill>
                  <a:blip r:embed="rId6"/>
                  <a:stretch>
                    <a:fillRect l="-8333" t="-9211" r="-15625"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F99FFE8-0AEF-4AC4-AF39-CCE80DBEE6FF}"/>
                    </a:ext>
                  </a:extLst>
                </p:cNvPr>
                <p:cNvSpPr txBox="1"/>
                <p:nvPr/>
              </p:nvSpPr>
              <p:spPr>
                <a:xfrm>
                  <a:off x="3763792" y="4900962"/>
                  <a:ext cx="1556567" cy="461665"/>
                </a:xfrm>
                <a:prstGeom prst="rect">
                  <a:avLst/>
                </a:prstGeom>
                <a:noFill/>
              </p:spPr>
              <p:txBody>
                <a:bodyPr wrap="square" rtlCol="0">
                  <a:spAutoFit/>
                </a:bodyPr>
                <a:lstStyle/>
                <a:p>
                  <a:r>
                    <a:rPr lang="en-US" altLang="zh-CN" sz="2400" b="1" dirty="0"/>
                    <a:t>+ (1-</a:t>
                  </a:r>
                  <a:r>
                    <a:rPr lang="el-GR" altLang="zh-CN" sz="2400" b="1" dirty="0"/>
                    <a:t> </a:t>
                  </a:r>
                  <a14:m>
                    <m:oMath xmlns:m="http://schemas.openxmlformats.org/officeDocument/2006/math">
                      <m:r>
                        <m:rPr>
                          <m:nor/>
                        </m:rPr>
                        <a:rPr lang="el-GR" altLang="zh-CN" sz="2400" b="1"/>
                        <m:t>β</m:t>
                      </m:r>
                    </m:oMath>
                  </a14:m>
                  <a:r>
                    <a:rPr lang="en-US" altLang="zh-CN" sz="2400" b="1" dirty="0"/>
                    <a:t>) *</a:t>
                  </a:r>
                  <a:endParaRPr lang="zh-CN" altLang="en-US" sz="2400" b="1" dirty="0"/>
                </a:p>
              </p:txBody>
            </p:sp>
          </mc:Choice>
          <mc:Fallback xmlns="">
            <p:sp>
              <p:nvSpPr>
                <p:cNvPr id="21" name="文本框 20">
                  <a:extLst>
                    <a:ext uri="{FF2B5EF4-FFF2-40B4-BE49-F238E27FC236}">
                      <a16:creationId xmlns:a16="http://schemas.microsoft.com/office/drawing/2014/main" id="{2F99FFE8-0AEF-4AC4-AF39-CCE80DBEE6FF}"/>
                    </a:ext>
                  </a:extLst>
                </p:cNvPr>
                <p:cNvSpPr txBox="1">
                  <a:spLocks noRot="1" noChangeAspect="1" noMove="1" noResize="1" noEditPoints="1" noAdjustHandles="1" noChangeArrowheads="1" noChangeShapeType="1" noTextEdit="1"/>
                </p:cNvSpPr>
                <p:nvPr/>
              </p:nvSpPr>
              <p:spPr>
                <a:xfrm>
                  <a:off x="3763792" y="4900962"/>
                  <a:ext cx="1556567" cy="461665"/>
                </a:xfrm>
                <a:prstGeom prst="rect">
                  <a:avLst/>
                </a:prstGeom>
                <a:blipFill>
                  <a:blip r:embed="rId7"/>
                  <a:stretch>
                    <a:fillRect l="-5859" t="-9211" r="-1172" b="-30263"/>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9C39906C-7664-4379-93CD-2F511C01A663}"/>
                </a:ext>
              </a:extLst>
            </p:cNvPr>
            <p:cNvSpPr txBox="1"/>
            <p:nvPr/>
          </p:nvSpPr>
          <p:spPr>
            <a:xfrm>
              <a:off x="8384844" y="4900962"/>
              <a:ext cx="393405" cy="461665"/>
            </a:xfrm>
            <a:prstGeom prst="rect">
              <a:avLst/>
            </a:prstGeom>
            <a:noFill/>
          </p:spPr>
          <p:txBody>
            <a:bodyPr wrap="square" rtlCol="0">
              <a:spAutoFit/>
            </a:bodyPr>
            <a:lstStyle/>
            <a:p>
              <a:r>
                <a:rPr lang="en-US" altLang="zh-CN" sz="2400" b="1" dirty="0"/>
                <a:t>=</a:t>
              </a:r>
              <a:endParaRPr lang="zh-CN" altLang="en-US" sz="2400" b="1" dirty="0"/>
            </a:p>
          </p:txBody>
        </p:sp>
        <p:sp>
          <p:nvSpPr>
            <p:cNvPr id="30" name="文本框 29">
              <a:extLst>
                <a:ext uri="{FF2B5EF4-FFF2-40B4-BE49-F238E27FC236}">
                  <a16:creationId xmlns:a16="http://schemas.microsoft.com/office/drawing/2014/main" id="{EA41802A-6EBA-4034-BE74-A6C354158946}"/>
                </a:ext>
              </a:extLst>
            </p:cNvPr>
            <p:cNvSpPr txBox="1"/>
            <p:nvPr/>
          </p:nvSpPr>
          <p:spPr>
            <a:xfrm>
              <a:off x="1811600" y="6304840"/>
              <a:ext cx="596900" cy="400110"/>
            </a:xfrm>
            <a:prstGeom prst="rect">
              <a:avLst/>
            </a:prstGeom>
            <a:noFill/>
          </p:spPr>
          <p:txBody>
            <a:bodyPr wrap="square" rtlCol="0">
              <a:spAutoFit/>
            </a:bodyPr>
            <a:lstStyle/>
            <a:p>
              <a:r>
                <a:rPr lang="en-US" altLang="zh-CN" sz="2000" b="1" dirty="0"/>
                <a:t>q(k)</a:t>
              </a:r>
              <a:endParaRPr lang="zh-CN" altLang="en-US" sz="2000" b="1" dirty="0"/>
            </a:p>
          </p:txBody>
        </p:sp>
        <p:sp>
          <p:nvSpPr>
            <p:cNvPr id="31" name="文本框 30">
              <a:extLst>
                <a:ext uri="{FF2B5EF4-FFF2-40B4-BE49-F238E27FC236}">
                  <a16:creationId xmlns:a16="http://schemas.microsoft.com/office/drawing/2014/main" id="{CB8E950D-75E5-4DC7-8093-B96EEB645BFF}"/>
                </a:ext>
              </a:extLst>
            </p:cNvPr>
            <p:cNvSpPr txBox="1"/>
            <p:nvPr/>
          </p:nvSpPr>
          <p:spPr>
            <a:xfrm>
              <a:off x="6616177" y="6304840"/>
              <a:ext cx="596900" cy="400110"/>
            </a:xfrm>
            <a:prstGeom prst="rect">
              <a:avLst/>
            </a:prstGeom>
            <a:noFill/>
          </p:spPr>
          <p:txBody>
            <a:bodyPr wrap="square" rtlCol="0">
              <a:spAutoFit/>
            </a:bodyPr>
            <a:lstStyle/>
            <a:p>
              <a:r>
                <a:rPr lang="en-US" altLang="zh-CN" sz="2000" b="1" dirty="0"/>
                <a:t>t(k)</a:t>
              </a:r>
              <a:endParaRPr lang="zh-CN" altLang="en-US" sz="2000" b="1" dirty="0"/>
            </a:p>
          </p:txBody>
        </p:sp>
        <p:sp>
          <p:nvSpPr>
            <p:cNvPr id="32" name="文本框 31">
              <a:extLst>
                <a:ext uri="{FF2B5EF4-FFF2-40B4-BE49-F238E27FC236}">
                  <a16:creationId xmlns:a16="http://schemas.microsoft.com/office/drawing/2014/main" id="{4FFDF4F3-DBAC-4BBE-BE98-C429F9959782}"/>
                </a:ext>
              </a:extLst>
            </p:cNvPr>
            <p:cNvSpPr txBox="1"/>
            <p:nvPr/>
          </p:nvSpPr>
          <p:spPr>
            <a:xfrm>
              <a:off x="9886361" y="6251534"/>
              <a:ext cx="1923754" cy="400110"/>
            </a:xfrm>
            <a:prstGeom prst="rect">
              <a:avLst/>
            </a:prstGeom>
            <a:noFill/>
          </p:spPr>
          <p:txBody>
            <a:bodyPr wrap="square" rtlCol="0">
              <a:spAutoFit/>
            </a:bodyPr>
            <a:lstStyle/>
            <a:p>
              <a:r>
                <a:rPr lang="en-US" altLang="zh-CN" sz="2000" b="1" dirty="0"/>
                <a:t>New target</a:t>
              </a:r>
              <a:endParaRPr lang="zh-CN" altLang="en-US" sz="2000" b="1" dirty="0"/>
            </a:p>
          </p:txBody>
        </p:sp>
        <p:pic>
          <p:nvPicPr>
            <p:cNvPr id="17" name="图片 16">
              <a:extLst>
                <a:ext uri="{FF2B5EF4-FFF2-40B4-BE49-F238E27FC236}">
                  <a16:creationId xmlns:a16="http://schemas.microsoft.com/office/drawing/2014/main" id="{DB0E7613-2281-4A2E-BAE6-C52E82FBAD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3325" y="4065039"/>
              <a:ext cx="3210424" cy="2133510"/>
            </a:xfrm>
            <a:prstGeom prst="rect">
              <a:avLst/>
            </a:prstGeom>
          </p:spPr>
        </p:pic>
      </p:grpSp>
      <p:pic>
        <p:nvPicPr>
          <p:cNvPr id="4" name="图片 3">
            <a:extLst>
              <a:ext uri="{FF2B5EF4-FFF2-40B4-BE49-F238E27FC236}">
                <a16:creationId xmlns:a16="http://schemas.microsoft.com/office/drawing/2014/main" id="{33558E4D-7E1F-4EF1-9077-D6AE62C99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701" y="4178792"/>
            <a:ext cx="3210424" cy="2133510"/>
          </a:xfrm>
          <a:prstGeom prst="rect">
            <a:avLst/>
          </a:prstGeom>
        </p:spPr>
      </p:pic>
      <p:sp>
        <p:nvSpPr>
          <p:cNvPr id="3" name="文本框 2">
            <a:extLst>
              <a:ext uri="{FF2B5EF4-FFF2-40B4-BE49-F238E27FC236}">
                <a16:creationId xmlns:a16="http://schemas.microsoft.com/office/drawing/2014/main" id="{4DC920CE-1060-478E-A2E1-B97D0F6CFE89}"/>
              </a:ext>
            </a:extLst>
          </p:cNvPr>
          <p:cNvSpPr txBox="1"/>
          <p:nvPr/>
        </p:nvSpPr>
        <p:spPr>
          <a:xfrm>
            <a:off x="9092629" y="3564557"/>
            <a:ext cx="667820" cy="369332"/>
          </a:xfrm>
          <a:prstGeom prst="rect">
            <a:avLst/>
          </a:prstGeom>
          <a:noFill/>
        </p:spPr>
        <p:txBody>
          <a:bodyPr wrap="square" rtlCol="0">
            <a:spAutoFit/>
          </a:bodyPr>
          <a:lstStyle/>
          <a:p>
            <a:r>
              <a:rPr lang="en-US" altLang="zh-CN" b="1" dirty="0"/>
              <a:t>P(k)</a:t>
            </a:r>
            <a:endParaRPr lang="zh-CN" altLang="en-US" b="1" dirty="0"/>
          </a:p>
        </p:txBody>
      </p:sp>
      <p:sp>
        <p:nvSpPr>
          <p:cNvPr id="18" name="제목 1">
            <a:extLst>
              <a:ext uri="{FF2B5EF4-FFF2-40B4-BE49-F238E27FC236}">
                <a16:creationId xmlns:a16="http://schemas.microsoft.com/office/drawing/2014/main" id="{CB2D48E4-892D-8146-AEAF-2DC2EAB2CCFB}"/>
              </a:ext>
            </a:extLst>
          </p:cNvPr>
          <p:cNvSpPr>
            <a:spLocks noGrp="1"/>
          </p:cNvSpPr>
          <p:nvPr>
            <p:ph type="title"/>
          </p:nvPr>
        </p:nvSpPr>
        <p:spPr>
          <a:xfrm>
            <a:off x="815084" y="241316"/>
            <a:ext cx="10515600" cy="1325563"/>
          </a:xfrm>
        </p:spPr>
        <p:txBody>
          <a:bodyPr>
            <a:normAutofit/>
          </a:bodyPr>
          <a:lstStyle/>
          <a:p>
            <a:r>
              <a:rPr kumimoji="1" lang="en-US" altLang="ko-Kore-KR" dirty="0"/>
              <a:t>Loss function: </a:t>
            </a:r>
            <a:r>
              <a:rPr kumimoji="1" lang="en-US" altLang="zh-CN" dirty="0"/>
              <a:t>Soft </a:t>
            </a:r>
            <a:r>
              <a:rPr kumimoji="1" lang="en-US" altLang="zh-CN" dirty="0"/>
              <a:t>Bootstrapping</a:t>
            </a:r>
            <a:r>
              <a:rPr lang="zh-CN" altLang="en-US" b="1" dirty="0"/>
              <a:t/>
            </a:r>
            <a:br>
              <a:rPr lang="zh-CN" altLang="en-US" b="1" dirty="0"/>
            </a:br>
            <a:endParaRPr kumimoji="1" lang="ko-Kore-KR" altLang="en-US" dirty="0"/>
          </a:p>
        </p:txBody>
      </p:sp>
    </p:spTree>
    <p:extLst>
      <p:ext uri="{BB962C8B-B14F-4D97-AF65-F5344CB8AC3E}">
        <p14:creationId xmlns:p14="http://schemas.microsoft.com/office/powerpoint/2010/main" val="339754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5BE2A65-F49E-48CC-9495-DE4E70D28565}"/>
                  </a:ext>
                </a:extLst>
              </p:cNvPr>
              <p:cNvSpPr txBox="1"/>
              <p:nvPr/>
            </p:nvSpPr>
            <p:spPr>
              <a:xfrm>
                <a:off x="538653" y="982716"/>
                <a:ext cx="6900593" cy="3320909"/>
              </a:xfrm>
              <a:prstGeom prst="rect">
                <a:avLst/>
              </a:prstGeom>
              <a:noFill/>
            </p:spPr>
            <p:txBody>
              <a:bodyPr wrap="square" rtlCol="0">
                <a:spAutoFit/>
              </a:bodyPr>
              <a:lstStyle/>
              <a:p>
                <a:r>
                  <a:rPr lang="en-US" altLang="zh-CN" sz="2000" dirty="0"/>
                  <a:t>Cross entropy:  </a:t>
                </a:r>
                <a14:m>
                  <m:oMath xmlns:m="http://schemas.openxmlformats.org/officeDocument/2006/math">
                    <m:r>
                      <a:rPr lang="en-US" altLang="zh-CN" sz="2000" i="1">
                        <a:latin typeface="Cambria Math" panose="02040503050406030204" pitchFamily="18" charset="0"/>
                      </a:rPr>
                      <m:t>𝑙</m:t>
                    </m:r>
                    <m:r>
                      <a:rPr lang="en-US" altLang="zh-CN" sz="2000" i="1">
                        <a:latin typeface="Cambria Math" panose="02040503050406030204" pitchFamily="18" charset="0"/>
                      </a:rPr>
                      <m:t>(</m:t>
                    </m:r>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nary>
                      <m:naryPr>
                        <m:chr m:val="∑"/>
                        <m:limLoc m:val="subSup"/>
                        <m:grow m:val="on"/>
                        <m:ctrlPr>
                          <a:rPr lang="en-US" altLang="zh-CN" sz="2000" i="1" smtClean="0">
                            <a:latin typeface="Cambria Math" panose="02040503050406030204" pitchFamily="18" charset="0"/>
                          </a:rPr>
                        </m:ctrlPr>
                      </m:naryPr>
                      <m:sub>
                        <m:r>
                          <a:rPr lang="en-US" altLang="zh-CN" sz="2000" i="1" smtClean="0">
                            <a:latin typeface="Cambria Math" panose="02040503050406030204" pitchFamily="18" charset="0"/>
                          </a:rPr>
                          <m:t>𝑘</m:t>
                        </m:r>
                        <m:r>
                          <a:rPr lang="en-US" altLang="zh-CN" sz="2000" i="1" smtClean="0">
                            <a:latin typeface="Cambria Math" panose="02040503050406030204" pitchFamily="18" charset="0"/>
                          </a:rPr>
                          <m:t>=1</m:t>
                        </m:r>
                      </m:sub>
                      <m:sup>
                        <m:r>
                          <a:rPr lang="en-US" altLang="zh-CN" sz="2000" b="0" i="1" smtClean="0">
                            <a:latin typeface="Cambria Math" panose="02040503050406030204" pitchFamily="18" charset="0"/>
                          </a:rPr>
                          <m:t>𝐾</m:t>
                        </m:r>
                      </m:sup>
                      <m:e>
                        <m:func>
                          <m:funcPr>
                            <m:ctrlPr>
                              <a:rPr lang="en-US" altLang="zh-CN" sz="2000" i="1" smtClean="0">
                                <a:latin typeface="Cambria Math" panose="02040503050406030204" pitchFamily="18" charset="0"/>
                              </a:rPr>
                            </m:ctrlPr>
                          </m:funcPr>
                          <m:fName>
                            <m:r>
                              <m:rPr>
                                <m:sty m:val="p"/>
                              </m:rPr>
                              <a:rPr lang="en-US" altLang="zh-CN" sz="2000" i="1" smtClean="0">
                                <a:latin typeface="Cambria Math" panose="02040503050406030204" pitchFamily="18" charset="0"/>
                              </a:rPr>
                              <m:t>log</m:t>
                            </m:r>
                          </m:fName>
                          <m:e>
                            <m:d>
                              <m:dPr>
                                <m:ctrlPr>
                                  <a:rPr lang="en-US" altLang="zh-CN" sz="2000" i="1" smtClean="0">
                                    <a:solidFill>
                                      <a:srgbClr val="836967"/>
                                    </a:solidFill>
                                    <a:latin typeface="Cambria Math" panose="02040503050406030204" pitchFamily="18" charset="0"/>
                                  </a:rPr>
                                </m:ctrlPr>
                              </m:dPr>
                              <m:e>
                                <m:r>
                                  <m:rPr>
                                    <m:sty m:val="p"/>
                                  </m:rPr>
                                  <a:rPr lang="en-US" altLang="zh-CN" sz="2000" i="1" smtClean="0">
                                    <a:solidFill>
                                      <a:schemeClr val="tx1"/>
                                    </a:solidFill>
                                    <a:latin typeface="Cambria Math" panose="02040503050406030204" pitchFamily="18" charset="0"/>
                                  </a:rPr>
                                  <m:t>p</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𝑘</m:t>
                                    </m:r>
                                  </m:e>
                                </m:d>
                              </m:e>
                            </m:d>
                            <m:r>
                              <a:rPr lang="en-US" altLang="zh-CN" sz="2000" i="1" smtClean="0">
                                <a:latin typeface="Cambria Math" panose="02040503050406030204" pitchFamily="18" charset="0"/>
                              </a:rPr>
                              <m:t>𝑞</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𝑘</m:t>
                                </m:r>
                              </m:e>
                            </m:d>
                          </m:e>
                        </m:func>
                      </m:e>
                    </m:nary>
                  </m:oMath>
                </a14:m>
                <a:endParaRPr lang="en-US" altLang="zh-CN" sz="2000" dirty="0"/>
              </a:p>
              <a:p>
                <a:endParaRPr lang="en-US" altLang="zh-CN" sz="2000" dirty="0"/>
              </a:p>
              <a:p>
                <a:r>
                  <a:rPr lang="en-US" altLang="zh-CN" sz="2000" dirty="0"/>
                  <a:t>Loss function: </a:t>
                </a: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𝑙</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b="0" i="1" smtClean="0">
                              <a:latin typeface="Cambria Math" panose="02040503050406030204" pitchFamily="18" charset="0"/>
                            </a:rPr>
                            <m:t>𝑝</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nary>
                        <m:naryPr>
                          <m:chr m:val="∑"/>
                          <m:limLoc m:val="subSup"/>
                          <m:grow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func>
                            <m:funcPr>
                              <m:ctrlPr>
                                <a:rPr lang="en-US" altLang="zh-CN" sz="2000" i="1">
                                  <a:latin typeface="Cambria Math" panose="02040503050406030204" pitchFamily="18" charset="0"/>
                                </a:rPr>
                              </m:ctrlPr>
                            </m:funcPr>
                            <m:fName>
                              <m:r>
                                <m:rPr>
                                  <m:sty m:val="p"/>
                                </m:rPr>
                                <a:rPr lang="en-US" altLang="zh-CN" sz="2000" i="1">
                                  <a:latin typeface="Cambria Math" panose="02040503050406030204" pitchFamily="18" charset="0"/>
                                </a:rPr>
                                <m:t>log</m:t>
                              </m:r>
                            </m:fName>
                            <m:e>
                              <m:d>
                                <m:dPr>
                                  <m:ctrlPr>
                                    <a:rPr lang="en-US" altLang="zh-CN" sz="2000" i="1">
                                      <a:solidFill>
                                        <a:srgbClr val="836967"/>
                                      </a:solidFill>
                                      <a:latin typeface="Cambria Math" panose="02040503050406030204" pitchFamily="18" charset="0"/>
                                    </a:rPr>
                                  </m:ctrlPr>
                                </m:dPr>
                                <m:e>
                                  <m:r>
                                    <m:rPr>
                                      <m:sty m:val="p"/>
                                    </m:rPr>
                                    <a:rPr lang="en-US" altLang="zh-CN" sz="2000" i="1">
                                      <a:latin typeface="Cambria Math" panose="02040503050406030204" pitchFamily="18" charset="0"/>
                                    </a:rPr>
                                    <m:t>p</m:t>
                                  </m:r>
                                  <m:d>
                                    <m:dPr>
                                      <m:ctrlPr>
                                        <a:rPr lang="en-US" altLang="zh-CN" sz="2000" i="1">
                                          <a:solidFill>
                                            <a:srgbClr val="836967"/>
                                          </a:solidFill>
                                          <a:latin typeface="Cambria Math" panose="02040503050406030204" pitchFamily="18" charset="0"/>
                                        </a:rPr>
                                      </m:ctrlPr>
                                    </m:dPr>
                                    <m:e>
                                      <m:r>
                                        <a:rPr lang="en-US" altLang="zh-CN" sz="2000" i="1">
                                          <a:latin typeface="Cambria Math" panose="02040503050406030204" pitchFamily="18" charset="0"/>
                                        </a:rPr>
                                        <m:t>𝑘</m:t>
                                      </m:r>
                                    </m:e>
                                  </m:d>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𝑛𝑒𝑤</m:t>
                              </m:r>
                              <m:r>
                                <a:rPr lang="en-US" altLang="zh-CN" sz="2000" b="0" i="1" smtClean="0">
                                  <a:latin typeface="Cambria Math" panose="02040503050406030204" pitchFamily="18" charset="0"/>
                                </a:rPr>
                                <m:t>_</m:t>
                              </m:r>
                              <m:r>
                                <a:rPr lang="en-US" altLang="zh-CN" sz="2000" b="0" i="1" smtClean="0">
                                  <a:latin typeface="Cambria Math" panose="02040503050406030204" pitchFamily="18" charset="0"/>
                                </a:rPr>
                                <m:t>𝑡𝑎𝑟𝑔𝑒𝑡</m:t>
                              </m:r>
                            </m:e>
                          </m:func>
                        </m:e>
                      </m:nary>
                      <m:r>
                        <a:rPr lang="en-US" altLang="zh-CN" sz="2000" b="0" i="1" smtClean="0">
                          <a:latin typeface="Cambria Math" panose="02040503050406030204" pitchFamily="18" charset="0"/>
                        </a:rPr>
                        <m:t>=−</m:t>
                      </m:r>
                      <m:nary>
                        <m:naryPr>
                          <m:chr m:val="∑"/>
                          <m:limLoc m:val="subSup"/>
                          <m:grow m:val="on"/>
                          <m:ctrlPr>
                            <a:rPr lang="en-US" altLang="zh-CN" sz="2000" i="1" smtClean="0">
                              <a:latin typeface="Cambria Math" panose="02040503050406030204" pitchFamily="18" charset="0"/>
                            </a:rPr>
                          </m:ctrlPr>
                        </m:naryPr>
                        <m:sub>
                          <m:r>
                            <a:rPr lang="en-US" altLang="zh-CN" sz="2000" i="1" smtClean="0">
                              <a:latin typeface="Cambria Math" panose="02040503050406030204" pitchFamily="18" charset="0"/>
                            </a:rPr>
                            <m:t>𝑘</m:t>
                          </m:r>
                          <m:r>
                            <a:rPr lang="en-US" altLang="zh-CN" sz="2000" i="1" smtClean="0">
                              <a:latin typeface="Cambria Math" panose="02040503050406030204" pitchFamily="18" charset="0"/>
                            </a:rPr>
                            <m:t>=1</m:t>
                          </m:r>
                        </m:sub>
                        <m:sup>
                          <m:r>
                            <a:rPr lang="en-US" altLang="zh-CN" sz="2000" b="0" i="1" smtClean="0">
                              <a:latin typeface="Cambria Math" panose="02040503050406030204" pitchFamily="18" charset="0"/>
                            </a:rPr>
                            <m:t>𝐾</m:t>
                          </m:r>
                        </m:sup>
                        <m:e>
                          <m:func>
                            <m:funcPr>
                              <m:ctrlPr>
                                <a:rPr lang="en-US" altLang="zh-CN" sz="2000" i="1" smtClean="0">
                                  <a:latin typeface="Cambria Math" panose="02040503050406030204" pitchFamily="18" charset="0"/>
                                </a:rPr>
                              </m:ctrlPr>
                            </m:funcPr>
                            <m:fName>
                              <m:r>
                                <m:rPr>
                                  <m:sty m:val="p"/>
                                </m:rPr>
                                <a:rPr lang="en-US" altLang="zh-CN" sz="2000" i="1" smtClean="0">
                                  <a:latin typeface="Cambria Math" panose="02040503050406030204" pitchFamily="18" charset="0"/>
                                </a:rPr>
                                <m:t>log</m:t>
                              </m:r>
                            </m:fName>
                            <m:e>
                              <m:d>
                                <m:dPr>
                                  <m:ctrlPr>
                                    <a:rPr lang="en-US" altLang="zh-CN" sz="2000" i="1" smtClean="0">
                                      <a:solidFill>
                                        <a:srgbClr val="836967"/>
                                      </a:solidFill>
                                      <a:latin typeface="Cambria Math" panose="02040503050406030204" pitchFamily="18" charset="0"/>
                                    </a:rPr>
                                  </m:ctrlPr>
                                </m:dPr>
                                <m:e>
                                  <m:r>
                                    <m:rPr>
                                      <m:sty m:val="p"/>
                                    </m:rPr>
                                    <a:rPr lang="en-US" altLang="zh-CN" sz="2000" i="1" smtClean="0">
                                      <a:solidFill>
                                        <a:schemeClr val="tx1"/>
                                      </a:solidFill>
                                      <a:latin typeface="Cambria Math" panose="02040503050406030204" pitchFamily="18" charset="0"/>
                                    </a:rPr>
                                    <m:t>p</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𝑘</m:t>
                                      </m:r>
                                    </m:e>
                                  </m:d>
                                </m:e>
                              </m:d>
                              <m:r>
                                <a:rPr lang="en-US" altLang="zh-CN" sz="2000" b="0" i="1" smtClean="0">
                                  <a:latin typeface="Cambria Math" panose="02040503050406030204" pitchFamily="18" charset="0"/>
                                </a:rPr>
                                <m:t>(</m:t>
                              </m:r>
                              <m:r>
                                <m:rPr>
                                  <m:nor/>
                                </m:rPr>
                                <a:rPr lang="el-GR" altLang="zh-CN" sz="2000"/>
                                <m:t>β</m:t>
                              </m:r>
                              <m:r>
                                <a:rPr lang="en-US" altLang="zh-CN" sz="2000" b="0" i="1" smtClean="0">
                                  <a:latin typeface="Cambria Math" panose="02040503050406030204" pitchFamily="18" charset="0"/>
                                </a:rPr>
                                <m:t>∗</m:t>
                              </m:r>
                              <m:r>
                                <a:rPr lang="en-US" altLang="zh-CN" sz="2000" i="1" smtClean="0">
                                  <a:latin typeface="Cambria Math" panose="02040503050406030204" pitchFamily="18" charset="0"/>
                                </a:rPr>
                                <m:t>𝑞</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𝑘</m:t>
                                  </m:r>
                                </m:e>
                              </m:d>
                              <m:r>
                                <a:rPr lang="en-US" altLang="zh-CN" sz="2000" b="0" i="1" smtClean="0">
                                  <a:latin typeface="Cambria Math" panose="02040503050406030204" pitchFamily="18" charset="0"/>
                                </a:rPr>
                                <m:t>+</m:t>
                              </m:r>
                              <m:func>
                                <m:funcPr>
                                  <m:ctrlPr>
                                    <a:rPr lang="en-US" altLang="zh-CN" sz="2000" i="1" smtClean="0">
                                      <a:latin typeface="Cambria Math" panose="02040503050406030204" pitchFamily="18" charset="0"/>
                                    </a:rPr>
                                  </m:ctrlPr>
                                </m:funcPr>
                                <m:fNa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m:rPr>
                                          <m:nor/>
                                        </m:rPr>
                                        <a:rPr lang="el-GR" altLang="zh-CN" sz="2000"/>
                                        <m:t>β</m:t>
                                      </m:r>
                                    </m:e>
                                  </m:d>
                                  <m:r>
                                    <a:rPr lang="en-US" altLang="zh-CN" sz="2000" b="0" i="1" smtClean="0">
                                      <a:latin typeface="Cambria Math" panose="02040503050406030204" pitchFamily="18" charset="0"/>
                                    </a:rPr>
                                    <m:t>∗</m:t>
                                  </m:r>
                                </m:fName>
                                <m:e>
                                  <m:r>
                                    <a:rPr lang="en-US" altLang="zh-CN" sz="2000" b="0" i="1" smtClean="0">
                                      <a:latin typeface="Cambria Math" panose="02040503050406030204" pitchFamily="18" charset="0"/>
                                    </a:rPr>
                                    <m:t>𝑡</m:t>
                                  </m:r>
                                  <m:d>
                                    <m:dPr>
                                      <m:ctrlPr>
                                        <a:rPr lang="en-US" altLang="zh-CN" sz="2000" i="1">
                                          <a:solidFill>
                                            <a:srgbClr val="836967"/>
                                          </a:solidFill>
                                          <a:latin typeface="Cambria Math" panose="02040503050406030204" pitchFamily="18" charset="0"/>
                                        </a:rPr>
                                      </m:ctrlPr>
                                    </m:dPr>
                                    <m:e>
                                      <m:r>
                                        <a:rPr lang="en-US" altLang="zh-CN" sz="2000" i="1">
                                          <a:latin typeface="Cambria Math" panose="02040503050406030204" pitchFamily="18" charset="0"/>
                                        </a:rPr>
                                        <m:t>𝑘</m:t>
                                      </m:r>
                                    </m:e>
                                  </m:d>
                                  <m:r>
                                    <a:rPr lang="en-US" altLang="zh-CN" sz="2000" b="0" i="1" smtClean="0">
                                      <a:latin typeface="Cambria Math" panose="02040503050406030204" pitchFamily="18" charset="0"/>
                                    </a:rPr>
                                    <m:t>)</m:t>
                                  </m:r>
                                </m:e>
                              </m:func>
                            </m:e>
                          </m:func>
                        </m:e>
                      </m:nary>
                    </m:oMath>
                  </m:oMathPara>
                </a14:m>
                <a:endParaRPr lang="en-US" altLang="zh-CN" sz="2000" dirty="0"/>
              </a:p>
              <a:p>
                <a:r>
                  <a:rPr lang="en-US" altLang="zh-CN" sz="2000" dirty="0"/>
                  <a:t>p(k): score of </a:t>
                </a:r>
                <a:r>
                  <a:rPr lang="en-US" altLang="zh-CN" sz="2000" b="1" dirty="0"/>
                  <a:t>prediction</a:t>
                </a:r>
                <a:r>
                  <a:rPr lang="en-US" altLang="zh-CN" sz="2000" dirty="0"/>
                  <a:t> for class k</a:t>
                </a:r>
              </a:p>
              <a:p>
                <a:r>
                  <a:rPr lang="en-US" altLang="zh-CN" sz="2000" dirty="0"/>
                  <a:t>q(k): one-hot encoding </a:t>
                </a:r>
                <a:r>
                  <a:rPr lang="en-US" altLang="zh-CN" sz="2000" b="1" dirty="0"/>
                  <a:t>target</a:t>
                </a:r>
                <a:r>
                  <a:rPr lang="en-US" altLang="zh-CN" sz="2000" dirty="0"/>
                  <a:t>  </a:t>
                </a:r>
              </a:p>
              <a:p>
                <a:r>
                  <a:rPr lang="en-US" altLang="zh-CN" sz="2000" dirty="0"/>
                  <a:t>t(k): prediction </a:t>
                </a:r>
                <a:r>
                  <a:rPr lang="en-US" altLang="zh-CN" sz="2000" b="1" dirty="0">
                    <a:solidFill>
                      <a:srgbClr val="FF0000"/>
                    </a:solidFill>
                  </a:rPr>
                  <a:t>target</a:t>
                </a:r>
                <a:r>
                  <a:rPr lang="en-US" altLang="zh-CN" sz="2000" dirty="0"/>
                  <a:t> for class k </a:t>
                </a:r>
              </a:p>
            </p:txBody>
          </p:sp>
        </mc:Choice>
        <mc:Fallback xmlns="">
          <p:sp>
            <p:nvSpPr>
              <p:cNvPr id="10" name="文本框 9">
                <a:extLst>
                  <a:ext uri="{FF2B5EF4-FFF2-40B4-BE49-F238E27FC236}">
                    <a16:creationId xmlns:a16="http://schemas.microsoft.com/office/drawing/2014/main" id="{B5BE2A65-F49E-48CC-9495-DE4E70D28565}"/>
                  </a:ext>
                </a:extLst>
              </p:cNvPr>
              <p:cNvSpPr txBox="1">
                <a:spLocks noRot="1" noChangeAspect="1" noMove="1" noResize="1" noEditPoints="1" noAdjustHandles="1" noChangeArrowheads="1" noChangeShapeType="1" noTextEdit="1"/>
              </p:cNvSpPr>
              <p:nvPr/>
            </p:nvSpPr>
            <p:spPr>
              <a:xfrm>
                <a:off x="538653" y="982716"/>
                <a:ext cx="6900593" cy="3320909"/>
              </a:xfrm>
              <a:prstGeom prst="rect">
                <a:avLst/>
              </a:prstGeom>
              <a:blipFill>
                <a:blip r:embed="rId3"/>
                <a:stretch>
                  <a:fillRect l="-883" b="-2202"/>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9BB6B733-B916-424C-9624-4A51A21E3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1314" y="960765"/>
            <a:ext cx="3678788" cy="2444765"/>
          </a:xfrm>
          <a:prstGeom prst="rect">
            <a:avLst/>
          </a:prstGeom>
        </p:spPr>
      </p:pic>
      <p:sp>
        <p:nvSpPr>
          <p:cNvPr id="19" name="箭头: 下 18">
            <a:extLst>
              <a:ext uri="{FF2B5EF4-FFF2-40B4-BE49-F238E27FC236}">
                <a16:creationId xmlns:a16="http://schemas.microsoft.com/office/drawing/2014/main" id="{54B01E50-77A0-4BF8-B947-436B6930E553}"/>
              </a:ext>
            </a:extLst>
          </p:cNvPr>
          <p:cNvSpPr/>
          <p:nvPr/>
        </p:nvSpPr>
        <p:spPr>
          <a:xfrm>
            <a:off x="1041898" y="1422918"/>
            <a:ext cx="357317" cy="36711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EC22E209-C8AF-44FC-B2D4-0AE0474703B6}"/>
              </a:ext>
            </a:extLst>
          </p:cNvPr>
          <p:cNvGrpSpPr/>
          <p:nvPr/>
        </p:nvGrpSpPr>
        <p:grpSpPr>
          <a:xfrm>
            <a:off x="170833" y="4082599"/>
            <a:ext cx="11892437" cy="2622351"/>
            <a:chOff x="170833" y="4082599"/>
            <a:chExt cx="11892437" cy="2622351"/>
          </a:xfrm>
        </p:grpSpPr>
        <p:grpSp>
          <p:nvGrpSpPr>
            <p:cNvPr id="2" name="组合 1">
              <a:extLst>
                <a:ext uri="{FF2B5EF4-FFF2-40B4-BE49-F238E27FC236}">
                  <a16:creationId xmlns:a16="http://schemas.microsoft.com/office/drawing/2014/main" id="{66CFC801-3615-4302-8979-AF8D45BEB3FE}"/>
                </a:ext>
              </a:extLst>
            </p:cNvPr>
            <p:cNvGrpSpPr/>
            <p:nvPr/>
          </p:nvGrpSpPr>
          <p:grpSpPr>
            <a:xfrm>
              <a:off x="170833" y="4082599"/>
              <a:ext cx="11892437" cy="2222241"/>
              <a:chOff x="170833" y="4082599"/>
              <a:chExt cx="11892437" cy="2222241"/>
            </a:xfrm>
          </p:grpSpPr>
          <p:pic>
            <p:nvPicPr>
              <p:cNvPr id="16" name="图片 15">
                <a:extLst>
                  <a:ext uri="{FF2B5EF4-FFF2-40B4-BE49-F238E27FC236}">
                    <a16:creationId xmlns:a16="http://schemas.microsoft.com/office/drawing/2014/main" id="{C91FD37A-74DD-482C-A380-E7C26A00A9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3" y="4171330"/>
                <a:ext cx="3210424" cy="213351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7298BB7-5F51-4B66-ADAA-488695BEA63D}"/>
                      </a:ext>
                    </a:extLst>
                  </p:cNvPr>
                  <p:cNvSpPr txBox="1"/>
                  <p:nvPr/>
                </p:nvSpPr>
                <p:spPr>
                  <a:xfrm>
                    <a:off x="170833" y="4880939"/>
                    <a:ext cx="582211" cy="461665"/>
                  </a:xfrm>
                  <a:prstGeom prst="rect">
                    <a:avLst/>
                  </a:prstGeom>
                  <a:noFill/>
                </p:spPr>
                <p:txBody>
                  <a:bodyPr wrap="none" rtlCol="0">
                    <a:spAutoFit/>
                  </a:bodyPr>
                  <a:lstStyle/>
                  <a:p>
                    <a14:m>
                      <m:oMath xmlns:m="http://schemas.openxmlformats.org/officeDocument/2006/math">
                        <m:r>
                          <m:rPr>
                            <m:nor/>
                          </m:rPr>
                          <a:rPr lang="el-GR" altLang="zh-CN" sz="2400" b="1" smtClean="0"/>
                          <m:t>β</m:t>
                        </m:r>
                      </m:oMath>
                    </a14:m>
                    <a:r>
                      <a:rPr lang="en-US" altLang="zh-CN" sz="2400" b="1" dirty="0"/>
                      <a:t> *</a:t>
                    </a:r>
                    <a:endParaRPr lang="zh-CN" altLang="en-US" sz="2400" b="1" dirty="0"/>
                  </a:p>
                </p:txBody>
              </p:sp>
            </mc:Choice>
            <mc:Fallback xmlns="">
              <p:sp>
                <p:nvSpPr>
                  <p:cNvPr id="20" name="文本框 19">
                    <a:extLst>
                      <a:ext uri="{FF2B5EF4-FFF2-40B4-BE49-F238E27FC236}">
                        <a16:creationId xmlns:a16="http://schemas.microsoft.com/office/drawing/2014/main" id="{77298BB7-5F51-4B66-ADAA-488695BEA63D}"/>
                      </a:ext>
                    </a:extLst>
                  </p:cNvPr>
                  <p:cNvSpPr txBox="1">
                    <a:spLocks noRot="1" noChangeAspect="1" noMove="1" noResize="1" noEditPoints="1" noAdjustHandles="1" noChangeArrowheads="1" noChangeShapeType="1" noTextEdit="1"/>
                  </p:cNvSpPr>
                  <p:nvPr/>
                </p:nvSpPr>
                <p:spPr>
                  <a:xfrm>
                    <a:off x="170833" y="4880939"/>
                    <a:ext cx="582211" cy="461665"/>
                  </a:xfrm>
                  <a:prstGeom prst="rect">
                    <a:avLst/>
                  </a:prstGeom>
                  <a:blipFill>
                    <a:blip r:embed="rId6"/>
                    <a:stretch>
                      <a:fillRect l="-8333" t="-9333" r="-15625"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F99FFE8-0AEF-4AC4-AF39-CCE80DBEE6FF}"/>
                      </a:ext>
                    </a:extLst>
                  </p:cNvPr>
                  <p:cNvSpPr txBox="1"/>
                  <p:nvPr/>
                </p:nvSpPr>
                <p:spPr>
                  <a:xfrm>
                    <a:off x="3720162" y="4880939"/>
                    <a:ext cx="1556567" cy="461665"/>
                  </a:xfrm>
                  <a:prstGeom prst="rect">
                    <a:avLst/>
                  </a:prstGeom>
                  <a:noFill/>
                </p:spPr>
                <p:txBody>
                  <a:bodyPr wrap="square" rtlCol="0">
                    <a:spAutoFit/>
                  </a:bodyPr>
                  <a:lstStyle/>
                  <a:p>
                    <a:r>
                      <a:rPr lang="en-US" altLang="zh-CN" sz="2400" b="1" dirty="0"/>
                      <a:t>+ (1-</a:t>
                    </a:r>
                    <a:r>
                      <a:rPr lang="el-GR" altLang="zh-CN" sz="2400" b="1" dirty="0"/>
                      <a:t> </a:t>
                    </a:r>
                    <a14:m>
                      <m:oMath xmlns:m="http://schemas.openxmlformats.org/officeDocument/2006/math">
                        <m:r>
                          <m:rPr>
                            <m:nor/>
                          </m:rPr>
                          <a:rPr lang="el-GR" altLang="zh-CN" sz="2400" b="1"/>
                          <m:t>β</m:t>
                        </m:r>
                      </m:oMath>
                    </a14:m>
                    <a:r>
                      <a:rPr lang="en-US" altLang="zh-CN" sz="2400" b="1" dirty="0"/>
                      <a:t>) *</a:t>
                    </a:r>
                    <a:endParaRPr lang="zh-CN" altLang="en-US" sz="2400" b="1" dirty="0"/>
                  </a:p>
                </p:txBody>
              </p:sp>
            </mc:Choice>
            <mc:Fallback xmlns="">
              <p:sp>
                <p:nvSpPr>
                  <p:cNvPr id="21" name="文本框 20">
                    <a:extLst>
                      <a:ext uri="{FF2B5EF4-FFF2-40B4-BE49-F238E27FC236}">
                        <a16:creationId xmlns:a16="http://schemas.microsoft.com/office/drawing/2014/main" id="{2F99FFE8-0AEF-4AC4-AF39-CCE80DBEE6FF}"/>
                      </a:ext>
                    </a:extLst>
                  </p:cNvPr>
                  <p:cNvSpPr txBox="1">
                    <a:spLocks noRot="1" noChangeAspect="1" noMove="1" noResize="1" noEditPoints="1" noAdjustHandles="1" noChangeArrowheads="1" noChangeShapeType="1" noTextEdit="1"/>
                  </p:cNvSpPr>
                  <p:nvPr/>
                </p:nvSpPr>
                <p:spPr>
                  <a:xfrm>
                    <a:off x="3720162" y="4880939"/>
                    <a:ext cx="1556567" cy="461665"/>
                  </a:xfrm>
                  <a:prstGeom prst="rect">
                    <a:avLst/>
                  </a:prstGeom>
                  <a:blipFill>
                    <a:blip r:embed="rId7"/>
                    <a:stretch>
                      <a:fillRect l="-5859" t="-9333" r="-1172" b="-32000"/>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BC41BAB9-544B-4836-AC6C-95D8D36F8B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7400" y="4102622"/>
                <a:ext cx="3313814" cy="2202218"/>
              </a:xfrm>
              <a:prstGeom prst="rect">
                <a:avLst/>
              </a:prstGeom>
            </p:spPr>
          </p:pic>
          <p:sp>
            <p:nvSpPr>
              <p:cNvPr id="24" name="文本框 23">
                <a:extLst>
                  <a:ext uri="{FF2B5EF4-FFF2-40B4-BE49-F238E27FC236}">
                    <a16:creationId xmlns:a16="http://schemas.microsoft.com/office/drawing/2014/main" id="{9C39906C-7664-4379-93CD-2F511C01A663}"/>
                  </a:ext>
                </a:extLst>
              </p:cNvPr>
              <p:cNvSpPr txBox="1"/>
              <p:nvPr/>
            </p:nvSpPr>
            <p:spPr>
              <a:xfrm>
                <a:off x="8341214" y="4880939"/>
                <a:ext cx="393405" cy="461665"/>
              </a:xfrm>
              <a:prstGeom prst="rect">
                <a:avLst/>
              </a:prstGeom>
              <a:noFill/>
            </p:spPr>
            <p:txBody>
              <a:bodyPr wrap="square" rtlCol="0">
                <a:spAutoFit/>
              </a:bodyPr>
              <a:lstStyle/>
              <a:p>
                <a:r>
                  <a:rPr lang="en-US" altLang="zh-CN" sz="2400" b="1" dirty="0"/>
                  <a:t>=</a:t>
                </a:r>
                <a:endParaRPr lang="zh-CN" altLang="en-US" sz="2400" b="1" dirty="0"/>
              </a:p>
            </p:txBody>
          </p:sp>
          <p:pic>
            <p:nvPicPr>
              <p:cNvPr id="26" name="图片 25">
                <a:extLst>
                  <a:ext uri="{FF2B5EF4-FFF2-40B4-BE49-F238E27FC236}">
                    <a16:creationId xmlns:a16="http://schemas.microsoft.com/office/drawing/2014/main" id="{8AA24CC2-D967-4840-B2DC-FC94A640C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49457" y="4082599"/>
                <a:ext cx="3313813" cy="2202218"/>
              </a:xfrm>
              <a:prstGeom prst="rect">
                <a:avLst/>
              </a:prstGeom>
            </p:spPr>
          </p:pic>
        </p:grpSp>
        <p:sp>
          <p:nvSpPr>
            <p:cNvPr id="30" name="文本框 29">
              <a:extLst>
                <a:ext uri="{FF2B5EF4-FFF2-40B4-BE49-F238E27FC236}">
                  <a16:creationId xmlns:a16="http://schemas.microsoft.com/office/drawing/2014/main" id="{EA41802A-6EBA-4034-BE74-A6C354158946}"/>
                </a:ext>
              </a:extLst>
            </p:cNvPr>
            <p:cNvSpPr txBox="1"/>
            <p:nvPr/>
          </p:nvSpPr>
          <p:spPr>
            <a:xfrm>
              <a:off x="1767970" y="6304840"/>
              <a:ext cx="596900" cy="400110"/>
            </a:xfrm>
            <a:prstGeom prst="rect">
              <a:avLst/>
            </a:prstGeom>
            <a:noFill/>
          </p:spPr>
          <p:txBody>
            <a:bodyPr wrap="square" rtlCol="0">
              <a:spAutoFit/>
            </a:bodyPr>
            <a:lstStyle/>
            <a:p>
              <a:r>
                <a:rPr lang="en-US" altLang="zh-CN" sz="2000" b="1" dirty="0"/>
                <a:t>q(k)</a:t>
              </a:r>
              <a:endParaRPr lang="zh-CN" altLang="en-US" sz="2000" b="1" dirty="0"/>
            </a:p>
          </p:txBody>
        </p:sp>
        <p:sp>
          <p:nvSpPr>
            <p:cNvPr id="31" name="文本框 30">
              <a:extLst>
                <a:ext uri="{FF2B5EF4-FFF2-40B4-BE49-F238E27FC236}">
                  <a16:creationId xmlns:a16="http://schemas.microsoft.com/office/drawing/2014/main" id="{CB8E950D-75E5-4DC7-8093-B96EEB645BFF}"/>
                </a:ext>
              </a:extLst>
            </p:cNvPr>
            <p:cNvSpPr txBox="1"/>
            <p:nvPr/>
          </p:nvSpPr>
          <p:spPr>
            <a:xfrm>
              <a:off x="6572547" y="6304840"/>
              <a:ext cx="596900" cy="400110"/>
            </a:xfrm>
            <a:prstGeom prst="rect">
              <a:avLst/>
            </a:prstGeom>
            <a:noFill/>
          </p:spPr>
          <p:txBody>
            <a:bodyPr wrap="square" rtlCol="0">
              <a:spAutoFit/>
            </a:bodyPr>
            <a:lstStyle/>
            <a:p>
              <a:r>
                <a:rPr lang="en-US" altLang="zh-CN" sz="2000" b="1" dirty="0"/>
                <a:t>t(k)</a:t>
              </a:r>
              <a:endParaRPr lang="zh-CN" altLang="en-US" sz="2000" b="1" dirty="0"/>
            </a:p>
          </p:txBody>
        </p:sp>
        <p:sp>
          <p:nvSpPr>
            <p:cNvPr id="32" name="文本框 31">
              <a:extLst>
                <a:ext uri="{FF2B5EF4-FFF2-40B4-BE49-F238E27FC236}">
                  <a16:creationId xmlns:a16="http://schemas.microsoft.com/office/drawing/2014/main" id="{4FFDF4F3-DBAC-4BBE-BE98-C429F9959782}"/>
                </a:ext>
              </a:extLst>
            </p:cNvPr>
            <p:cNvSpPr txBox="1"/>
            <p:nvPr/>
          </p:nvSpPr>
          <p:spPr>
            <a:xfrm>
              <a:off x="9886361" y="6251534"/>
              <a:ext cx="1923754" cy="400110"/>
            </a:xfrm>
            <a:prstGeom prst="rect">
              <a:avLst/>
            </a:prstGeom>
            <a:noFill/>
          </p:spPr>
          <p:txBody>
            <a:bodyPr wrap="square" rtlCol="0">
              <a:spAutoFit/>
            </a:bodyPr>
            <a:lstStyle/>
            <a:p>
              <a:r>
                <a:rPr lang="en-US" altLang="zh-CN" sz="2000" b="1" dirty="0"/>
                <a:t>New target</a:t>
              </a:r>
              <a:endParaRPr lang="zh-CN" altLang="en-US" sz="2000" b="1" dirty="0"/>
            </a:p>
          </p:txBody>
        </p:sp>
      </p:grpSp>
      <p:sp>
        <p:nvSpPr>
          <p:cNvPr id="17" name="文本框 16">
            <a:extLst>
              <a:ext uri="{FF2B5EF4-FFF2-40B4-BE49-F238E27FC236}">
                <a16:creationId xmlns:a16="http://schemas.microsoft.com/office/drawing/2014/main" id="{6F26F38A-24E0-47C7-A1FD-150224FAB381}"/>
              </a:ext>
            </a:extLst>
          </p:cNvPr>
          <p:cNvSpPr txBox="1"/>
          <p:nvPr/>
        </p:nvSpPr>
        <p:spPr>
          <a:xfrm>
            <a:off x="9123451" y="3452471"/>
            <a:ext cx="667820" cy="369332"/>
          </a:xfrm>
          <a:prstGeom prst="rect">
            <a:avLst/>
          </a:prstGeom>
          <a:noFill/>
        </p:spPr>
        <p:txBody>
          <a:bodyPr wrap="square" rtlCol="0">
            <a:spAutoFit/>
          </a:bodyPr>
          <a:lstStyle/>
          <a:p>
            <a:r>
              <a:rPr lang="en-US" altLang="zh-CN" b="1" dirty="0"/>
              <a:t>P(k)</a:t>
            </a:r>
            <a:endParaRPr lang="zh-CN" altLang="en-US" b="1" dirty="0"/>
          </a:p>
        </p:txBody>
      </p:sp>
      <p:sp>
        <p:nvSpPr>
          <p:cNvPr id="18" name="제목 1">
            <a:extLst>
              <a:ext uri="{FF2B5EF4-FFF2-40B4-BE49-F238E27FC236}">
                <a16:creationId xmlns:a16="http://schemas.microsoft.com/office/drawing/2014/main" id="{CB2D48E4-892D-8146-AEAF-2DC2EAB2CCFB}"/>
              </a:ext>
            </a:extLst>
          </p:cNvPr>
          <p:cNvSpPr>
            <a:spLocks noGrp="1"/>
          </p:cNvSpPr>
          <p:nvPr>
            <p:ph type="title"/>
          </p:nvPr>
        </p:nvSpPr>
        <p:spPr>
          <a:xfrm>
            <a:off x="404786" y="251042"/>
            <a:ext cx="10515600" cy="1325563"/>
          </a:xfrm>
        </p:spPr>
        <p:txBody>
          <a:bodyPr>
            <a:normAutofit/>
          </a:bodyPr>
          <a:lstStyle/>
          <a:p>
            <a:r>
              <a:rPr kumimoji="1" lang="en-US" altLang="ko-Kore-KR" dirty="0"/>
              <a:t>Loss function: </a:t>
            </a:r>
            <a:r>
              <a:rPr kumimoji="1" lang="en-US" altLang="zh-CN" dirty="0" smtClean="0"/>
              <a:t>Hard </a:t>
            </a:r>
            <a:r>
              <a:rPr kumimoji="1" lang="en-US" altLang="zh-CN" dirty="0"/>
              <a:t>Bootstrapping</a:t>
            </a:r>
            <a:r>
              <a:rPr lang="zh-CN" altLang="en-US" b="1" dirty="0"/>
              <a:t/>
            </a:r>
            <a:br>
              <a:rPr lang="zh-CN" altLang="en-US" b="1" dirty="0"/>
            </a:br>
            <a:endParaRPr kumimoji="1" lang="ko-Kore-KR" altLang="en-US" dirty="0"/>
          </a:p>
        </p:txBody>
      </p:sp>
    </p:spTree>
    <p:extLst>
      <p:ext uri="{BB962C8B-B14F-4D97-AF65-F5344CB8AC3E}">
        <p14:creationId xmlns:p14="http://schemas.microsoft.com/office/powerpoint/2010/main" val="285040562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697</Words>
  <Application>Microsoft Office PowerPoint</Application>
  <PresentationFormat>Widescreen</PresentationFormat>
  <Paragraphs>203</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HCR Batang</vt:lpstr>
      <vt:lpstr>맑은 고딕</vt:lpstr>
      <vt:lpstr>等线</vt:lpstr>
      <vt:lpstr>等线 Light</vt:lpstr>
      <vt:lpstr>Arial</vt:lpstr>
      <vt:lpstr>Calibri</vt:lpstr>
      <vt:lpstr>Calibri Light</vt:lpstr>
      <vt:lpstr>Cambria Math</vt:lpstr>
      <vt:lpstr>Courier New</vt:lpstr>
      <vt:lpstr>Office 테마</vt:lpstr>
      <vt:lpstr>PowerPoint Presentation</vt:lpstr>
      <vt:lpstr>Motivation</vt:lpstr>
      <vt:lpstr>Auxiliary Classifier</vt:lpstr>
      <vt:lpstr>MusicBert Classifier</vt:lpstr>
      <vt:lpstr>Loss function</vt:lpstr>
      <vt:lpstr>Loss function: label smoothing</vt:lpstr>
      <vt:lpstr>Loss function: Online Label smoothing</vt:lpstr>
      <vt:lpstr>Loss function: Soft Bootstrapping </vt:lpstr>
      <vt:lpstr>Loss function: Hard Bootstrapping </vt:lpstr>
      <vt:lpstr>Experiment design</vt:lpstr>
      <vt:lpstr>Experiment result</vt:lpstr>
      <vt:lpstr>Experiment result</vt:lpstr>
      <vt:lpstr>Experiment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나정현</dc:creator>
  <cp:lastModifiedBy>WANGJIAYUE</cp:lastModifiedBy>
  <cp:revision>22</cp:revision>
  <dcterms:created xsi:type="dcterms:W3CDTF">2022-12-15T09:14:52Z</dcterms:created>
  <dcterms:modified xsi:type="dcterms:W3CDTF">2022-12-15T14:38:07Z</dcterms:modified>
</cp:coreProperties>
</file>