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1" r:id="rId2"/>
    <p:sldId id="278" r:id="rId3"/>
    <p:sldId id="279" r:id="rId4"/>
    <p:sldId id="277" r:id="rId5"/>
    <p:sldId id="280" r:id="rId6"/>
    <p:sldId id="281" r:id="rId7"/>
    <p:sldId id="266" r:id="rId8"/>
    <p:sldId id="273" r:id="rId9"/>
    <p:sldId id="259" r:id="rId10"/>
    <p:sldId id="275" r:id="rId11"/>
    <p:sldId id="272" r:id="rId12"/>
    <p:sldId id="257" r:id="rId13"/>
    <p:sldId id="271" r:id="rId14"/>
    <p:sldId id="270" r:id="rId15"/>
    <p:sldId id="262" r:id="rId16"/>
    <p:sldId id="269" r:id="rId17"/>
    <p:sldId id="263" r:id="rId18"/>
    <p:sldId id="268" r:id="rId19"/>
    <p:sldId id="264" r:id="rId20"/>
    <p:sldId id="267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A83C3-07BE-48A3-9120-4F935DC98AEA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11FDC-F6BA-41BC-91B4-E54C4564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9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11FDC-F6BA-41BC-91B4-E54C45642E8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1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1.png"/><Relationship Id="rId7" Type="http://schemas.openxmlformats.org/officeDocument/2006/relationships/image" Target="../media/image7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1042" name="TextBox 3">
            <a:extLst>
              <a:ext uri="{FF2B5EF4-FFF2-40B4-BE49-F238E27FC236}">
                <a16:creationId xmlns:a16="http://schemas.microsoft.com/office/drawing/2014/main" id="{59B1DF0D-ACF0-354A-EB84-17361817F9C3}"/>
              </a:ext>
            </a:extLst>
          </p:cNvPr>
          <p:cNvSpPr txBox="1"/>
          <p:nvPr/>
        </p:nvSpPr>
        <p:spPr>
          <a:xfrm>
            <a:off x="13271500" y="2552700"/>
            <a:ext cx="441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400" spc="400" dirty="0">
                <a:latin typeface="Noto Sans CJK KR Bold"/>
              </a:rPr>
              <a:t>[Intel] </a:t>
            </a:r>
            <a:r>
              <a:rPr lang="en-US" altLang="ko-KR" sz="1400" spc="400" dirty="0">
                <a:latin typeface="Noto Sans CJK KR Bold"/>
              </a:rPr>
              <a:t>AI S/W </a:t>
            </a:r>
            <a:r>
              <a:rPr lang="ko-KR" altLang="en-US" sz="1400" spc="400" dirty="0">
                <a:latin typeface="Noto Sans CJK KR Bold"/>
              </a:rPr>
              <a:t>아카데미 </a:t>
            </a:r>
            <a:r>
              <a:rPr lang="en-US" altLang="ko-KR" sz="1400" spc="400" dirty="0">
                <a:latin typeface="Noto Sans CJK KR Bold"/>
              </a:rPr>
              <a:t>4</a:t>
            </a:r>
            <a:r>
              <a:rPr lang="ko-KR" altLang="en-US" sz="1400" spc="400" dirty="0">
                <a:latin typeface="Noto Sans CJK KR Bold"/>
              </a:rPr>
              <a:t>기</a:t>
            </a:r>
            <a:endParaRPr lang="en-US" sz="1400" b="0" i="0" u="none" strike="noStrike" spc="400" dirty="0">
              <a:latin typeface="Noto Sans CJK KR Bold"/>
            </a:endParaRPr>
          </a:p>
        </p:txBody>
      </p:sp>
      <p:pic>
        <p:nvPicPr>
          <p:cNvPr id="1045" name="Picture 5">
            <a:extLst>
              <a:ext uri="{FF2B5EF4-FFF2-40B4-BE49-F238E27FC236}">
                <a16:creationId xmlns:a16="http://schemas.microsoft.com/office/drawing/2014/main" id="{0F894666-4D1D-DFF2-A5CF-237CB0DF0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8604823"/>
            <a:ext cx="2209800" cy="482600"/>
          </a:xfrm>
          <a:prstGeom prst="rect">
            <a:avLst/>
          </a:prstGeom>
        </p:spPr>
      </p:pic>
      <p:sp>
        <p:nvSpPr>
          <p:cNvPr id="1047" name="TextBox 8">
            <a:extLst>
              <a:ext uri="{FF2B5EF4-FFF2-40B4-BE49-F238E27FC236}">
                <a16:creationId xmlns:a16="http://schemas.microsoft.com/office/drawing/2014/main" id="{81DA896E-46D8-B48F-2A4E-8D85441898DA}"/>
              </a:ext>
            </a:extLst>
          </p:cNvPr>
          <p:cNvSpPr txBox="1"/>
          <p:nvPr/>
        </p:nvSpPr>
        <p:spPr>
          <a:xfrm>
            <a:off x="6667500" y="7772400"/>
            <a:ext cx="54610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73470"/>
              </a:lnSpc>
            </a:pPr>
            <a:endParaRPr lang="en-US" sz="1300" b="0" i="0" u="none" strike="noStrike" spc="300" dirty="0">
              <a:solidFill>
                <a:srgbClr val="556B73"/>
              </a:solidFill>
              <a:latin typeface="Pretendard Regular"/>
            </a:endParaRPr>
          </a:p>
        </p:txBody>
      </p:sp>
      <p:sp>
        <p:nvSpPr>
          <p:cNvPr id="1049" name="TextBox 10">
            <a:extLst>
              <a:ext uri="{FF2B5EF4-FFF2-40B4-BE49-F238E27FC236}">
                <a16:creationId xmlns:a16="http://schemas.microsoft.com/office/drawing/2014/main" id="{7860F52F-6C16-D08A-A85F-2FA56EE9CAB4}"/>
              </a:ext>
            </a:extLst>
          </p:cNvPr>
          <p:cNvSpPr txBox="1"/>
          <p:nvPr/>
        </p:nvSpPr>
        <p:spPr>
          <a:xfrm rot="5400000">
            <a:off x="164719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556B73">
                    <a:alpha val="54902"/>
                  </a:srgbClr>
                </a:solidFill>
                <a:latin typeface="Pretendard SemiBold"/>
              </a:rPr>
              <a:t>MIRICOMPANY</a:t>
            </a:r>
          </a:p>
        </p:txBody>
      </p:sp>
      <p:pic>
        <p:nvPicPr>
          <p:cNvPr id="1056" name="Picture 2">
            <a:extLst>
              <a:ext uri="{FF2B5EF4-FFF2-40B4-BE49-F238E27FC236}">
                <a16:creationId xmlns:a16="http://schemas.microsoft.com/office/drawing/2014/main" id="{888D2E86-4297-4A2C-F037-95C0ED7BC3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3742" y="2946847"/>
            <a:ext cx="7112308" cy="6096251"/>
          </a:xfrm>
          <a:prstGeom prst="rect">
            <a:avLst/>
          </a:prstGeom>
        </p:spPr>
      </p:pic>
      <p:sp>
        <p:nvSpPr>
          <p:cNvPr id="1052" name="TextBox 13">
            <a:extLst>
              <a:ext uri="{FF2B5EF4-FFF2-40B4-BE49-F238E27FC236}">
                <a16:creationId xmlns:a16="http://schemas.microsoft.com/office/drawing/2014/main" id="{FE57F9EF-0C97-A5E6-AE84-D3E8E89F1B94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1053" name="TextBox 3">
            <a:extLst>
              <a:ext uri="{FF2B5EF4-FFF2-40B4-BE49-F238E27FC236}">
                <a16:creationId xmlns:a16="http://schemas.microsoft.com/office/drawing/2014/main" id="{688B4157-1550-9B73-6D2D-853B7CB6B601}"/>
              </a:ext>
            </a:extLst>
          </p:cNvPr>
          <p:cNvSpPr txBox="1"/>
          <p:nvPr/>
        </p:nvSpPr>
        <p:spPr>
          <a:xfrm>
            <a:off x="693951" y="8604823"/>
            <a:ext cx="44196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endParaRPr lang="en-US" sz="1400" b="0" i="0" u="none" strike="noStrike" spc="400" dirty="0">
              <a:solidFill>
                <a:srgbClr val="556B73"/>
              </a:solidFill>
              <a:latin typeface="Noto Sans CJK KR Bold"/>
            </a:endParaRPr>
          </a:p>
        </p:txBody>
      </p:sp>
      <p:pic>
        <p:nvPicPr>
          <p:cNvPr id="1059" name="Picture 5">
            <a:extLst>
              <a:ext uri="{FF2B5EF4-FFF2-40B4-BE49-F238E27FC236}">
                <a16:creationId xmlns:a16="http://schemas.microsoft.com/office/drawing/2014/main" id="{0996BDD7-4C7D-312A-7C91-2FB559046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9948" y="8606861"/>
            <a:ext cx="3651452" cy="482600"/>
          </a:xfrm>
          <a:prstGeom prst="rect">
            <a:avLst/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ED235C93-3BB4-57D5-5E32-307A73AF4F21}"/>
              </a:ext>
            </a:extLst>
          </p:cNvPr>
          <p:cNvSpPr txBox="1"/>
          <p:nvPr/>
        </p:nvSpPr>
        <p:spPr>
          <a:xfrm>
            <a:off x="6334065" y="4013584"/>
            <a:ext cx="6375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모니터 마스터 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CCD4791-76F3-E6A9-4DC8-B05B5BC76466}"/>
              </a:ext>
            </a:extLst>
          </p:cNvPr>
          <p:cNvSpPr txBox="1"/>
          <p:nvPr/>
        </p:nvSpPr>
        <p:spPr>
          <a:xfrm>
            <a:off x="6298808" y="5862535"/>
            <a:ext cx="60805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dirty="0">
                <a:latin typeface="+mn-ea"/>
              </a:rPr>
              <a:t>AI</a:t>
            </a:r>
            <a:r>
              <a:rPr lang="ko-KR" altLang="en-US" sz="2600" dirty="0">
                <a:latin typeface="+mn-ea"/>
              </a:rPr>
              <a:t>를 이용한 스마트 모니터 제어 시스템</a:t>
            </a:r>
          </a:p>
        </p:txBody>
      </p:sp>
      <p:sp>
        <p:nvSpPr>
          <p:cNvPr id="1058" name="TextBox 3">
            <a:extLst>
              <a:ext uri="{FF2B5EF4-FFF2-40B4-BE49-F238E27FC236}">
                <a16:creationId xmlns:a16="http://schemas.microsoft.com/office/drawing/2014/main" id="{15C5BCF5-F416-0B2D-239B-318C22B2A7A8}"/>
              </a:ext>
            </a:extLst>
          </p:cNvPr>
          <p:cNvSpPr txBox="1"/>
          <p:nvPr/>
        </p:nvSpPr>
        <p:spPr>
          <a:xfrm>
            <a:off x="1577619" y="8698578"/>
            <a:ext cx="6318452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116199"/>
              </a:lnSpc>
            </a:pPr>
            <a:r>
              <a:rPr lang="en-US" sz="1400" b="1" i="0" u="none" strike="noStrike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Team. </a:t>
            </a:r>
            <a:r>
              <a:rPr lang="ko-KR" altLang="en-US" sz="1400" b="1" i="0" u="none" strike="noStrike" spc="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고픈비노</a:t>
            </a:r>
            <a:r>
              <a:rPr lang="ko-KR" altLang="en-US" sz="1400" b="1" i="0" u="none" strike="noStrike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김기훈</a:t>
            </a:r>
            <a:r>
              <a:rPr lang="en-US" altLang="ko-KR" sz="1400" b="1" i="0" u="none" strike="noStrike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이지원</a:t>
            </a:r>
            <a:r>
              <a:rPr lang="en-US" altLang="ko-KR" sz="1400" b="1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정희중</a:t>
            </a:r>
            <a:r>
              <a:rPr lang="en-US" altLang="ko-KR" sz="1400" b="1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최재혁</a:t>
            </a:r>
            <a:endParaRPr lang="en-US" altLang="ko-KR" sz="1400" b="1" i="0" u="none" strike="noStrike" spc="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>
              <a:lnSpc>
                <a:spcPct val="116199"/>
              </a:lnSpc>
            </a:pPr>
            <a:endParaRPr lang="en-US" sz="1400" b="1" i="0" u="none" strike="noStrike" spc="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"/>
            <a:ext cx="17830800" cy="10020300"/>
          </a:xfrm>
          <a:prstGeom prst="rect">
            <a:avLst/>
          </a:prstGeom>
          <a:effectLst>
            <a:outerShdw blurRad="361548" dir="2700000">
              <a:srgbClr val="556B73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016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마케팅부서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업무</a:t>
            </a:r>
            <a:r>
              <a:rPr lang="en-US" sz="6100" b="0" i="0" u="none" strike="noStrike" spc="-100">
                <a:solidFill>
                  <a:srgbClr val="58CCFF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프로세스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498600" y="4457700"/>
            <a:ext cx="3695700" cy="4330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372100" y="4457700"/>
            <a:ext cx="3695700" cy="433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220200" y="4457700"/>
            <a:ext cx="3695700" cy="433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3093700" y="4457700"/>
            <a:ext cx="3695700" cy="4305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MARKETING DEPARTMENT BUSINESS PROCESS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812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실행하기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준비해야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할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부분에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82800" y="7175500"/>
            <a:ext cx="2514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PREPARATION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547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관련된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조사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방법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,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참조사항에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10300" y="7162800"/>
            <a:ext cx="2019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INSPECTION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155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본격적으로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실행해야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업무에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45700" y="71755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EXECUTION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890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마친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보고해야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하는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부분을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0300" y="7175500"/>
            <a:ext cx="2235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REPORT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5080000"/>
            <a:ext cx="1498600" cy="1498600"/>
          </a:xfrm>
          <a:prstGeom prst="rect">
            <a:avLst/>
          </a:prstGeom>
          <a:effectLst>
            <a:outerShdw blurRad="22449" dir="2700000">
              <a:srgbClr val="000000">
                <a:alpha val="13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0" y="5194300"/>
            <a:ext cx="1346200" cy="1346200"/>
          </a:xfrm>
          <a:prstGeom prst="rect">
            <a:avLst/>
          </a:prstGeom>
          <a:effectLst>
            <a:outerShdw blurRad="17980" dir="2700000">
              <a:srgbClr val="000000">
                <a:alpha val="21000"/>
              </a:srgbClr>
            </a:outerShdw>
          </a:effec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0490200" y="5283200"/>
            <a:ext cx="1155700" cy="1155700"/>
          </a:xfrm>
          <a:prstGeom prst="rect">
            <a:avLst/>
          </a:prstGeom>
          <a:effectLst>
            <a:outerShdw blurRad="13284" dir="5400000">
              <a:srgbClr val="000000">
                <a:alpha val="20000"/>
              </a:srgbClr>
            </a:outerShdw>
          </a:effectLst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0200" y="5283200"/>
            <a:ext cx="1295400" cy="1295400"/>
          </a:xfrm>
          <a:prstGeom prst="rect">
            <a:avLst/>
          </a:prstGeom>
          <a:effectLst>
            <a:outerShdw blurRad="16768" dir="2700000">
              <a:srgbClr val="000000">
                <a:alpha val="13000"/>
              </a:srgbClr>
            </a:outerShdw>
          </a:effectLst>
        </p:spPr>
      </p:pic>
      <p:sp>
        <p:nvSpPr>
          <p:cNvPr id="23" name="TextBox 23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40049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2057400" y="2667000"/>
            <a:ext cx="124206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altLang="en-US" sz="6100" spc="-100" dirty="0">
                <a:solidFill>
                  <a:srgbClr val="556B73"/>
                </a:solidFill>
                <a:ea typeface="SB AggroOTF Light"/>
              </a:rPr>
              <a:t>   프로젝트 구성원 및</a:t>
            </a:r>
            <a:r>
              <a:rPr lang="en-US" sz="6100" b="0" i="0" u="none" strike="noStrike" spc="-100" dirty="0">
                <a:solidFill>
                  <a:srgbClr val="556B73"/>
                </a:solidFill>
                <a:latin typeface="SB AggroOTF Light"/>
              </a:rPr>
              <a:t> </a:t>
            </a:r>
            <a:r>
              <a:rPr lang="ko-KR" sz="6100" b="0" i="0" u="none" strike="noStrike" spc="-100" dirty="0">
                <a:solidFill>
                  <a:srgbClr val="58CCFF"/>
                </a:solidFill>
                <a:ea typeface="SB AggroOTF Light"/>
              </a:rPr>
              <a:t>담당자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730164" y="4445000"/>
            <a:ext cx="3810000" cy="203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64" y="4445000"/>
            <a:ext cx="2032000" cy="2032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050964" y="5486400"/>
            <a:ext cx="21717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-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프로젝트 총 관리</a:t>
            </a:r>
            <a:endParaRPr lang="ko-KR" sz="1500" b="0" i="0" u="none" strike="noStrike" dirty="0">
              <a:solidFill>
                <a:srgbClr val="83959E"/>
              </a:solidFill>
              <a:ea typeface="Pretendard Light"/>
            </a:endParaRPr>
          </a:p>
          <a:p>
            <a:pPr lvl="0" algn="l">
              <a:lnSpc>
                <a:spcPct val="126990"/>
              </a:lnSpc>
            </a:pPr>
            <a:r>
              <a:rPr lang="en-US" sz="1500" dirty="0">
                <a:solidFill>
                  <a:srgbClr val="83959E"/>
                </a:solidFill>
                <a:ea typeface="Pretendard Light"/>
              </a:rPr>
              <a:t>-H/W 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개발 및 설계</a:t>
            </a: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(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공동</a:t>
            </a: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)</a:t>
            </a:r>
            <a:endParaRPr lang="en-US" sz="1500" b="0" i="0" u="none" strike="noStrike" dirty="0">
              <a:solidFill>
                <a:srgbClr val="83959E"/>
              </a:solidFill>
              <a:latin typeface="Pretendard Ligh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050964" y="46101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2000" dirty="0">
                <a:solidFill>
                  <a:srgbClr val="556B73"/>
                </a:solidFill>
                <a:ea typeface="Pretendard Bold"/>
              </a:rPr>
              <a:t>김기훈</a:t>
            </a:r>
            <a:endParaRPr lang="ko-KR" sz="2000" b="0" i="0" u="none" strike="noStrike" dirty="0">
              <a:solidFill>
                <a:srgbClr val="556B73"/>
              </a:solidFill>
              <a:ea typeface="Pretendar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851064" y="4660900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altLang="en-US" sz="1500" spc="400" dirty="0">
                <a:solidFill>
                  <a:srgbClr val="556B73">
                    <a:alpha val="61961"/>
                  </a:srgbClr>
                </a:solidFill>
                <a:ea typeface="Pretendard Medium"/>
              </a:rPr>
              <a:t>조장</a:t>
            </a:r>
            <a:endParaRPr lang="ko-KR" sz="1500" b="0" i="0" u="none" strike="noStrike" spc="400" dirty="0">
              <a:solidFill>
                <a:srgbClr val="556B73">
                  <a:alpha val="61961"/>
                </a:srgbClr>
              </a:solidFill>
              <a:ea typeface="Pretendard Medium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0464809" y="4445000"/>
            <a:ext cx="3810000" cy="2032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9" y="4445000"/>
            <a:ext cx="2032000" cy="2032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798309" y="5486400"/>
            <a:ext cx="21590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- AI modeling(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공동</a:t>
            </a: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)</a:t>
            </a:r>
            <a:br>
              <a:rPr lang="en-US" altLang="ko-KR" sz="1500" dirty="0">
                <a:solidFill>
                  <a:srgbClr val="83959E"/>
                </a:solidFill>
                <a:ea typeface="Pretendard Light"/>
              </a:rPr>
            </a:b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- S/W 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개발 및 </a:t>
            </a: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 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모델 이식</a:t>
            </a:r>
            <a:endParaRPr lang="ko-KR" sz="1500" b="0" i="0" u="none" strike="noStrike" dirty="0">
              <a:solidFill>
                <a:srgbClr val="83959E"/>
              </a:solidFill>
              <a:ea typeface="Pretendard 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798309" y="4610100"/>
            <a:ext cx="787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2000" dirty="0">
                <a:solidFill>
                  <a:srgbClr val="556B73"/>
                </a:solidFill>
                <a:ea typeface="Pretendard Bold"/>
              </a:rPr>
              <a:t>이지원</a:t>
            </a:r>
            <a:endParaRPr lang="ko-KR" sz="2000" b="0" i="0" u="none" strike="noStrike" dirty="0">
              <a:solidFill>
                <a:srgbClr val="556B73"/>
              </a:solidFill>
              <a:ea typeface="Pretendar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598409" y="4660900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altLang="en-US" sz="1500" spc="400" dirty="0">
                <a:solidFill>
                  <a:srgbClr val="556B73">
                    <a:alpha val="61961"/>
                  </a:srgbClr>
                </a:solidFill>
                <a:ea typeface="Pretendard Medium"/>
              </a:rPr>
              <a:t>조원</a:t>
            </a:r>
            <a:endParaRPr lang="ko-KR" sz="1500" b="0" i="0" u="none" strike="noStrike" spc="400" dirty="0">
              <a:solidFill>
                <a:srgbClr val="556B73">
                  <a:alpha val="61961"/>
                </a:srgbClr>
              </a:solidFill>
              <a:ea typeface="Pretendard Medium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704764" y="6718300"/>
            <a:ext cx="3810000" cy="2032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4964" y="6718300"/>
            <a:ext cx="2032000" cy="20320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050964" y="7747000"/>
            <a:ext cx="2197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--H/W 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개발 및 설계</a:t>
            </a: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(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공동</a:t>
            </a: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)</a:t>
            </a:r>
          </a:p>
          <a:p>
            <a:pPr lvl="0" algn="l">
              <a:lnSpc>
                <a:spcPct val="126990"/>
              </a:lnSpc>
            </a:pPr>
            <a:r>
              <a:rPr lang="en-US" altLang="ko-KR" sz="1500" b="0" i="0" u="none" strike="noStrike" dirty="0">
                <a:solidFill>
                  <a:srgbClr val="83959E"/>
                </a:solidFill>
                <a:ea typeface="Pretendard Light"/>
              </a:rPr>
              <a:t>-S/W 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 이식 작업</a:t>
            </a:r>
            <a:endParaRPr lang="ko-KR" sz="1500" b="0" i="0" u="none" strike="noStrike" dirty="0">
              <a:solidFill>
                <a:srgbClr val="83959E"/>
              </a:solidFill>
              <a:ea typeface="Pretendard 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050964" y="68707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2000" b="0" i="0" u="none" strike="noStrike" dirty="0">
                <a:solidFill>
                  <a:srgbClr val="556B73"/>
                </a:solidFill>
                <a:ea typeface="Pretendard Bold"/>
              </a:rPr>
              <a:t>최재혁</a:t>
            </a:r>
            <a:endParaRPr lang="ko-KR" sz="2000" b="0" i="0" u="none" strike="noStrike" dirty="0">
              <a:solidFill>
                <a:srgbClr val="556B73"/>
              </a:solidFill>
              <a:ea typeface="Pretendard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838364" y="6934200"/>
            <a:ext cx="482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altLang="en-US" sz="1500" spc="400" dirty="0">
                <a:solidFill>
                  <a:srgbClr val="556B73">
                    <a:alpha val="61961"/>
                  </a:srgbClr>
                </a:solidFill>
                <a:ea typeface="Pretendard Medium"/>
              </a:rPr>
              <a:t>조원</a:t>
            </a:r>
            <a:endParaRPr lang="ko-KR" sz="1500" b="0" i="0" u="none" strike="noStrike" spc="400" dirty="0">
              <a:solidFill>
                <a:srgbClr val="556B73">
                  <a:alpha val="61961"/>
                </a:srgbClr>
              </a:solidFill>
              <a:ea typeface="Pretendard Medium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10475695" y="6731000"/>
            <a:ext cx="3810000" cy="2032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3195" y="6731000"/>
            <a:ext cx="2032000" cy="20320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1809195" y="7759700"/>
            <a:ext cx="21844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-AI modeling(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공동</a:t>
            </a: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)</a:t>
            </a:r>
            <a:endParaRPr lang="ko-KR" sz="1500" b="0" i="0" u="none" strike="noStrike" dirty="0">
              <a:solidFill>
                <a:srgbClr val="83959E"/>
              </a:solidFill>
              <a:ea typeface="Pretendard Light"/>
            </a:endParaRPr>
          </a:p>
          <a:p>
            <a:pPr lvl="0" algn="l">
              <a:lnSpc>
                <a:spcPct val="126990"/>
              </a:lnSpc>
            </a:pPr>
            <a:r>
              <a:rPr lang="en-US" sz="1500" dirty="0">
                <a:solidFill>
                  <a:srgbClr val="83959E"/>
                </a:solidFill>
                <a:ea typeface="Pretendard Light"/>
              </a:rPr>
              <a:t>-Program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 테스트 및 </a:t>
            </a:r>
            <a:r>
              <a:rPr lang="en-US" altLang="ko-KR" sz="1500" dirty="0">
                <a:solidFill>
                  <a:srgbClr val="83959E"/>
                </a:solidFill>
                <a:ea typeface="Pretendard Light"/>
              </a:rPr>
              <a:t>PPT </a:t>
            </a:r>
            <a:r>
              <a:rPr lang="ko-KR" altLang="en-US" sz="1500" dirty="0">
                <a:solidFill>
                  <a:srgbClr val="83959E"/>
                </a:solidFill>
                <a:ea typeface="Pretendard Light"/>
              </a:rPr>
              <a:t>제작</a:t>
            </a:r>
            <a:endParaRPr lang="en-US" sz="1500" b="0" i="0" u="none" strike="noStrike" dirty="0">
              <a:solidFill>
                <a:srgbClr val="83959E"/>
              </a:solidFill>
              <a:latin typeface="Pretendard 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1809195" y="6883400"/>
            <a:ext cx="787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2000" dirty="0" err="1">
                <a:solidFill>
                  <a:srgbClr val="556B73"/>
                </a:solidFill>
                <a:ea typeface="Pretendard Bold"/>
              </a:rPr>
              <a:t>정희중</a:t>
            </a:r>
            <a:endParaRPr lang="ko-KR" sz="2000" b="0" i="0" u="none" strike="noStrike" dirty="0">
              <a:solidFill>
                <a:srgbClr val="556B73"/>
              </a:solidFill>
              <a:ea typeface="Pretendard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2596595" y="6946900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altLang="en-US" sz="1500" spc="400" dirty="0">
                <a:solidFill>
                  <a:srgbClr val="556B73">
                    <a:alpha val="61961"/>
                  </a:srgbClr>
                </a:solidFill>
                <a:ea typeface="Pretendard Medium"/>
              </a:rPr>
              <a:t>조원</a:t>
            </a:r>
            <a:endParaRPr lang="ko-KR" sz="1500" b="0" i="0" u="none" strike="noStrike" spc="400" dirty="0">
              <a:solidFill>
                <a:srgbClr val="556B73">
                  <a:alpha val="61961"/>
                </a:srgbClr>
              </a:solidFill>
              <a:ea typeface="Pretendard Medium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933700" y="1943100"/>
            <a:ext cx="25146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rgbClr val="83959E">
                    <a:alpha val="70196"/>
                  </a:srgbClr>
                </a:solidFill>
                <a:latin typeface="Pretendard Medium"/>
              </a:rPr>
              <a:t>www.gopenvino.com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300200" y="4610100"/>
            <a:ext cx="86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endParaRPr lang="ko-KR" sz="2000" b="0" i="0" u="none" strike="noStrike" dirty="0">
              <a:solidFill>
                <a:srgbClr val="556B73"/>
              </a:solidFill>
              <a:ea typeface="Pretendard Bold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124200" y="3746500"/>
            <a:ext cx="1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H/W </a:t>
            </a:r>
            <a:r>
              <a:rPr lang="ko-KR" altLang="en-US" b="1" dirty="0">
                <a:latin typeface="+mn-ea"/>
              </a:rPr>
              <a:t>부서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755803" y="3784600"/>
            <a:ext cx="1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S/W </a:t>
            </a:r>
            <a:r>
              <a:rPr lang="ko-KR" altLang="en-US" b="1" dirty="0">
                <a:latin typeface="+mn-ea"/>
              </a:rPr>
              <a:t>부서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마케팅부서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 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업무</a:t>
            </a:r>
            <a:r>
              <a:rPr lang="en-US" sz="6100" b="0" i="0" u="none" strike="noStrike" spc="-100">
                <a:solidFill>
                  <a:srgbClr val="58CCFF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소개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INTRODUCTION TO WORK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1860000">
            <a:off x="5588000" y="7048500"/>
            <a:ext cx="21971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0000">
            <a:off x="10820400" y="7099300"/>
            <a:ext cx="1930400" cy="38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960000">
            <a:off x="5588000" y="5842000"/>
            <a:ext cx="1828800" cy="38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900" y="5181600"/>
            <a:ext cx="3632200" cy="2857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7683500" y="6413500"/>
            <a:ext cx="29718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5410"/>
              </a:lnSpc>
            </a:pPr>
            <a:r>
              <a:rPr lang="en-US" sz="2500" b="0" i="0" u="none" strike="noStrike" dirty="0">
                <a:solidFill>
                  <a:srgbClr val="238BB7"/>
                </a:solidFill>
                <a:latin typeface="SB AggroOTF Medium"/>
              </a:rPr>
              <a:t>Marketing</a:t>
            </a:r>
          </a:p>
          <a:p>
            <a:pPr lvl="0" algn="ctr">
              <a:lnSpc>
                <a:spcPct val="105410"/>
              </a:lnSpc>
            </a:pPr>
            <a:r>
              <a:rPr lang="en-US" sz="2500" b="0" i="0" u="none" strike="noStrike" dirty="0">
                <a:solidFill>
                  <a:srgbClr val="238BB7"/>
                </a:solidFill>
                <a:latin typeface="SB AggroOTF Medium"/>
              </a:rPr>
              <a:t>Team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900000">
            <a:off x="10934700" y="5829300"/>
            <a:ext cx="18542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8600" y="4533900"/>
            <a:ext cx="4102100" cy="19050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03400" y="5613400"/>
            <a:ext cx="3479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기간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중요도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등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관련된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전반적인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특징을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2-3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줄정도로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설명합니다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79700" y="4914900"/>
            <a:ext cx="1714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800" b="1" i="0" u="none" strike="noStrike">
                <a:solidFill>
                  <a:srgbClr val="556B73"/>
                </a:solidFill>
                <a:ea typeface="SB AggroOTF Light"/>
              </a:rPr>
              <a:t>업무</a:t>
            </a:r>
            <a:r>
              <a:rPr lang="en-US" sz="1800" b="1" i="0" u="none" strike="noStrike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1800" b="1" i="0" u="none" strike="noStrike">
                <a:solidFill>
                  <a:srgbClr val="556B73"/>
                </a:solidFill>
                <a:ea typeface="SB AggroOTF Light"/>
              </a:rPr>
              <a:t>특징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16100" y="6972300"/>
            <a:ext cx="4102100" cy="1905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2120900" y="8013700"/>
            <a:ext cx="3479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내부적으로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보호해야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있다면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사내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보안에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입력해주세요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009900" y="7340600"/>
            <a:ext cx="1714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800" b="1" i="0" u="none" strike="noStrike">
                <a:solidFill>
                  <a:srgbClr val="556B73"/>
                </a:solidFill>
                <a:ea typeface="SB AggroOTF Light"/>
              </a:rPr>
              <a:t>업무</a:t>
            </a:r>
            <a:r>
              <a:rPr lang="en-US" sz="1800" b="1" i="0" u="none" strike="noStrike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1800" b="1" i="0" u="none" strike="noStrike">
                <a:solidFill>
                  <a:srgbClr val="556B73"/>
                </a:solidFill>
                <a:ea typeface="SB AggroOTF Light"/>
              </a:rPr>
              <a:t>보안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00000" y="4533900"/>
            <a:ext cx="4102100" cy="19050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3017500" y="5613400"/>
            <a:ext cx="3479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업무에서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지켜야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부분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내부적으로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협의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규칙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등에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93800" y="4914900"/>
            <a:ext cx="1714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800" b="1" i="0" u="none" strike="noStrike">
                <a:solidFill>
                  <a:srgbClr val="556B73"/>
                </a:solidFill>
                <a:ea typeface="SB AggroOTF Light"/>
              </a:rPr>
              <a:t>업무</a:t>
            </a:r>
            <a:r>
              <a:rPr lang="en-US" sz="1800" b="1" i="0" u="none" strike="noStrike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1800" b="1" i="0" u="none" strike="noStrike">
                <a:solidFill>
                  <a:srgbClr val="556B73"/>
                </a:solidFill>
                <a:ea typeface="SB AggroOTF Light"/>
              </a:rPr>
              <a:t>원칙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46000" y="6972300"/>
            <a:ext cx="4102100" cy="1905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37200" y="5524500"/>
            <a:ext cx="101600" cy="101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54700" y="7454900"/>
            <a:ext cx="101600" cy="101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82500" y="7454900"/>
            <a:ext cx="101600" cy="101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74600" y="5537200"/>
            <a:ext cx="101600" cy="1016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750800" y="8013700"/>
            <a:ext cx="3479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하는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회사에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도움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되는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부분에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639800" y="7340600"/>
            <a:ext cx="1714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800" b="1" i="0" u="none" strike="noStrike">
                <a:solidFill>
                  <a:srgbClr val="556B73"/>
                </a:solidFill>
                <a:ea typeface="SB AggroOTF Light"/>
              </a:rPr>
              <a:t>업무</a:t>
            </a:r>
            <a:r>
              <a:rPr lang="en-US" sz="1800" b="1" i="0" u="none" strike="noStrike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1800" b="1" i="0" u="none" strike="noStrike">
                <a:solidFill>
                  <a:srgbClr val="556B73"/>
                </a:solidFill>
                <a:ea typeface="SB AggroOTF Light"/>
              </a:rPr>
              <a:t>목적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18776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4445000"/>
            <a:ext cx="4927600" cy="43434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0" y="4648200"/>
            <a:ext cx="101600" cy="101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00" y="4648200"/>
            <a:ext cx="101600" cy="101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3300" y="4648200"/>
            <a:ext cx="101600" cy="101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616200" y="5359400"/>
            <a:ext cx="2667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FDBF00"/>
                </a:solidFill>
                <a:latin typeface="SB AggroOTF Medium"/>
              </a:rPr>
              <a:t>KEYWORDS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38300" y="4533900"/>
            <a:ext cx="355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spc="100">
                <a:solidFill>
                  <a:srgbClr val="FFFFFF"/>
                </a:solidFill>
                <a:latin typeface="Pretendard SemiBold"/>
              </a:rPr>
              <a:t>+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핵심</a:t>
            </a:r>
            <a:r>
              <a:rPr lang="en-US" sz="6100" b="0" i="0" u="none" strike="noStrike" spc="-100">
                <a:solidFill>
                  <a:srgbClr val="58CCFF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키워드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와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 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텍스트</a:t>
            </a:r>
          </a:p>
        </p:txBody>
      </p:sp>
      <p:sp>
        <p:nvSpPr>
          <p:cNvPr id="11" name="TextBox 11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12" name="TextBox 12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KEY KEYWORDS AND TEXT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12600" y="4432300"/>
            <a:ext cx="4889500" cy="4343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2077700" y="4533900"/>
            <a:ext cx="355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spc="100">
                <a:solidFill>
                  <a:srgbClr val="FFFFFF"/>
                </a:solidFill>
                <a:latin typeface="Pretendard SemiBold"/>
              </a:rPr>
              <a:t>+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30200" y="5359400"/>
            <a:ext cx="2667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58CCFF"/>
                </a:solidFill>
                <a:latin typeface="SB AggroOTF Medium"/>
              </a:rPr>
              <a:t>KEYWORDS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925300" y="6565900"/>
            <a:ext cx="48768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778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핵심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키워드와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함께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문단별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텍스트를</a:t>
            </a:r>
          </a:p>
          <a:p>
            <a:pPr lvl="0" algn="ctr">
              <a:lnSpc>
                <a:spcPct val="13778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나누어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입력하는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레이아웃입니다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 </a:t>
            </a:r>
          </a:p>
          <a:p>
            <a:pPr lvl="0" algn="ctr">
              <a:lnSpc>
                <a:spcPct val="13778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 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ctr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0,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행간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1.8,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장평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100%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98600" y="6578600"/>
            <a:ext cx="4914900" cy="138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핵심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키워드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별로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문단을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나누어</a:t>
            </a:r>
          </a:p>
          <a:p>
            <a:pPr lvl="0" algn="ctr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배치하기에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용이한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레이아웃으로</a:t>
            </a:r>
          </a:p>
          <a:p>
            <a:pPr lvl="0" algn="ctr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구성되있는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페이지입니다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ctr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 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4500" y="4445000"/>
            <a:ext cx="4699000" cy="43307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300" y="4648200"/>
            <a:ext cx="101600" cy="101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500" y="4648200"/>
            <a:ext cx="101600" cy="101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000" y="4648200"/>
            <a:ext cx="101600" cy="1016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6300" y="4648200"/>
            <a:ext cx="101600" cy="101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6800" y="4648200"/>
            <a:ext cx="101600" cy="1016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7300" y="4648200"/>
            <a:ext cx="101600" cy="1016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6972300" y="4546600"/>
            <a:ext cx="3556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spc="100">
                <a:solidFill>
                  <a:srgbClr val="FFFFFF"/>
                </a:solidFill>
                <a:latin typeface="Pretendard SemiBold"/>
              </a:rPr>
              <a:t>+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810500" y="5372100"/>
            <a:ext cx="26670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0" i="0" u="none" strike="noStrike">
                <a:solidFill>
                  <a:srgbClr val="556B73"/>
                </a:solidFill>
                <a:latin typeface="SB AggroOTF Medium"/>
              </a:rPr>
              <a:t>KEYWORDS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94500" y="6578600"/>
            <a:ext cx="4699000" cy="1384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많은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분량의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텍스트를와</a:t>
            </a:r>
          </a:p>
          <a:p>
            <a:pPr lvl="0" algn="ctr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키워드를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함께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넣고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싶을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때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사용하는</a:t>
            </a:r>
          </a:p>
          <a:p>
            <a:pPr lvl="0" algn="ctr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레이아웃으로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구성되어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있습니다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ctr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 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05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18872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이미지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와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 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텍스트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의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활용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IMAGE AND USE OF TEXT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1447800" y="4381500"/>
            <a:ext cx="4864100" cy="4318000"/>
          </a:xfrm>
          <a:prstGeom prst="rect">
            <a:avLst/>
          </a:prstGeom>
          <a:effectLst>
            <a:outerShdw blurRad="69536" dir="2700000">
              <a:srgbClr val="C2C2C2">
                <a:alpha val="9000"/>
              </a:srgbClr>
            </a:outerShdw>
          </a:effectLst>
        </p:spPr>
      </p:pic>
      <p:sp>
        <p:nvSpPr>
          <p:cNvPr id="8" name="TextBox 8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06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11950700" y="4394200"/>
            <a:ext cx="4864100" cy="4318000"/>
          </a:xfrm>
          <a:prstGeom prst="rect">
            <a:avLst/>
          </a:prstGeom>
          <a:effectLst>
            <a:outerShdw blurRad="69536" dir="2700000">
              <a:srgbClr val="C2C2C2">
                <a:alpha val="9000"/>
              </a:srgbClr>
            </a:outerShdw>
          </a:effectLst>
        </p:spPr>
      </p:pic>
      <p:sp>
        <p:nvSpPr>
          <p:cNvPr id="10" name="TextBox 10"/>
          <p:cNvSpPr txBox="1"/>
          <p:nvPr/>
        </p:nvSpPr>
        <p:spPr>
          <a:xfrm>
            <a:off x="1752600" y="7797800"/>
            <a:ext cx="4305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짧은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이미지를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함께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사용하여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간결하고</a:t>
            </a:r>
          </a:p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직관적으로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내용을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전달할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있는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페이지입니다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6705600" y="4381500"/>
            <a:ext cx="4864100" cy="4318000"/>
          </a:xfrm>
          <a:prstGeom prst="rect">
            <a:avLst/>
          </a:prstGeom>
          <a:effectLst>
            <a:outerShdw blurRad="69536" dir="2700000">
              <a:srgbClr val="C2C2C2">
                <a:alpha val="9000"/>
              </a:srgbClr>
            </a:outerShdw>
          </a:effectLst>
        </p:spPr>
      </p:pic>
      <p:sp>
        <p:nvSpPr>
          <p:cNvPr id="12" name="TextBox 12"/>
          <p:cNvSpPr txBox="1"/>
          <p:nvPr/>
        </p:nvSpPr>
        <p:spPr>
          <a:xfrm>
            <a:off x="12306300" y="7759700"/>
            <a:ext cx="43053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782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</a:p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0,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행간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1.5,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장평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100%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1611464900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0" y="4622800"/>
            <a:ext cx="127000" cy="127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200" y="4622800"/>
            <a:ext cx="127000" cy="127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800" y="4622800"/>
            <a:ext cx="127000" cy="127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7010400" y="7759700"/>
            <a:ext cx="4305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100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이내의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짧은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함께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내용에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맞는</a:t>
            </a:r>
          </a:p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이미지를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이미지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프레임안에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넣어주세요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1800" y="5168900"/>
            <a:ext cx="4356100" cy="2374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200" y="4914900"/>
            <a:ext cx="4305300" cy="127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6114649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400" y="4610100"/>
            <a:ext cx="127000" cy="127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4610100"/>
            <a:ext cx="127000" cy="127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0600" y="4610100"/>
            <a:ext cx="127000" cy="127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9600" y="5156200"/>
            <a:ext cx="4356100" cy="2374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5000" y="4914900"/>
            <a:ext cx="4305300" cy="127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1611464900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8500" y="4610100"/>
            <a:ext cx="127000" cy="127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7100" y="4610100"/>
            <a:ext cx="127000" cy="127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5700" y="4610100"/>
            <a:ext cx="127000" cy="127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04700" y="5143500"/>
            <a:ext cx="4356100" cy="2374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30100" y="4902200"/>
            <a:ext cx="43053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이미지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와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 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텍스트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의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활용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rgbClr val="83959E">
                    <a:alpha val="70196"/>
                  </a:srgbClr>
                </a:solidFill>
                <a:latin typeface="Pretendard Medium"/>
              </a:rPr>
              <a:t>www.gopenvino.com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1447800" y="4381500"/>
            <a:ext cx="4864100" cy="4318000"/>
          </a:xfrm>
          <a:prstGeom prst="rect">
            <a:avLst/>
          </a:prstGeom>
          <a:effectLst>
            <a:outerShdw blurRad="69536" dir="2700000">
              <a:srgbClr val="C2C2C2">
                <a:alpha val="9000"/>
              </a:srgbClr>
            </a:outerShdw>
          </a:effectLst>
        </p:spPr>
      </p:pic>
      <p:sp>
        <p:nvSpPr>
          <p:cNvPr id="8" name="TextBox 8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06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>
            <a:off x="11950700" y="4394200"/>
            <a:ext cx="4864100" cy="4318000"/>
          </a:xfrm>
          <a:prstGeom prst="rect">
            <a:avLst/>
          </a:prstGeom>
          <a:effectLst>
            <a:outerShdw blurRad="69536" dir="2700000">
              <a:srgbClr val="C2C2C2">
                <a:alpha val="9000"/>
              </a:srgbClr>
            </a:outerShdw>
          </a:effectLst>
        </p:spPr>
      </p:pic>
      <p:sp>
        <p:nvSpPr>
          <p:cNvPr id="10" name="TextBox 10"/>
          <p:cNvSpPr txBox="1"/>
          <p:nvPr/>
        </p:nvSpPr>
        <p:spPr>
          <a:xfrm>
            <a:off x="1752600" y="7797800"/>
            <a:ext cx="4305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짧은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이미지를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함께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사용하여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간결하고</a:t>
            </a:r>
          </a:p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직관적으로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내용을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전달할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있는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페이지입니다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>
            <a:alphaModFix amt="45000"/>
          </a:blip>
          <a:stretch>
            <a:fillRect/>
          </a:stretch>
        </p:blipFill>
        <p:spPr>
          <a:xfrm>
            <a:off x="6705600" y="4381500"/>
            <a:ext cx="4864100" cy="4318000"/>
          </a:xfrm>
          <a:prstGeom prst="rect">
            <a:avLst/>
          </a:prstGeom>
          <a:effectLst>
            <a:outerShdw blurRad="69536" dir="2700000">
              <a:srgbClr val="C2C2C2">
                <a:alpha val="9000"/>
              </a:srgbClr>
            </a:outerShdw>
          </a:effectLst>
        </p:spPr>
      </p:pic>
      <p:sp>
        <p:nvSpPr>
          <p:cNvPr id="12" name="TextBox 12"/>
          <p:cNvSpPr txBox="1"/>
          <p:nvPr/>
        </p:nvSpPr>
        <p:spPr>
          <a:xfrm>
            <a:off x="12306300" y="7759700"/>
            <a:ext cx="43053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782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</a:p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0,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행간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1.5,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장평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100%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1611464900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00" y="4622800"/>
            <a:ext cx="127000" cy="127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200" y="4622800"/>
            <a:ext cx="127000" cy="127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2800" y="4622800"/>
            <a:ext cx="127000" cy="127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7010400" y="7759700"/>
            <a:ext cx="4305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100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이내의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짧은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텍스트와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함께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내용에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맞는</a:t>
            </a:r>
          </a:p>
          <a:p>
            <a:pPr lvl="0" algn="l">
              <a:lnSpc>
                <a:spcPct val="124499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이미지를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이미지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프레임안에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넣어주세요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1800" y="5168900"/>
            <a:ext cx="4356100" cy="2374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200" y="4914900"/>
            <a:ext cx="4305300" cy="12700"/>
          </a:xfrm>
          <a:prstGeom prst="rect">
            <a:avLst/>
          </a:prstGeom>
        </p:spPr>
      </p:pic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611464900"/>
            <a:chOff x="0" y="0"/>
            <a:chExt cx="0" cy="0"/>
          </a:xfrm>
        </p:grpSpPr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3400" y="4610100"/>
            <a:ext cx="127000" cy="127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0" y="4610100"/>
            <a:ext cx="127000" cy="1270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50600" y="4610100"/>
            <a:ext cx="127000" cy="127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9600" y="5156200"/>
            <a:ext cx="4356100" cy="23749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5000" y="4914900"/>
            <a:ext cx="4305300" cy="127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1611464900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8500" y="4610100"/>
            <a:ext cx="127000" cy="127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7100" y="4610100"/>
            <a:ext cx="127000" cy="1270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5700" y="4610100"/>
            <a:ext cx="127000" cy="127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04700" y="5143500"/>
            <a:ext cx="4356100" cy="2374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30100" y="4902200"/>
            <a:ext cx="43053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64424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자주묻는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질문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FREQUENTLY ASKED QUESTIONS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457700"/>
            <a:ext cx="4953000" cy="2057400"/>
          </a:xfrm>
          <a:prstGeom prst="rect">
            <a:avLst/>
          </a:prstGeom>
          <a:effectLst>
            <a:outerShdw blurRad="10486" dir="2700000">
              <a:srgbClr val="C2C2C2">
                <a:alpha val="18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819900" y="5168900"/>
            <a:ext cx="46736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96200" y="5359400"/>
            <a:ext cx="36957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866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86600" y="53467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96200" y="46736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6629400"/>
            <a:ext cx="4953000" cy="2120900"/>
          </a:xfrm>
          <a:prstGeom prst="rect">
            <a:avLst/>
          </a:prstGeom>
          <a:effectLst>
            <a:outerShdw blurRad="11259" dir="2700000">
              <a:srgbClr val="C2C2C2">
                <a:alpha val="18000"/>
              </a:srgbClr>
            </a:outerShdw>
          </a:effec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845300" y="7442200"/>
            <a:ext cx="4673600" cy="12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721600" y="7670800"/>
            <a:ext cx="36068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99300" y="68707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9300" y="76581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21600" y="68834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6400" y="4457700"/>
            <a:ext cx="4953000" cy="1447800"/>
          </a:xfrm>
          <a:prstGeom prst="rect">
            <a:avLst/>
          </a:prstGeom>
          <a:effectLst>
            <a:outerShdw blurRad="5184" dir="2700000">
              <a:srgbClr val="C2C2C2">
                <a:alpha val="18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1988800" y="5168900"/>
            <a:ext cx="4673600" cy="127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865100" y="5359400"/>
            <a:ext cx="35052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428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42800" y="53467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65100" y="46736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6400" y="6248400"/>
            <a:ext cx="4953000" cy="2514600"/>
          </a:xfrm>
          <a:prstGeom prst="rect">
            <a:avLst/>
          </a:prstGeom>
          <a:effectLst>
            <a:outerShdw blurRad="15690" dir="2700000">
              <a:srgbClr val="C2C2C2">
                <a:alpha val="18000"/>
              </a:srgbClr>
            </a:outerShdw>
          </a:effectLst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1976100" y="7023100"/>
            <a:ext cx="4673600" cy="127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852400" y="7277100"/>
            <a:ext cx="39878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미리컴퍼니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마케팅부서의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자주묻는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자세한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입력해주세요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30100" y="64897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30100" y="72136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52400" y="64897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alphaModFix amt="15000"/>
          </a:blip>
          <a:stretch>
            <a:fillRect/>
          </a:stretch>
        </p:blipFill>
        <p:spPr>
          <a:xfrm>
            <a:off x="1536700" y="4445000"/>
            <a:ext cx="4953000" cy="4318000"/>
          </a:xfrm>
          <a:prstGeom prst="rect">
            <a:avLst/>
          </a:prstGeom>
          <a:effectLst>
            <a:outerShdw blurRad="46503" dir="2700000">
              <a:srgbClr val="C2C2C2">
                <a:alpha val="18000"/>
              </a:srgbClr>
            </a:outerShdw>
          </a:effectLst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>
            <a:off x="1689100" y="6032500"/>
            <a:ext cx="4673600" cy="127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413000" y="6362700"/>
            <a:ext cx="3505200" cy="179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자주묻는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적는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영역입니다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미리컴퍼니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마케팅부서의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자주묻는</a:t>
            </a:r>
          </a:p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자세한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설명을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입력해주세요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Noto Sans Regular 16pt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0,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행간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1.78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장평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100%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9050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905000" y="62738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413000" y="4673600"/>
            <a:ext cx="35179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질문페이지입니다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미리컴퍼니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마케팅부서에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대해</a:t>
            </a:r>
          </a:p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07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자주묻는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질문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FREQUENTLY ASKED QUESTIONS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457700"/>
            <a:ext cx="4953000" cy="2057400"/>
          </a:xfrm>
          <a:prstGeom prst="rect">
            <a:avLst/>
          </a:prstGeom>
          <a:effectLst>
            <a:outerShdw blurRad="10486" dir="2700000">
              <a:srgbClr val="C2C2C2">
                <a:alpha val="18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819900" y="5168900"/>
            <a:ext cx="46736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696200" y="5359400"/>
            <a:ext cx="36957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866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86600" y="53467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96200" y="46736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6629400"/>
            <a:ext cx="4953000" cy="2120900"/>
          </a:xfrm>
          <a:prstGeom prst="rect">
            <a:avLst/>
          </a:prstGeom>
          <a:effectLst>
            <a:outerShdw blurRad="11259" dir="2700000">
              <a:srgbClr val="C2C2C2">
                <a:alpha val="18000"/>
              </a:srgbClr>
            </a:outerShdw>
          </a:effectLst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845300" y="7442200"/>
            <a:ext cx="4673600" cy="12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721600" y="7670800"/>
            <a:ext cx="36068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99300" y="68707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99300" y="76581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21600" y="68834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6400" y="4457700"/>
            <a:ext cx="4953000" cy="1447800"/>
          </a:xfrm>
          <a:prstGeom prst="rect">
            <a:avLst/>
          </a:prstGeom>
          <a:effectLst>
            <a:outerShdw blurRad="5184" dir="2700000">
              <a:srgbClr val="C2C2C2">
                <a:alpha val="18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1988800" y="5168900"/>
            <a:ext cx="4673600" cy="127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865100" y="5359400"/>
            <a:ext cx="35052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예시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428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42800" y="53467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65100" y="46736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6400" y="6248400"/>
            <a:ext cx="4953000" cy="2514600"/>
          </a:xfrm>
          <a:prstGeom prst="rect">
            <a:avLst/>
          </a:prstGeom>
          <a:effectLst>
            <a:outerShdw blurRad="15690" dir="2700000">
              <a:srgbClr val="C2C2C2">
                <a:alpha val="18000"/>
              </a:srgbClr>
            </a:outerShdw>
          </a:effectLst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11976100" y="7023100"/>
            <a:ext cx="4673600" cy="127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12852400" y="7277100"/>
            <a:ext cx="39878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미리컴퍼니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마케팅부서의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자주묻는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자세한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입력해주세요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Noto Sans Regular 16pt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230100" y="64897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230100" y="72136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52400" y="6489700"/>
            <a:ext cx="35179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8">
            <a:alphaModFix amt="15000"/>
          </a:blip>
          <a:stretch>
            <a:fillRect/>
          </a:stretch>
        </p:blipFill>
        <p:spPr>
          <a:xfrm>
            <a:off x="1536700" y="4445000"/>
            <a:ext cx="4953000" cy="4318000"/>
          </a:xfrm>
          <a:prstGeom prst="rect">
            <a:avLst/>
          </a:prstGeom>
          <a:effectLst>
            <a:outerShdw blurRad="46503" dir="2700000">
              <a:srgbClr val="C2C2C2">
                <a:alpha val="18000"/>
              </a:srgbClr>
            </a:outerShdw>
          </a:effectLst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9">
            <a:alphaModFix amt="25000"/>
          </a:blip>
          <a:stretch>
            <a:fillRect/>
          </a:stretch>
        </p:blipFill>
        <p:spPr>
          <a:xfrm>
            <a:off x="1689100" y="6032500"/>
            <a:ext cx="4673600" cy="127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413000" y="6362700"/>
            <a:ext cx="3505200" cy="1790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자주묻는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적는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영역입니다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미리컴퍼니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마케팅부서의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자주묻는</a:t>
            </a:r>
          </a:p>
          <a:p>
            <a:pPr lvl="0" algn="l">
              <a:lnSpc>
                <a:spcPct val="15521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질문에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대한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자세한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설명을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입력해주세요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답변의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 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폰트는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 Noto Sans Regular 16pt</a:t>
            </a:r>
          </a:p>
          <a:p>
            <a:pPr lvl="0" algn="l">
              <a:lnSpc>
                <a:spcPct val="14940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자간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0,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행간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1.78 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장평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100%</a:t>
            </a:r>
            <a:r>
              <a:rPr lang="ko-KR" sz="1600" b="0" i="0" u="none" strike="noStrike">
                <a:solidFill>
                  <a:srgbClr val="556B73"/>
                </a:solidFill>
                <a:ea typeface="Pretendard Regular"/>
              </a:rPr>
              <a:t>입니다</a:t>
            </a:r>
            <a:r>
              <a:rPr lang="en-US" sz="1600" b="0" i="0" u="none" strike="noStrike">
                <a:solidFill>
                  <a:srgbClr val="556B73"/>
                </a:solidFill>
                <a:latin typeface="Pretendard Regular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905000" y="4699000"/>
            <a:ext cx="635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Q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905000" y="6273800"/>
            <a:ext cx="533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spc="200">
                <a:solidFill>
                  <a:srgbClr val="556B73"/>
                </a:solidFill>
                <a:latin typeface="SB AggroOTF Medium"/>
              </a:rPr>
              <a:t>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413000" y="4673600"/>
            <a:ext cx="35179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질문페이지입니다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미리컴퍼니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마케팅부서에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대해</a:t>
            </a:r>
          </a:p>
          <a:p>
            <a:pPr lvl="0" algn="l">
              <a:lnSpc>
                <a:spcPct val="133630"/>
              </a:lnSpc>
            </a:pP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자주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묻는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질문을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 </a:t>
            </a:r>
            <a:r>
              <a:rPr lang="ko-KR" sz="1800" b="0" i="0" u="none" strike="noStrike" spc="-100">
                <a:solidFill>
                  <a:srgbClr val="556B73"/>
                </a:solidFill>
                <a:ea typeface="Noto Sans CJK KR Medium"/>
              </a:rPr>
              <a:t>적어주세요</a:t>
            </a:r>
            <a:r>
              <a:rPr lang="en-US" sz="1800" b="0" i="0" u="none" strike="noStrike" spc="-100">
                <a:solidFill>
                  <a:srgbClr val="556B73"/>
                </a:solidFill>
                <a:latin typeface="Noto Sans CJK KR Medium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07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01571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889000"/>
            <a:ext cx="15100300" cy="8521700"/>
          </a:xfrm>
          <a:prstGeom prst="rect">
            <a:avLst/>
          </a:prstGeom>
          <a:effectLst>
            <a:outerShdw blurRad="361548" dir="2700000">
              <a:srgbClr val="556B73">
                <a:alpha val="41000"/>
              </a:srgbClr>
            </a:outerShdw>
          </a:effectLst>
        </p:spPr>
      </p:pic>
      <p:sp>
        <p:nvSpPr>
          <p:cNvPr id="4" name="TextBox 4"/>
          <p:cNvSpPr txBox="1"/>
          <p:nvPr/>
        </p:nvSpPr>
        <p:spPr>
          <a:xfrm>
            <a:off x="5219700" y="3619500"/>
            <a:ext cx="78359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sz="7500" b="0" i="0" u="none" strike="noStrike" spc="-100">
                <a:solidFill>
                  <a:srgbClr val="58CCFF"/>
                </a:solidFill>
                <a:ea typeface="SB AggroOTF Light"/>
              </a:rPr>
              <a:t>감사합니다</a:t>
            </a:r>
            <a:r>
              <a:rPr lang="en-US" sz="7500" b="0" i="0" u="none" strike="noStrike" spc="-100">
                <a:solidFill>
                  <a:srgbClr val="58CCFF"/>
                </a:solidFill>
                <a:latin typeface="SB AggroOTF Light"/>
              </a:rPr>
              <a:t>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43000"/>
          </a:blip>
          <a:stretch>
            <a:fillRect/>
          </a:stretch>
        </p:blipFill>
        <p:spPr>
          <a:xfrm>
            <a:off x="6184900" y="5549900"/>
            <a:ext cx="5930900" cy="2527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00" y="5549900"/>
            <a:ext cx="5930900" cy="57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5664200"/>
            <a:ext cx="368300" cy="368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124700" y="6524897"/>
            <a:ext cx="46609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207499"/>
              </a:lnSpc>
            </a:pPr>
            <a:r>
              <a:rPr lang="ko-KR" altLang="en-US" sz="1400" spc="300" dirty="0">
                <a:solidFill>
                  <a:srgbClr val="556B73"/>
                </a:solidFill>
                <a:latin typeface="Pretendard Regular"/>
              </a:rPr>
              <a:t>김기훈</a:t>
            </a:r>
            <a:r>
              <a:rPr lang="en-US" altLang="ko-KR" sz="1400" spc="300" dirty="0">
                <a:solidFill>
                  <a:srgbClr val="556B73"/>
                </a:solidFill>
                <a:latin typeface="Pretendard Regular"/>
              </a:rPr>
              <a:t>, </a:t>
            </a:r>
            <a:r>
              <a:rPr lang="ko-KR" altLang="en-US" sz="1400" spc="300" dirty="0">
                <a:solidFill>
                  <a:srgbClr val="556B73"/>
                </a:solidFill>
                <a:latin typeface="Pretendard Regular"/>
              </a:rPr>
              <a:t>이지원</a:t>
            </a:r>
            <a:r>
              <a:rPr lang="en-US" altLang="ko-KR" sz="1400" spc="300" dirty="0">
                <a:solidFill>
                  <a:srgbClr val="556B73"/>
                </a:solidFill>
                <a:latin typeface="Pretendard Regular"/>
              </a:rPr>
              <a:t>, </a:t>
            </a:r>
            <a:r>
              <a:rPr lang="ko-KR" altLang="en-US" sz="1400" spc="300" dirty="0" err="1">
                <a:solidFill>
                  <a:srgbClr val="556B73"/>
                </a:solidFill>
                <a:latin typeface="Pretendard Regular"/>
              </a:rPr>
              <a:t>정희중</a:t>
            </a:r>
            <a:r>
              <a:rPr lang="en-US" altLang="ko-KR" sz="1400" spc="300" dirty="0">
                <a:solidFill>
                  <a:srgbClr val="556B73"/>
                </a:solidFill>
                <a:latin typeface="Pretendard Regular"/>
              </a:rPr>
              <a:t>, </a:t>
            </a:r>
            <a:r>
              <a:rPr lang="ko-KR" altLang="en-US" sz="1400" spc="300" dirty="0">
                <a:solidFill>
                  <a:srgbClr val="556B73"/>
                </a:solidFill>
                <a:latin typeface="Pretendard Regular"/>
              </a:rPr>
              <a:t>최재혁</a:t>
            </a:r>
            <a:endParaRPr lang="en-US" sz="1400" b="0" i="0" u="none" strike="noStrike" spc="300" dirty="0">
              <a:solidFill>
                <a:srgbClr val="556B73"/>
              </a:solidFill>
              <a:latin typeface="Pretendard Regular"/>
            </a:endParaRPr>
          </a:p>
          <a:p>
            <a:pPr lvl="0" algn="l">
              <a:lnSpc>
                <a:spcPct val="207499"/>
              </a:lnSpc>
            </a:pPr>
            <a:r>
              <a:rPr lang="en-US" sz="1400" spc="300" dirty="0">
                <a:solidFill>
                  <a:srgbClr val="556B73"/>
                </a:solidFill>
                <a:latin typeface="Pretendard Regular"/>
              </a:rPr>
              <a:t>[intel]</a:t>
            </a:r>
            <a:r>
              <a:rPr lang="ko-KR" altLang="en-US" sz="1400" spc="300" dirty="0" err="1">
                <a:solidFill>
                  <a:srgbClr val="556B73"/>
                </a:solidFill>
                <a:latin typeface="Pretendard Regular"/>
              </a:rPr>
              <a:t>엣지</a:t>
            </a:r>
            <a:r>
              <a:rPr lang="ko-KR" altLang="en-US" sz="1400" spc="300" dirty="0">
                <a:solidFill>
                  <a:srgbClr val="556B73"/>
                </a:solidFill>
                <a:latin typeface="Pretendard Regular"/>
              </a:rPr>
              <a:t> </a:t>
            </a:r>
            <a:r>
              <a:rPr lang="en-US" altLang="ko-KR" sz="1400" spc="300" dirty="0">
                <a:solidFill>
                  <a:srgbClr val="556B73"/>
                </a:solidFill>
                <a:latin typeface="Pretendard Regular"/>
              </a:rPr>
              <a:t>AI S/W </a:t>
            </a:r>
            <a:r>
              <a:rPr lang="ko-KR" altLang="en-US" sz="1400" spc="300" dirty="0">
                <a:solidFill>
                  <a:srgbClr val="556B73"/>
                </a:solidFill>
                <a:latin typeface="Pretendard Regular"/>
              </a:rPr>
              <a:t>아카데미</a:t>
            </a:r>
            <a:endParaRPr lang="en-US" sz="1400" b="0" i="0" u="none" strike="noStrike" spc="300" dirty="0">
              <a:solidFill>
                <a:srgbClr val="556B73"/>
              </a:solidFill>
              <a:latin typeface="Pretendard Regular"/>
            </a:endParaRPr>
          </a:p>
          <a:p>
            <a:pPr lvl="0" algn="l">
              <a:lnSpc>
                <a:spcPct val="207499"/>
              </a:lnSpc>
            </a:pPr>
            <a:r>
              <a:rPr lang="en-US" sz="1400" b="0" i="0" u="none" strike="noStrike" spc="300" dirty="0">
                <a:solidFill>
                  <a:srgbClr val="556B73"/>
                </a:solidFill>
                <a:latin typeface="Pretendard Regular"/>
              </a:rPr>
              <a:t>.</a:t>
            </a:r>
            <a:r>
              <a:rPr lang="ko-KR" altLang="en-US" sz="1400" spc="300" dirty="0" err="1">
                <a:solidFill>
                  <a:srgbClr val="556B73"/>
                </a:solidFill>
                <a:latin typeface="Pretendard Regular"/>
              </a:rPr>
              <a:t>고픈비노</a:t>
            </a:r>
            <a:r>
              <a:rPr lang="ko-KR" altLang="en-US" sz="1400" spc="300" dirty="0">
                <a:solidFill>
                  <a:srgbClr val="556B73"/>
                </a:solidFill>
                <a:latin typeface="Pretendard Regular"/>
              </a:rPr>
              <a:t> </a:t>
            </a:r>
            <a:r>
              <a:rPr lang="ko-KR" altLang="en-US" sz="1400" spc="300" dirty="0" err="1">
                <a:solidFill>
                  <a:srgbClr val="556B73"/>
                </a:solidFill>
                <a:latin typeface="Pretendard Regular"/>
              </a:rPr>
              <a:t>깃허브</a:t>
            </a:r>
            <a:r>
              <a:rPr lang="ko-KR" altLang="en-US" sz="1400" spc="300" dirty="0">
                <a:solidFill>
                  <a:srgbClr val="556B73"/>
                </a:solidFill>
                <a:latin typeface="Pretendard Regular"/>
              </a:rPr>
              <a:t> 주소</a:t>
            </a:r>
            <a:endParaRPr lang="en-US" sz="1400" b="0" i="0" u="none" strike="noStrike" spc="300" dirty="0">
              <a:solidFill>
                <a:srgbClr val="556B73"/>
              </a:solidFill>
              <a:latin typeface="Pretendard Regular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540500" y="6489700"/>
            <a:ext cx="4572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0" y="65405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547576" y="7480119"/>
            <a:ext cx="4572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1876" y="7505519"/>
            <a:ext cx="228600" cy="228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6540137" y="6983730"/>
            <a:ext cx="4572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6337" y="6983730"/>
            <a:ext cx="266700" cy="304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896100" y="5689600"/>
            <a:ext cx="10795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1600" dirty="0" err="1">
                <a:solidFill>
                  <a:srgbClr val="556B73"/>
                </a:solidFill>
                <a:ea typeface="Noto Sans CJK KR Bold"/>
              </a:rPr>
              <a:t>고픈비노</a:t>
            </a:r>
            <a:endParaRPr lang="ko-KR" sz="1600" b="0" i="0" u="none" strike="noStrike" dirty="0">
              <a:solidFill>
                <a:srgbClr val="556B73"/>
              </a:solidFill>
              <a:ea typeface="Noto Sans CJK KR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708400" y="2247900"/>
            <a:ext cx="110871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400" b="0" i="0" u="none" strike="noStrike" spc="200" dirty="0">
                <a:solidFill>
                  <a:srgbClr val="83959E">
                    <a:alpha val="70196"/>
                  </a:srgbClr>
                </a:solidFill>
                <a:latin typeface="Pretendard Medium"/>
              </a:rPr>
              <a:t>www.gopenvino.com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2400" y="5650984"/>
            <a:ext cx="3821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556B73"/>
                </a:solidFill>
                <a:ea typeface="Pretendard Light"/>
              </a:rPr>
              <a:t> </a:t>
            </a:r>
            <a:r>
              <a:rPr lang="ko-KR" altLang="en-US" dirty="0">
                <a:solidFill>
                  <a:srgbClr val="556B73"/>
                </a:solidFill>
                <a:ea typeface="Pretendard Light"/>
              </a:rPr>
              <a:t>김기훈</a:t>
            </a:r>
            <a:r>
              <a:rPr lang="en-US" altLang="ko-KR" dirty="0">
                <a:solidFill>
                  <a:srgbClr val="556B73"/>
                </a:solidFill>
                <a:ea typeface="Pretendard Light"/>
              </a:rPr>
              <a:t>, </a:t>
            </a:r>
            <a:r>
              <a:rPr lang="ko-KR" altLang="en-US" dirty="0">
                <a:solidFill>
                  <a:srgbClr val="556B73"/>
                </a:solidFill>
                <a:ea typeface="Pretendard Light"/>
              </a:rPr>
              <a:t>이지원</a:t>
            </a:r>
            <a:r>
              <a:rPr lang="en-US" altLang="ko-KR" dirty="0">
                <a:solidFill>
                  <a:srgbClr val="556B73"/>
                </a:solidFill>
                <a:ea typeface="Pretendard Light"/>
              </a:rPr>
              <a:t>, </a:t>
            </a:r>
            <a:r>
              <a:rPr lang="ko-KR" altLang="en-US" dirty="0" err="1">
                <a:solidFill>
                  <a:srgbClr val="556B73"/>
                </a:solidFill>
                <a:ea typeface="Pretendard Light"/>
              </a:rPr>
              <a:t>정희중</a:t>
            </a:r>
            <a:r>
              <a:rPr lang="en-US" altLang="ko-KR" dirty="0">
                <a:solidFill>
                  <a:srgbClr val="556B73"/>
                </a:solidFill>
                <a:ea typeface="Pretendard Light"/>
              </a:rPr>
              <a:t>, </a:t>
            </a:r>
            <a:r>
              <a:rPr lang="ko-KR" altLang="en-US" dirty="0">
                <a:solidFill>
                  <a:srgbClr val="556B73"/>
                </a:solidFill>
                <a:ea typeface="Pretendard Light"/>
              </a:rPr>
              <a:t>최재혁</a:t>
            </a:r>
            <a:endParaRPr lang="ko-KR" altLang="en-US" dirty="0">
              <a:latin typeface="Pretendard Light" panose="020B0600000101010101" charset="-127"/>
              <a:ea typeface="Pretendard Light" panose="020B0600000101010101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5" name="TextBox 13">
            <a:extLst>
              <a:ext uri="{FF2B5EF4-FFF2-40B4-BE49-F238E27FC236}">
                <a16:creationId xmlns:a16="http://schemas.microsoft.com/office/drawing/2014/main" id="{B1A11FE3-3EC9-6528-CEFE-7869748F8E11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0E4107-A6DC-0F26-E992-DA49124F0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452" y="4686301"/>
            <a:ext cx="3033744" cy="2743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DFA3C-3F0B-02CC-E844-670028C6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363" y="4256970"/>
            <a:ext cx="1003973" cy="940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3CDDE-D195-2269-704B-76A5435EFDA4}"/>
              </a:ext>
            </a:extLst>
          </p:cNvPr>
          <p:cNvSpPr txBox="1"/>
          <p:nvPr/>
        </p:nvSpPr>
        <p:spPr>
          <a:xfrm>
            <a:off x="2010746" y="4289254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b="0" i="0" u="none" strike="noStrike" dirty="0">
                <a:solidFill>
                  <a:srgbClr val="FFFFFF"/>
                </a:solidFill>
                <a:latin typeface="NanumSquareRoundOTF ExtraBold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9B83E-8C6D-DF5F-82DE-A1D2B09DD81A}"/>
              </a:ext>
            </a:extLst>
          </p:cNvPr>
          <p:cNvSpPr txBox="1"/>
          <p:nvPr/>
        </p:nvSpPr>
        <p:spPr>
          <a:xfrm>
            <a:off x="3091125" y="5801897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개요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A7AB1A-B7D0-43FF-F1C8-7D876A4CF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742" y="4686297"/>
            <a:ext cx="3033744" cy="2743199"/>
          </a:xfrm>
          <a:prstGeom prst="rect">
            <a:avLst/>
          </a:prstGeom>
        </p:spPr>
      </p:pic>
      <p:pic>
        <p:nvPicPr>
          <p:cNvPr id="36" name="Picture 21">
            <a:extLst>
              <a:ext uri="{FF2B5EF4-FFF2-40B4-BE49-F238E27FC236}">
                <a16:creationId xmlns:a16="http://schemas.microsoft.com/office/drawing/2014/main" id="{5A48E3F0-0768-6F5E-62A0-09DABCB2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599" y="4714297"/>
            <a:ext cx="3033744" cy="2743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76DEDA-2DF0-1BA8-6F3A-5D91887E2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5426" y="4686301"/>
            <a:ext cx="3033744" cy="27431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AC55F9-9D0C-DC90-E59E-AB272FDE6E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095" y="4256968"/>
            <a:ext cx="1003973" cy="940602"/>
          </a:xfrm>
          <a:prstGeom prst="rect">
            <a:avLst/>
          </a:prstGeom>
        </p:spPr>
      </p:pic>
      <p:pic>
        <p:nvPicPr>
          <p:cNvPr id="23" name="Picture 21">
            <a:extLst>
              <a:ext uri="{FF2B5EF4-FFF2-40B4-BE49-F238E27FC236}">
                <a16:creationId xmlns:a16="http://schemas.microsoft.com/office/drawing/2014/main" id="{E743887F-54CF-5269-D073-693F0BA38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3824" y="4686297"/>
            <a:ext cx="3033744" cy="2743199"/>
          </a:xfrm>
          <a:prstGeom prst="rect">
            <a:avLst/>
          </a:prstGeom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3536CE02-2478-5312-C9C5-4744ED2B3D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74781" y="4254719"/>
            <a:ext cx="1003973" cy="940602"/>
          </a:xfrm>
          <a:prstGeom prst="rect">
            <a:avLst/>
          </a:prstGeom>
        </p:spPr>
      </p:pic>
      <p:sp>
        <p:nvSpPr>
          <p:cNvPr id="26" name="TextBox 23">
            <a:extLst>
              <a:ext uri="{FF2B5EF4-FFF2-40B4-BE49-F238E27FC236}">
                <a16:creationId xmlns:a16="http://schemas.microsoft.com/office/drawing/2014/main" id="{0C4A17EA-E0C6-D19C-7187-1355BD9E64C9}"/>
              </a:ext>
            </a:extLst>
          </p:cNvPr>
          <p:cNvSpPr txBox="1"/>
          <p:nvPr/>
        </p:nvSpPr>
        <p:spPr>
          <a:xfrm>
            <a:off x="7178399" y="4483101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b="0" i="0" u="none" strike="noStrike">
                <a:solidFill>
                  <a:srgbClr val="FFFFFF"/>
                </a:solidFill>
                <a:latin typeface="NanumSquareRoundOTF ExtraBold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E0FFB1-B5A5-58D7-8E7F-5209E3E8B879}"/>
              </a:ext>
            </a:extLst>
          </p:cNvPr>
          <p:cNvSpPr txBox="1"/>
          <p:nvPr/>
        </p:nvSpPr>
        <p:spPr>
          <a:xfrm>
            <a:off x="10344422" y="4309282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dirty="0">
                <a:solidFill>
                  <a:srgbClr val="FFFFFF"/>
                </a:solidFill>
                <a:latin typeface="NanumSquareRoundOTF ExtraBold"/>
              </a:rPr>
              <a:t>4</a:t>
            </a:r>
            <a:endParaRPr lang="en-US" sz="3300" b="0" i="0" u="none" strike="noStrike" dirty="0">
              <a:solidFill>
                <a:srgbClr val="FFFFFF"/>
              </a:solidFill>
              <a:latin typeface="NanumSquareRoundOTF ExtraBold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95D12-2256-A0A5-8D95-EE15B6069134}"/>
              </a:ext>
            </a:extLst>
          </p:cNvPr>
          <p:cNvSpPr txBox="1"/>
          <p:nvPr/>
        </p:nvSpPr>
        <p:spPr>
          <a:xfrm>
            <a:off x="13142430" y="4315066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dirty="0">
                <a:solidFill>
                  <a:srgbClr val="FFFFFF"/>
                </a:solidFill>
                <a:latin typeface="NanumSquareRoundOTF ExtraBold"/>
              </a:rPr>
              <a:t>5</a:t>
            </a:r>
            <a:endParaRPr lang="en-US" sz="3300" b="0" i="0" u="none" strike="noStrike" dirty="0">
              <a:solidFill>
                <a:srgbClr val="FFFFFF"/>
              </a:solidFill>
              <a:latin typeface="NanumSquareRoundOTF ExtraBold"/>
            </a:endParaRPr>
          </a:p>
        </p:txBody>
      </p:sp>
      <p:pic>
        <p:nvPicPr>
          <p:cNvPr id="37" name="Picture 22">
            <a:extLst>
              <a:ext uri="{FF2B5EF4-FFF2-40B4-BE49-F238E27FC236}">
                <a16:creationId xmlns:a16="http://schemas.microsoft.com/office/drawing/2014/main" id="{3DE278DC-6264-EC21-533A-F54D07B2DA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4506" y="4254719"/>
            <a:ext cx="1003973" cy="94060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8C40887-4632-BE31-CC31-7528B2F10DCB}"/>
              </a:ext>
            </a:extLst>
          </p:cNvPr>
          <p:cNvSpPr txBox="1"/>
          <p:nvPr/>
        </p:nvSpPr>
        <p:spPr>
          <a:xfrm>
            <a:off x="4800878" y="4306912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b="0" i="0" u="none" strike="noStrike" dirty="0">
                <a:solidFill>
                  <a:srgbClr val="FFFFFF"/>
                </a:solidFill>
                <a:latin typeface="NanumSquareRoundOTF ExtraBold"/>
              </a:rPr>
              <a:t>2</a:t>
            </a:r>
          </a:p>
        </p:txBody>
      </p:sp>
      <p:pic>
        <p:nvPicPr>
          <p:cNvPr id="39" name="Picture 12">
            <a:extLst>
              <a:ext uri="{FF2B5EF4-FFF2-40B4-BE49-F238E27FC236}">
                <a16:creationId xmlns:a16="http://schemas.microsoft.com/office/drawing/2014/main" id="{14F41D29-A4E3-498D-7239-133484859A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0826" y="4254718"/>
            <a:ext cx="1003552" cy="9402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65D9FC4-A50C-B7F5-7E1E-C160EEF19B26}"/>
              </a:ext>
            </a:extLst>
          </p:cNvPr>
          <p:cNvSpPr txBox="1"/>
          <p:nvPr/>
        </p:nvSpPr>
        <p:spPr>
          <a:xfrm>
            <a:off x="7601498" y="4311533"/>
            <a:ext cx="719601" cy="838362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en-US" sz="3300" b="0" i="0" u="none" strike="noStrike" dirty="0">
                <a:solidFill>
                  <a:srgbClr val="FFFFFF"/>
                </a:solidFill>
                <a:latin typeface="NanumSquareRoundOTF Extra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6D2CF4-2BA4-8CD0-5F98-A04011707A05}"/>
              </a:ext>
            </a:extLst>
          </p:cNvPr>
          <p:cNvSpPr txBox="1"/>
          <p:nvPr/>
        </p:nvSpPr>
        <p:spPr>
          <a:xfrm>
            <a:off x="8282225" y="2759631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A2B824-0594-39D4-996A-20B23E583F9B}"/>
              </a:ext>
            </a:extLst>
          </p:cNvPr>
          <p:cNvSpPr txBox="1"/>
          <p:nvPr/>
        </p:nvSpPr>
        <p:spPr>
          <a:xfrm>
            <a:off x="5704814" y="5809838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팀원 및 역할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DCCA5B-4F0E-E7FD-1B0C-B8F2BF71F70A}"/>
              </a:ext>
            </a:extLst>
          </p:cNvPr>
          <p:cNvSpPr txBox="1"/>
          <p:nvPr/>
        </p:nvSpPr>
        <p:spPr>
          <a:xfrm>
            <a:off x="8464090" y="5801099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개발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82567E0-AE92-87E9-8DA6-91B6ECEF3CB3}"/>
              </a:ext>
            </a:extLst>
          </p:cNvPr>
          <p:cNvSpPr txBox="1"/>
          <p:nvPr/>
        </p:nvSpPr>
        <p:spPr>
          <a:xfrm>
            <a:off x="11242371" y="5801098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ko-KR" altLang="en-US" sz="2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 및 시연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201702-B578-5A1F-6167-601031F890E0}"/>
              </a:ext>
            </a:extLst>
          </p:cNvPr>
          <p:cNvSpPr txBox="1"/>
          <p:nvPr/>
        </p:nvSpPr>
        <p:spPr>
          <a:xfrm>
            <a:off x="13978754" y="5801098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2130"/>
              </a:lnSpc>
            </a:pP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향후 </a:t>
            </a:r>
            <a:r>
              <a:rPr lang="ko-KR" altLang="en-US" sz="2600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개선</a:t>
            </a: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방향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12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889000"/>
            <a:ext cx="15100300" cy="8521700"/>
          </a:xfrm>
          <a:prstGeom prst="rect">
            <a:avLst/>
          </a:prstGeom>
          <a:effectLst>
            <a:outerShdw blurRad="361548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8064500" y="3225800"/>
            <a:ext cx="21717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400" b="0" i="0" u="none" strike="noStrike" spc="400">
                <a:solidFill>
                  <a:srgbClr val="556B73"/>
                </a:solidFill>
                <a:latin typeface="Noto Sans CJK KR Bold"/>
              </a:rPr>
              <a:t>MIRICOMPANY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19700" y="3619500"/>
            <a:ext cx="78359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sz="7500" b="0" i="0" u="none" strike="noStrike" spc="-100">
                <a:solidFill>
                  <a:srgbClr val="58CCFF"/>
                </a:solidFill>
                <a:ea typeface="SB AggroOTF Light"/>
              </a:rPr>
              <a:t>감사합니다</a:t>
            </a:r>
            <a:r>
              <a:rPr lang="en-US" sz="7500" b="0" i="0" u="none" strike="noStrike" spc="-100">
                <a:solidFill>
                  <a:srgbClr val="58CCFF"/>
                </a:solidFill>
                <a:latin typeface="SB AggroOTF Light"/>
              </a:rPr>
              <a:t>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0000">
            <a:off x="14046200" y="7124700"/>
            <a:ext cx="5816600" cy="1993900"/>
          </a:xfrm>
          <a:prstGeom prst="rect">
            <a:avLst/>
          </a:prstGeom>
          <a:effectLst>
            <a:outerShdw blurRad="39550" dist="444545" dir="2700000">
              <a:srgbClr val="EEEEEE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43000"/>
          </a:blip>
          <a:stretch>
            <a:fillRect/>
          </a:stretch>
        </p:blipFill>
        <p:spPr>
          <a:xfrm>
            <a:off x="6184900" y="5549900"/>
            <a:ext cx="5930900" cy="25273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6184900" y="5549900"/>
            <a:ext cx="5930900" cy="571500"/>
            <a:chOff x="6184900" y="5549900"/>
            <a:chExt cx="5930900" cy="57150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84900" y="5549900"/>
              <a:ext cx="5930900" cy="57150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24600" y="5664200"/>
              <a:ext cx="368300" cy="368300"/>
            </a:xfrm>
            <a:prstGeom prst="rect">
              <a:avLst/>
            </a:prstGeom>
          </p:spPr>
        </p:pic>
      </p:grpSp>
      <p:sp>
        <p:nvSpPr>
          <p:cNvPr id="9" name="TextBox 9"/>
          <p:cNvSpPr txBox="1"/>
          <p:nvPr/>
        </p:nvSpPr>
        <p:spPr>
          <a:xfrm>
            <a:off x="7175500" y="6540500"/>
            <a:ext cx="46609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207499"/>
              </a:lnSpc>
            </a:pPr>
            <a:r>
              <a:rPr lang="en-US" sz="1400" b="0" i="0" u="none" strike="noStrike" spc="300">
                <a:solidFill>
                  <a:srgbClr val="556B73"/>
                </a:solidFill>
                <a:latin typeface="Pretendard Regular"/>
              </a:rPr>
              <a:t>02-1234-5678</a:t>
            </a:r>
          </a:p>
          <a:p>
            <a:pPr lvl="0" algn="l">
              <a:lnSpc>
                <a:spcPct val="207499"/>
              </a:lnSpc>
            </a:pPr>
            <a:r>
              <a:rPr lang="en-US" sz="1400" b="0" i="0" u="none" strike="noStrike" spc="300">
                <a:solidFill>
                  <a:srgbClr val="556B73"/>
                </a:solidFill>
                <a:latin typeface="Pretendard Regular"/>
              </a:rPr>
              <a:t>www.miricompany.com</a:t>
            </a:r>
          </a:p>
          <a:p>
            <a:pPr lvl="0" algn="l">
              <a:lnSpc>
                <a:spcPct val="207499"/>
              </a:lnSpc>
            </a:pPr>
            <a:r>
              <a:rPr lang="en-US" sz="1400" b="0" i="0" u="none" strike="noStrike" spc="300">
                <a:solidFill>
                  <a:srgbClr val="556B73"/>
                </a:solidFill>
                <a:latin typeface="Pretendard Regular"/>
              </a:rPr>
              <a:t>miri_kim@miridcompany.com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7">
            <a:alphaModFix amt="56000"/>
          </a:blip>
          <a:stretch>
            <a:fillRect/>
          </a:stretch>
        </p:blipFill>
        <p:spPr>
          <a:xfrm>
            <a:off x="6540500" y="6489700"/>
            <a:ext cx="457200" cy="304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00" y="65405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>
            <a:alphaModFix amt="56000"/>
          </a:blip>
          <a:stretch>
            <a:fillRect/>
          </a:stretch>
        </p:blipFill>
        <p:spPr>
          <a:xfrm>
            <a:off x="6540500" y="6959600"/>
            <a:ext cx="457200" cy="304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4800" y="6985000"/>
            <a:ext cx="228600" cy="228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alphaModFix amt="56000"/>
          </a:blip>
          <a:stretch>
            <a:fillRect/>
          </a:stretch>
        </p:blipFill>
        <p:spPr>
          <a:xfrm>
            <a:off x="6540500" y="7416800"/>
            <a:ext cx="457200" cy="30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6700" y="7416800"/>
            <a:ext cx="266700" cy="3048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6896100" y="5689600"/>
            <a:ext cx="10795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600" b="0" i="0" u="none" strike="noStrike" dirty="0" err="1">
                <a:solidFill>
                  <a:srgbClr val="556B73"/>
                </a:solidFill>
                <a:ea typeface="Noto Sans CJK KR Bold"/>
              </a:rPr>
              <a:t>미리컴퍼니</a:t>
            </a:r>
            <a:endParaRPr lang="ko-KR" sz="1600" b="0" i="0" u="none" strike="noStrike" dirty="0">
              <a:solidFill>
                <a:srgbClr val="556B73"/>
              </a:solidFill>
              <a:ea typeface="Noto Sans CJK KR Bold"/>
            </a:endParaRPr>
          </a:p>
        </p:txBody>
      </p:sp>
      <p:sp>
        <p:nvSpPr>
          <p:cNvPr id="17" name="TextBox 17"/>
          <p:cNvSpPr txBox="1"/>
          <p:nvPr/>
        </p:nvSpPr>
        <p:spPr>
          <a:xfrm rot="5400000">
            <a:off x="-10287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556B73">
                    <a:alpha val="54902"/>
                  </a:srgbClr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18" name="TextBox 18"/>
          <p:cNvSpPr txBox="1"/>
          <p:nvPr/>
        </p:nvSpPr>
        <p:spPr>
          <a:xfrm rot="5400000">
            <a:off x="164719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556B73">
                    <a:alpha val="54902"/>
                  </a:srgbClr>
                </a:solidFill>
                <a:latin typeface="Pretendard SemiBold"/>
              </a:rPr>
              <a:t>MIRICOMPANY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708400" y="2247900"/>
            <a:ext cx="110871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400" b="0" i="0" u="none" strike="noStrike" spc="200">
                <a:solidFill>
                  <a:srgbClr val="83959E">
                    <a:alpha val="70196"/>
                  </a:srgbClr>
                </a:solidFill>
                <a:latin typeface="Pretendard Medium"/>
              </a:rPr>
              <a:t>www.miricompany.com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37500" y="5689600"/>
            <a:ext cx="1511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1600" b="0" i="0" u="none" strike="noStrike" dirty="0" err="1">
                <a:solidFill>
                  <a:srgbClr val="556B73"/>
                </a:solidFill>
                <a:ea typeface="Pretendard Light"/>
              </a:rPr>
              <a:t>마케팅부</a:t>
            </a:r>
            <a:r>
              <a:rPr lang="en-US" sz="1600" b="0" i="0" u="none" strike="noStrike" dirty="0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 dirty="0">
                <a:solidFill>
                  <a:srgbClr val="556B73"/>
                </a:solidFill>
                <a:ea typeface="Pretendard Light"/>
              </a:rPr>
              <a:t>김미리</a:t>
            </a:r>
          </a:p>
        </p:txBody>
      </p:sp>
    </p:spTree>
    <p:extLst>
      <p:ext uri="{BB962C8B-B14F-4D97-AF65-F5344CB8AC3E}">
        <p14:creationId xmlns:p14="http://schemas.microsoft.com/office/powerpoint/2010/main" val="323133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5" name="TextBox 13">
            <a:extLst>
              <a:ext uri="{FF2B5EF4-FFF2-40B4-BE49-F238E27FC236}">
                <a16:creationId xmlns:a16="http://schemas.microsoft.com/office/drawing/2014/main" id="{B1A11FE3-3EC9-6528-CEFE-7869748F8E11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6D2CF4-2BA4-8CD0-5F98-A04011707A05}"/>
              </a:ext>
            </a:extLst>
          </p:cNvPr>
          <p:cNvSpPr txBox="1"/>
          <p:nvPr/>
        </p:nvSpPr>
        <p:spPr>
          <a:xfrm>
            <a:off x="6394450" y="3113233"/>
            <a:ext cx="59907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1. </a:t>
            </a:r>
            <a:r>
              <a:rPr lang="ko-KR" altLang="en-US" sz="6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D5C30-15FD-AF24-C112-9A8EC9F925C3}"/>
              </a:ext>
            </a:extLst>
          </p:cNvPr>
          <p:cNvSpPr txBox="1"/>
          <p:nvPr/>
        </p:nvSpPr>
        <p:spPr>
          <a:xfrm>
            <a:off x="7963598" y="5434744"/>
            <a:ext cx="2360804" cy="654331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2130"/>
              </a:lnSpc>
            </a:pP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문제 인식 </a:t>
            </a:r>
            <a:r>
              <a:rPr lang="en-US" altLang="ko-KR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-&gt; </a:t>
            </a: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목표 </a:t>
            </a:r>
            <a:r>
              <a:rPr lang="en-US" altLang="ko-KR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-&gt; </a:t>
            </a:r>
            <a:r>
              <a:rPr lang="ko-KR" altLang="en-US" sz="2600" i="0" u="none" strike="noStrike" spc="-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개발 준비</a:t>
            </a:r>
            <a:endParaRPr lang="en-US" sz="2600" i="0" u="none" strike="noStrike" spc="-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701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36" name="그룹 35"/>
          <p:cNvGrpSpPr/>
          <p:nvPr/>
        </p:nvGrpSpPr>
        <p:grpSpPr>
          <a:xfrm>
            <a:off x="8153400" y="4047179"/>
            <a:ext cx="7761343" cy="4696258"/>
            <a:chOff x="1477432" y="4445000"/>
            <a:chExt cx="4948768" cy="4343400"/>
          </a:xfrm>
        </p:grpSpPr>
        <p:grpSp>
          <p:nvGrpSpPr>
            <p:cNvPr id="33" name="그룹 32"/>
            <p:cNvGrpSpPr/>
            <p:nvPr/>
          </p:nvGrpSpPr>
          <p:grpSpPr>
            <a:xfrm>
              <a:off x="1498600" y="4445000"/>
              <a:ext cx="4927600" cy="4343400"/>
              <a:chOff x="1498600" y="4445000"/>
              <a:chExt cx="4927600" cy="4343400"/>
            </a:xfrm>
          </p:grpSpPr>
          <p:pic>
            <p:nvPicPr>
              <p:cNvPr id="3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8600" y="4445000"/>
                <a:ext cx="4927600" cy="4343400"/>
              </a:xfrm>
              <a:prstGeom prst="rect">
                <a:avLst/>
              </a:prstGeom>
            </p:spPr>
          </p:pic>
          <p:pic>
            <p:nvPicPr>
              <p:cNvPr id="5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02300" y="4648200"/>
                <a:ext cx="101600" cy="101600"/>
              </a:xfrm>
              <a:prstGeom prst="rect">
                <a:avLst/>
              </a:prstGeom>
            </p:spPr>
          </p:pic>
          <p:pic>
            <p:nvPicPr>
              <p:cNvPr id="6" name="Picture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92800" y="4648200"/>
                <a:ext cx="101600" cy="101600"/>
              </a:xfrm>
              <a:prstGeom prst="rect">
                <a:avLst/>
              </a:prstGeom>
            </p:spPr>
          </p:pic>
          <p:pic>
            <p:nvPicPr>
              <p:cNvPr id="7" name="Picture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3300" y="4648200"/>
                <a:ext cx="101600" cy="101600"/>
              </a:xfrm>
              <a:prstGeom prst="rect">
                <a:avLst/>
              </a:prstGeom>
            </p:spPr>
          </p:pic>
        </p:grpSp>
        <p:sp>
          <p:nvSpPr>
            <p:cNvPr id="35" name="TextBox 28"/>
            <p:cNvSpPr txBox="1"/>
            <p:nvPr/>
          </p:nvSpPr>
          <p:spPr>
            <a:xfrm>
              <a:off x="1477432" y="4509785"/>
              <a:ext cx="355600" cy="3048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1700" b="0" i="0" u="none" strike="noStrike" spc="100" dirty="0">
                  <a:solidFill>
                    <a:srgbClr val="FFFFFF"/>
                  </a:solidFill>
                  <a:latin typeface="Pretendard SemiBold"/>
                </a:rPr>
                <a:t>+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DABED9-F324-FCF3-A5D2-AC9A21891864}"/>
              </a:ext>
            </a:extLst>
          </p:cNvPr>
          <p:cNvSpPr txBox="1"/>
          <p:nvPr/>
        </p:nvSpPr>
        <p:spPr>
          <a:xfrm>
            <a:off x="1521339" y="2739596"/>
            <a:ext cx="3382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1.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문제인식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6E4D883F-21E2-527B-9D4A-F1E13831C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6897" y="6512317"/>
            <a:ext cx="7306352" cy="135075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C468678-B0E9-7CAB-672F-0632759C67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8777" y="4865633"/>
            <a:ext cx="7403283" cy="1296948"/>
          </a:xfrm>
          <a:prstGeom prst="rect">
            <a:avLst/>
          </a:prstGeom>
        </p:spPr>
      </p:pic>
      <p:pic>
        <p:nvPicPr>
          <p:cNvPr id="47" name="Picture 2">
            <a:extLst>
              <a:ext uri="{FF2B5EF4-FFF2-40B4-BE49-F238E27FC236}">
                <a16:creationId xmlns:a16="http://schemas.microsoft.com/office/drawing/2014/main" id="{1C4FBD22-3A96-7CF0-552F-7157C9993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4047179"/>
            <a:ext cx="4356500" cy="465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085FBD5-9CF3-C95B-9718-169161EACF38}"/>
              </a:ext>
            </a:extLst>
          </p:cNvPr>
          <p:cNvSpPr txBox="1"/>
          <p:nvPr/>
        </p:nvSpPr>
        <p:spPr>
          <a:xfrm>
            <a:off x="8477604" y="8272567"/>
            <a:ext cx="7284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https://www.daejonilbo.com/news/articleView.html?idxno=1493547</a:t>
            </a:r>
          </a:p>
          <a:p>
            <a:r>
              <a:rPr lang="en-US" altLang="ko-KR" sz="1100" dirty="0"/>
              <a:t>            https://biz.heraldcorp.com/view.php?ud=20180914000562</a:t>
            </a:r>
            <a:endParaRPr lang="ko-KR" altLang="en-US" sz="1100" dirty="0"/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97665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 dirty="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DABED9-F324-FCF3-A5D2-AC9A21891864}"/>
              </a:ext>
            </a:extLst>
          </p:cNvPr>
          <p:cNvSpPr txBox="1"/>
          <p:nvPr/>
        </p:nvSpPr>
        <p:spPr>
          <a:xfrm>
            <a:off x="1521339" y="2739596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2.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개발 목표</a:t>
            </a: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535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40005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 dirty="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DABED9-F324-FCF3-A5D2-AC9A21891864}"/>
              </a:ext>
            </a:extLst>
          </p:cNvPr>
          <p:cNvSpPr txBox="1"/>
          <p:nvPr/>
        </p:nvSpPr>
        <p:spPr>
          <a:xfrm>
            <a:off x="1521339" y="2739596"/>
            <a:ext cx="3599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3.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개발 준비</a:t>
            </a:r>
          </a:p>
        </p:txBody>
      </p:sp>
      <p:sp>
        <p:nvSpPr>
          <p:cNvPr id="49" name="TextBox 13">
            <a:extLst>
              <a:ext uri="{FF2B5EF4-FFF2-40B4-BE49-F238E27FC236}">
                <a16:creationId xmlns:a16="http://schemas.microsoft.com/office/drawing/2014/main" id="{5B81F7B4-2FF6-B41E-FD0E-8804D637B550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www.</a:t>
            </a:r>
            <a:r>
              <a:rPr lang="ko-KR" altLang="en-US" sz="1200" spc="200" dirty="0" err="1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고픈비노</a:t>
            </a:r>
            <a:r>
              <a:rPr lang="en-US" altLang="ko-KR" sz="1200" spc="200" dirty="0">
                <a:solidFill>
                  <a:schemeClr val="tx1">
                    <a:alpha val="70196"/>
                  </a:schemeClr>
                </a:solidFill>
                <a:latin typeface="Pretendard Medium"/>
              </a:rPr>
              <a:t>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C463F-DEAE-E109-AE18-241CD81B8534}"/>
              </a:ext>
            </a:extLst>
          </p:cNvPr>
          <p:cNvSpPr txBox="1"/>
          <p:nvPr/>
        </p:nvSpPr>
        <p:spPr>
          <a:xfrm>
            <a:off x="3850315" y="4356610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개발 도구</a:t>
            </a:r>
            <a:endParaRPr lang="en-US" altLang="ko-K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23FC3D-ACA0-70CF-B7EE-E76441951F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25" y="5139393"/>
            <a:ext cx="2850513" cy="8272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4499DE-55BC-172E-9CD3-9D5A778E1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124" y="6164620"/>
            <a:ext cx="1199547" cy="1477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104FE70-1BAA-AE05-D0C1-8B8F3410AC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27" y="7048500"/>
            <a:ext cx="2123547" cy="1477250"/>
          </a:xfrm>
          <a:prstGeom prst="rect">
            <a:avLst/>
          </a:prstGeom>
        </p:spPr>
      </p:pic>
      <p:pic>
        <p:nvPicPr>
          <p:cNvPr id="2052" name="Picture 4" descr="PyTorch Dataset Caching: 학습 시간 최적화 - SeungTaek">
            <a:extLst>
              <a:ext uri="{FF2B5EF4-FFF2-40B4-BE49-F238E27FC236}">
                <a16:creationId xmlns:a16="http://schemas.microsoft.com/office/drawing/2014/main" id="{25F0C025-87D2-F271-B6E9-F388B7E6E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86" y="7141506"/>
            <a:ext cx="1614487" cy="104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DB:Install OpenVINO - openSUSE Wiki">
            <a:extLst>
              <a:ext uri="{FF2B5EF4-FFF2-40B4-BE49-F238E27FC236}">
                <a16:creationId xmlns:a16="http://schemas.microsoft.com/office/drawing/2014/main" id="{8A09421A-18B9-33E3-5C5A-CDE0C20B4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8" y="6164620"/>
            <a:ext cx="3240893" cy="88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ainting Interactive Worlds with Python's Tkinter: Unleash Your GUI Artistry">
            <a:extLst>
              <a:ext uri="{FF2B5EF4-FFF2-40B4-BE49-F238E27FC236}">
                <a16:creationId xmlns:a16="http://schemas.microsoft.com/office/drawing/2014/main" id="{633C8CED-5EE3-37F6-7503-6C41F2E9C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386" y="4873464"/>
            <a:ext cx="2259587" cy="13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817701-A3F6-46DA-29B8-B663F73B60D7}"/>
              </a:ext>
            </a:extLst>
          </p:cNvPr>
          <p:cNvSpPr txBox="1"/>
          <p:nvPr/>
        </p:nvSpPr>
        <p:spPr>
          <a:xfrm>
            <a:off x="12344400" y="428868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2">
                    <a:lumMod val="75000"/>
                  </a:schemeClr>
                </a:solidFill>
              </a:rPr>
              <a:t>구상도</a:t>
            </a:r>
            <a:endParaRPr lang="en-US" altLang="ko-KR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53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5829300" y="2667000"/>
            <a:ext cx="66421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마케팅부서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 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담당자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489200" y="4445000"/>
            <a:ext cx="3810000" cy="203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4445000"/>
            <a:ext cx="2032000" cy="20320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810000" y="5486400"/>
            <a:ext cx="21717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1500" b="0" i="0" u="none" strike="noStrike" dirty="0">
                <a:solidFill>
                  <a:srgbClr val="83959E"/>
                </a:solidFill>
                <a:ea typeface="Pretendard Light"/>
              </a:rPr>
              <a:t>해당</a:t>
            </a:r>
            <a:r>
              <a:rPr lang="en-US" sz="1500" b="0" i="0" u="none" strike="noStrike" dirty="0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 dirty="0">
                <a:solidFill>
                  <a:srgbClr val="83959E"/>
                </a:solidFill>
                <a:ea typeface="Pretendard Light"/>
              </a:rPr>
              <a:t>업무</a:t>
            </a:r>
            <a:r>
              <a:rPr lang="en-US" sz="1500" b="0" i="0" u="none" strike="noStrike" dirty="0">
                <a:solidFill>
                  <a:srgbClr val="83959E"/>
                </a:solidFill>
                <a:latin typeface="Pretendard Light"/>
              </a:rPr>
              <a:t> </a:t>
            </a:r>
            <a:r>
              <a:rPr lang="ko-KR" sz="1500" b="0" i="0" u="none" strike="noStrike" dirty="0">
                <a:solidFill>
                  <a:srgbClr val="83959E"/>
                </a:solidFill>
                <a:ea typeface="Pretendard Light"/>
              </a:rPr>
              <a:t>담당자에</a:t>
            </a:r>
            <a:r>
              <a:rPr lang="en-US" sz="1500" b="0" i="0" u="none" strike="noStrike" dirty="0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 dirty="0">
                <a:solidFill>
                  <a:srgbClr val="83959E"/>
                </a:solidFill>
                <a:ea typeface="Pretendard Light"/>
              </a:rPr>
              <a:t>대한</a:t>
            </a:r>
          </a:p>
          <a:p>
            <a:pPr lvl="0" algn="l">
              <a:lnSpc>
                <a:spcPct val="126990"/>
              </a:lnSpc>
            </a:pPr>
            <a:r>
              <a:rPr lang="ko-KR" sz="1500" b="0" i="0" u="none" strike="noStrike" dirty="0">
                <a:solidFill>
                  <a:srgbClr val="83959E"/>
                </a:solidFill>
                <a:ea typeface="Pretendard Light"/>
              </a:rPr>
              <a:t>간략한</a:t>
            </a:r>
            <a:r>
              <a:rPr lang="en-US" sz="1500" b="0" i="0" u="none" strike="noStrike" dirty="0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 dirty="0">
                <a:solidFill>
                  <a:srgbClr val="83959E"/>
                </a:solidFill>
                <a:ea typeface="Pretendard Light"/>
              </a:rPr>
              <a:t>소개를</a:t>
            </a:r>
            <a:r>
              <a:rPr lang="en-US" sz="1500" b="0" i="0" u="none" strike="noStrike" dirty="0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 dirty="0">
                <a:solidFill>
                  <a:srgbClr val="83959E"/>
                </a:solidFill>
                <a:ea typeface="Pretendard Light"/>
              </a:rPr>
              <a:t>적어주세요</a:t>
            </a:r>
            <a:r>
              <a:rPr lang="en-US" sz="1500" b="0" i="0" u="none" strike="noStrike" dirty="0">
                <a:solidFill>
                  <a:srgbClr val="83959E"/>
                </a:solidFill>
                <a:latin typeface="Pretendard Light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10000" y="46101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556B73"/>
                </a:solidFill>
                <a:ea typeface="Pretendard Bold"/>
              </a:rPr>
              <a:t>김미리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10100" y="4660900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sz="1500" b="0" i="0" u="none" strike="noStrike" spc="400">
                <a:solidFill>
                  <a:srgbClr val="556B73">
                    <a:alpha val="61961"/>
                  </a:srgbClr>
                </a:solidFill>
                <a:ea typeface="Pretendard Medium"/>
              </a:rPr>
              <a:t>사원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721600" y="4445000"/>
            <a:ext cx="3810000" cy="2032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4445000"/>
            <a:ext cx="2032000" cy="2032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055100" y="5486400"/>
            <a:ext cx="21590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해당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업무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 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담당자에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대한</a:t>
            </a:r>
          </a:p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간략한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소개를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적어주세요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055100" y="4610100"/>
            <a:ext cx="787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556B73"/>
                </a:solidFill>
                <a:ea typeface="Pretendard Bold"/>
              </a:rPr>
              <a:t>박미캔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55200" y="4660900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sz="1500" b="0" i="0" u="none" strike="noStrike" spc="400">
                <a:solidFill>
                  <a:srgbClr val="556B73">
                    <a:alpha val="61961"/>
                  </a:srgbClr>
                </a:solidFill>
                <a:ea typeface="Pretendard Medium"/>
              </a:rPr>
              <a:t>사원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463800" y="6718300"/>
            <a:ext cx="3810000" cy="2032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6718300"/>
            <a:ext cx="2032000" cy="20320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3810000" y="7747000"/>
            <a:ext cx="21971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해당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업무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 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담당자에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대한</a:t>
            </a:r>
          </a:p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간략한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소개를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적어주세요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10000" y="68707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556B73"/>
                </a:solidFill>
                <a:ea typeface="Pretendard Bold"/>
              </a:rPr>
              <a:t>최아고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597400" y="6934200"/>
            <a:ext cx="4826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sz="1500" b="0" i="0" u="none" strike="noStrike" spc="400">
                <a:solidFill>
                  <a:srgbClr val="556B73">
                    <a:alpha val="61961"/>
                  </a:srgbClr>
                </a:solidFill>
                <a:ea typeface="Pretendard Medium"/>
              </a:rPr>
              <a:t>대리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721600" y="6718300"/>
            <a:ext cx="3810000" cy="2032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9100" y="6718300"/>
            <a:ext cx="2032000" cy="20320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9055100" y="7747000"/>
            <a:ext cx="21844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해당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업무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 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담당자에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대한</a:t>
            </a:r>
          </a:p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간략한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소개를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적어주세요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055100" y="6870700"/>
            <a:ext cx="787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556B73"/>
                </a:solidFill>
                <a:ea typeface="Pretendard Bold"/>
              </a:rPr>
              <a:t>박미리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842500" y="6934200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sz="1500" b="0" i="0" u="none" strike="noStrike" spc="400">
                <a:solidFill>
                  <a:srgbClr val="556B73">
                    <a:alpha val="61961"/>
                  </a:srgbClr>
                </a:solidFill>
                <a:ea typeface="Pretendard Medium"/>
              </a:rPr>
              <a:t>과장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933700" y="1943100"/>
            <a:ext cx="25146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MKT DEPARTMENT MANAGER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400" y="4445000"/>
            <a:ext cx="3810000" cy="20320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39600" y="4445000"/>
            <a:ext cx="2032000" cy="20320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14300200" y="5486400"/>
            <a:ext cx="21844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해당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업무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 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담당자에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대한</a:t>
            </a:r>
          </a:p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간략한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소개를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적어주세요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300200" y="4610100"/>
            <a:ext cx="86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556B73"/>
                </a:solidFill>
                <a:ea typeface="Pretendard Bold"/>
              </a:rPr>
              <a:t>박미리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113000" y="4660900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sz="1500" b="0" i="0" u="none" strike="noStrike" spc="400">
                <a:solidFill>
                  <a:srgbClr val="556B73">
                    <a:alpha val="61961"/>
                  </a:srgbClr>
                </a:solidFill>
                <a:ea typeface="Pretendard Medium"/>
              </a:rPr>
              <a:t>사원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0" y="6718300"/>
            <a:ext cx="3810000" cy="2032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14200" y="6718300"/>
            <a:ext cx="2032000" cy="20320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4300200" y="7747000"/>
            <a:ext cx="2349500" cy="558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해당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업무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 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담당자에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대한</a:t>
            </a:r>
          </a:p>
          <a:p>
            <a:pPr lvl="0" algn="l">
              <a:lnSpc>
                <a:spcPct val="126990"/>
              </a:lnSpc>
            </a:pP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간략한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소개를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83959E"/>
                </a:solidFill>
                <a:ea typeface="Pretendard Light"/>
              </a:rPr>
              <a:t>적어주세요</a:t>
            </a:r>
            <a:r>
              <a:rPr lang="en-US" sz="1500" b="0" i="0" u="none" strike="noStrike">
                <a:solidFill>
                  <a:srgbClr val="83959E"/>
                </a:solidFill>
                <a:latin typeface="Pretendard Light"/>
              </a:rPr>
              <a:t>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300200" y="6870700"/>
            <a:ext cx="86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000" b="0" i="0" u="none" strike="noStrike">
                <a:solidFill>
                  <a:srgbClr val="556B73"/>
                </a:solidFill>
                <a:ea typeface="Pretendard Bold"/>
              </a:rPr>
              <a:t>윤비즈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5087600" y="6934200"/>
            <a:ext cx="495300" cy="26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1060"/>
              </a:lnSpc>
            </a:pPr>
            <a:r>
              <a:rPr lang="ko-KR" sz="1500" b="0" i="0" u="none" strike="noStrike" spc="400">
                <a:solidFill>
                  <a:srgbClr val="556B73">
                    <a:alpha val="61961"/>
                  </a:srgbClr>
                </a:solidFill>
                <a:ea typeface="Pretendard Medium"/>
              </a:rPr>
              <a:t>부장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357100" y="8826500"/>
            <a:ext cx="43307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16199"/>
              </a:lnSpc>
            </a:pPr>
            <a:r>
              <a:rPr lang="en-US" sz="1000" b="0" i="0" u="none" strike="noStrike">
                <a:solidFill>
                  <a:srgbClr val="83959E">
                    <a:alpha val="61176"/>
                  </a:srgbClr>
                </a:solidFill>
                <a:latin typeface="SB AggroOTF Light"/>
              </a:rPr>
              <a:t>* </a:t>
            </a:r>
            <a:r>
              <a:rPr lang="ko-KR" sz="1000" b="0" i="0" u="none" strike="noStrike">
                <a:solidFill>
                  <a:srgbClr val="83959E">
                    <a:alpha val="61176"/>
                  </a:srgbClr>
                </a:solidFill>
                <a:ea typeface="SB AggroOTF Light"/>
              </a:rPr>
              <a:t>페이지</a:t>
            </a:r>
            <a:r>
              <a:rPr lang="en-US" sz="1000" b="0" i="0" u="none" strike="noStrike">
                <a:solidFill>
                  <a:srgbClr val="83959E">
                    <a:alpha val="61176"/>
                  </a:srgbClr>
                </a:solidFill>
                <a:latin typeface="SB AggroOTF Light"/>
              </a:rPr>
              <a:t> </a:t>
            </a:r>
            <a:r>
              <a:rPr lang="ko-KR" sz="1000" b="0" i="0" u="none" strike="noStrike">
                <a:solidFill>
                  <a:srgbClr val="83959E">
                    <a:alpha val="61176"/>
                  </a:srgbClr>
                </a:solidFill>
                <a:ea typeface="SB AggroOTF Light"/>
              </a:rPr>
              <a:t>내</a:t>
            </a:r>
            <a:r>
              <a:rPr lang="en-US" sz="1000" b="0" i="0" u="none" strike="noStrike">
                <a:solidFill>
                  <a:srgbClr val="83959E">
                    <a:alpha val="61176"/>
                  </a:srgbClr>
                </a:solidFill>
                <a:latin typeface="SB AggroOTF Light"/>
              </a:rPr>
              <a:t> </a:t>
            </a:r>
            <a:r>
              <a:rPr lang="ko-KR" sz="1000" b="0" i="0" u="none" strike="noStrike">
                <a:solidFill>
                  <a:srgbClr val="83959E">
                    <a:alpha val="61176"/>
                  </a:srgbClr>
                </a:solidFill>
                <a:ea typeface="SB AggroOTF Light"/>
              </a:rPr>
              <a:t>인물</a:t>
            </a:r>
            <a:r>
              <a:rPr lang="en-US" sz="1000" b="0" i="0" u="none" strike="noStrike">
                <a:solidFill>
                  <a:srgbClr val="83959E">
                    <a:alpha val="61176"/>
                  </a:srgbClr>
                </a:solidFill>
                <a:latin typeface="SB AggroOTF Light"/>
              </a:rPr>
              <a:t> </a:t>
            </a:r>
            <a:r>
              <a:rPr lang="ko-KR" sz="1000" b="0" i="0" u="none" strike="noStrike">
                <a:solidFill>
                  <a:srgbClr val="83959E">
                    <a:alpha val="61176"/>
                  </a:srgbClr>
                </a:solidFill>
                <a:ea typeface="SB AggroOTF Light"/>
              </a:rPr>
              <a:t>사진은</a:t>
            </a:r>
            <a:r>
              <a:rPr lang="en-US" sz="1000" b="0" i="0" u="none" strike="noStrike">
                <a:solidFill>
                  <a:srgbClr val="83959E">
                    <a:alpha val="61176"/>
                  </a:srgbClr>
                </a:solidFill>
                <a:latin typeface="SB AggroOTF Light"/>
              </a:rPr>
              <a:t> </a:t>
            </a:r>
            <a:r>
              <a:rPr lang="ko-KR" sz="1000" b="0" i="0" u="none" strike="noStrike">
                <a:solidFill>
                  <a:srgbClr val="83959E">
                    <a:alpha val="61176"/>
                  </a:srgbClr>
                </a:solidFill>
                <a:ea typeface="SB AggroOTF Light"/>
              </a:rPr>
              <a:t>샘플이미지</a:t>
            </a:r>
            <a:r>
              <a:rPr lang="en-US" sz="1000" b="0" i="0" u="none" strike="noStrike">
                <a:solidFill>
                  <a:srgbClr val="83959E">
                    <a:alpha val="61176"/>
                  </a:srgbClr>
                </a:solidFill>
                <a:latin typeface="SB AggroOTF Light"/>
              </a:rPr>
              <a:t> </a:t>
            </a:r>
            <a:r>
              <a:rPr lang="ko-KR" sz="1000" b="0" i="0" u="none" strike="noStrike">
                <a:solidFill>
                  <a:srgbClr val="83959E">
                    <a:alpha val="61176"/>
                  </a:srgbClr>
                </a:solidFill>
                <a:ea typeface="SB AggroOTF Light"/>
              </a:rPr>
              <a:t>입니다</a:t>
            </a:r>
            <a:r>
              <a:rPr lang="en-US" sz="1000" b="0" i="0" u="none" strike="noStrike">
                <a:solidFill>
                  <a:srgbClr val="83959E">
                    <a:alpha val="61176"/>
                  </a:srgbClr>
                </a:solidFill>
                <a:latin typeface="SB AggroOTF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5117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5003800" y="2667000"/>
            <a:ext cx="82804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미리컴퍼니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 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핵심가치</a:t>
            </a:r>
          </a:p>
        </p:txBody>
      </p:sp>
      <p:sp>
        <p:nvSpPr>
          <p:cNvPr id="4" name="TextBox 4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sp>
        <p:nvSpPr>
          <p:cNvPr id="5" name="TextBox 5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33700" y="1943100"/>
            <a:ext cx="25146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/>
                </a:solidFill>
                <a:latin typeface="Pretendard Medium"/>
              </a:rPr>
              <a:t>MIRICOMPANY CORE VALUES</a:t>
            </a:r>
          </a:p>
        </p:txBody>
      </p:sp>
      <p:pic>
        <p:nvPicPr>
          <p:cNvPr id="7" name="Picture 7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4508500"/>
            <a:ext cx="4813300" cy="4203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695700" y="6781800"/>
            <a:ext cx="10033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300" b="0" i="0" u="none" strike="noStrike">
                <a:solidFill>
                  <a:srgbClr val="FFFFFF"/>
                </a:solidFill>
                <a:ea typeface="SB AggroOTF Light"/>
              </a:rPr>
              <a:t>중심가치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95600" y="6375400"/>
            <a:ext cx="10033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300" b="0" i="0" u="none" strike="noStrike">
                <a:solidFill>
                  <a:srgbClr val="18A8F1"/>
                </a:solidFill>
                <a:ea typeface="SB AggroOTF Light"/>
              </a:rPr>
              <a:t>공통가치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70400" y="6375400"/>
            <a:ext cx="10033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300" b="0" i="0" u="none" strike="noStrike">
                <a:solidFill>
                  <a:srgbClr val="18A8F1"/>
                </a:solidFill>
                <a:ea typeface="SB AggroOTF Light"/>
              </a:rPr>
              <a:t>공통가치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95700" y="7543800"/>
            <a:ext cx="10033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300" b="0" i="0" u="none" strike="noStrike">
                <a:solidFill>
                  <a:srgbClr val="18A8F1"/>
                </a:solidFill>
                <a:ea typeface="SB AggroOTF Light"/>
              </a:rPr>
              <a:t>공통가치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52700" y="7302500"/>
            <a:ext cx="10033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300" b="0" i="0" u="none" strike="noStrike">
                <a:solidFill>
                  <a:srgbClr val="556B73">
                    <a:alpha val="65882"/>
                  </a:srgbClr>
                </a:solidFill>
                <a:ea typeface="SB AggroOTF Light"/>
              </a:rPr>
              <a:t>핵심가치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953000" y="7302500"/>
            <a:ext cx="10033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300" b="0" i="0" u="none" strike="noStrike">
                <a:solidFill>
                  <a:srgbClr val="556B73">
                    <a:alpha val="65882"/>
                  </a:srgbClr>
                </a:solidFill>
                <a:ea typeface="SB AggroOTF Light"/>
              </a:rPr>
              <a:t>핵심가치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695700" y="5295900"/>
            <a:ext cx="10033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300" b="0" i="0" u="none" strike="noStrike">
                <a:solidFill>
                  <a:srgbClr val="556B73">
                    <a:alpha val="65882"/>
                  </a:srgbClr>
                </a:solidFill>
                <a:ea typeface="SB AggroOTF Light"/>
              </a:rPr>
              <a:t>핵심가치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8394700" y="4533900"/>
            <a:ext cx="4102100" cy="26162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207500" y="5638800"/>
            <a:ext cx="3009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핵심가치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첫번째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항목을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핵심가치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두번째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항목을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핵심가치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세번째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항목을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64700" y="4826000"/>
            <a:ext cx="1536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1060"/>
              </a:lnSpc>
            </a:pPr>
            <a:r>
              <a:rPr lang="ko-KR" sz="2000" b="1" i="0" u="none" strike="noStrike">
                <a:solidFill>
                  <a:srgbClr val="3F5158"/>
                </a:solidFill>
                <a:ea typeface="SB AggroOTF Light"/>
              </a:rPr>
              <a:t>핵심가치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24900" y="5638800"/>
            <a:ext cx="35560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5090"/>
              </a:lnSpc>
            </a:pPr>
            <a:r>
              <a:rPr lang="en-US" sz="1400" b="0" i="0" u="none" strike="noStrike" spc="100">
                <a:solidFill>
                  <a:srgbClr val="3F5158"/>
                </a:solidFill>
                <a:latin typeface="Pretendard ExtraBold"/>
              </a:rPr>
              <a:t>01</a:t>
            </a:r>
          </a:p>
          <a:p>
            <a:pPr lvl="0" algn="l">
              <a:lnSpc>
                <a:spcPct val="185090"/>
              </a:lnSpc>
            </a:pPr>
            <a:r>
              <a:rPr lang="en-US" sz="1400" b="0" i="0" u="none" strike="noStrike" spc="100">
                <a:solidFill>
                  <a:srgbClr val="3F5158"/>
                </a:solidFill>
                <a:latin typeface="Pretendard ExtraBold"/>
              </a:rPr>
              <a:t>02</a:t>
            </a:r>
          </a:p>
          <a:p>
            <a:pPr lvl="0" algn="l">
              <a:lnSpc>
                <a:spcPct val="185090"/>
              </a:lnSpc>
            </a:pPr>
            <a:r>
              <a:rPr lang="en-US" sz="1400" b="0" i="0" u="none" strike="noStrike" spc="100">
                <a:solidFill>
                  <a:srgbClr val="3F5158"/>
                </a:solidFill>
                <a:latin typeface="Pretendard ExtraBold"/>
              </a:rPr>
              <a:t>03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12674600" y="4533900"/>
            <a:ext cx="4102100" cy="26162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3525500" y="5638800"/>
            <a:ext cx="2832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공통가치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첫번째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항목을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공통가치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두번째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항목을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.</a:t>
            </a:r>
          </a:p>
          <a:p>
            <a:pPr lvl="0" algn="l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공통가치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세번째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항목을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18A8F1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18A8F1"/>
                </a:solidFill>
                <a:latin typeface="Pretendard Light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982700" y="4826000"/>
            <a:ext cx="14732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1060"/>
              </a:lnSpc>
            </a:pPr>
            <a:r>
              <a:rPr lang="ko-KR" sz="2000" b="1" i="0" u="none" strike="noStrike">
                <a:solidFill>
                  <a:srgbClr val="18A8F1"/>
                </a:solidFill>
                <a:ea typeface="SB AggroOTF Light"/>
              </a:rPr>
              <a:t>공통가치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042900" y="5638800"/>
            <a:ext cx="35560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85090"/>
              </a:lnSpc>
            </a:pPr>
            <a:r>
              <a:rPr lang="en-US" sz="1400" b="0" i="0" u="none" strike="noStrike" spc="100">
                <a:solidFill>
                  <a:srgbClr val="18A8F1"/>
                </a:solidFill>
                <a:latin typeface="Pretendard ExtraBold"/>
              </a:rPr>
              <a:t>01</a:t>
            </a:r>
          </a:p>
          <a:p>
            <a:pPr lvl="0" algn="l">
              <a:lnSpc>
                <a:spcPct val="185090"/>
              </a:lnSpc>
            </a:pPr>
            <a:r>
              <a:rPr lang="en-US" sz="1400" b="0" i="0" u="none" strike="noStrike" spc="100">
                <a:solidFill>
                  <a:srgbClr val="18A8F1"/>
                </a:solidFill>
                <a:latin typeface="Pretendard ExtraBold"/>
              </a:rPr>
              <a:t>02</a:t>
            </a:r>
          </a:p>
          <a:p>
            <a:pPr lvl="0" algn="l">
              <a:lnSpc>
                <a:spcPct val="185090"/>
              </a:lnSpc>
            </a:pPr>
            <a:r>
              <a:rPr lang="en-US" sz="1400" b="0" i="0" u="none" strike="noStrike" spc="100">
                <a:solidFill>
                  <a:srgbClr val="18A8F1"/>
                </a:solidFill>
                <a:latin typeface="Pretendard ExtraBold"/>
              </a:rPr>
              <a:t>03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4700" y="7391400"/>
            <a:ext cx="8382000" cy="1257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300" y="4965700"/>
            <a:ext cx="1549400" cy="8382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1696700" y="7620000"/>
            <a:ext cx="1765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1060"/>
              </a:lnSpc>
            </a:pPr>
            <a:r>
              <a:rPr lang="ko-KR" sz="2000" b="1" i="0" u="none" strike="noStrike">
                <a:solidFill>
                  <a:srgbClr val="FFFFFF"/>
                </a:solidFill>
                <a:ea typeface="SB AggroOTF Light"/>
              </a:rPr>
              <a:t>중심가치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0" y="8128000"/>
            <a:ext cx="4597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61850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Light"/>
              </a:rPr>
              <a:t>미리컴퍼니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Light"/>
              </a:rPr>
              <a:t>중심가치에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Light"/>
              </a:rPr>
              <a:t>대해서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Light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56439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393700"/>
            <a:ext cx="17094200" cy="9486900"/>
          </a:xfrm>
          <a:prstGeom prst="rect">
            <a:avLst/>
          </a:prstGeom>
          <a:effectLst>
            <a:outerShdw blurRad="448595" dir="2700000">
              <a:srgbClr val="556B73">
                <a:alpha val="41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4140200" y="2667000"/>
            <a:ext cx="10020300" cy="1092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3789"/>
              </a:lnSpc>
            </a:pPr>
            <a:r>
              <a:rPr lang="ko-KR" sz="6100" b="0" i="0" u="none" strike="noStrike" spc="-100">
                <a:solidFill>
                  <a:srgbClr val="556B73"/>
                </a:solidFill>
                <a:ea typeface="SB AggroOTF Light"/>
              </a:rPr>
              <a:t>마케팅부서</a:t>
            </a:r>
            <a:r>
              <a:rPr lang="en-US" sz="6100" b="0" i="0" u="none" strike="noStrike" spc="-100">
                <a:solidFill>
                  <a:srgbClr val="556B73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업무</a:t>
            </a:r>
            <a:r>
              <a:rPr lang="en-US" sz="6100" b="0" i="0" u="none" strike="noStrike" spc="-100">
                <a:solidFill>
                  <a:srgbClr val="58CCFF"/>
                </a:solidFill>
                <a:latin typeface="SB AggroOTF Light"/>
              </a:rPr>
              <a:t> </a:t>
            </a:r>
            <a:r>
              <a:rPr lang="ko-KR" sz="6100" b="0" i="0" u="none" strike="noStrike" spc="-100">
                <a:solidFill>
                  <a:srgbClr val="58CCFF"/>
                </a:solidFill>
                <a:ea typeface="SB AggroOTF Light"/>
              </a:rPr>
              <a:t>프로세스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498600" y="4457700"/>
            <a:ext cx="3695700" cy="4330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 rot="5400000">
            <a:off x="-11430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IN-HOUSE TRAINING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5372100" y="4457700"/>
            <a:ext cx="3695700" cy="433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9220200" y="4457700"/>
            <a:ext cx="3695700" cy="433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3093700" y="4457700"/>
            <a:ext cx="3695700" cy="4305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 rot="5400000">
            <a:off x="16573500" y="5003800"/>
            <a:ext cx="28702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000" b="0" i="0" u="none" strike="noStrike" spc="300">
                <a:solidFill>
                  <a:srgbClr val="83959E"/>
                </a:solidFill>
                <a:latin typeface="Pretendard SemiBold"/>
              </a:rPr>
              <a:t>MIRICOMPANY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1200" spc="200" dirty="0">
                <a:solidFill>
                  <a:srgbClr val="83959E">
                    <a:alpha val="70196"/>
                  </a:srgbClr>
                </a:solidFill>
                <a:latin typeface="Pretendard Medium"/>
              </a:rPr>
              <a:t>www.gopenvino.com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812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실행하기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준비해야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할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부분에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82800" y="7175500"/>
            <a:ext cx="2514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PREPARATION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547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업무와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관련된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조사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방법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,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참조사항에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적어주세요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10300" y="7162800"/>
            <a:ext cx="20193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INSPECTION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155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본격적으로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실행해야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할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업무에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관해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045700" y="7175500"/>
            <a:ext cx="2044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EXECUTION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89000" y="7772400"/>
            <a:ext cx="2717800" cy="584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업무를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마친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보고해야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하는</a:t>
            </a:r>
          </a:p>
          <a:p>
            <a:pPr lvl="0" algn="ctr">
              <a:lnSpc>
                <a:spcPct val="120350"/>
              </a:lnSpc>
            </a:pP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부분을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 </a:t>
            </a:r>
            <a:r>
              <a:rPr lang="ko-KR" sz="1600" b="0" i="0" u="none" strike="noStrike">
                <a:solidFill>
                  <a:srgbClr val="556B73"/>
                </a:solidFill>
                <a:ea typeface="Pretendard Light"/>
              </a:rPr>
              <a:t>설명해주세요</a:t>
            </a:r>
            <a:r>
              <a:rPr lang="en-US" sz="1600" b="0" i="0" u="none" strike="noStrike">
                <a:solidFill>
                  <a:srgbClr val="556B73"/>
                </a:solidFill>
                <a:latin typeface="Pretendard Light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30300" y="7175500"/>
            <a:ext cx="22352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56B73"/>
                </a:solidFill>
                <a:latin typeface="SB AggroOTF Medium"/>
              </a:rPr>
              <a:t>REPORT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5080000"/>
            <a:ext cx="1498600" cy="1498600"/>
          </a:xfrm>
          <a:prstGeom prst="rect">
            <a:avLst/>
          </a:prstGeom>
          <a:effectLst>
            <a:outerShdw blurRad="22449" dir="2700000">
              <a:srgbClr val="000000">
                <a:alpha val="13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0500" y="5194300"/>
            <a:ext cx="1346200" cy="1346200"/>
          </a:xfrm>
          <a:prstGeom prst="rect">
            <a:avLst/>
          </a:prstGeom>
          <a:effectLst>
            <a:outerShdw blurRad="17980" dir="2700000">
              <a:srgbClr val="000000">
                <a:alpha val="21000"/>
              </a:srgbClr>
            </a:outerShdw>
          </a:effec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2700000">
            <a:off x="10490200" y="5283200"/>
            <a:ext cx="1155700" cy="1155700"/>
          </a:xfrm>
          <a:prstGeom prst="rect">
            <a:avLst/>
          </a:prstGeom>
          <a:effectLst>
            <a:outerShdw blurRad="13284" dir="5400000">
              <a:srgbClr val="000000">
                <a:alpha val="20000"/>
              </a:srgbClr>
            </a:outerShdw>
          </a:effectLst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00200" y="5283200"/>
            <a:ext cx="1295400" cy="1295400"/>
          </a:xfrm>
          <a:prstGeom prst="rect">
            <a:avLst/>
          </a:prstGeom>
          <a:effectLst>
            <a:outerShdw blurRad="16768" dir="2700000">
              <a:srgbClr val="000000">
                <a:alpha val="13000"/>
              </a:srgbClr>
            </a:outerShdw>
          </a:effectLst>
        </p:spPr>
      </p:pic>
      <p:sp>
        <p:nvSpPr>
          <p:cNvPr id="23" name="TextBox 23"/>
          <p:cNvSpPr txBox="1"/>
          <p:nvPr/>
        </p:nvSpPr>
        <p:spPr>
          <a:xfrm>
            <a:off x="5676900" y="9004300"/>
            <a:ext cx="69215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200" b="0" i="0" u="none" strike="noStrike" spc="100">
                <a:solidFill>
                  <a:srgbClr val="83959E">
                    <a:alpha val="50980"/>
                  </a:srgbClr>
                </a:solidFill>
                <a:latin typeface="Pretendard Medium"/>
              </a:rPr>
              <a:t>P 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321300" y="3810000"/>
            <a:ext cx="7645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58530"/>
              </a:lnSpc>
            </a:pP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해당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페이지에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대한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간단한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내용을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 </a:t>
            </a:r>
            <a:r>
              <a:rPr lang="ko-KR" sz="1600" b="0" i="0" u="none" strike="noStrike" spc="-100">
                <a:solidFill>
                  <a:srgbClr val="3F5158"/>
                </a:solidFill>
                <a:ea typeface="Pretendard Light"/>
              </a:rPr>
              <a:t>적어주세요</a:t>
            </a:r>
            <a:r>
              <a:rPr lang="en-US" sz="1600" b="0" i="0" u="none" strike="noStrike" spc="-100">
                <a:solidFill>
                  <a:srgbClr val="3F5158"/>
                </a:solidFill>
                <a:latin typeface="Pretendard Light"/>
              </a:rPr>
              <a:t>.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1130</Words>
  <Application>Microsoft Office PowerPoint</Application>
  <PresentationFormat>사용자 지정</PresentationFormat>
  <Paragraphs>306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5" baseType="lpstr">
      <vt:lpstr>NanumSquareRoundOTF ExtraBold</vt:lpstr>
      <vt:lpstr>Noto Sans CJK KR Bold</vt:lpstr>
      <vt:lpstr>Noto Sans CJK KR Medium</vt:lpstr>
      <vt:lpstr>Pretendard Bold</vt:lpstr>
      <vt:lpstr>Pretendard ExtraBold</vt:lpstr>
      <vt:lpstr>Pretendard Light</vt:lpstr>
      <vt:lpstr>Pretendard Medium</vt:lpstr>
      <vt:lpstr>Pretendard Regular</vt:lpstr>
      <vt:lpstr>Pretendard SemiBold</vt:lpstr>
      <vt:lpstr>SB AggroOTF Light</vt:lpstr>
      <vt:lpstr>SB AggroOTF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aiot28</dc:creator>
  <cp:lastModifiedBy>IOT</cp:lastModifiedBy>
  <cp:revision>23</cp:revision>
  <dcterms:created xsi:type="dcterms:W3CDTF">2006-08-16T00:00:00Z</dcterms:created>
  <dcterms:modified xsi:type="dcterms:W3CDTF">2024-06-26T07:49:38Z</dcterms:modified>
</cp:coreProperties>
</file>