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1" r:id="rId2"/>
    <p:sldId id="278" r:id="rId3"/>
    <p:sldId id="279" r:id="rId4"/>
    <p:sldId id="277" r:id="rId5"/>
    <p:sldId id="280" r:id="rId6"/>
    <p:sldId id="281" r:id="rId7"/>
    <p:sldId id="287" r:id="rId8"/>
    <p:sldId id="268" r:id="rId9"/>
    <p:sldId id="288" r:id="rId10"/>
    <p:sldId id="289" r:id="rId11"/>
    <p:sldId id="290" r:id="rId12"/>
    <p:sldId id="292" r:id="rId13"/>
    <p:sldId id="293" r:id="rId14"/>
    <p:sldId id="294" r:id="rId15"/>
    <p:sldId id="295" r:id="rId16"/>
    <p:sldId id="297" r:id="rId17"/>
    <p:sldId id="263" r:id="rId18"/>
    <p:sldId id="296" r:id="rId19"/>
    <p:sldId id="299" r:id="rId20"/>
    <p:sldId id="300" r:id="rId21"/>
    <p:sldId id="272" r:id="rId22"/>
    <p:sldId id="298" r:id="rId23"/>
    <p:sldId id="269" r:id="rId24"/>
    <p:sldId id="267" r:id="rId25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9" autoAdjust="0"/>
    <p:restoredTop sz="94622" autoAdjust="0"/>
  </p:normalViewPr>
  <p:slideViewPr>
    <p:cSldViewPr>
      <p:cViewPr varScale="1">
        <p:scale>
          <a:sx n="54" d="100"/>
          <a:sy n="54" d="100"/>
        </p:scale>
        <p:origin x="63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A83C3-07BE-48A3-9120-4F935DC98AEA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11FDC-F6BA-41BC-91B4-E54C45642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798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11FDC-F6BA-41BC-91B4-E54C45642E8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913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11FDC-F6BA-41BC-91B4-E54C45642E8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74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3" Type="http://schemas.openxmlformats.org/officeDocument/2006/relationships/image" Target="../media/image42.png"/><Relationship Id="rId7" Type="http://schemas.openxmlformats.org/officeDocument/2006/relationships/image" Target="../media/image4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jpeg"/><Relationship Id="rId5" Type="http://schemas.openxmlformats.org/officeDocument/2006/relationships/image" Target="../media/image44.jpe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42.png"/><Relationship Id="rId7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8.png"/><Relationship Id="rId7" Type="http://schemas.openxmlformats.org/officeDocument/2006/relationships/image" Target="../media/image7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82.png"/><Relationship Id="rId4" Type="http://schemas.openxmlformats.org/officeDocument/2006/relationships/image" Target="../media/image61.png"/><Relationship Id="rId9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microsoft.com/office/2007/relationships/hdphoto" Target="../media/hdphoto1.wdp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5.png"/><Relationship Id="rId7" Type="http://schemas.openxmlformats.org/officeDocument/2006/relationships/image" Target="../media/image3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eg"/><Relationship Id="rId5" Type="http://schemas.microsoft.com/office/2007/relationships/hdphoto" Target="../media/hdphoto2.wdp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393700"/>
            <a:ext cx="17094200" cy="9486900"/>
          </a:xfrm>
          <a:prstGeom prst="rect">
            <a:avLst/>
          </a:prstGeom>
          <a:effectLst>
            <a:outerShdw blurRad="448595" dir="2700000">
              <a:srgbClr val="556B73">
                <a:alpha val="41000"/>
              </a:srgbClr>
            </a:outerShdw>
          </a:effectLst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sp>
        <p:nvSpPr>
          <p:cNvPr id="1042" name="TextBox 3">
            <a:extLst>
              <a:ext uri="{FF2B5EF4-FFF2-40B4-BE49-F238E27FC236}">
                <a16:creationId xmlns:a16="http://schemas.microsoft.com/office/drawing/2014/main" id="{59B1DF0D-ACF0-354A-EB84-17361817F9C3}"/>
              </a:ext>
            </a:extLst>
          </p:cNvPr>
          <p:cNvSpPr txBox="1"/>
          <p:nvPr/>
        </p:nvSpPr>
        <p:spPr>
          <a:xfrm>
            <a:off x="13271500" y="2552700"/>
            <a:ext cx="44196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1400" spc="400" dirty="0">
                <a:latin typeface="Noto Sans CJK KR Bold"/>
              </a:rPr>
              <a:t>[Intel] </a:t>
            </a:r>
            <a:r>
              <a:rPr lang="en-US" altLang="ko-KR" sz="1400" spc="400" dirty="0">
                <a:latin typeface="Noto Sans CJK KR Bold"/>
              </a:rPr>
              <a:t>AI S/W </a:t>
            </a:r>
            <a:r>
              <a:rPr lang="ko-KR" altLang="en-US" sz="1400" spc="400" dirty="0">
                <a:latin typeface="Noto Sans CJK KR Bold"/>
              </a:rPr>
              <a:t>아카데미 </a:t>
            </a:r>
            <a:r>
              <a:rPr lang="en-US" altLang="ko-KR" sz="1400" spc="400" dirty="0">
                <a:latin typeface="Noto Sans CJK KR Bold"/>
              </a:rPr>
              <a:t>4</a:t>
            </a:r>
            <a:r>
              <a:rPr lang="ko-KR" altLang="en-US" sz="1400" spc="400" dirty="0">
                <a:latin typeface="Noto Sans CJK KR Bold"/>
              </a:rPr>
              <a:t>기</a:t>
            </a:r>
            <a:endParaRPr lang="en-US" sz="1400" b="0" i="0" u="none" strike="noStrike" spc="400" dirty="0">
              <a:latin typeface="Noto Sans CJK KR Bold"/>
            </a:endParaRPr>
          </a:p>
        </p:txBody>
      </p:sp>
      <p:pic>
        <p:nvPicPr>
          <p:cNvPr id="1045" name="Picture 5">
            <a:extLst>
              <a:ext uri="{FF2B5EF4-FFF2-40B4-BE49-F238E27FC236}">
                <a16:creationId xmlns:a16="http://schemas.microsoft.com/office/drawing/2014/main" id="{0F894666-4D1D-DFF2-A5CF-237CB0DF0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8604823"/>
            <a:ext cx="2209800" cy="482600"/>
          </a:xfrm>
          <a:prstGeom prst="rect">
            <a:avLst/>
          </a:prstGeom>
        </p:spPr>
      </p:pic>
      <p:sp>
        <p:nvSpPr>
          <p:cNvPr id="1047" name="TextBox 8">
            <a:extLst>
              <a:ext uri="{FF2B5EF4-FFF2-40B4-BE49-F238E27FC236}">
                <a16:creationId xmlns:a16="http://schemas.microsoft.com/office/drawing/2014/main" id="{81DA896E-46D8-B48F-2A4E-8D85441898DA}"/>
              </a:ext>
            </a:extLst>
          </p:cNvPr>
          <p:cNvSpPr txBox="1"/>
          <p:nvPr/>
        </p:nvSpPr>
        <p:spPr>
          <a:xfrm>
            <a:off x="6667500" y="7772400"/>
            <a:ext cx="5461000" cy="55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73470"/>
              </a:lnSpc>
            </a:pPr>
            <a:endParaRPr lang="en-US" sz="1300" b="0" i="0" u="none" strike="noStrike" spc="300" dirty="0">
              <a:solidFill>
                <a:srgbClr val="556B73"/>
              </a:solidFill>
              <a:latin typeface="Pretendard Regular"/>
            </a:endParaRPr>
          </a:p>
        </p:txBody>
      </p:sp>
      <p:pic>
        <p:nvPicPr>
          <p:cNvPr id="1056" name="Picture 2">
            <a:extLst>
              <a:ext uri="{FF2B5EF4-FFF2-40B4-BE49-F238E27FC236}">
                <a16:creationId xmlns:a16="http://schemas.microsoft.com/office/drawing/2014/main" id="{888D2E86-4297-4A2C-F037-95C0ED7BC34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3742" y="2946847"/>
            <a:ext cx="7112308" cy="6096251"/>
          </a:xfrm>
          <a:prstGeom prst="rect">
            <a:avLst/>
          </a:prstGeom>
        </p:spPr>
      </p:pic>
      <p:sp>
        <p:nvSpPr>
          <p:cNvPr id="1052" name="TextBox 13">
            <a:extLst>
              <a:ext uri="{FF2B5EF4-FFF2-40B4-BE49-F238E27FC236}">
                <a16:creationId xmlns:a16="http://schemas.microsoft.com/office/drawing/2014/main" id="{FE57F9EF-0C97-A5E6-AE84-D3E8E89F1B94}"/>
              </a:ext>
            </a:extLst>
          </p:cNvPr>
          <p:cNvSpPr txBox="1"/>
          <p:nvPr/>
        </p:nvSpPr>
        <p:spPr>
          <a:xfrm>
            <a:off x="2933700" y="19431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www.</a:t>
            </a:r>
            <a:r>
              <a:rPr lang="ko-KR" altLang="en-US" sz="1200" spc="200" dirty="0" err="1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고픈비노</a:t>
            </a: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.com</a:t>
            </a:r>
          </a:p>
        </p:txBody>
      </p:sp>
      <p:sp>
        <p:nvSpPr>
          <p:cNvPr id="1053" name="TextBox 3">
            <a:extLst>
              <a:ext uri="{FF2B5EF4-FFF2-40B4-BE49-F238E27FC236}">
                <a16:creationId xmlns:a16="http://schemas.microsoft.com/office/drawing/2014/main" id="{688B4157-1550-9B73-6D2D-853B7CB6B601}"/>
              </a:ext>
            </a:extLst>
          </p:cNvPr>
          <p:cNvSpPr txBox="1"/>
          <p:nvPr/>
        </p:nvSpPr>
        <p:spPr>
          <a:xfrm>
            <a:off x="693951" y="8604823"/>
            <a:ext cx="44196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endParaRPr lang="en-US" sz="1400" b="0" i="0" u="none" strike="noStrike" spc="400" dirty="0">
              <a:solidFill>
                <a:srgbClr val="556B73"/>
              </a:solidFill>
              <a:latin typeface="Noto Sans CJK KR Bold"/>
            </a:endParaRPr>
          </a:p>
        </p:txBody>
      </p:sp>
      <p:pic>
        <p:nvPicPr>
          <p:cNvPr id="1059" name="Picture 5">
            <a:extLst>
              <a:ext uri="{FF2B5EF4-FFF2-40B4-BE49-F238E27FC236}">
                <a16:creationId xmlns:a16="http://schemas.microsoft.com/office/drawing/2014/main" id="{0996BDD7-4C7D-312A-7C91-2FB559046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948" y="8606861"/>
            <a:ext cx="3651452" cy="482600"/>
          </a:xfrm>
          <a:prstGeom prst="rect">
            <a:avLst/>
          </a:prstGeom>
        </p:spPr>
      </p:pic>
      <p:sp>
        <p:nvSpPr>
          <p:cNvPr id="1061" name="TextBox 1060">
            <a:extLst>
              <a:ext uri="{FF2B5EF4-FFF2-40B4-BE49-F238E27FC236}">
                <a16:creationId xmlns:a16="http://schemas.microsoft.com/office/drawing/2014/main" id="{ED235C93-3BB4-57D5-5E32-307A73AF4F21}"/>
              </a:ext>
            </a:extLst>
          </p:cNvPr>
          <p:cNvSpPr txBox="1"/>
          <p:nvPr/>
        </p:nvSpPr>
        <p:spPr>
          <a:xfrm>
            <a:off x="6029894" y="4059405"/>
            <a:ext cx="65200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모</a:t>
            </a:r>
            <a:r>
              <a:rPr lang="ko-KR" alt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sz="9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모</a:t>
            </a:r>
            <a:endParaRPr lang="en-US" altLang="ko-KR" sz="96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algn="ctr"/>
            <a:r>
              <a:rPr lang="en-US" altLang="ko-KR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(</a:t>
            </a:r>
            <a:r>
              <a:rPr lang="ko-KR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모두의 모니터</a:t>
            </a:r>
            <a:r>
              <a:rPr lang="en-US" altLang="ko-KR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)</a:t>
            </a:r>
            <a:r>
              <a:rPr lang="ko-KR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ECCD4791-76F3-E6A9-4DC8-B05B5BC76466}"/>
              </a:ext>
            </a:extLst>
          </p:cNvPr>
          <p:cNvSpPr txBox="1"/>
          <p:nvPr/>
        </p:nvSpPr>
        <p:spPr>
          <a:xfrm>
            <a:off x="6249640" y="6367030"/>
            <a:ext cx="60805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latin typeface="+mn-ea"/>
              </a:rPr>
              <a:t>AI</a:t>
            </a:r>
            <a:r>
              <a:rPr lang="ko-KR" altLang="en-US" sz="2600" dirty="0">
                <a:latin typeface="+mn-ea"/>
              </a:rPr>
              <a:t>를 이용한 스마트 모니터 제어 시스템</a:t>
            </a:r>
          </a:p>
        </p:txBody>
      </p:sp>
      <p:sp>
        <p:nvSpPr>
          <p:cNvPr id="1058" name="TextBox 3">
            <a:extLst>
              <a:ext uri="{FF2B5EF4-FFF2-40B4-BE49-F238E27FC236}">
                <a16:creationId xmlns:a16="http://schemas.microsoft.com/office/drawing/2014/main" id="{15C5BCF5-F416-0B2D-239B-318C22B2A7A8}"/>
              </a:ext>
            </a:extLst>
          </p:cNvPr>
          <p:cNvSpPr txBox="1"/>
          <p:nvPr/>
        </p:nvSpPr>
        <p:spPr>
          <a:xfrm>
            <a:off x="1577619" y="8698578"/>
            <a:ext cx="6318452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16199"/>
              </a:lnSpc>
            </a:pPr>
            <a:r>
              <a:rPr lang="en-US" sz="1400" b="1" i="0" u="none" strike="noStrike" spc="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Team. </a:t>
            </a:r>
            <a:r>
              <a:rPr lang="ko-KR" altLang="en-US" sz="1400" b="1" i="0" u="none" strike="noStrike" spc="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고픈비노</a:t>
            </a:r>
            <a:r>
              <a:rPr lang="ko-KR" altLang="en-US" sz="1400" b="1" i="0" u="none" strike="noStrike" spc="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김기훈</a:t>
            </a:r>
            <a:r>
              <a:rPr lang="en-US" altLang="ko-KR" sz="1400" b="1" i="0" u="none" strike="noStrike" spc="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spc="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이지원</a:t>
            </a:r>
            <a:r>
              <a:rPr lang="en-US" altLang="ko-KR" sz="1400" b="1" spc="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spc="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정희중</a:t>
            </a:r>
            <a:r>
              <a:rPr lang="en-US" altLang="ko-KR" sz="1400" b="1" spc="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spc="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최재혁</a:t>
            </a:r>
            <a:endParaRPr lang="en-US" altLang="ko-KR" sz="1400" b="1" i="0" u="none" strike="noStrike" spc="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>
              <a:lnSpc>
                <a:spcPct val="116199"/>
              </a:lnSpc>
            </a:pPr>
            <a:endParaRPr lang="en-US" sz="1400" b="1" i="0" u="none" strike="noStrike" spc="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393700"/>
            <a:ext cx="17094200" cy="9486900"/>
          </a:xfrm>
          <a:prstGeom prst="rect">
            <a:avLst/>
          </a:prstGeom>
          <a:effectLst>
            <a:outerShdw blurRad="448595" dir="2700000">
              <a:srgbClr val="556B73">
                <a:alpha val="41000"/>
              </a:srgbClr>
            </a:outerShdw>
          </a:effectLst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7DABED9-F324-FCF3-A5D2-AC9A21891864}"/>
              </a:ext>
            </a:extLst>
          </p:cNvPr>
          <p:cNvSpPr txBox="1"/>
          <p:nvPr/>
        </p:nvSpPr>
        <p:spPr>
          <a:xfrm>
            <a:off x="1521339" y="2739596"/>
            <a:ext cx="35990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1. </a:t>
            </a:r>
            <a:r>
              <a:rPr lang="ko-KR" alt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개발 일정</a:t>
            </a:r>
          </a:p>
        </p:txBody>
      </p:sp>
      <p:sp>
        <p:nvSpPr>
          <p:cNvPr id="49" name="TextBox 13">
            <a:extLst>
              <a:ext uri="{FF2B5EF4-FFF2-40B4-BE49-F238E27FC236}">
                <a16:creationId xmlns:a16="http://schemas.microsoft.com/office/drawing/2014/main" id="{5B81F7B4-2FF6-B41E-FD0E-8804D637B550}"/>
              </a:ext>
            </a:extLst>
          </p:cNvPr>
          <p:cNvSpPr txBox="1"/>
          <p:nvPr/>
        </p:nvSpPr>
        <p:spPr>
          <a:xfrm>
            <a:off x="2933700" y="19431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www.</a:t>
            </a:r>
            <a:r>
              <a:rPr lang="ko-KR" altLang="en-US" sz="1200" spc="200" dirty="0" err="1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고픈비노</a:t>
            </a: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.com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1505C3-6A55-4522-B791-8FB16A2A0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708400"/>
            <a:ext cx="11591925" cy="53244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983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393700"/>
            <a:ext cx="17094200" cy="9486900"/>
          </a:xfrm>
          <a:prstGeom prst="rect">
            <a:avLst/>
          </a:prstGeom>
          <a:effectLst>
            <a:outerShdw blurRad="448595" dir="2700000">
              <a:srgbClr val="556B73">
                <a:alpha val="41000"/>
              </a:srgbClr>
            </a:outerShdw>
          </a:effectLst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7DABED9-F324-FCF3-A5D2-AC9A21891864}"/>
              </a:ext>
            </a:extLst>
          </p:cNvPr>
          <p:cNvSpPr txBox="1"/>
          <p:nvPr/>
        </p:nvSpPr>
        <p:spPr>
          <a:xfrm>
            <a:off x="1521339" y="2739596"/>
            <a:ext cx="35990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2. </a:t>
            </a:r>
            <a:r>
              <a:rPr lang="ko-KR" alt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모델 구성</a:t>
            </a:r>
          </a:p>
        </p:txBody>
      </p:sp>
      <p:sp>
        <p:nvSpPr>
          <p:cNvPr id="49" name="TextBox 13">
            <a:extLst>
              <a:ext uri="{FF2B5EF4-FFF2-40B4-BE49-F238E27FC236}">
                <a16:creationId xmlns:a16="http://schemas.microsoft.com/office/drawing/2014/main" id="{5B81F7B4-2FF6-B41E-FD0E-8804D637B550}"/>
              </a:ext>
            </a:extLst>
          </p:cNvPr>
          <p:cNvSpPr txBox="1"/>
          <p:nvPr/>
        </p:nvSpPr>
        <p:spPr>
          <a:xfrm>
            <a:off x="2933700" y="19431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www.</a:t>
            </a:r>
            <a:r>
              <a:rPr lang="ko-KR" altLang="en-US" sz="1200" spc="200" dirty="0" err="1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고픈비노</a:t>
            </a: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.com</a:t>
            </a:r>
          </a:p>
        </p:txBody>
      </p:sp>
    </p:spTree>
    <p:extLst>
      <p:ext uri="{BB962C8B-B14F-4D97-AF65-F5344CB8AC3E}">
        <p14:creationId xmlns:p14="http://schemas.microsoft.com/office/powerpoint/2010/main" val="391037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350838"/>
            <a:ext cx="17094200" cy="9486900"/>
          </a:xfrm>
          <a:prstGeom prst="rect">
            <a:avLst/>
          </a:prstGeom>
          <a:effectLst>
            <a:outerShdw blurRad="448595" dir="2700000">
              <a:srgbClr val="556B73">
                <a:alpha val="41000"/>
              </a:srgbClr>
            </a:outerShdw>
          </a:effectLst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sp>
        <p:nvSpPr>
          <p:cNvPr id="49" name="TextBox 13">
            <a:extLst>
              <a:ext uri="{FF2B5EF4-FFF2-40B4-BE49-F238E27FC236}">
                <a16:creationId xmlns:a16="http://schemas.microsoft.com/office/drawing/2014/main" id="{5B81F7B4-2FF6-B41E-FD0E-8804D637B550}"/>
              </a:ext>
            </a:extLst>
          </p:cNvPr>
          <p:cNvSpPr txBox="1"/>
          <p:nvPr/>
        </p:nvSpPr>
        <p:spPr>
          <a:xfrm>
            <a:off x="2933700" y="19431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www.</a:t>
            </a:r>
            <a:r>
              <a:rPr lang="ko-KR" altLang="en-US" sz="1200" spc="200" dirty="0" err="1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고픈비노</a:t>
            </a: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9913EB-0E0B-4AFB-8C59-391A8AF5A74C}"/>
              </a:ext>
            </a:extLst>
          </p:cNvPr>
          <p:cNvSpPr txBox="1"/>
          <p:nvPr/>
        </p:nvSpPr>
        <p:spPr>
          <a:xfrm>
            <a:off x="1521339" y="2739596"/>
            <a:ext cx="3735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3. H/W </a:t>
            </a:r>
            <a:r>
              <a:rPr lang="ko-KR" alt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제작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1A6F79A4-0E7B-4991-83A3-BFAA7D1AD31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1435100" y="4151189"/>
            <a:ext cx="3695700" cy="4637211"/>
          </a:xfrm>
          <a:prstGeom prst="rect">
            <a:avLst/>
          </a:prstGeom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BF5F73EF-E9AA-47A0-A954-9DC3818ADF7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5372100" y="4151189"/>
            <a:ext cx="3695700" cy="4637211"/>
          </a:xfrm>
          <a:prstGeom prst="rect">
            <a:avLst/>
          </a:prstGeom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DB2D29F2-ADB6-4FD6-8183-8FECD729EBB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9220200" y="4151189"/>
            <a:ext cx="3695700" cy="4637211"/>
          </a:xfrm>
          <a:prstGeom prst="rect">
            <a:avLst/>
          </a:prstGeom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9D49B9F4-B77A-45DD-A38A-237DF60176F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13093700" y="4152987"/>
            <a:ext cx="3695700" cy="4610013"/>
          </a:xfrm>
          <a:prstGeom prst="rect">
            <a:avLst/>
          </a:prstGeom>
        </p:spPr>
      </p:pic>
      <p:sp>
        <p:nvSpPr>
          <p:cNvPr id="16" name="TextBox 11">
            <a:extLst>
              <a:ext uri="{FF2B5EF4-FFF2-40B4-BE49-F238E27FC236}">
                <a16:creationId xmlns:a16="http://schemas.microsoft.com/office/drawing/2014/main" id="{3A743825-D176-4050-8F4F-D467906C4247}"/>
              </a:ext>
            </a:extLst>
          </p:cNvPr>
          <p:cNvSpPr txBox="1"/>
          <p:nvPr/>
        </p:nvSpPr>
        <p:spPr>
          <a:xfrm>
            <a:off x="1981200" y="7912100"/>
            <a:ext cx="27178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350"/>
              </a:lnSpc>
            </a:pPr>
            <a:r>
              <a:rPr lang="ko-KR" altLang="en-US" sz="1600" dirty="0">
                <a:latin typeface="+mn-ea"/>
              </a:rPr>
              <a:t>설계 도면에 맞춰 폼보드를 정확한 형태로 커팅</a:t>
            </a:r>
            <a:endParaRPr lang="en-US" sz="1600" b="0" i="0" u="none" strike="noStrike" dirty="0">
              <a:solidFill>
                <a:srgbClr val="556B73"/>
              </a:solidFill>
              <a:latin typeface="+mn-ea"/>
            </a:endParaRP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D3E24431-3078-4100-A19F-A8566FDA44CA}"/>
              </a:ext>
            </a:extLst>
          </p:cNvPr>
          <p:cNvSpPr txBox="1"/>
          <p:nvPr/>
        </p:nvSpPr>
        <p:spPr>
          <a:xfrm>
            <a:off x="2082800" y="7340600"/>
            <a:ext cx="25146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400" b="0" i="0" u="none" strike="noStrike" dirty="0" err="1">
                <a:solidFill>
                  <a:srgbClr val="7030A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폼보드</a:t>
            </a:r>
            <a:r>
              <a:rPr lang="ko-KR" altLang="en-US" sz="2400" b="0" i="0" u="none" strike="noStrike" dirty="0">
                <a:solidFill>
                  <a:srgbClr val="7030A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재단</a:t>
            </a:r>
            <a:endParaRPr lang="en-US" sz="2400" b="0" i="0" u="none" strike="noStrike" dirty="0">
              <a:solidFill>
                <a:srgbClr val="7030A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CD831CD7-B32C-4685-90E8-AAC2A8B2539F}"/>
              </a:ext>
            </a:extLst>
          </p:cNvPr>
          <p:cNvSpPr txBox="1"/>
          <p:nvPr/>
        </p:nvSpPr>
        <p:spPr>
          <a:xfrm>
            <a:off x="5854700" y="7912100"/>
            <a:ext cx="27178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350"/>
              </a:lnSpc>
            </a:pPr>
            <a:r>
              <a:rPr lang="ko-KR" altLang="en-US" sz="1600" dirty="0">
                <a:latin typeface="+mn-ea"/>
              </a:rPr>
              <a:t>설계에 맞춰 폼보드를 </a:t>
            </a:r>
            <a:r>
              <a:rPr lang="ko-KR" altLang="en-US" sz="1600" dirty="0" err="1">
                <a:latin typeface="+mn-ea"/>
              </a:rPr>
              <a:t>글루건으로</a:t>
            </a:r>
            <a:r>
              <a:rPr lang="ko-KR" altLang="en-US" sz="1600" dirty="0">
                <a:latin typeface="+mn-ea"/>
              </a:rPr>
              <a:t> 접합</a:t>
            </a:r>
            <a:endParaRPr lang="en-US" sz="1600" b="0" i="0" u="none" strike="noStrike" dirty="0">
              <a:solidFill>
                <a:srgbClr val="556B73"/>
              </a:solidFill>
              <a:latin typeface="+mn-ea"/>
            </a:endParaRP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69C5F5CB-3DD7-4B51-8839-6648773E0BC5}"/>
              </a:ext>
            </a:extLst>
          </p:cNvPr>
          <p:cNvSpPr txBox="1"/>
          <p:nvPr/>
        </p:nvSpPr>
        <p:spPr>
          <a:xfrm>
            <a:off x="6210300" y="7340600"/>
            <a:ext cx="20193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400" b="0" i="0" u="none" strike="noStrike" dirty="0" err="1">
                <a:solidFill>
                  <a:srgbClr val="7030A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폼보드</a:t>
            </a:r>
            <a:r>
              <a:rPr lang="ko-KR" altLang="en-US" sz="2400" b="0" i="0" u="none" strike="noStrike" dirty="0">
                <a:solidFill>
                  <a:srgbClr val="7030A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접합</a:t>
            </a:r>
            <a:endParaRPr lang="en-US" sz="2400" b="0" i="0" u="none" strike="noStrike" dirty="0">
              <a:solidFill>
                <a:srgbClr val="7030A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4132EC31-4B3E-45D6-BD78-700E53C3BDB7}"/>
              </a:ext>
            </a:extLst>
          </p:cNvPr>
          <p:cNvSpPr txBox="1"/>
          <p:nvPr/>
        </p:nvSpPr>
        <p:spPr>
          <a:xfrm>
            <a:off x="9715500" y="7912100"/>
            <a:ext cx="27178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350"/>
              </a:lnSpc>
            </a:pPr>
            <a:r>
              <a:rPr lang="ko-KR" altLang="en-US" sz="1600" dirty="0">
                <a:latin typeface="+mn-ea"/>
              </a:rPr>
              <a:t>제작된 </a:t>
            </a:r>
            <a:r>
              <a:rPr lang="ko-KR" altLang="en-US" sz="1600" dirty="0" err="1">
                <a:latin typeface="+mn-ea"/>
              </a:rPr>
              <a:t>폼보드</a:t>
            </a:r>
            <a:r>
              <a:rPr lang="ko-KR" altLang="en-US" sz="1600" dirty="0">
                <a:latin typeface="+mn-ea"/>
              </a:rPr>
              <a:t> 틀에 </a:t>
            </a:r>
            <a:endParaRPr lang="en-US" altLang="ko-KR" sz="1600" dirty="0">
              <a:latin typeface="+mn-ea"/>
            </a:endParaRPr>
          </a:p>
          <a:p>
            <a:pPr lvl="0" algn="ctr">
              <a:lnSpc>
                <a:spcPct val="120350"/>
              </a:lnSpc>
            </a:pPr>
            <a:r>
              <a:rPr lang="ko-KR" altLang="en-US" sz="1600" dirty="0" err="1">
                <a:latin typeface="+mn-ea"/>
              </a:rPr>
              <a:t>서보모터</a:t>
            </a:r>
            <a:r>
              <a:rPr lang="ko-KR" altLang="en-US" sz="1600" dirty="0">
                <a:latin typeface="+mn-ea"/>
              </a:rPr>
              <a:t> 설치</a:t>
            </a:r>
            <a:endParaRPr lang="en-US" sz="1600" b="0" i="0" u="none" strike="noStrike" dirty="0">
              <a:solidFill>
                <a:srgbClr val="556B73"/>
              </a:solidFill>
              <a:latin typeface="+mn-ea"/>
            </a:endParaRPr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8F7EB8A7-2DE8-41A2-A344-3CCCC0BBCC85}"/>
              </a:ext>
            </a:extLst>
          </p:cNvPr>
          <p:cNvSpPr txBox="1"/>
          <p:nvPr/>
        </p:nvSpPr>
        <p:spPr>
          <a:xfrm>
            <a:off x="10045700" y="7340600"/>
            <a:ext cx="20447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400" b="0" i="0" u="none" strike="noStrike" dirty="0" err="1">
                <a:solidFill>
                  <a:srgbClr val="7030A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서보모터</a:t>
            </a:r>
            <a:r>
              <a:rPr lang="ko-KR" altLang="en-US" sz="2400" b="0" i="0" u="none" strike="noStrike" dirty="0">
                <a:solidFill>
                  <a:srgbClr val="7030A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설치</a:t>
            </a:r>
            <a:endParaRPr lang="en-US" sz="2400" b="0" i="0" u="none" strike="noStrike" dirty="0">
              <a:solidFill>
                <a:srgbClr val="7030A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AD1E42ED-31D8-40FF-9D04-D573AB0EB6E7}"/>
              </a:ext>
            </a:extLst>
          </p:cNvPr>
          <p:cNvSpPr txBox="1"/>
          <p:nvPr/>
        </p:nvSpPr>
        <p:spPr>
          <a:xfrm>
            <a:off x="13589000" y="7912100"/>
            <a:ext cx="27178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350"/>
              </a:lnSpc>
            </a:pPr>
            <a:r>
              <a:rPr lang="ko-KR" altLang="en-US" sz="1600" dirty="0" err="1">
                <a:latin typeface="+mn-ea"/>
              </a:rPr>
              <a:t>브레드보드에</a:t>
            </a:r>
            <a:r>
              <a:rPr lang="ko-KR" altLang="en-US" sz="1600" dirty="0">
                <a:latin typeface="+mn-ea"/>
              </a:rPr>
              <a:t> 전체 시스템 회로 구성</a:t>
            </a:r>
            <a:endParaRPr lang="en-US" sz="1600" b="0" i="0" u="none" strike="noStrike" dirty="0">
              <a:solidFill>
                <a:srgbClr val="556B73"/>
              </a:solidFill>
              <a:latin typeface="+mn-ea"/>
            </a:endParaRP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BDB17C1E-1A3A-4198-8DBF-6806BA9A20F6}"/>
              </a:ext>
            </a:extLst>
          </p:cNvPr>
          <p:cNvSpPr txBox="1"/>
          <p:nvPr/>
        </p:nvSpPr>
        <p:spPr>
          <a:xfrm>
            <a:off x="13830300" y="7175500"/>
            <a:ext cx="22352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endParaRPr lang="en-US" sz="1800" b="0" i="0" u="none" strike="noStrike" dirty="0">
              <a:solidFill>
                <a:srgbClr val="556B73"/>
              </a:solidFill>
              <a:latin typeface="SB AggroOTF Medium"/>
            </a:endParaRPr>
          </a:p>
        </p:txBody>
      </p:sp>
      <p:sp>
        <p:nvSpPr>
          <p:cNvPr id="30" name="TextBox 23">
            <a:extLst>
              <a:ext uri="{FF2B5EF4-FFF2-40B4-BE49-F238E27FC236}">
                <a16:creationId xmlns:a16="http://schemas.microsoft.com/office/drawing/2014/main" id="{114A5243-D3A6-4281-8C7D-CDECA7093161}"/>
              </a:ext>
            </a:extLst>
          </p:cNvPr>
          <p:cNvSpPr txBox="1"/>
          <p:nvPr/>
        </p:nvSpPr>
        <p:spPr>
          <a:xfrm>
            <a:off x="5676900" y="90043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200" b="0" i="0" u="none" strike="noStrike" spc="100">
                <a:solidFill>
                  <a:srgbClr val="83959E">
                    <a:alpha val="50980"/>
                  </a:srgbClr>
                </a:solidFill>
                <a:latin typeface="Pretendard Medium"/>
              </a:rPr>
              <a:t>P 03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5EA1AC-E491-4C1C-980A-D599B9D454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715" y="4295500"/>
            <a:ext cx="2883007" cy="288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A0E975-BDC6-49D6-82F7-1F613BA6547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00" y="4313928"/>
            <a:ext cx="2880000" cy="2862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229F9C0-A04B-471C-AA2D-6E20BA7FD71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00" y="4295500"/>
            <a:ext cx="2880000" cy="2880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AFFFCF4B-A965-4935-991E-C8FF68CCA43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652000" y="4295500"/>
            <a:ext cx="2880000" cy="2880000"/>
          </a:xfrm>
          <a:prstGeom prst="rect">
            <a:avLst/>
          </a:prstGeom>
        </p:spPr>
      </p:pic>
      <p:sp>
        <p:nvSpPr>
          <p:cNvPr id="36" name="TextBox 16">
            <a:extLst>
              <a:ext uri="{FF2B5EF4-FFF2-40B4-BE49-F238E27FC236}">
                <a16:creationId xmlns:a16="http://schemas.microsoft.com/office/drawing/2014/main" id="{3D3CBFA5-9209-42FC-A751-E6E4EDB31504}"/>
              </a:ext>
            </a:extLst>
          </p:cNvPr>
          <p:cNvSpPr txBox="1"/>
          <p:nvPr/>
        </p:nvSpPr>
        <p:spPr>
          <a:xfrm>
            <a:off x="13925550" y="7344229"/>
            <a:ext cx="20447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400" b="0" i="0" u="none" strike="noStrike" dirty="0">
                <a:solidFill>
                  <a:srgbClr val="7030A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회로 구성</a:t>
            </a:r>
            <a:endParaRPr lang="en-US" sz="2400" b="0" i="0" u="none" strike="noStrike" dirty="0">
              <a:solidFill>
                <a:srgbClr val="7030A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567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393700"/>
            <a:ext cx="17094200" cy="9486900"/>
          </a:xfrm>
          <a:prstGeom prst="rect">
            <a:avLst/>
          </a:prstGeom>
          <a:effectLst>
            <a:outerShdw blurRad="448595" dir="2700000">
              <a:srgbClr val="556B73">
                <a:alpha val="41000"/>
              </a:srgbClr>
            </a:outerShdw>
          </a:effectLst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sp>
        <p:nvSpPr>
          <p:cNvPr id="49" name="TextBox 13">
            <a:extLst>
              <a:ext uri="{FF2B5EF4-FFF2-40B4-BE49-F238E27FC236}">
                <a16:creationId xmlns:a16="http://schemas.microsoft.com/office/drawing/2014/main" id="{5B81F7B4-2FF6-B41E-FD0E-8804D637B550}"/>
              </a:ext>
            </a:extLst>
          </p:cNvPr>
          <p:cNvSpPr txBox="1"/>
          <p:nvPr/>
        </p:nvSpPr>
        <p:spPr>
          <a:xfrm>
            <a:off x="2933700" y="19431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www.</a:t>
            </a:r>
            <a:r>
              <a:rPr lang="ko-KR" altLang="en-US" sz="1200" spc="200" dirty="0" err="1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고픈비노</a:t>
            </a: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9913EB-0E0B-4AFB-8C59-391A8AF5A74C}"/>
              </a:ext>
            </a:extLst>
          </p:cNvPr>
          <p:cNvSpPr txBox="1"/>
          <p:nvPr/>
        </p:nvSpPr>
        <p:spPr>
          <a:xfrm>
            <a:off x="1521339" y="2739596"/>
            <a:ext cx="5888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4. S/W </a:t>
            </a:r>
            <a:r>
              <a:rPr lang="ko-KR" alt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개발 및 연동</a:t>
            </a:r>
          </a:p>
        </p:txBody>
      </p:sp>
    </p:spTree>
    <p:extLst>
      <p:ext uri="{BB962C8B-B14F-4D97-AF65-F5344CB8AC3E}">
        <p14:creationId xmlns:p14="http://schemas.microsoft.com/office/powerpoint/2010/main" val="102049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393700"/>
            <a:ext cx="17094200" cy="9486900"/>
          </a:xfrm>
          <a:prstGeom prst="rect">
            <a:avLst/>
          </a:prstGeom>
          <a:effectLst>
            <a:outerShdw blurRad="448595" dir="2700000">
              <a:srgbClr val="556B73">
                <a:alpha val="41000"/>
              </a:srgbClr>
            </a:outerShdw>
          </a:effectLst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sp>
        <p:nvSpPr>
          <p:cNvPr id="49" name="TextBox 13">
            <a:extLst>
              <a:ext uri="{FF2B5EF4-FFF2-40B4-BE49-F238E27FC236}">
                <a16:creationId xmlns:a16="http://schemas.microsoft.com/office/drawing/2014/main" id="{5B81F7B4-2FF6-B41E-FD0E-8804D637B550}"/>
              </a:ext>
            </a:extLst>
          </p:cNvPr>
          <p:cNvSpPr txBox="1"/>
          <p:nvPr/>
        </p:nvSpPr>
        <p:spPr>
          <a:xfrm>
            <a:off x="2933700" y="19431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www.</a:t>
            </a:r>
            <a:r>
              <a:rPr lang="ko-KR" altLang="en-US" sz="1200" spc="200" dirty="0" err="1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고픈비노</a:t>
            </a: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9913EB-0E0B-4AFB-8C59-391A8AF5A74C}"/>
              </a:ext>
            </a:extLst>
          </p:cNvPr>
          <p:cNvSpPr txBox="1"/>
          <p:nvPr/>
        </p:nvSpPr>
        <p:spPr>
          <a:xfrm>
            <a:off x="1521339" y="2739596"/>
            <a:ext cx="54457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5. </a:t>
            </a:r>
            <a:r>
              <a:rPr lang="ko-KR" alt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알고리즘 흐름도</a:t>
            </a:r>
          </a:p>
        </p:txBody>
      </p:sp>
    </p:spTree>
    <p:extLst>
      <p:ext uri="{BB962C8B-B14F-4D97-AF65-F5344CB8AC3E}">
        <p14:creationId xmlns:p14="http://schemas.microsoft.com/office/powerpoint/2010/main" val="2207106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381000"/>
            <a:ext cx="17094200" cy="9486900"/>
          </a:xfrm>
          <a:prstGeom prst="rect">
            <a:avLst/>
          </a:prstGeom>
          <a:effectLst>
            <a:outerShdw blurRad="448595" dir="2700000">
              <a:srgbClr val="556B73">
                <a:alpha val="41000"/>
              </a:srgbClr>
            </a:outerShdw>
          </a:effectLst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sp>
        <p:nvSpPr>
          <p:cNvPr id="5" name="TextBox 13">
            <a:extLst>
              <a:ext uri="{FF2B5EF4-FFF2-40B4-BE49-F238E27FC236}">
                <a16:creationId xmlns:a16="http://schemas.microsoft.com/office/drawing/2014/main" id="{B1A11FE3-3EC9-6528-CEFE-7869748F8E11}"/>
              </a:ext>
            </a:extLst>
          </p:cNvPr>
          <p:cNvSpPr txBox="1"/>
          <p:nvPr/>
        </p:nvSpPr>
        <p:spPr>
          <a:xfrm>
            <a:off x="2933700" y="19431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www.</a:t>
            </a:r>
            <a:r>
              <a:rPr lang="ko-KR" altLang="en-US" sz="1200" spc="200" dirty="0" err="1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고픈비노</a:t>
            </a: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.com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6D2CF4-2BA4-8CD0-5F98-A04011707A05}"/>
              </a:ext>
            </a:extLst>
          </p:cNvPr>
          <p:cNvSpPr txBox="1"/>
          <p:nvPr/>
        </p:nvSpPr>
        <p:spPr>
          <a:xfrm>
            <a:off x="5702102" y="3196098"/>
            <a:ext cx="7301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4.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시연 및 개선 방향</a:t>
            </a: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6B11361C-074F-4589-83E5-B3592275D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6475271" y="6347447"/>
            <a:ext cx="1920623" cy="71799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5FDE532A-32EA-4572-9B61-6E55CC435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9794018" y="6340320"/>
            <a:ext cx="1920623" cy="71799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5EF1F620-1E3E-46CC-9F70-B53755E2A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736" y="6042089"/>
            <a:ext cx="7197872" cy="89749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D538A665-7979-49AE-8BE2-897E47532F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5166" y="5111204"/>
            <a:ext cx="1739833" cy="1739833"/>
          </a:xfrm>
          <a:prstGeom prst="rect">
            <a:avLst/>
          </a:prstGeom>
        </p:spPr>
      </p:pic>
      <p:sp>
        <p:nvSpPr>
          <p:cNvPr id="16" name="TextBox 16">
            <a:extLst>
              <a:ext uri="{FF2B5EF4-FFF2-40B4-BE49-F238E27FC236}">
                <a16:creationId xmlns:a16="http://schemas.microsoft.com/office/drawing/2014/main" id="{5B0AC0D8-D3C5-4D7A-A3E1-4201B23D468E}"/>
              </a:ext>
            </a:extLst>
          </p:cNvPr>
          <p:cNvSpPr txBox="1"/>
          <p:nvPr/>
        </p:nvSpPr>
        <p:spPr>
          <a:xfrm>
            <a:off x="6831611" y="5757634"/>
            <a:ext cx="1184687" cy="51042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880"/>
              </a:lnSpc>
            </a:pPr>
            <a:r>
              <a:rPr lang="en-US" sz="4000" b="0" i="0" u="none" strike="noStrike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9C690D14-AFC3-44EC-A296-BDB115F7E64B}"/>
              </a:ext>
            </a:extLst>
          </p:cNvPr>
          <p:cNvSpPr txBox="1"/>
          <p:nvPr/>
        </p:nvSpPr>
        <p:spPr>
          <a:xfrm>
            <a:off x="12699011" y="5734657"/>
            <a:ext cx="1184687" cy="51042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880"/>
              </a:lnSpc>
            </a:pPr>
            <a:r>
              <a:rPr lang="en-US" sz="4000" b="0" i="0" u="none" strike="noStrike" dirty="0">
                <a:solidFill>
                  <a:schemeClr val="bg1"/>
                </a:solidFill>
                <a:latin typeface="+mn-ea"/>
              </a:rPr>
              <a:t>3</a:t>
            </a:r>
          </a:p>
        </p:txBody>
      </p:sp>
      <p:pic>
        <p:nvPicPr>
          <p:cNvPr id="19" name="Picture 19">
            <a:extLst>
              <a:ext uri="{FF2B5EF4-FFF2-40B4-BE49-F238E27FC236}">
                <a16:creationId xmlns:a16="http://schemas.microsoft.com/office/drawing/2014/main" id="{054479E5-BAB9-4312-BB82-518ED7AB25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4858" y="5814886"/>
            <a:ext cx="484645" cy="48464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7B1BD9A-09B1-448D-962E-215BE394FD87}"/>
              </a:ext>
            </a:extLst>
          </p:cNvPr>
          <p:cNvSpPr txBox="1"/>
          <p:nvPr/>
        </p:nvSpPr>
        <p:spPr>
          <a:xfrm>
            <a:off x="8841520" y="5914483"/>
            <a:ext cx="430795" cy="255212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1600" i="0" u="none" strike="noStrike" dirty="0">
                <a:solidFill>
                  <a:srgbClr val="FFFFFF"/>
                </a:solidFill>
                <a:latin typeface="NanumBarunGothic"/>
              </a:rPr>
              <a:t>&gt;</a:t>
            </a:r>
          </a:p>
        </p:txBody>
      </p:sp>
      <p:pic>
        <p:nvPicPr>
          <p:cNvPr id="25" name="Picture 23">
            <a:extLst>
              <a:ext uri="{FF2B5EF4-FFF2-40B4-BE49-F238E27FC236}">
                <a16:creationId xmlns:a16="http://schemas.microsoft.com/office/drawing/2014/main" id="{157AA7C5-2EAC-494C-9F71-E7B5BE1044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55200" y="5111203"/>
            <a:ext cx="1739833" cy="1739833"/>
          </a:xfrm>
          <a:prstGeom prst="rect">
            <a:avLst/>
          </a:prstGeom>
        </p:spPr>
      </p:pic>
      <p:sp>
        <p:nvSpPr>
          <p:cNvPr id="26" name="TextBox 24">
            <a:extLst>
              <a:ext uri="{FF2B5EF4-FFF2-40B4-BE49-F238E27FC236}">
                <a16:creationId xmlns:a16="http://schemas.microsoft.com/office/drawing/2014/main" id="{0A143A6A-95EF-4CFB-B72E-DCE1EF0E59BB}"/>
              </a:ext>
            </a:extLst>
          </p:cNvPr>
          <p:cNvSpPr txBox="1"/>
          <p:nvPr/>
        </p:nvSpPr>
        <p:spPr>
          <a:xfrm>
            <a:off x="10134600" y="5676900"/>
            <a:ext cx="1184687" cy="51042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880"/>
              </a:lnSpc>
            </a:pPr>
            <a:r>
              <a:rPr lang="en-US" sz="4000" b="0" i="0" u="none" strike="noStrike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ECAE79-CA6B-458E-9836-EE75A01095E7}"/>
              </a:ext>
            </a:extLst>
          </p:cNvPr>
          <p:cNvSpPr txBox="1"/>
          <p:nvPr/>
        </p:nvSpPr>
        <p:spPr>
          <a:xfrm>
            <a:off x="9639236" y="7398119"/>
            <a:ext cx="2360804" cy="654331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2130"/>
              </a:lnSpc>
            </a:pPr>
            <a:endParaRPr lang="en-US" sz="2600" i="0" u="none" strike="noStrike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2CB2B6-03B2-467A-B631-E3F788C15C49}"/>
              </a:ext>
            </a:extLst>
          </p:cNvPr>
          <p:cNvSpPr txBox="1"/>
          <p:nvPr/>
        </p:nvSpPr>
        <p:spPr>
          <a:xfrm>
            <a:off x="11676308" y="5936644"/>
            <a:ext cx="430795" cy="255212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1600" i="0" u="none" strike="noStrike" dirty="0">
                <a:solidFill>
                  <a:srgbClr val="FFFFFF"/>
                </a:solidFill>
                <a:latin typeface="NanumBarunGothic"/>
              </a:rPr>
              <a:t>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B6046A-1DF1-4E2A-B6A8-DF1934A7E788}"/>
              </a:ext>
            </a:extLst>
          </p:cNvPr>
          <p:cNvSpPr txBox="1"/>
          <p:nvPr/>
        </p:nvSpPr>
        <p:spPr>
          <a:xfrm>
            <a:off x="6555166" y="7185636"/>
            <a:ext cx="2015547" cy="821816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2130"/>
              </a:lnSpc>
            </a:pPr>
            <a:r>
              <a:rPr lang="ko-KR" altLang="en-US" sz="3200" i="0" u="none" strike="noStrike" spc="-100" dirty="0">
                <a:latin typeface="HY엽서M" panose="02030600000101010101" pitchFamily="18" charset="-127"/>
                <a:ea typeface="HY엽서M" panose="02030600000101010101" pitchFamily="18" charset="-127"/>
              </a:rPr>
              <a:t>시연 영상</a:t>
            </a:r>
            <a:endParaRPr lang="en-US" sz="3200" i="0" u="none" strike="noStrike" spc="-1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BF4380-258F-4C51-948B-C5F2296E669A}"/>
              </a:ext>
            </a:extLst>
          </p:cNvPr>
          <p:cNvSpPr txBox="1"/>
          <p:nvPr/>
        </p:nvSpPr>
        <p:spPr>
          <a:xfrm>
            <a:off x="8917079" y="7205383"/>
            <a:ext cx="4108491" cy="821816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2130"/>
              </a:lnSpc>
            </a:pPr>
            <a:r>
              <a:rPr lang="ko-KR" altLang="en-US" sz="3200" i="0" u="none" strike="noStrike" spc="-100" dirty="0">
                <a:latin typeface="HY엽서M" panose="02030600000101010101" pitchFamily="18" charset="-127"/>
                <a:ea typeface="HY엽서M" panose="02030600000101010101" pitchFamily="18" charset="-127"/>
              </a:rPr>
              <a:t>개선점 및 해결 방향</a:t>
            </a:r>
            <a:endParaRPr lang="en-US" sz="3200" i="0" u="none" strike="noStrike" spc="-1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D90BFD-E0D0-4CD5-A7AB-9FDEA5725033}"/>
              </a:ext>
            </a:extLst>
          </p:cNvPr>
          <p:cNvSpPr/>
          <p:nvPr/>
        </p:nvSpPr>
        <p:spPr>
          <a:xfrm>
            <a:off x="11603576" y="5332917"/>
            <a:ext cx="2433600" cy="1428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672971E7-BAB3-4CC8-8BE0-466C28B28004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7000"/>
          </a:blip>
          <a:stretch>
            <a:fillRect/>
          </a:stretch>
        </p:blipFill>
        <p:spPr>
          <a:xfrm>
            <a:off x="13058467" y="3771900"/>
            <a:ext cx="3048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4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393700"/>
            <a:ext cx="17094200" cy="9486900"/>
          </a:xfrm>
          <a:prstGeom prst="rect">
            <a:avLst/>
          </a:prstGeom>
          <a:effectLst>
            <a:outerShdw blurRad="448595" dir="2700000">
              <a:srgbClr val="556B73">
                <a:alpha val="41000"/>
              </a:srgbClr>
            </a:outerShdw>
          </a:effectLst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sp>
        <p:nvSpPr>
          <p:cNvPr id="49" name="TextBox 13">
            <a:extLst>
              <a:ext uri="{FF2B5EF4-FFF2-40B4-BE49-F238E27FC236}">
                <a16:creationId xmlns:a16="http://schemas.microsoft.com/office/drawing/2014/main" id="{5B81F7B4-2FF6-B41E-FD0E-8804D637B550}"/>
              </a:ext>
            </a:extLst>
          </p:cNvPr>
          <p:cNvSpPr txBox="1"/>
          <p:nvPr/>
        </p:nvSpPr>
        <p:spPr>
          <a:xfrm>
            <a:off x="2933700" y="19431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www.</a:t>
            </a:r>
            <a:r>
              <a:rPr lang="ko-KR" altLang="en-US" sz="1200" spc="200" dirty="0" err="1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고픈비노</a:t>
            </a: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9913EB-0E0B-4AFB-8C59-391A8AF5A74C}"/>
              </a:ext>
            </a:extLst>
          </p:cNvPr>
          <p:cNvSpPr txBox="1"/>
          <p:nvPr/>
        </p:nvSpPr>
        <p:spPr>
          <a:xfrm>
            <a:off x="1521339" y="2739596"/>
            <a:ext cx="35990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1. </a:t>
            </a:r>
            <a:r>
              <a:rPr lang="ko-KR" alt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시연 영상</a:t>
            </a:r>
          </a:p>
        </p:txBody>
      </p:sp>
    </p:spTree>
    <p:extLst>
      <p:ext uri="{BB962C8B-B14F-4D97-AF65-F5344CB8AC3E}">
        <p14:creationId xmlns:p14="http://schemas.microsoft.com/office/powerpoint/2010/main" val="1130581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393700"/>
            <a:ext cx="17094200" cy="9486900"/>
          </a:xfrm>
          <a:prstGeom prst="rect">
            <a:avLst/>
          </a:prstGeom>
          <a:effectLst>
            <a:outerShdw blurRad="448595" dir="2700000">
              <a:srgbClr val="556B73">
                <a:alpha val="41000"/>
              </a:srgbClr>
            </a:outerShdw>
          </a:effec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4457700"/>
            <a:ext cx="4953000" cy="2057400"/>
          </a:xfrm>
          <a:prstGeom prst="rect">
            <a:avLst/>
          </a:prstGeom>
          <a:effectLst>
            <a:outerShdw blurRad="10486" dir="2700000">
              <a:srgbClr val="C2C2C2">
                <a:alpha val="18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6819900" y="5168900"/>
            <a:ext cx="4673600" cy="127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696200" y="5359400"/>
            <a:ext cx="36957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9400"/>
              </a:lnSpc>
            </a:pPr>
            <a:r>
              <a:rPr lang="ko-KR" sz="1600" b="0" i="0" u="none" strike="noStrike" dirty="0">
                <a:solidFill>
                  <a:srgbClr val="556B73"/>
                </a:solidFill>
                <a:ea typeface="Pretendard Light"/>
              </a:rPr>
              <a:t>질문에</a:t>
            </a:r>
            <a:r>
              <a:rPr lang="en-US" sz="1600" b="0" i="0" u="none" strike="noStrike" dirty="0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 dirty="0">
                <a:solidFill>
                  <a:srgbClr val="556B73"/>
                </a:solidFill>
                <a:ea typeface="Pretendard Light"/>
              </a:rPr>
              <a:t>대한</a:t>
            </a:r>
            <a:r>
              <a:rPr lang="en-US" sz="1600" b="0" i="0" u="none" strike="noStrike" dirty="0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 dirty="0">
                <a:solidFill>
                  <a:srgbClr val="556B73"/>
                </a:solidFill>
                <a:ea typeface="Pretendard Light"/>
              </a:rPr>
              <a:t>예시</a:t>
            </a:r>
            <a:r>
              <a:rPr lang="en-US" sz="1600" b="0" i="0" u="none" strike="noStrike" dirty="0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 dirty="0">
                <a:solidFill>
                  <a:srgbClr val="556B73"/>
                </a:solidFill>
                <a:ea typeface="Pretendard Light"/>
              </a:rPr>
              <a:t>답변을</a:t>
            </a:r>
            <a:r>
              <a:rPr lang="en-US" sz="1600" b="0" i="0" u="none" strike="noStrike" dirty="0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 dirty="0">
                <a:solidFill>
                  <a:srgbClr val="556B73"/>
                </a:solidFill>
                <a:ea typeface="Pretendard Light"/>
              </a:rPr>
              <a:t>적어주세요</a:t>
            </a:r>
            <a:r>
              <a:rPr lang="en-US" sz="1600" b="0" i="0" u="none" strike="noStrike" dirty="0">
                <a:solidFill>
                  <a:srgbClr val="556B73"/>
                </a:solidFill>
                <a:latin typeface="Pretendard Light"/>
              </a:rPr>
              <a:t>.</a:t>
            </a:r>
          </a:p>
          <a:p>
            <a:pPr lvl="0" algn="l">
              <a:lnSpc>
                <a:spcPct val="149400"/>
              </a:lnSpc>
            </a:pPr>
            <a:r>
              <a:rPr lang="ko-KR" sz="1600" b="0" i="0" u="none" strike="noStrike" dirty="0">
                <a:solidFill>
                  <a:srgbClr val="556B73"/>
                </a:solidFill>
                <a:ea typeface="Pretendard Light"/>
              </a:rPr>
              <a:t>폰트는</a:t>
            </a:r>
            <a:r>
              <a:rPr lang="en-US" sz="1600" b="0" i="0" u="none" strike="noStrike" dirty="0">
                <a:solidFill>
                  <a:srgbClr val="556B73"/>
                </a:solidFill>
                <a:latin typeface="Pretendard Light"/>
              </a:rPr>
              <a:t> Noto Sans Regular 16pt</a:t>
            </a:r>
            <a:r>
              <a:rPr lang="ko-KR" sz="1600" b="0" i="0" u="none" strike="noStrike" dirty="0">
                <a:solidFill>
                  <a:srgbClr val="556B73"/>
                </a:solidFill>
                <a:ea typeface="Pretendard Light"/>
              </a:rPr>
              <a:t>입니다</a:t>
            </a:r>
            <a:r>
              <a:rPr lang="en-US" sz="1600" b="0" i="0" u="none" strike="noStrike" dirty="0">
                <a:solidFill>
                  <a:srgbClr val="556B73"/>
                </a:solidFill>
                <a:latin typeface="Pretendard Light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086600" y="4699000"/>
            <a:ext cx="635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spc="200">
                <a:solidFill>
                  <a:srgbClr val="556B73"/>
                </a:solidFill>
                <a:latin typeface="SB AggroOTF Medium"/>
              </a:rPr>
              <a:t>Q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086600" y="5346700"/>
            <a:ext cx="533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spc="200">
                <a:solidFill>
                  <a:srgbClr val="556B73"/>
                </a:solidFill>
                <a:latin typeface="SB AggroOTF Medium"/>
              </a:rPr>
              <a:t>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696200" y="4673600"/>
            <a:ext cx="35179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3630"/>
              </a:lnSpc>
            </a:pP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자주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묻는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질문을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적어주세요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.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6629400"/>
            <a:ext cx="4953000" cy="2120900"/>
          </a:xfrm>
          <a:prstGeom prst="rect">
            <a:avLst/>
          </a:prstGeom>
          <a:effectLst>
            <a:outerShdw blurRad="11259" dir="2700000">
              <a:srgbClr val="C2C2C2">
                <a:alpha val="18000"/>
              </a:srgbClr>
            </a:outerShdw>
          </a:effectLst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6845300" y="7442200"/>
            <a:ext cx="4673600" cy="127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7721600" y="7670800"/>
            <a:ext cx="36068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940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질문에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대한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예시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답변을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적어주세요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  <a:p>
            <a:pPr lvl="0" algn="l">
              <a:lnSpc>
                <a:spcPct val="14940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폰트는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Noto Sans Regular 16pt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입니다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099300" y="6870700"/>
            <a:ext cx="635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spc="200">
                <a:solidFill>
                  <a:srgbClr val="556B73"/>
                </a:solidFill>
                <a:latin typeface="SB AggroOTF Medium"/>
              </a:rPr>
              <a:t>Q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099300" y="7658100"/>
            <a:ext cx="533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spc="200">
                <a:solidFill>
                  <a:srgbClr val="556B73"/>
                </a:solidFill>
                <a:latin typeface="SB AggroOTF Medium"/>
              </a:rPr>
              <a:t>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721600" y="6883400"/>
            <a:ext cx="35179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3630"/>
              </a:lnSpc>
            </a:pP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자주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묻는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질문을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적어주세요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.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36400" y="4457700"/>
            <a:ext cx="4953000" cy="1447800"/>
          </a:xfrm>
          <a:prstGeom prst="rect">
            <a:avLst/>
          </a:prstGeom>
          <a:effectLst>
            <a:outerShdw blurRad="5184" dir="2700000">
              <a:srgbClr val="C2C2C2">
                <a:alpha val="18000"/>
              </a:srgbClr>
            </a:outerShdw>
          </a:effectLst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11988800" y="5168900"/>
            <a:ext cx="4673600" cy="127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2865100" y="5359400"/>
            <a:ext cx="35052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940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질문에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대한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예시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답변을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적어주세요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42800" y="4699000"/>
            <a:ext cx="635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spc="200">
                <a:solidFill>
                  <a:srgbClr val="556B73"/>
                </a:solidFill>
                <a:latin typeface="SB AggroOTF Medium"/>
              </a:rPr>
              <a:t>Q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242800" y="5346700"/>
            <a:ext cx="533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spc="200">
                <a:solidFill>
                  <a:srgbClr val="556B73"/>
                </a:solidFill>
                <a:latin typeface="SB AggroOTF Medium"/>
              </a:rPr>
              <a:t>A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865100" y="4673600"/>
            <a:ext cx="35179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3630"/>
              </a:lnSpc>
            </a:pP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자주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묻는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질문을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적어주세요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.</a:t>
            </a:r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36400" y="6248400"/>
            <a:ext cx="4953000" cy="2514600"/>
          </a:xfrm>
          <a:prstGeom prst="rect">
            <a:avLst/>
          </a:prstGeom>
          <a:effectLst>
            <a:outerShdw blurRad="15690" dir="2700000">
              <a:srgbClr val="C2C2C2">
                <a:alpha val="18000"/>
              </a:srgbClr>
            </a:outerShdw>
          </a:effectLst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11976100" y="7023100"/>
            <a:ext cx="4673600" cy="127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12852400" y="7277100"/>
            <a:ext cx="39878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940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미리컴퍼니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마케팅부서의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자주묻는</a:t>
            </a:r>
          </a:p>
          <a:p>
            <a:pPr lvl="0" algn="l">
              <a:lnSpc>
                <a:spcPct val="14940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질문에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 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대한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자세한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설명을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입력해주세요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  <a:p>
            <a:pPr lvl="0" algn="l">
              <a:lnSpc>
                <a:spcPct val="14940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폰트는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Noto Sans Regular 16pt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입니다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230100" y="6489700"/>
            <a:ext cx="635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spc="200">
                <a:solidFill>
                  <a:srgbClr val="556B73"/>
                </a:solidFill>
                <a:latin typeface="SB AggroOTF Medium"/>
              </a:rPr>
              <a:t>Q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30100" y="7213600"/>
            <a:ext cx="533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spc="200">
                <a:solidFill>
                  <a:srgbClr val="556B73"/>
                </a:solidFill>
                <a:latin typeface="SB AggroOTF Medium"/>
              </a:rPr>
              <a:t>A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852400" y="6489700"/>
            <a:ext cx="35179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3630"/>
              </a:lnSpc>
            </a:pP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자주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묻는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질문을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적어주세요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.</a:t>
            </a: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8">
            <a:alphaModFix amt="15000"/>
          </a:blip>
          <a:stretch>
            <a:fillRect/>
          </a:stretch>
        </p:blipFill>
        <p:spPr>
          <a:xfrm>
            <a:off x="1536700" y="4445000"/>
            <a:ext cx="4953000" cy="4318000"/>
          </a:xfrm>
          <a:prstGeom prst="rect">
            <a:avLst/>
          </a:prstGeom>
          <a:effectLst>
            <a:outerShdw blurRad="46503" dir="2700000">
              <a:srgbClr val="C2C2C2">
                <a:alpha val="18000"/>
              </a:srgbClr>
            </a:outerShdw>
          </a:effectLst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9">
            <a:alphaModFix amt="25000"/>
          </a:blip>
          <a:stretch>
            <a:fillRect/>
          </a:stretch>
        </p:blipFill>
        <p:spPr>
          <a:xfrm>
            <a:off x="1689100" y="6032500"/>
            <a:ext cx="4673600" cy="12700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413000" y="6362700"/>
            <a:ext cx="3505200" cy="179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521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자주묻는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질문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답변을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적는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영역입니다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.</a:t>
            </a:r>
          </a:p>
          <a:p>
            <a:pPr lvl="0" algn="l">
              <a:lnSpc>
                <a:spcPct val="15521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미리컴퍼니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마케팅부서의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자주묻는</a:t>
            </a:r>
          </a:p>
          <a:p>
            <a:pPr lvl="0" algn="l">
              <a:lnSpc>
                <a:spcPct val="15521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질문에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 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대한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자세한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설명을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입력해주세요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.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답변의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 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폰트는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Noto Sans Regular 16pt</a:t>
            </a:r>
          </a:p>
          <a:p>
            <a:pPr lvl="0" algn="l">
              <a:lnSpc>
                <a:spcPct val="14940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자간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0,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행간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1.78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장평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100%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입니다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905000" y="4699000"/>
            <a:ext cx="635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spc="200">
                <a:solidFill>
                  <a:srgbClr val="556B73"/>
                </a:solidFill>
                <a:latin typeface="SB AggroOTF Medium"/>
              </a:rPr>
              <a:t>Q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905000" y="6273800"/>
            <a:ext cx="533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spc="200">
                <a:solidFill>
                  <a:srgbClr val="556B73"/>
                </a:solidFill>
                <a:latin typeface="SB AggroOTF Medium"/>
              </a:rPr>
              <a:t>A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413000" y="4673600"/>
            <a:ext cx="3517900" cy="1054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3630"/>
              </a:lnSpc>
            </a:pPr>
            <a:r>
              <a:rPr lang="ko-KR" sz="1800" b="0" i="0" u="none" strike="noStrike" spc="-100" dirty="0" err="1">
                <a:solidFill>
                  <a:srgbClr val="556B73"/>
                </a:solidFill>
                <a:ea typeface="Noto Sans CJK KR Medium"/>
              </a:rPr>
              <a:t>자주묻는</a:t>
            </a:r>
            <a:r>
              <a:rPr lang="en-US" sz="1800" b="0" i="0" u="none" strike="noStrike" spc="-100" dirty="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 dirty="0" err="1">
                <a:solidFill>
                  <a:srgbClr val="556B73"/>
                </a:solidFill>
                <a:ea typeface="Noto Sans CJK KR Medium"/>
              </a:rPr>
              <a:t>질문페이지입니다</a:t>
            </a:r>
            <a:r>
              <a:rPr lang="en-US" sz="1800" b="0" i="0" u="none" strike="noStrike" spc="-100" dirty="0">
                <a:solidFill>
                  <a:srgbClr val="556B73"/>
                </a:solidFill>
                <a:latin typeface="Noto Sans CJK KR Medium"/>
              </a:rPr>
              <a:t>.</a:t>
            </a:r>
          </a:p>
          <a:p>
            <a:pPr lvl="0" algn="l">
              <a:lnSpc>
                <a:spcPct val="133630"/>
              </a:lnSpc>
            </a:pPr>
            <a:r>
              <a:rPr lang="ko-KR" sz="1800" b="0" i="0" u="none" strike="noStrike" spc="-100" dirty="0" err="1">
                <a:solidFill>
                  <a:srgbClr val="556B73"/>
                </a:solidFill>
                <a:ea typeface="Noto Sans CJK KR Medium"/>
              </a:rPr>
              <a:t>미리컴퍼니</a:t>
            </a:r>
            <a:r>
              <a:rPr lang="en-US" sz="1800" b="0" i="0" u="none" strike="noStrike" spc="-100" dirty="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 dirty="0">
                <a:solidFill>
                  <a:srgbClr val="556B73"/>
                </a:solidFill>
                <a:ea typeface="Noto Sans CJK KR Medium"/>
              </a:rPr>
              <a:t>마케팅부서에</a:t>
            </a:r>
            <a:r>
              <a:rPr lang="en-US" sz="1800" b="0" i="0" u="none" strike="noStrike" spc="-100" dirty="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 dirty="0">
                <a:solidFill>
                  <a:srgbClr val="556B73"/>
                </a:solidFill>
                <a:ea typeface="Noto Sans CJK KR Medium"/>
              </a:rPr>
              <a:t>대해</a:t>
            </a:r>
          </a:p>
          <a:p>
            <a:pPr lvl="0" algn="l">
              <a:lnSpc>
                <a:spcPct val="133630"/>
              </a:lnSpc>
            </a:pPr>
            <a:r>
              <a:rPr lang="ko-KR" sz="1800" b="0" i="0" u="none" strike="noStrike" spc="-100" dirty="0">
                <a:solidFill>
                  <a:srgbClr val="556B73"/>
                </a:solidFill>
                <a:ea typeface="Noto Sans CJK KR Medium"/>
              </a:rPr>
              <a:t>자주</a:t>
            </a:r>
            <a:r>
              <a:rPr lang="en-US" sz="1800" b="0" i="0" u="none" strike="noStrike" spc="-100" dirty="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 dirty="0">
                <a:solidFill>
                  <a:srgbClr val="556B73"/>
                </a:solidFill>
                <a:ea typeface="Noto Sans CJK KR Medium"/>
              </a:rPr>
              <a:t>묻는</a:t>
            </a:r>
            <a:r>
              <a:rPr lang="en-US" sz="1800" b="0" i="0" u="none" strike="noStrike" spc="-100" dirty="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 dirty="0">
                <a:solidFill>
                  <a:srgbClr val="556B73"/>
                </a:solidFill>
                <a:ea typeface="Noto Sans CJK KR Medium"/>
              </a:rPr>
              <a:t>질문을</a:t>
            </a:r>
            <a:r>
              <a:rPr lang="en-US" sz="1800" b="0" i="0" u="none" strike="noStrike" spc="-100" dirty="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 dirty="0">
                <a:solidFill>
                  <a:srgbClr val="556B73"/>
                </a:solidFill>
                <a:ea typeface="Noto Sans CJK KR Medium"/>
              </a:rPr>
              <a:t>적어주세요</a:t>
            </a:r>
            <a:r>
              <a:rPr lang="en-US" sz="1800" b="0" i="0" u="none" strike="noStrike" spc="-100" dirty="0">
                <a:solidFill>
                  <a:srgbClr val="556B73"/>
                </a:solidFill>
                <a:latin typeface="Noto Sans CJK KR Medium"/>
              </a:rPr>
              <a:t>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676900" y="90043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200" b="0" i="0" u="none" strike="noStrike" spc="100">
                <a:solidFill>
                  <a:srgbClr val="83959E">
                    <a:alpha val="50980"/>
                  </a:srgbClr>
                </a:solidFill>
                <a:latin typeface="Pretendard Medium"/>
              </a:rPr>
              <a:t>P 07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729A35-CB68-414E-8349-BB22A7895DB5}"/>
              </a:ext>
            </a:extLst>
          </p:cNvPr>
          <p:cNvSpPr txBox="1"/>
          <p:nvPr/>
        </p:nvSpPr>
        <p:spPr>
          <a:xfrm>
            <a:off x="1521339" y="2739596"/>
            <a:ext cx="6494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2. </a:t>
            </a:r>
            <a:r>
              <a:rPr lang="ko-KR" alt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개선점 및 해결 방향</a:t>
            </a:r>
          </a:p>
        </p:txBody>
      </p:sp>
      <p:sp>
        <p:nvSpPr>
          <p:cNvPr id="40" name="TextBox 13">
            <a:extLst>
              <a:ext uri="{FF2B5EF4-FFF2-40B4-BE49-F238E27FC236}">
                <a16:creationId xmlns:a16="http://schemas.microsoft.com/office/drawing/2014/main" id="{C6983069-0ECB-4382-8E49-A2482C2AE9BE}"/>
              </a:ext>
            </a:extLst>
          </p:cNvPr>
          <p:cNvSpPr txBox="1"/>
          <p:nvPr/>
        </p:nvSpPr>
        <p:spPr>
          <a:xfrm>
            <a:off x="2933700" y="19431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www.</a:t>
            </a:r>
            <a:r>
              <a:rPr lang="ko-KR" altLang="en-US" sz="1200" spc="200" dirty="0" err="1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고픈비노</a:t>
            </a: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.com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381000"/>
            <a:ext cx="17094200" cy="9486900"/>
          </a:xfrm>
          <a:prstGeom prst="rect">
            <a:avLst/>
          </a:prstGeom>
          <a:effectLst>
            <a:outerShdw blurRad="448595" dir="2700000">
              <a:srgbClr val="556B73">
                <a:alpha val="41000"/>
              </a:srgbClr>
            </a:outerShdw>
          </a:effectLst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sp>
        <p:nvSpPr>
          <p:cNvPr id="5" name="TextBox 13">
            <a:extLst>
              <a:ext uri="{FF2B5EF4-FFF2-40B4-BE49-F238E27FC236}">
                <a16:creationId xmlns:a16="http://schemas.microsoft.com/office/drawing/2014/main" id="{B1A11FE3-3EC9-6528-CEFE-7869748F8E11}"/>
              </a:ext>
            </a:extLst>
          </p:cNvPr>
          <p:cNvSpPr txBox="1"/>
          <p:nvPr/>
        </p:nvSpPr>
        <p:spPr>
          <a:xfrm>
            <a:off x="2933700" y="19431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www.</a:t>
            </a:r>
            <a:r>
              <a:rPr lang="ko-KR" altLang="en-US" sz="1200" spc="200" dirty="0" err="1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고픈비노</a:t>
            </a: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.com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6D2CF4-2BA4-8CD0-5F98-A04011707A05}"/>
              </a:ext>
            </a:extLst>
          </p:cNvPr>
          <p:cNvSpPr txBox="1"/>
          <p:nvPr/>
        </p:nvSpPr>
        <p:spPr>
          <a:xfrm>
            <a:off x="7430231" y="3250546"/>
            <a:ext cx="34115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5</a:t>
            </a:r>
            <a:r>
              <a:rPr lang="en-US" altLang="ko-KR" sz="6000" b="1">
                <a:solidFill>
                  <a:schemeClr val="accent4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마무리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ECAE79-CA6B-458E-9836-EE75A01095E7}"/>
              </a:ext>
            </a:extLst>
          </p:cNvPr>
          <p:cNvSpPr txBox="1"/>
          <p:nvPr/>
        </p:nvSpPr>
        <p:spPr>
          <a:xfrm>
            <a:off x="8480938" y="7340362"/>
            <a:ext cx="2360804" cy="654331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2130"/>
              </a:lnSpc>
            </a:pPr>
            <a:endParaRPr lang="en-US" sz="2600" i="0" u="none" strike="noStrike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7" name="Picture 5">
            <a:extLst>
              <a:ext uri="{FF2B5EF4-FFF2-40B4-BE49-F238E27FC236}">
                <a16:creationId xmlns:a16="http://schemas.microsoft.com/office/drawing/2014/main" id="{4B90BD5F-6A3E-443E-9894-F185A96411E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11404794" y="3159950"/>
            <a:ext cx="1752036" cy="172652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4A18574-D804-4887-B669-BD2062BC20DC}"/>
              </a:ext>
            </a:extLst>
          </p:cNvPr>
          <p:cNvSpPr txBox="1"/>
          <p:nvPr/>
        </p:nvSpPr>
        <p:spPr>
          <a:xfrm>
            <a:off x="8727520" y="7118925"/>
            <a:ext cx="2677274" cy="821816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2130"/>
              </a:lnSpc>
            </a:pPr>
            <a:r>
              <a:rPr lang="ko-KR" altLang="en-US" sz="3200" i="0" u="none" strike="noStrike" spc="-100" dirty="0">
                <a:latin typeface="HY엽서M" panose="02030600000101010101" pitchFamily="18" charset="-127"/>
                <a:ea typeface="HY엽서M" panose="02030600000101010101" pitchFamily="18" charset="-127"/>
              </a:rPr>
              <a:t>느낀 점</a:t>
            </a:r>
            <a:endParaRPr lang="en-US" sz="3200" i="0" u="none" strike="noStrike" spc="-1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32" name="Picture 11">
            <a:extLst>
              <a:ext uri="{FF2B5EF4-FFF2-40B4-BE49-F238E27FC236}">
                <a16:creationId xmlns:a16="http://schemas.microsoft.com/office/drawing/2014/main" id="{97A26987-1253-4A4B-BA1C-7A0F223EF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8524388" y="6122714"/>
            <a:ext cx="1920623" cy="71799"/>
          </a:xfrm>
          <a:prstGeom prst="rect">
            <a:avLst/>
          </a:prstGeom>
        </p:spPr>
      </p:pic>
      <p:pic>
        <p:nvPicPr>
          <p:cNvPr id="33" name="Picture 14">
            <a:extLst>
              <a:ext uri="{FF2B5EF4-FFF2-40B4-BE49-F238E27FC236}">
                <a16:creationId xmlns:a16="http://schemas.microsoft.com/office/drawing/2014/main" id="{910792CC-69A5-4920-A38D-F33DB60384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4283" y="4886471"/>
            <a:ext cx="1739833" cy="1739833"/>
          </a:xfrm>
          <a:prstGeom prst="rect">
            <a:avLst/>
          </a:prstGeom>
        </p:spPr>
      </p:pic>
      <p:sp>
        <p:nvSpPr>
          <p:cNvPr id="34" name="TextBox 16">
            <a:extLst>
              <a:ext uri="{FF2B5EF4-FFF2-40B4-BE49-F238E27FC236}">
                <a16:creationId xmlns:a16="http://schemas.microsoft.com/office/drawing/2014/main" id="{2C445C81-D3D1-480F-927D-F323D99C33AF}"/>
              </a:ext>
            </a:extLst>
          </p:cNvPr>
          <p:cNvSpPr txBox="1"/>
          <p:nvPr/>
        </p:nvSpPr>
        <p:spPr>
          <a:xfrm>
            <a:off x="8880728" y="5532901"/>
            <a:ext cx="1184687" cy="51042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880"/>
              </a:lnSpc>
            </a:pPr>
            <a:r>
              <a:rPr lang="en-US" sz="4000" b="0" i="0" u="none" strike="noStrike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550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393700"/>
            <a:ext cx="17094200" cy="9486900"/>
          </a:xfrm>
          <a:prstGeom prst="rect">
            <a:avLst/>
          </a:prstGeom>
          <a:effectLst>
            <a:outerShdw blurRad="448595" dir="2700000">
              <a:srgbClr val="556B73">
                <a:alpha val="41000"/>
              </a:srgbClr>
            </a:outerShdw>
          </a:effectLst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sp>
        <p:nvSpPr>
          <p:cNvPr id="49" name="TextBox 13">
            <a:extLst>
              <a:ext uri="{FF2B5EF4-FFF2-40B4-BE49-F238E27FC236}">
                <a16:creationId xmlns:a16="http://schemas.microsoft.com/office/drawing/2014/main" id="{5B81F7B4-2FF6-B41E-FD0E-8804D637B550}"/>
              </a:ext>
            </a:extLst>
          </p:cNvPr>
          <p:cNvSpPr txBox="1"/>
          <p:nvPr/>
        </p:nvSpPr>
        <p:spPr>
          <a:xfrm>
            <a:off x="2933700" y="19431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www.</a:t>
            </a:r>
            <a:r>
              <a:rPr lang="ko-KR" altLang="en-US" sz="1200" spc="200" dirty="0" err="1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고픈비노</a:t>
            </a: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9913EB-0E0B-4AFB-8C59-391A8AF5A74C}"/>
              </a:ext>
            </a:extLst>
          </p:cNvPr>
          <p:cNvSpPr txBox="1"/>
          <p:nvPr/>
        </p:nvSpPr>
        <p:spPr>
          <a:xfrm>
            <a:off x="1521339" y="2739596"/>
            <a:ext cx="29835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1. </a:t>
            </a:r>
            <a:r>
              <a:rPr lang="ko-KR" alt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느낀 점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F39C6DD-7C0E-4A4E-8F68-F0B6268B0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1" y="6684748"/>
            <a:ext cx="6324600" cy="2324100"/>
          </a:xfrm>
          <a:prstGeom prst="rect">
            <a:avLst/>
          </a:prstGeom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FF68E53D-3F0B-4756-B344-CAC257C25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0" y="4175001"/>
            <a:ext cx="6324600" cy="2324100"/>
          </a:xfrm>
          <a:prstGeom prst="rect">
            <a:avLst/>
          </a:prstGeom>
        </p:spPr>
      </p:pic>
      <p:pic>
        <p:nvPicPr>
          <p:cNvPr id="17" name="Picture 11">
            <a:extLst>
              <a:ext uri="{FF2B5EF4-FFF2-40B4-BE49-F238E27FC236}">
                <a16:creationId xmlns:a16="http://schemas.microsoft.com/office/drawing/2014/main" id="{4673BA3F-FCFC-4949-9422-36AF4CF9A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0" y="6684748"/>
            <a:ext cx="6324600" cy="2324100"/>
          </a:xfrm>
          <a:prstGeom prst="rect">
            <a:avLst/>
          </a:prstGeom>
        </p:spPr>
      </p:pic>
      <p:pic>
        <p:nvPicPr>
          <p:cNvPr id="22" name="Picture 15">
            <a:extLst>
              <a:ext uri="{FF2B5EF4-FFF2-40B4-BE49-F238E27FC236}">
                <a16:creationId xmlns:a16="http://schemas.microsoft.com/office/drawing/2014/main" id="{1971BACC-0BF0-424C-8962-680CE024C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7301" y="4175001"/>
            <a:ext cx="6324600" cy="2324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48E3D9-30CE-4ABD-BDDD-8B6D2EFF7D5B}"/>
              </a:ext>
            </a:extLst>
          </p:cNvPr>
          <p:cNvSpPr txBox="1"/>
          <p:nvPr/>
        </p:nvSpPr>
        <p:spPr>
          <a:xfrm>
            <a:off x="3143250" y="4914900"/>
            <a:ext cx="1795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엽서L" panose="02030600000101010101" pitchFamily="18" charset="-127"/>
                <a:ea typeface="HY엽서L" panose="02030600000101010101" pitchFamily="18" charset="-127"/>
              </a:rPr>
              <a:t>김기훈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401903-BA93-401B-95E0-AABC28AB7EB5}"/>
              </a:ext>
            </a:extLst>
          </p:cNvPr>
          <p:cNvSpPr txBox="1"/>
          <p:nvPr/>
        </p:nvSpPr>
        <p:spPr>
          <a:xfrm>
            <a:off x="10058400" y="4914900"/>
            <a:ext cx="1795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엽서L" panose="02030600000101010101" pitchFamily="18" charset="-127"/>
                <a:ea typeface="HY엽서L" panose="02030600000101010101" pitchFamily="18" charset="-127"/>
              </a:rPr>
              <a:t>이지원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3D6D12-2B79-41D8-8E52-A627B34EED91}"/>
              </a:ext>
            </a:extLst>
          </p:cNvPr>
          <p:cNvSpPr txBox="1"/>
          <p:nvPr/>
        </p:nvSpPr>
        <p:spPr>
          <a:xfrm>
            <a:off x="3157126" y="7454325"/>
            <a:ext cx="1795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엽서L" panose="02030600000101010101" pitchFamily="18" charset="-127"/>
                <a:ea typeface="HY엽서L" panose="02030600000101010101" pitchFamily="18" charset="-127"/>
              </a:rPr>
              <a:t>최재혁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E7E531-03ED-47D4-BADD-3E3E56E83E34}"/>
              </a:ext>
            </a:extLst>
          </p:cNvPr>
          <p:cNvSpPr txBox="1"/>
          <p:nvPr/>
        </p:nvSpPr>
        <p:spPr>
          <a:xfrm>
            <a:off x="10058400" y="7429499"/>
            <a:ext cx="1795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정희중</a:t>
            </a:r>
            <a:endParaRPr lang="ko-KR" altLang="en-US" sz="32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529EC7-0EE7-4B1E-BE8B-A5D20F7F2B49}"/>
              </a:ext>
            </a:extLst>
          </p:cNvPr>
          <p:cNvSpPr txBox="1"/>
          <p:nvPr/>
        </p:nvSpPr>
        <p:spPr>
          <a:xfrm>
            <a:off x="4666140" y="4766845"/>
            <a:ext cx="4185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진행 도중 몇가지 어려움이 있었지만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,</a:t>
            </a:r>
            <a:b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프로젝트가 성공적으로 마무리 되어서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</a:p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좋았습니다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7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393700"/>
            <a:ext cx="17094200" cy="9486900"/>
          </a:xfrm>
          <a:prstGeom prst="rect">
            <a:avLst/>
          </a:prstGeom>
          <a:effectLst>
            <a:outerShdw blurRad="448595" dir="2700000">
              <a:srgbClr val="556B73">
                <a:alpha val="41000"/>
              </a:srgbClr>
            </a:outerShdw>
          </a:effectLst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sp>
        <p:nvSpPr>
          <p:cNvPr id="5" name="TextBox 13">
            <a:extLst>
              <a:ext uri="{FF2B5EF4-FFF2-40B4-BE49-F238E27FC236}">
                <a16:creationId xmlns:a16="http://schemas.microsoft.com/office/drawing/2014/main" id="{B1A11FE3-3EC9-6528-CEFE-7869748F8E11}"/>
              </a:ext>
            </a:extLst>
          </p:cNvPr>
          <p:cNvSpPr txBox="1"/>
          <p:nvPr/>
        </p:nvSpPr>
        <p:spPr>
          <a:xfrm>
            <a:off x="2933700" y="19431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www.</a:t>
            </a:r>
            <a:r>
              <a:rPr lang="ko-KR" altLang="en-US" sz="1200" spc="200" dirty="0" err="1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고픈비노</a:t>
            </a: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0E4107-A6DC-0F26-E992-DA49124F0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005" y="4910789"/>
            <a:ext cx="3168578" cy="2209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CDFA3C-3F0B-02CC-E844-670028C61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4460007"/>
            <a:ext cx="1003973" cy="9406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33CDDE-D195-2269-704B-76A5435EFDA4}"/>
              </a:ext>
            </a:extLst>
          </p:cNvPr>
          <p:cNvSpPr txBox="1"/>
          <p:nvPr/>
        </p:nvSpPr>
        <p:spPr>
          <a:xfrm>
            <a:off x="1953183" y="4492291"/>
            <a:ext cx="719601" cy="838362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2130"/>
              </a:lnSpc>
            </a:pPr>
            <a:r>
              <a:rPr lang="en-US" sz="3300" b="0" i="0" u="none" strike="noStrike" dirty="0">
                <a:solidFill>
                  <a:srgbClr val="FFFFFF"/>
                </a:solidFill>
                <a:latin typeface="NanumSquareRoundOTF ExtraBold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9B83E-8C6D-DF5F-82DE-A1D2B09DD81A}"/>
              </a:ext>
            </a:extLst>
          </p:cNvPr>
          <p:cNvSpPr txBox="1"/>
          <p:nvPr/>
        </p:nvSpPr>
        <p:spPr>
          <a:xfrm>
            <a:off x="2971800" y="5648142"/>
            <a:ext cx="2360804" cy="654331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2130"/>
              </a:lnSpc>
            </a:pPr>
            <a:r>
              <a:rPr lang="ko-KR" altLang="en-US" sz="2600" i="0" u="none" strike="noStrike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프로젝트 개요</a:t>
            </a:r>
            <a:endParaRPr lang="en-US" sz="2600" i="0" u="none" strike="noStrike" spc="-100" dirty="0">
              <a:solidFill>
                <a:schemeClr val="tx1">
                  <a:lumMod val="75000"/>
                  <a:lumOff val="2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A7AB1A-B7D0-43FF-F1C8-7D876A4CF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0295" y="4910785"/>
            <a:ext cx="3168578" cy="2209799"/>
          </a:xfrm>
          <a:prstGeom prst="rect">
            <a:avLst/>
          </a:prstGeom>
        </p:spPr>
      </p:pic>
      <p:pic>
        <p:nvPicPr>
          <p:cNvPr id="36" name="Picture 21">
            <a:extLst>
              <a:ext uri="{FF2B5EF4-FFF2-40B4-BE49-F238E27FC236}">
                <a16:creationId xmlns:a16="http://schemas.microsoft.com/office/drawing/2014/main" id="{5A48E3F0-0768-6F5E-62A0-09DABCB2AA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4645" y="4913786"/>
            <a:ext cx="3264254" cy="22097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76DEDA-2DF0-1BA8-6F3A-5D91887E29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80979" y="4910789"/>
            <a:ext cx="3168578" cy="22097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BAC55F9-9D0C-DC90-E59E-AB272FDE6E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57374" y="4457756"/>
            <a:ext cx="1003973" cy="940602"/>
          </a:xfrm>
          <a:prstGeom prst="rect">
            <a:avLst/>
          </a:prstGeom>
        </p:spPr>
      </p:pic>
      <p:pic>
        <p:nvPicPr>
          <p:cNvPr id="23" name="Picture 21">
            <a:extLst>
              <a:ext uri="{FF2B5EF4-FFF2-40B4-BE49-F238E27FC236}">
                <a16:creationId xmlns:a16="http://schemas.microsoft.com/office/drawing/2014/main" id="{E743887F-54CF-5269-D073-693F0BA388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29377" y="4905555"/>
            <a:ext cx="3168578" cy="2209799"/>
          </a:xfrm>
          <a:prstGeom prst="rect">
            <a:avLst/>
          </a:prstGeom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3536CE02-2478-5312-C9C5-4744ED2B3D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96695" y="4440486"/>
            <a:ext cx="1003973" cy="94060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3E0FFB1-B5A5-58D7-8E7F-5209E3E8B879}"/>
              </a:ext>
            </a:extLst>
          </p:cNvPr>
          <p:cNvSpPr txBox="1"/>
          <p:nvPr/>
        </p:nvSpPr>
        <p:spPr>
          <a:xfrm>
            <a:off x="10390701" y="4510070"/>
            <a:ext cx="719601" cy="838362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2130"/>
              </a:lnSpc>
            </a:pPr>
            <a:r>
              <a:rPr lang="en-US" sz="3300" dirty="0">
                <a:solidFill>
                  <a:srgbClr val="FFFFFF"/>
                </a:solidFill>
                <a:latin typeface="NanumSquareRoundOTF ExtraBold"/>
              </a:rPr>
              <a:t>4</a:t>
            </a:r>
            <a:endParaRPr lang="en-US" sz="3300" b="0" i="0" u="none" strike="noStrike" dirty="0">
              <a:solidFill>
                <a:srgbClr val="FFFFFF"/>
              </a:solidFill>
              <a:latin typeface="NanumSquareRoundOTF ExtraBold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195D12-2256-A0A5-8D95-EE15B6069134}"/>
              </a:ext>
            </a:extLst>
          </p:cNvPr>
          <p:cNvSpPr txBox="1"/>
          <p:nvPr/>
        </p:nvSpPr>
        <p:spPr>
          <a:xfrm>
            <a:off x="13133609" y="4511155"/>
            <a:ext cx="719601" cy="838362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2130"/>
              </a:lnSpc>
            </a:pPr>
            <a:r>
              <a:rPr lang="en-US" sz="3300" dirty="0">
                <a:solidFill>
                  <a:srgbClr val="FFFFFF"/>
                </a:solidFill>
                <a:latin typeface="NanumSquareRoundOTF ExtraBold"/>
              </a:rPr>
              <a:t>5</a:t>
            </a:r>
            <a:endParaRPr lang="en-US" sz="3300" b="0" i="0" u="none" strike="noStrike" dirty="0">
              <a:solidFill>
                <a:srgbClr val="FFFFFF"/>
              </a:solidFill>
              <a:latin typeface="NanumSquareRoundOTF ExtraBold"/>
            </a:endParaRPr>
          </a:p>
        </p:txBody>
      </p:sp>
      <p:pic>
        <p:nvPicPr>
          <p:cNvPr id="37" name="Picture 22">
            <a:extLst>
              <a:ext uri="{FF2B5EF4-FFF2-40B4-BE49-F238E27FC236}">
                <a16:creationId xmlns:a16="http://schemas.microsoft.com/office/drawing/2014/main" id="{3DE278DC-6264-EC21-533A-F54D07B2DA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6943" y="4457756"/>
            <a:ext cx="1003973" cy="94060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8C40887-4632-BE31-CC31-7528B2F10DCB}"/>
              </a:ext>
            </a:extLst>
          </p:cNvPr>
          <p:cNvSpPr txBox="1"/>
          <p:nvPr/>
        </p:nvSpPr>
        <p:spPr>
          <a:xfrm>
            <a:off x="4743315" y="4509949"/>
            <a:ext cx="719601" cy="838362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2130"/>
              </a:lnSpc>
            </a:pPr>
            <a:r>
              <a:rPr lang="en-US" sz="3300" b="0" i="0" u="none" strike="noStrike" dirty="0">
                <a:solidFill>
                  <a:srgbClr val="FFFFFF"/>
                </a:solidFill>
                <a:latin typeface="NanumSquareRoundOTF ExtraBold"/>
              </a:rPr>
              <a:t>2</a:t>
            </a:r>
          </a:p>
        </p:txBody>
      </p:sp>
      <p:pic>
        <p:nvPicPr>
          <p:cNvPr id="39" name="Picture 12">
            <a:extLst>
              <a:ext uri="{FF2B5EF4-FFF2-40B4-BE49-F238E27FC236}">
                <a16:creationId xmlns:a16="http://schemas.microsoft.com/office/drawing/2014/main" id="{14F41D29-A4E3-498D-7239-133484859A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2849" y="4457756"/>
            <a:ext cx="1003552" cy="94020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65D9FC4-A50C-B7F5-7E1E-C160EEF19B26}"/>
              </a:ext>
            </a:extLst>
          </p:cNvPr>
          <p:cNvSpPr txBox="1"/>
          <p:nvPr/>
        </p:nvSpPr>
        <p:spPr>
          <a:xfrm>
            <a:off x="7603521" y="4514571"/>
            <a:ext cx="719601" cy="838362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2130"/>
              </a:lnSpc>
            </a:pPr>
            <a:r>
              <a:rPr lang="en-US" sz="3300" b="0" i="0" u="none" strike="noStrike" dirty="0">
                <a:solidFill>
                  <a:srgbClr val="FFFFFF"/>
                </a:solidFill>
                <a:latin typeface="NanumSquareRoundOTF Extra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6D2CF4-2BA4-8CD0-5F98-A04011707A05}"/>
              </a:ext>
            </a:extLst>
          </p:cNvPr>
          <p:cNvSpPr txBox="1"/>
          <p:nvPr/>
        </p:nvSpPr>
        <p:spPr>
          <a:xfrm>
            <a:off x="8282225" y="2759631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목차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A2B824-0594-39D4-996A-20B23E583F9B}"/>
              </a:ext>
            </a:extLst>
          </p:cNvPr>
          <p:cNvSpPr txBox="1"/>
          <p:nvPr/>
        </p:nvSpPr>
        <p:spPr>
          <a:xfrm>
            <a:off x="5631904" y="5642914"/>
            <a:ext cx="2360804" cy="654331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2130"/>
              </a:lnSpc>
            </a:pPr>
            <a:r>
              <a:rPr lang="ko-KR" altLang="en-US" sz="2600" i="0" u="none" strike="noStrike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팀 구성 및 역할</a:t>
            </a:r>
            <a:endParaRPr lang="en-US" sz="2600" i="0" u="none" strike="noStrike" spc="-100" dirty="0">
              <a:solidFill>
                <a:schemeClr val="tx1">
                  <a:lumMod val="75000"/>
                  <a:lumOff val="2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DCCA5B-4F0E-E7FD-1B0C-B8F2BF71F70A}"/>
              </a:ext>
            </a:extLst>
          </p:cNvPr>
          <p:cNvSpPr txBox="1"/>
          <p:nvPr/>
        </p:nvSpPr>
        <p:spPr>
          <a:xfrm>
            <a:off x="8328713" y="5642913"/>
            <a:ext cx="2360804" cy="654331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2130"/>
              </a:lnSpc>
            </a:pPr>
            <a:r>
              <a:rPr lang="ko-KR" altLang="en-US" sz="2600" i="0" u="none" strike="noStrike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시스템 개발</a:t>
            </a:r>
            <a:endParaRPr lang="en-US" sz="2600" i="0" u="none" strike="noStrike" spc="-100" dirty="0">
              <a:solidFill>
                <a:schemeClr val="tx1">
                  <a:lumMod val="75000"/>
                  <a:lumOff val="2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2567E0-AE92-87E9-8DA6-91B6ECEF3CB3}"/>
              </a:ext>
            </a:extLst>
          </p:cNvPr>
          <p:cNvSpPr txBox="1"/>
          <p:nvPr/>
        </p:nvSpPr>
        <p:spPr>
          <a:xfrm>
            <a:off x="11024641" y="5649697"/>
            <a:ext cx="2360804" cy="654331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2130"/>
              </a:lnSpc>
            </a:pPr>
            <a:r>
              <a:rPr lang="ko-KR" altLang="en-US" sz="26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결과 및 시연</a:t>
            </a:r>
            <a:endParaRPr lang="en-US" sz="2600" i="0" u="none" strike="noStrike" spc="-100" dirty="0">
              <a:solidFill>
                <a:schemeClr val="tx1">
                  <a:lumMod val="75000"/>
                  <a:lumOff val="2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201702-B578-5A1F-6167-601031F890E0}"/>
              </a:ext>
            </a:extLst>
          </p:cNvPr>
          <p:cNvSpPr txBox="1"/>
          <p:nvPr/>
        </p:nvSpPr>
        <p:spPr>
          <a:xfrm>
            <a:off x="13900935" y="5649697"/>
            <a:ext cx="2360804" cy="654331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2130"/>
              </a:lnSpc>
            </a:pPr>
            <a:r>
              <a:rPr lang="ko-KR" altLang="en-US" sz="2600" i="0" u="none" strike="noStrike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마무리</a:t>
            </a:r>
            <a:endParaRPr lang="en-US" sz="2600" i="0" u="none" strike="noStrike" spc="-100" dirty="0">
              <a:solidFill>
                <a:schemeClr val="tx1">
                  <a:lumMod val="75000"/>
                  <a:lumOff val="2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127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393700"/>
            <a:ext cx="17094200" cy="9486900"/>
          </a:xfrm>
          <a:prstGeom prst="rect">
            <a:avLst/>
          </a:prstGeom>
          <a:effectLst>
            <a:outerShdw blurRad="448595" dir="2700000">
              <a:srgbClr val="556B73">
                <a:alpha val="41000"/>
              </a:srgbClr>
            </a:outerShdw>
          </a:effectLst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sp>
        <p:nvSpPr>
          <p:cNvPr id="49" name="TextBox 13">
            <a:extLst>
              <a:ext uri="{FF2B5EF4-FFF2-40B4-BE49-F238E27FC236}">
                <a16:creationId xmlns:a16="http://schemas.microsoft.com/office/drawing/2014/main" id="{5B81F7B4-2FF6-B41E-FD0E-8804D637B550}"/>
              </a:ext>
            </a:extLst>
          </p:cNvPr>
          <p:cNvSpPr txBox="1"/>
          <p:nvPr/>
        </p:nvSpPr>
        <p:spPr>
          <a:xfrm>
            <a:off x="2933700" y="19431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www.</a:t>
            </a:r>
            <a:r>
              <a:rPr lang="ko-KR" altLang="en-US" sz="1200" spc="200" dirty="0" err="1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고픈비노</a:t>
            </a: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.com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BF0434AB-4E46-4948-8A74-33761A2DD4CB}"/>
              </a:ext>
            </a:extLst>
          </p:cNvPr>
          <p:cNvSpPr txBox="1"/>
          <p:nvPr/>
        </p:nvSpPr>
        <p:spPr>
          <a:xfrm>
            <a:off x="5219700" y="3619500"/>
            <a:ext cx="78359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ko-KR" sz="7500" b="0" i="0" u="none" strike="noStrike" spc="-100" dirty="0">
                <a:solidFill>
                  <a:srgbClr val="00B0F0"/>
                </a:solidFill>
                <a:latin typeface="+mj-ea"/>
                <a:ea typeface="+mj-ea"/>
              </a:rPr>
              <a:t>감사합니다</a:t>
            </a:r>
            <a:endParaRPr lang="en-US" sz="7500" b="0" i="0" u="none" strike="noStrike" spc="-10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CB1C4AC5-1F5D-4B3E-80B7-B507E7DC97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3000"/>
          </a:blip>
          <a:stretch>
            <a:fillRect/>
          </a:stretch>
        </p:blipFill>
        <p:spPr>
          <a:xfrm>
            <a:off x="6184900" y="5549900"/>
            <a:ext cx="5930900" cy="2527300"/>
          </a:xfrm>
          <a:prstGeom prst="rect">
            <a:avLst/>
          </a:prstGeom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id="{E4A713F4-D50B-42E9-B553-4AC7FEEAE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900" y="5549900"/>
            <a:ext cx="5930900" cy="571500"/>
          </a:xfrm>
          <a:prstGeom prst="rect">
            <a:avLst/>
          </a:prstGeom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4E0C5881-5116-4B28-83EF-7D2CB53D2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5664200"/>
            <a:ext cx="368300" cy="368300"/>
          </a:xfrm>
          <a:prstGeom prst="rect">
            <a:avLst/>
          </a:prstGeom>
        </p:spPr>
      </p:pic>
      <p:sp>
        <p:nvSpPr>
          <p:cNvPr id="13" name="TextBox 16">
            <a:extLst>
              <a:ext uri="{FF2B5EF4-FFF2-40B4-BE49-F238E27FC236}">
                <a16:creationId xmlns:a16="http://schemas.microsoft.com/office/drawing/2014/main" id="{4C1E794A-9902-4E04-B582-16E2CFCD9F1E}"/>
              </a:ext>
            </a:extLst>
          </p:cNvPr>
          <p:cNvSpPr txBox="1"/>
          <p:nvPr/>
        </p:nvSpPr>
        <p:spPr>
          <a:xfrm>
            <a:off x="6896100" y="5685681"/>
            <a:ext cx="4394200" cy="299938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16199"/>
              </a:lnSpc>
            </a:pPr>
            <a:r>
              <a:rPr lang="en-US" altLang="ko-KR" sz="1600" b="1" dirty="0">
                <a:solidFill>
                  <a:srgbClr val="556B73"/>
                </a:solidFill>
                <a:latin typeface="+mn-ea"/>
              </a:rPr>
              <a:t>https://github.com/KORIDO1234/gopenvino</a:t>
            </a:r>
            <a:endParaRPr lang="ko-KR" sz="1600" b="1" i="0" u="none" strike="noStrike" dirty="0">
              <a:solidFill>
                <a:srgbClr val="556B73"/>
              </a:solidFill>
              <a:latin typeface="+mn-ea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769CC903-E6E3-47EB-A360-7A8165BB69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8750" y="6341219"/>
            <a:ext cx="2209800" cy="482600"/>
          </a:xfrm>
          <a:prstGeom prst="rect">
            <a:avLst/>
          </a:prstGeom>
        </p:spPr>
      </p:pic>
      <p:pic>
        <p:nvPicPr>
          <p:cNvPr id="15" name="Picture 5">
            <a:extLst>
              <a:ext uri="{FF2B5EF4-FFF2-40B4-BE49-F238E27FC236}">
                <a16:creationId xmlns:a16="http://schemas.microsoft.com/office/drawing/2014/main" id="{E5FBB1C4-DEE2-4E7E-B2F3-2A758176A0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8750" y="7163489"/>
            <a:ext cx="3651452" cy="482600"/>
          </a:xfrm>
          <a:prstGeom prst="rect">
            <a:avLst/>
          </a:prstGeom>
        </p:spPr>
      </p:pic>
      <p:sp>
        <p:nvSpPr>
          <p:cNvPr id="16" name="TextBox 16">
            <a:extLst>
              <a:ext uri="{FF2B5EF4-FFF2-40B4-BE49-F238E27FC236}">
                <a16:creationId xmlns:a16="http://schemas.microsoft.com/office/drawing/2014/main" id="{10D8C684-5D40-4B39-8A8F-92DBECFE953D}"/>
              </a:ext>
            </a:extLst>
          </p:cNvPr>
          <p:cNvSpPr txBox="1"/>
          <p:nvPr/>
        </p:nvSpPr>
        <p:spPr>
          <a:xfrm>
            <a:off x="6692900" y="6399312"/>
            <a:ext cx="4394200" cy="299938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16199"/>
              </a:lnSpc>
            </a:pPr>
            <a:r>
              <a:rPr lang="en-US" altLang="ko-KR" sz="1600" b="1" i="0" u="none" strike="noStrike" dirty="0">
                <a:solidFill>
                  <a:srgbClr val="556B73"/>
                </a:solidFill>
                <a:latin typeface="+mn-ea"/>
              </a:rPr>
              <a:t>Team. </a:t>
            </a:r>
            <a:r>
              <a:rPr lang="ko-KR" altLang="en-US" sz="1600" b="1" i="0" u="none" strike="noStrike" dirty="0" err="1">
                <a:solidFill>
                  <a:srgbClr val="556B73"/>
                </a:solidFill>
                <a:latin typeface="+mn-ea"/>
              </a:rPr>
              <a:t>고픈비노</a:t>
            </a:r>
            <a:endParaRPr lang="ko-KR" sz="1600" b="1" i="0" u="none" strike="noStrike" dirty="0">
              <a:solidFill>
                <a:srgbClr val="556B73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63B248-428A-41F6-A028-D3914BB33685}"/>
              </a:ext>
            </a:extLst>
          </p:cNvPr>
          <p:cNvSpPr txBox="1"/>
          <p:nvPr/>
        </p:nvSpPr>
        <p:spPr>
          <a:xfrm>
            <a:off x="6692900" y="7238256"/>
            <a:ext cx="4394200" cy="299938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16199"/>
              </a:lnSpc>
            </a:pPr>
            <a:r>
              <a:rPr lang="ko-KR" altLang="en-US" sz="1600" b="1" i="0" u="none" strike="noStrike" dirty="0">
                <a:solidFill>
                  <a:srgbClr val="556B73"/>
                </a:solidFill>
                <a:latin typeface="+mn-ea"/>
              </a:rPr>
              <a:t>김기훈</a:t>
            </a:r>
            <a:r>
              <a:rPr lang="en-US" altLang="ko-KR" sz="1600" b="1" i="0" u="none" strike="noStrike" dirty="0">
                <a:solidFill>
                  <a:srgbClr val="556B73"/>
                </a:solidFill>
                <a:latin typeface="+mn-ea"/>
              </a:rPr>
              <a:t>, </a:t>
            </a:r>
            <a:r>
              <a:rPr lang="ko-KR" altLang="en-US" sz="1600" b="1" i="0" u="none" strike="noStrike" dirty="0">
                <a:solidFill>
                  <a:srgbClr val="556B73"/>
                </a:solidFill>
                <a:latin typeface="+mn-ea"/>
              </a:rPr>
              <a:t>이지원</a:t>
            </a:r>
            <a:r>
              <a:rPr lang="en-US" altLang="ko-KR" sz="1600" b="1" i="0" u="none" strike="noStrike" dirty="0">
                <a:solidFill>
                  <a:srgbClr val="556B73"/>
                </a:solidFill>
                <a:latin typeface="+mn-ea"/>
              </a:rPr>
              <a:t>, </a:t>
            </a:r>
            <a:r>
              <a:rPr lang="ko-KR" altLang="en-US" sz="1600" b="1" i="0" u="none" strike="noStrike" dirty="0" err="1">
                <a:solidFill>
                  <a:srgbClr val="556B73"/>
                </a:solidFill>
                <a:latin typeface="+mn-ea"/>
              </a:rPr>
              <a:t>정희중</a:t>
            </a:r>
            <a:r>
              <a:rPr lang="en-US" altLang="ko-KR" sz="1600" b="1" i="0" u="none" strike="noStrike" dirty="0">
                <a:solidFill>
                  <a:srgbClr val="556B73"/>
                </a:solidFill>
                <a:latin typeface="+mn-ea"/>
              </a:rPr>
              <a:t>, </a:t>
            </a:r>
            <a:r>
              <a:rPr lang="ko-KR" altLang="en-US" sz="1600" b="1" i="0" u="none" strike="noStrike" dirty="0">
                <a:solidFill>
                  <a:srgbClr val="556B73"/>
                </a:solidFill>
                <a:latin typeface="+mn-ea"/>
              </a:rPr>
              <a:t>최재혁</a:t>
            </a:r>
            <a:endParaRPr lang="ko-KR" sz="1600" b="1" i="0" u="none" strike="noStrike" dirty="0">
              <a:solidFill>
                <a:srgbClr val="556B7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5463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393700"/>
            <a:ext cx="17094200" cy="9486900"/>
          </a:xfrm>
          <a:prstGeom prst="rect">
            <a:avLst/>
          </a:prstGeom>
          <a:effectLst>
            <a:outerShdw blurRad="448595" dir="2700000">
              <a:srgbClr val="556B73">
                <a:alpha val="41000"/>
              </a:srgbClr>
            </a:outerShdw>
          </a:effectLst>
        </p:spPr>
      </p:pic>
      <p:sp>
        <p:nvSpPr>
          <p:cNvPr id="3" name="TextBox 3"/>
          <p:cNvSpPr txBox="1"/>
          <p:nvPr/>
        </p:nvSpPr>
        <p:spPr>
          <a:xfrm>
            <a:off x="4140200" y="2667000"/>
            <a:ext cx="100203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3789"/>
              </a:lnSpc>
            </a:pPr>
            <a:r>
              <a:rPr lang="ko-KR" sz="6100" b="0" i="0" u="none" strike="noStrike" spc="-100">
                <a:solidFill>
                  <a:srgbClr val="556B73"/>
                </a:solidFill>
                <a:ea typeface="SB AggroOTF Light"/>
              </a:rPr>
              <a:t>마케팅부서</a:t>
            </a:r>
            <a:r>
              <a:rPr lang="en-US" sz="6100" b="0" i="0" u="none" strike="noStrike" spc="-100">
                <a:solidFill>
                  <a:srgbClr val="556B73"/>
                </a:solidFill>
                <a:latin typeface="SB AggroOTF Light"/>
              </a:rPr>
              <a:t> </a:t>
            </a:r>
            <a:r>
              <a:rPr lang="ko-KR" sz="6100" b="0" i="0" u="none" strike="noStrike" spc="-100">
                <a:solidFill>
                  <a:srgbClr val="58CCFF"/>
                </a:solidFill>
                <a:ea typeface="SB AggroOTF Light"/>
              </a:rPr>
              <a:t>업무</a:t>
            </a:r>
            <a:r>
              <a:rPr lang="en-US" sz="6100" b="0" i="0" u="none" strike="noStrike" spc="-100">
                <a:solidFill>
                  <a:srgbClr val="58CCFF"/>
                </a:solidFill>
                <a:latin typeface="SB AggroOTF Light"/>
              </a:rPr>
              <a:t> </a:t>
            </a:r>
            <a:r>
              <a:rPr lang="ko-KR" sz="6100" b="0" i="0" u="none" strike="noStrike" spc="-100">
                <a:solidFill>
                  <a:srgbClr val="58CCFF"/>
                </a:solidFill>
                <a:ea typeface="SB AggroOTF Light"/>
              </a:rPr>
              <a:t>프로세스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1498600" y="4457700"/>
            <a:ext cx="3695700" cy="43307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 rot="5400000">
            <a:off x="-1143000" y="5003800"/>
            <a:ext cx="28702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000" b="0" i="0" u="none" strike="noStrike" spc="300">
                <a:solidFill>
                  <a:srgbClr val="83959E"/>
                </a:solidFill>
                <a:latin typeface="Pretendard SemiBold"/>
              </a:rPr>
              <a:t>IN-HOUSE TRAINING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5372100" y="4457700"/>
            <a:ext cx="3695700" cy="4330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9220200" y="4457700"/>
            <a:ext cx="3695700" cy="4330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13093700" y="4457700"/>
            <a:ext cx="3695700" cy="43053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 rot="5400000">
            <a:off x="16573500" y="5003800"/>
            <a:ext cx="28702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000" b="0" i="0" u="none" strike="noStrike" spc="300">
                <a:solidFill>
                  <a:srgbClr val="83959E"/>
                </a:solidFill>
                <a:latin typeface="Pretendard SemiBold"/>
              </a:rPr>
              <a:t>MIRICOMPANY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933700" y="19431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200" b="0" i="0" u="none" strike="noStrike" spc="100">
                <a:solidFill>
                  <a:srgbClr val="83959E"/>
                </a:solidFill>
                <a:latin typeface="Pretendard Medium"/>
              </a:rPr>
              <a:t>MARKETING DEPARTMENT BUSINESS PROCESS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81200" y="7772400"/>
            <a:ext cx="27178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35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업무를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실행하기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준비해야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할</a:t>
            </a:r>
          </a:p>
          <a:p>
            <a:pPr lvl="0" algn="ctr">
              <a:lnSpc>
                <a:spcPct val="12035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부분에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관해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적어주세요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82800" y="7175500"/>
            <a:ext cx="25146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0" i="0" u="none" strike="noStrike">
                <a:solidFill>
                  <a:srgbClr val="556B73"/>
                </a:solidFill>
                <a:latin typeface="SB AggroOTF Medium"/>
              </a:rPr>
              <a:t>PREPARATION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854700" y="7772400"/>
            <a:ext cx="27178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35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업무와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관련된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조사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방법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,</a:t>
            </a:r>
          </a:p>
          <a:p>
            <a:pPr lvl="0" algn="ctr">
              <a:lnSpc>
                <a:spcPct val="12035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참조사항에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관해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적어주세요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210300" y="7162800"/>
            <a:ext cx="20193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0" i="0" u="none" strike="noStrike">
                <a:solidFill>
                  <a:srgbClr val="556B73"/>
                </a:solidFill>
                <a:latin typeface="SB AggroOTF Medium"/>
              </a:rPr>
              <a:t>INSPECTION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715500" y="7772400"/>
            <a:ext cx="27178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35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본격적으로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실행해야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할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업무에</a:t>
            </a:r>
          </a:p>
          <a:p>
            <a:pPr lvl="0" algn="ctr">
              <a:lnSpc>
                <a:spcPct val="12035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관해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설명해주세요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045700" y="7175500"/>
            <a:ext cx="20447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0" i="0" u="none" strike="noStrike">
                <a:solidFill>
                  <a:srgbClr val="556B73"/>
                </a:solidFill>
                <a:latin typeface="SB AggroOTF Medium"/>
              </a:rPr>
              <a:t>EXECUTION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589000" y="7772400"/>
            <a:ext cx="27178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35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업무를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마친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보고해야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하는</a:t>
            </a:r>
          </a:p>
          <a:p>
            <a:pPr lvl="0" algn="ctr">
              <a:lnSpc>
                <a:spcPct val="12035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부분을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설명해주세요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830300" y="7175500"/>
            <a:ext cx="22352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0" i="0" u="none" strike="noStrike">
                <a:solidFill>
                  <a:srgbClr val="556B73"/>
                </a:solidFill>
                <a:latin typeface="SB AggroOTF Medium"/>
              </a:rPr>
              <a:t>REPORT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800" y="5080000"/>
            <a:ext cx="1498600" cy="1498600"/>
          </a:xfrm>
          <a:prstGeom prst="rect">
            <a:avLst/>
          </a:prstGeom>
          <a:effectLst>
            <a:outerShdw blurRad="22449" dir="2700000">
              <a:srgbClr val="000000">
                <a:alpha val="13000"/>
              </a:srgbClr>
            </a:outerShdw>
          </a:effectLst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0500" y="5194300"/>
            <a:ext cx="1346200" cy="1346200"/>
          </a:xfrm>
          <a:prstGeom prst="rect">
            <a:avLst/>
          </a:prstGeom>
          <a:effectLst>
            <a:outerShdw blurRad="17980" dir="2700000">
              <a:srgbClr val="000000">
                <a:alpha val="21000"/>
              </a:srgbClr>
            </a:outerShdw>
          </a:effectLst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2700000">
            <a:off x="10490200" y="5283200"/>
            <a:ext cx="1155700" cy="1155700"/>
          </a:xfrm>
          <a:prstGeom prst="rect">
            <a:avLst/>
          </a:prstGeom>
          <a:effectLst>
            <a:outerShdw blurRad="13284" dir="5400000">
              <a:srgbClr val="000000">
                <a:alpha val="20000"/>
              </a:srgbClr>
            </a:outerShdw>
          </a:effectLst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00200" y="5283200"/>
            <a:ext cx="1295400" cy="1295400"/>
          </a:xfrm>
          <a:prstGeom prst="rect">
            <a:avLst/>
          </a:prstGeom>
          <a:effectLst>
            <a:outerShdw blurRad="16768" dir="2700000">
              <a:srgbClr val="000000">
                <a:alpha val="13000"/>
              </a:srgbClr>
            </a:outerShdw>
          </a:effectLst>
        </p:spPr>
      </p:pic>
      <p:sp>
        <p:nvSpPr>
          <p:cNvPr id="23" name="TextBox 23"/>
          <p:cNvSpPr txBox="1"/>
          <p:nvPr/>
        </p:nvSpPr>
        <p:spPr>
          <a:xfrm>
            <a:off x="5676900" y="90043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200" b="0" i="0" u="none" strike="noStrike" spc="100">
                <a:solidFill>
                  <a:srgbClr val="83959E">
                    <a:alpha val="50980"/>
                  </a:srgbClr>
                </a:solidFill>
                <a:latin typeface="Pretendard Medium"/>
              </a:rPr>
              <a:t>P 03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321300" y="3810000"/>
            <a:ext cx="76454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8530"/>
              </a:lnSpc>
            </a:pP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해당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페이지에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대한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간단한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내용을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적어주세요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400497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393700"/>
            <a:ext cx="17094200" cy="9486900"/>
          </a:xfrm>
          <a:prstGeom prst="rect">
            <a:avLst/>
          </a:prstGeom>
          <a:effectLst>
            <a:outerShdw blurRad="448595" dir="2700000">
              <a:srgbClr val="556B73">
                <a:alpha val="41000"/>
              </a:srgbClr>
            </a:outerShdw>
          </a:effectLst>
        </p:spPr>
      </p:pic>
      <p:sp>
        <p:nvSpPr>
          <p:cNvPr id="3" name="TextBox 3"/>
          <p:cNvSpPr txBox="1"/>
          <p:nvPr/>
        </p:nvSpPr>
        <p:spPr>
          <a:xfrm>
            <a:off x="4140200" y="2667000"/>
            <a:ext cx="100203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3789"/>
              </a:lnSpc>
            </a:pPr>
            <a:r>
              <a:rPr lang="ko-KR" sz="6100" b="0" i="0" u="none" strike="noStrike" spc="-100">
                <a:solidFill>
                  <a:srgbClr val="556B73"/>
                </a:solidFill>
                <a:ea typeface="SB AggroOTF Light"/>
              </a:rPr>
              <a:t>자주묻는</a:t>
            </a:r>
            <a:r>
              <a:rPr lang="en-US" sz="6100" b="0" i="0" u="none" strike="noStrike" spc="-100">
                <a:solidFill>
                  <a:srgbClr val="556B73"/>
                </a:solidFill>
                <a:latin typeface="SB AggroOTF Light"/>
              </a:rPr>
              <a:t> </a:t>
            </a:r>
            <a:r>
              <a:rPr lang="ko-KR" sz="6100" b="0" i="0" u="none" strike="noStrike" spc="-100">
                <a:solidFill>
                  <a:srgbClr val="58CCFF"/>
                </a:solidFill>
                <a:ea typeface="SB AggroOTF Light"/>
              </a:rPr>
              <a:t>질문</a:t>
            </a:r>
          </a:p>
        </p:txBody>
      </p:sp>
      <p:sp>
        <p:nvSpPr>
          <p:cNvPr id="4" name="TextBox 4"/>
          <p:cNvSpPr txBox="1"/>
          <p:nvPr/>
        </p:nvSpPr>
        <p:spPr>
          <a:xfrm rot="5400000">
            <a:off x="-1143000" y="5003800"/>
            <a:ext cx="28702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000" b="0" i="0" u="none" strike="noStrike" spc="300">
                <a:solidFill>
                  <a:srgbClr val="83959E"/>
                </a:solidFill>
                <a:latin typeface="Pretendard SemiBold"/>
              </a:rPr>
              <a:t>IN-HOUSE TRAINING</a:t>
            </a:r>
          </a:p>
        </p:txBody>
      </p:sp>
      <p:sp>
        <p:nvSpPr>
          <p:cNvPr id="5" name="TextBox 5"/>
          <p:cNvSpPr txBox="1"/>
          <p:nvPr/>
        </p:nvSpPr>
        <p:spPr>
          <a:xfrm rot="5400000">
            <a:off x="16573500" y="5003800"/>
            <a:ext cx="28702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000" b="0" i="0" u="none" strike="noStrike" spc="300">
                <a:solidFill>
                  <a:srgbClr val="83959E"/>
                </a:solidFill>
                <a:latin typeface="Pretendard SemiBold"/>
              </a:rPr>
              <a:t>MIRICOMPANY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933700" y="19431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200" b="0" i="0" u="none" strike="noStrike" spc="100">
                <a:solidFill>
                  <a:srgbClr val="83959E"/>
                </a:solidFill>
                <a:latin typeface="Pretendard Medium"/>
              </a:rPr>
              <a:t>FREQUENTLY ASKED QUESTIONS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4457700"/>
            <a:ext cx="4953000" cy="2057400"/>
          </a:xfrm>
          <a:prstGeom prst="rect">
            <a:avLst/>
          </a:prstGeom>
          <a:effectLst>
            <a:outerShdw blurRad="10486" dir="2700000">
              <a:srgbClr val="C2C2C2">
                <a:alpha val="18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6819900" y="5168900"/>
            <a:ext cx="4673600" cy="127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696200" y="5359400"/>
            <a:ext cx="36957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940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질문에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대한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예시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답변을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적어주세요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  <a:p>
            <a:pPr lvl="0" algn="l">
              <a:lnSpc>
                <a:spcPct val="14940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폰트는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Noto Sans Regular 16pt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입니다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086600" y="4699000"/>
            <a:ext cx="635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spc="200">
                <a:solidFill>
                  <a:srgbClr val="556B73"/>
                </a:solidFill>
                <a:latin typeface="SB AggroOTF Medium"/>
              </a:rPr>
              <a:t>Q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086600" y="5346700"/>
            <a:ext cx="533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spc="200">
                <a:solidFill>
                  <a:srgbClr val="556B73"/>
                </a:solidFill>
                <a:latin typeface="SB AggroOTF Medium"/>
              </a:rPr>
              <a:t>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696200" y="4673600"/>
            <a:ext cx="35179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3630"/>
              </a:lnSpc>
            </a:pP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자주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묻는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질문을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적어주세요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.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6629400"/>
            <a:ext cx="4953000" cy="2120900"/>
          </a:xfrm>
          <a:prstGeom prst="rect">
            <a:avLst/>
          </a:prstGeom>
          <a:effectLst>
            <a:outerShdw blurRad="11259" dir="2700000">
              <a:srgbClr val="C2C2C2">
                <a:alpha val="18000"/>
              </a:srgbClr>
            </a:outerShdw>
          </a:effectLst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6845300" y="7442200"/>
            <a:ext cx="4673600" cy="127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7721600" y="7670800"/>
            <a:ext cx="36068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940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질문에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대한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예시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답변을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적어주세요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  <a:p>
            <a:pPr lvl="0" algn="l">
              <a:lnSpc>
                <a:spcPct val="14940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폰트는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Noto Sans Regular 16pt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입니다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099300" y="6870700"/>
            <a:ext cx="635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spc="200">
                <a:solidFill>
                  <a:srgbClr val="556B73"/>
                </a:solidFill>
                <a:latin typeface="SB AggroOTF Medium"/>
              </a:rPr>
              <a:t>Q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099300" y="7658100"/>
            <a:ext cx="533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spc="200">
                <a:solidFill>
                  <a:srgbClr val="556B73"/>
                </a:solidFill>
                <a:latin typeface="SB AggroOTF Medium"/>
              </a:rPr>
              <a:t>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721600" y="6883400"/>
            <a:ext cx="35179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3630"/>
              </a:lnSpc>
            </a:pP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자주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묻는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질문을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적어주세요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.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36400" y="4457700"/>
            <a:ext cx="4953000" cy="1447800"/>
          </a:xfrm>
          <a:prstGeom prst="rect">
            <a:avLst/>
          </a:prstGeom>
          <a:effectLst>
            <a:outerShdw blurRad="5184" dir="2700000">
              <a:srgbClr val="C2C2C2">
                <a:alpha val="18000"/>
              </a:srgbClr>
            </a:outerShdw>
          </a:effectLst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11988800" y="5168900"/>
            <a:ext cx="4673600" cy="127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2865100" y="5359400"/>
            <a:ext cx="35052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940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질문에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대한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예시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답변을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적어주세요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42800" y="4699000"/>
            <a:ext cx="635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spc="200">
                <a:solidFill>
                  <a:srgbClr val="556B73"/>
                </a:solidFill>
                <a:latin typeface="SB AggroOTF Medium"/>
              </a:rPr>
              <a:t>Q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242800" y="5346700"/>
            <a:ext cx="533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spc="200">
                <a:solidFill>
                  <a:srgbClr val="556B73"/>
                </a:solidFill>
                <a:latin typeface="SB AggroOTF Medium"/>
              </a:rPr>
              <a:t>A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865100" y="4673600"/>
            <a:ext cx="35179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3630"/>
              </a:lnSpc>
            </a:pP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자주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묻는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질문을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적어주세요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.</a:t>
            </a:r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36400" y="6248400"/>
            <a:ext cx="4953000" cy="2514600"/>
          </a:xfrm>
          <a:prstGeom prst="rect">
            <a:avLst/>
          </a:prstGeom>
          <a:effectLst>
            <a:outerShdw blurRad="15690" dir="2700000">
              <a:srgbClr val="C2C2C2">
                <a:alpha val="18000"/>
              </a:srgbClr>
            </a:outerShdw>
          </a:effectLst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11976100" y="7023100"/>
            <a:ext cx="4673600" cy="127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12852400" y="7277100"/>
            <a:ext cx="39878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940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미리컴퍼니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마케팅부서의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자주묻는</a:t>
            </a:r>
          </a:p>
          <a:p>
            <a:pPr lvl="0" algn="l">
              <a:lnSpc>
                <a:spcPct val="14940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질문에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 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대한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자세한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설명을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입력해주세요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  <a:p>
            <a:pPr lvl="0" algn="l">
              <a:lnSpc>
                <a:spcPct val="14940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폰트는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Noto Sans Regular 16pt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입니다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230100" y="6489700"/>
            <a:ext cx="635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spc="200">
                <a:solidFill>
                  <a:srgbClr val="556B73"/>
                </a:solidFill>
                <a:latin typeface="SB AggroOTF Medium"/>
              </a:rPr>
              <a:t>Q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30100" y="7213600"/>
            <a:ext cx="533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spc="200">
                <a:solidFill>
                  <a:srgbClr val="556B73"/>
                </a:solidFill>
                <a:latin typeface="SB AggroOTF Medium"/>
              </a:rPr>
              <a:t>A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852400" y="6489700"/>
            <a:ext cx="35179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3630"/>
              </a:lnSpc>
            </a:pP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자주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묻는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질문을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적어주세요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.</a:t>
            </a: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8">
            <a:alphaModFix amt="15000"/>
          </a:blip>
          <a:stretch>
            <a:fillRect/>
          </a:stretch>
        </p:blipFill>
        <p:spPr>
          <a:xfrm>
            <a:off x="1536700" y="4445000"/>
            <a:ext cx="4953000" cy="4318000"/>
          </a:xfrm>
          <a:prstGeom prst="rect">
            <a:avLst/>
          </a:prstGeom>
          <a:effectLst>
            <a:outerShdw blurRad="46503" dir="2700000">
              <a:srgbClr val="C2C2C2">
                <a:alpha val="18000"/>
              </a:srgbClr>
            </a:outerShdw>
          </a:effectLst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9">
            <a:alphaModFix amt="25000"/>
          </a:blip>
          <a:stretch>
            <a:fillRect/>
          </a:stretch>
        </p:blipFill>
        <p:spPr>
          <a:xfrm>
            <a:off x="1689100" y="6032500"/>
            <a:ext cx="4673600" cy="12700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413000" y="6362700"/>
            <a:ext cx="3505200" cy="179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521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자주묻는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질문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답변을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적는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영역입니다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.</a:t>
            </a:r>
          </a:p>
          <a:p>
            <a:pPr lvl="0" algn="l">
              <a:lnSpc>
                <a:spcPct val="15521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미리컴퍼니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마케팅부서의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자주묻는</a:t>
            </a:r>
          </a:p>
          <a:p>
            <a:pPr lvl="0" algn="l">
              <a:lnSpc>
                <a:spcPct val="15521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질문에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 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대한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자세한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설명을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입력해주세요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.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답변의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 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폰트는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Noto Sans Regular 16pt</a:t>
            </a:r>
          </a:p>
          <a:p>
            <a:pPr lvl="0" algn="l">
              <a:lnSpc>
                <a:spcPct val="14940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자간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0,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행간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1.78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장평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100%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입니다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905000" y="4699000"/>
            <a:ext cx="635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spc="200">
                <a:solidFill>
                  <a:srgbClr val="556B73"/>
                </a:solidFill>
                <a:latin typeface="SB AggroOTF Medium"/>
              </a:rPr>
              <a:t>Q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905000" y="6273800"/>
            <a:ext cx="533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spc="200">
                <a:solidFill>
                  <a:srgbClr val="556B73"/>
                </a:solidFill>
                <a:latin typeface="SB AggroOTF Medium"/>
              </a:rPr>
              <a:t>A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413000" y="4673600"/>
            <a:ext cx="3517900" cy="1054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3630"/>
              </a:lnSpc>
            </a:pP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자주묻는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질문페이지입니다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.</a:t>
            </a:r>
          </a:p>
          <a:p>
            <a:pPr lvl="0" algn="l">
              <a:lnSpc>
                <a:spcPct val="133630"/>
              </a:lnSpc>
            </a:pP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미리컴퍼니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마케팅부서에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대해</a:t>
            </a:r>
          </a:p>
          <a:p>
            <a:pPr lvl="0" algn="l">
              <a:lnSpc>
                <a:spcPct val="133630"/>
              </a:lnSpc>
            </a:pP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자주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묻는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질문을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적어주세요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676900" y="90043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200" b="0" i="0" u="none" strike="noStrike" spc="100">
                <a:solidFill>
                  <a:srgbClr val="83959E">
                    <a:alpha val="50980"/>
                  </a:srgbClr>
                </a:solidFill>
                <a:latin typeface="Pretendard Medium"/>
              </a:rPr>
              <a:t>P 07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321300" y="3810000"/>
            <a:ext cx="76454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8530"/>
              </a:lnSpc>
            </a:pP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해당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페이지에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대한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간단한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내용을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적어주세요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501760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393700"/>
            <a:ext cx="17094200" cy="9486900"/>
          </a:xfrm>
          <a:prstGeom prst="rect">
            <a:avLst/>
          </a:prstGeom>
          <a:effectLst>
            <a:outerShdw blurRad="448595" dir="2700000">
              <a:srgbClr val="556B73">
                <a:alpha val="41000"/>
              </a:srgbClr>
            </a:outerShdw>
          </a:effectLst>
        </p:spPr>
      </p:pic>
      <p:sp>
        <p:nvSpPr>
          <p:cNvPr id="3" name="TextBox 3"/>
          <p:cNvSpPr txBox="1"/>
          <p:nvPr/>
        </p:nvSpPr>
        <p:spPr>
          <a:xfrm>
            <a:off x="4140200" y="2667000"/>
            <a:ext cx="100203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3789"/>
              </a:lnSpc>
            </a:pPr>
            <a:r>
              <a:rPr lang="ko-KR" sz="6100" b="0" i="0" u="none" strike="noStrike" spc="-100">
                <a:solidFill>
                  <a:srgbClr val="58CCFF"/>
                </a:solidFill>
                <a:ea typeface="SB AggroOTF Light"/>
              </a:rPr>
              <a:t>이미지</a:t>
            </a:r>
            <a:r>
              <a:rPr lang="ko-KR" sz="6100" b="0" i="0" u="none" strike="noStrike" spc="-100">
                <a:solidFill>
                  <a:srgbClr val="556B73"/>
                </a:solidFill>
                <a:ea typeface="SB AggroOTF Light"/>
              </a:rPr>
              <a:t>와</a:t>
            </a:r>
            <a:r>
              <a:rPr lang="en-US" sz="6100" b="0" i="0" u="none" strike="noStrike" spc="-100">
                <a:solidFill>
                  <a:srgbClr val="556B73"/>
                </a:solidFill>
                <a:latin typeface="SB AggroOTF Light"/>
              </a:rPr>
              <a:t> </a:t>
            </a:r>
            <a:r>
              <a:rPr lang="ko-KR" sz="6100" b="0" i="0" u="none" strike="noStrike" spc="-100">
                <a:solidFill>
                  <a:srgbClr val="58CCFF"/>
                </a:solidFill>
                <a:ea typeface="SB AggroOTF Light"/>
              </a:rPr>
              <a:t>텍스트</a:t>
            </a:r>
            <a:r>
              <a:rPr lang="ko-KR" sz="6100" b="0" i="0" u="none" strike="noStrike" spc="-100">
                <a:solidFill>
                  <a:srgbClr val="556B73"/>
                </a:solidFill>
                <a:ea typeface="SB AggroOTF Light"/>
              </a:rPr>
              <a:t>의</a:t>
            </a:r>
            <a:r>
              <a:rPr lang="en-US" sz="6100" b="0" i="0" u="none" strike="noStrike" spc="-100">
                <a:solidFill>
                  <a:srgbClr val="556B73"/>
                </a:solidFill>
                <a:latin typeface="SB AggroOTF Light"/>
              </a:rPr>
              <a:t> </a:t>
            </a:r>
            <a:r>
              <a:rPr lang="ko-KR" sz="6100" b="0" i="0" u="none" strike="noStrike" spc="-100">
                <a:solidFill>
                  <a:srgbClr val="556B73"/>
                </a:solidFill>
                <a:ea typeface="SB AggroOTF Light"/>
              </a:rPr>
              <a:t>활용</a:t>
            </a:r>
          </a:p>
        </p:txBody>
      </p:sp>
      <p:sp>
        <p:nvSpPr>
          <p:cNvPr id="4" name="TextBox 4"/>
          <p:cNvSpPr txBox="1"/>
          <p:nvPr/>
        </p:nvSpPr>
        <p:spPr>
          <a:xfrm rot="5400000">
            <a:off x="-1143000" y="5003800"/>
            <a:ext cx="28702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000" b="0" i="0" u="none" strike="noStrike" spc="300">
                <a:solidFill>
                  <a:srgbClr val="83959E"/>
                </a:solidFill>
                <a:latin typeface="Pretendard SemiBold"/>
              </a:rPr>
              <a:t>IN-HOUSE TRAINING</a:t>
            </a:r>
          </a:p>
        </p:txBody>
      </p:sp>
      <p:sp>
        <p:nvSpPr>
          <p:cNvPr id="5" name="TextBox 5"/>
          <p:cNvSpPr txBox="1"/>
          <p:nvPr/>
        </p:nvSpPr>
        <p:spPr>
          <a:xfrm rot="5400000">
            <a:off x="16573500" y="5003800"/>
            <a:ext cx="28702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000" b="0" i="0" u="none" strike="noStrike" spc="300">
                <a:solidFill>
                  <a:srgbClr val="83959E"/>
                </a:solidFill>
                <a:latin typeface="Pretendard SemiBold"/>
              </a:rPr>
              <a:t>MIRICOMPANY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933700" y="19431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1200" spc="200" dirty="0">
                <a:solidFill>
                  <a:srgbClr val="83959E">
                    <a:alpha val="70196"/>
                  </a:srgbClr>
                </a:solidFill>
                <a:latin typeface="Pretendard Medium"/>
              </a:rPr>
              <a:t>www.gopenvino.com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1447800" y="4381500"/>
            <a:ext cx="4864100" cy="4318000"/>
          </a:xfrm>
          <a:prstGeom prst="rect">
            <a:avLst/>
          </a:prstGeom>
          <a:effectLst>
            <a:outerShdw blurRad="69536" dir="2700000">
              <a:srgbClr val="C2C2C2">
                <a:alpha val="9000"/>
              </a:srgbClr>
            </a:outerShdw>
          </a:effectLst>
        </p:spPr>
      </p:pic>
      <p:sp>
        <p:nvSpPr>
          <p:cNvPr id="8" name="TextBox 8"/>
          <p:cNvSpPr txBox="1"/>
          <p:nvPr/>
        </p:nvSpPr>
        <p:spPr>
          <a:xfrm>
            <a:off x="5676900" y="90043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200" b="0" i="0" u="none" strike="noStrike" spc="100">
                <a:solidFill>
                  <a:srgbClr val="83959E">
                    <a:alpha val="50980"/>
                  </a:srgbClr>
                </a:solidFill>
                <a:latin typeface="Pretendard Medium"/>
              </a:rPr>
              <a:t>P 06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11950700" y="4394200"/>
            <a:ext cx="4864100" cy="4318000"/>
          </a:xfrm>
          <a:prstGeom prst="rect">
            <a:avLst/>
          </a:prstGeom>
          <a:effectLst>
            <a:outerShdw blurRad="69536" dir="2700000">
              <a:srgbClr val="C2C2C2">
                <a:alpha val="9000"/>
              </a:srgbClr>
            </a:outerShdw>
          </a:effectLst>
        </p:spPr>
      </p:pic>
      <p:sp>
        <p:nvSpPr>
          <p:cNvPr id="10" name="TextBox 10"/>
          <p:cNvSpPr txBox="1"/>
          <p:nvPr/>
        </p:nvSpPr>
        <p:spPr>
          <a:xfrm>
            <a:off x="1752600" y="7797800"/>
            <a:ext cx="43053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짧은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텍스트와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 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이미지를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 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함께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사용하여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간결하고</a:t>
            </a:r>
          </a:p>
          <a:p>
            <a:pPr lvl="0" algn="l">
              <a:lnSpc>
                <a:spcPct val="124499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직관적으로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내용을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전달할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수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있는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페이지입니다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4">
            <a:alphaModFix amt="45000"/>
          </a:blip>
          <a:stretch>
            <a:fillRect/>
          </a:stretch>
        </p:blipFill>
        <p:spPr>
          <a:xfrm>
            <a:off x="6705600" y="4381500"/>
            <a:ext cx="4864100" cy="4318000"/>
          </a:xfrm>
          <a:prstGeom prst="rect">
            <a:avLst/>
          </a:prstGeom>
          <a:effectLst>
            <a:outerShdw blurRad="69536" dir="2700000">
              <a:srgbClr val="C2C2C2">
                <a:alpha val="9000"/>
              </a:srgbClr>
            </a:outerShdw>
          </a:effectLst>
        </p:spPr>
      </p:pic>
      <p:sp>
        <p:nvSpPr>
          <p:cNvPr id="12" name="TextBox 12"/>
          <p:cNvSpPr txBox="1"/>
          <p:nvPr/>
        </p:nvSpPr>
        <p:spPr>
          <a:xfrm>
            <a:off x="12306300" y="7759700"/>
            <a:ext cx="43053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782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텍스트의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 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폰트는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Noto Sans Regular 16pt</a:t>
            </a:r>
          </a:p>
          <a:p>
            <a:pPr lvl="0" algn="l">
              <a:lnSpc>
                <a:spcPct val="124499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자간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0,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행간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1.5,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장평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100%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입니다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1611464900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600" y="4622800"/>
            <a:ext cx="127000" cy="1270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4200" y="4622800"/>
            <a:ext cx="127000" cy="127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2800" y="4622800"/>
            <a:ext cx="127000" cy="1270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7010400" y="7759700"/>
            <a:ext cx="43053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100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자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이내의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짧은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텍스트와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함께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내용에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맞는</a:t>
            </a:r>
          </a:p>
          <a:p>
            <a:pPr lvl="0" algn="l">
              <a:lnSpc>
                <a:spcPct val="124499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이미지를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이미지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프레임안에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넣어주세요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1800" y="5168900"/>
            <a:ext cx="4356100" cy="23749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7200" y="4914900"/>
            <a:ext cx="4305300" cy="127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1611464900"/>
            <a:chOff x="0" y="0"/>
            <a:chExt cx="0" cy="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3400" y="4610100"/>
            <a:ext cx="127000" cy="1270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2000" y="4610100"/>
            <a:ext cx="127000" cy="1270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0600" y="4610100"/>
            <a:ext cx="127000" cy="1270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59600" y="5156200"/>
            <a:ext cx="4356100" cy="23749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5000" y="4914900"/>
            <a:ext cx="4305300" cy="127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1611464900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8500" y="4610100"/>
            <a:ext cx="127000" cy="1270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67100" y="4610100"/>
            <a:ext cx="127000" cy="1270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95700" y="4610100"/>
            <a:ext cx="127000" cy="1270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204700" y="5143500"/>
            <a:ext cx="4356100" cy="23749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30100" y="4902200"/>
            <a:ext cx="4305300" cy="127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5321300" y="3810000"/>
            <a:ext cx="76454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8530"/>
              </a:lnSpc>
            </a:pP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해당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페이지에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대한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간단한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내용을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적어주세요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64424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889000"/>
            <a:ext cx="15100300" cy="8521700"/>
          </a:xfrm>
          <a:prstGeom prst="rect">
            <a:avLst/>
          </a:prstGeom>
          <a:effectLst>
            <a:outerShdw blurRad="361548" dir="2700000">
              <a:srgbClr val="556B73">
                <a:alpha val="41000"/>
              </a:srgbClr>
            </a:outerShdw>
          </a:effectLst>
        </p:spPr>
      </p:pic>
      <p:sp>
        <p:nvSpPr>
          <p:cNvPr id="3" name="TextBox 3"/>
          <p:cNvSpPr txBox="1"/>
          <p:nvPr/>
        </p:nvSpPr>
        <p:spPr>
          <a:xfrm>
            <a:off x="8064500" y="3225800"/>
            <a:ext cx="21717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1400" b="0" i="0" u="none" strike="noStrike" spc="400">
                <a:solidFill>
                  <a:srgbClr val="556B73"/>
                </a:solidFill>
                <a:latin typeface="Noto Sans CJK KR Bold"/>
              </a:rPr>
              <a:t>MIRICOMPANY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219700" y="3619500"/>
            <a:ext cx="78359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ko-KR" sz="7500" b="0" i="0" u="none" strike="noStrike" spc="-100">
                <a:solidFill>
                  <a:srgbClr val="58CCFF"/>
                </a:solidFill>
                <a:ea typeface="SB AggroOTF Light"/>
              </a:rPr>
              <a:t>감사합니다</a:t>
            </a:r>
            <a:r>
              <a:rPr lang="en-US" sz="7500" b="0" i="0" u="none" strike="noStrike" spc="-100">
                <a:solidFill>
                  <a:srgbClr val="58CCFF"/>
                </a:solidFill>
                <a:latin typeface="SB AggroOTF Light"/>
              </a:rPr>
              <a:t>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40000">
            <a:off x="14046200" y="7124700"/>
            <a:ext cx="5816600" cy="1993900"/>
          </a:xfrm>
          <a:prstGeom prst="rect">
            <a:avLst/>
          </a:prstGeom>
          <a:effectLst>
            <a:outerShdw blurRad="39550" dist="444545" dir="2700000">
              <a:srgbClr val="EEEEEE">
                <a:alpha val="50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alphaModFix amt="43000"/>
          </a:blip>
          <a:stretch>
            <a:fillRect/>
          </a:stretch>
        </p:blipFill>
        <p:spPr>
          <a:xfrm>
            <a:off x="6184900" y="5549900"/>
            <a:ext cx="5930900" cy="2527300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6184900" y="5549900"/>
            <a:ext cx="5930900" cy="571500"/>
            <a:chOff x="6184900" y="5549900"/>
            <a:chExt cx="5930900" cy="571500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84900" y="5549900"/>
              <a:ext cx="5930900" cy="57150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24600" y="5664200"/>
              <a:ext cx="368300" cy="368300"/>
            </a:xfrm>
            <a:prstGeom prst="rect">
              <a:avLst/>
            </a:prstGeom>
          </p:spPr>
        </p:pic>
      </p:grpSp>
      <p:sp>
        <p:nvSpPr>
          <p:cNvPr id="9" name="TextBox 9"/>
          <p:cNvSpPr txBox="1"/>
          <p:nvPr/>
        </p:nvSpPr>
        <p:spPr>
          <a:xfrm>
            <a:off x="7175500" y="6540500"/>
            <a:ext cx="4660900" cy="1130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207499"/>
              </a:lnSpc>
            </a:pPr>
            <a:r>
              <a:rPr lang="en-US" sz="1400" b="0" i="0" u="none" strike="noStrike" spc="300">
                <a:solidFill>
                  <a:srgbClr val="556B73"/>
                </a:solidFill>
                <a:latin typeface="Pretendard Regular"/>
              </a:rPr>
              <a:t>02-1234-5678</a:t>
            </a:r>
          </a:p>
          <a:p>
            <a:pPr lvl="0" algn="l">
              <a:lnSpc>
                <a:spcPct val="207499"/>
              </a:lnSpc>
            </a:pPr>
            <a:r>
              <a:rPr lang="en-US" sz="1400" b="0" i="0" u="none" strike="noStrike" spc="300">
                <a:solidFill>
                  <a:srgbClr val="556B73"/>
                </a:solidFill>
                <a:latin typeface="Pretendard Regular"/>
              </a:rPr>
              <a:t>www.miricompany.com</a:t>
            </a:r>
          </a:p>
          <a:p>
            <a:pPr lvl="0" algn="l">
              <a:lnSpc>
                <a:spcPct val="207499"/>
              </a:lnSpc>
            </a:pPr>
            <a:r>
              <a:rPr lang="en-US" sz="1400" b="0" i="0" u="none" strike="noStrike" spc="300">
                <a:solidFill>
                  <a:srgbClr val="556B73"/>
                </a:solidFill>
                <a:latin typeface="Pretendard Regular"/>
              </a:rPr>
              <a:t>miri_kim@miridcompany.com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7">
            <a:alphaModFix amt="56000"/>
          </a:blip>
          <a:stretch>
            <a:fillRect/>
          </a:stretch>
        </p:blipFill>
        <p:spPr>
          <a:xfrm>
            <a:off x="6540500" y="6489700"/>
            <a:ext cx="457200" cy="304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7500" y="6540500"/>
            <a:ext cx="177800" cy="177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>
            <a:alphaModFix amt="56000"/>
          </a:blip>
          <a:stretch>
            <a:fillRect/>
          </a:stretch>
        </p:blipFill>
        <p:spPr>
          <a:xfrm>
            <a:off x="6540500" y="6959600"/>
            <a:ext cx="457200" cy="304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4800" y="6985000"/>
            <a:ext cx="228600" cy="2286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>
            <a:alphaModFix amt="56000"/>
          </a:blip>
          <a:stretch>
            <a:fillRect/>
          </a:stretch>
        </p:blipFill>
        <p:spPr>
          <a:xfrm>
            <a:off x="6540500" y="7416800"/>
            <a:ext cx="457200" cy="304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6700" y="7416800"/>
            <a:ext cx="266700" cy="3048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6896100" y="5689600"/>
            <a:ext cx="10795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1600" b="0" i="0" u="none" strike="noStrike" dirty="0" err="1">
                <a:solidFill>
                  <a:srgbClr val="556B73"/>
                </a:solidFill>
                <a:ea typeface="Noto Sans CJK KR Bold"/>
              </a:rPr>
              <a:t>미리컴퍼니</a:t>
            </a:r>
            <a:endParaRPr lang="ko-KR" sz="1600" b="0" i="0" u="none" strike="noStrike" dirty="0">
              <a:solidFill>
                <a:srgbClr val="556B73"/>
              </a:solidFill>
              <a:ea typeface="Noto Sans CJK KR Bold"/>
            </a:endParaRPr>
          </a:p>
        </p:txBody>
      </p:sp>
      <p:sp>
        <p:nvSpPr>
          <p:cNvPr id="17" name="TextBox 17"/>
          <p:cNvSpPr txBox="1"/>
          <p:nvPr/>
        </p:nvSpPr>
        <p:spPr>
          <a:xfrm rot="5400000">
            <a:off x="-1028700" y="5003800"/>
            <a:ext cx="28702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000" b="0" i="0" u="none" strike="noStrike" spc="300">
                <a:solidFill>
                  <a:srgbClr val="556B73">
                    <a:alpha val="54902"/>
                  </a:srgbClr>
                </a:solidFill>
                <a:latin typeface="Pretendard SemiBold"/>
              </a:rPr>
              <a:t>IN-HOUSE TRAINING</a:t>
            </a:r>
          </a:p>
        </p:txBody>
      </p:sp>
      <p:sp>
        <p:nvSpPr>
          <p:cNvPr id="18" name="TextBox 18"/>
          <p:cNvSpPr txBox="1"/>
          <p:nvPr/>
        </p:nvSpPr>
        <p:spPr>
          <a:xfrm rot="5400000">
            <a:off x="16471900" y="5003800"/>
            <a:ext cx="28702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000" b="0" i="0" u="none" strike="noStrike" spc="300">
                <a:solidFill>
                  <a:srgbClr val="556B73">
                    <a:alpha val="54902"/>
                  </a:srgbClr>
                </a:solidFill>
                <a:latin typeface="Pretendard SemiBold"/>
              </a:rPr>
              <a:t>MIRICOMPANY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708400" y="2247900"/>
            <a:ext cx="110871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400" b="0" i="0" u="none" strike="noStrike" spc="200">
                <a:solidFill>
                  <a:srgbClr val="83959E">
                    <a:alpha val="70196"/>
                  </a:srgbClr>
                </a:solidFill>
                <a:latin typeface="Pretendard Medium"/>
              </a:rPr>
              <a:t>www.miricompany.com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937500" y="5689600"/>
            <a:ext cx="15113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1600" b="0" i="0" u="none" strike="noStrike" dirty="0" err="1">
                <a:solidFill>
                  <a:srgbClr val="556B73"/>
                </a:solidFill>
                <a:ea typeface="Pretendard Light"/>
              </a:rPr>
              <a:t>마케팅부</a:t>
            </a:r>
            <a:r>
              <a:rPr lang="en-US" sz="1600" b="0" i="0" u="none" strike="noStrike" dirty="0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 dirty="0">
                <a:solidFill>
                  <a:srgbClr val="556B73"/>
                </a:solidFill>
                <a:ea typeface="Pretendard Light"/>
              </a:rPr>
              <a:t>김미리</a:t>
            </a:r>
          </a:p>
        </p:txBody>
      </p:sp>
    </p:spTree>
    <p:extLst>
      <p:ext uri="{BB962C8B-B14F-4D97-AF65-F5344CB8AC3E}">
        <p14:creationId xmlns:p14="http://schemas.microsoft.com/office/powerpoint/2010/main" val="323133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381000"/>
            <a:ext cx="17094200" cy="9486900"/>
          </a:xfrm>
          <a:prstGeom prst="rect">
            <a:avLst/>
          </a:prstGeom>
          <a:effectLst>
            <a:outerShdw blurRad="448595" dir="2700000">
              <a:srgbClr val="556B73">
                <a:alpha val="41000"/>
              </a:srgbClr>
            </a:outerShdw>
          </a:effectLst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sp>
        <p:nvSpPr>
          <p:cNvPr id="5" name="TextBox 13">
            <a:extLst>
              <a:ext uri="{FF2B5EF4-FFF2-40B4-BE49-F238E27FC236}">
                <a16:creationId xmlns:a16="http://schemas.microsoft.com/office/drawing/2014/main" id="{B1A11FE3-3EC9-6528-CEFE-7869748F8E11}"/>
              </a:ext>
            </a:extLst>
          </p:cNvPr>
          <p:cNvSpPr txBox="1"/>
          <p:nvPr/>
        </p:nvSpPr>
        <p:spPr>
          <a:xfrm>
            <a:off x="2933700" y="19431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www.</a:t>
            </a:r>
            <a:r>
              <a:rPr lang="ko-KR" altLang="en-US" sz="1200" spc="200" dirty="0" err="1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고픈비노</a:t>
            </a: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.com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6D2CF4-2BA4-8CD0-5F98-A04011707A05}"/>
              </a:ext>
            </a:extLst>
          </p:cNvPr>
          <p:cNvSpPr txBox="1"/>
          <p:nvPr/>
        </p:nvSpPr>
        <p:spPr>
          <a:xfrm>
            <a:off x="6082436" y="3242131"/>
            <a:ext cx="59907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1.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프로젝트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AD5C30-15FD-AF24-C112-9A8EC9F925C3}"/>
              </a:ext>
            </a:extLst>
          </p:cNvPr>
          <p:cNvSpPr txBox="1"/>
          <p:nvPr/>
        </p:nvSpPr>
        <p:spPr>
          <a:xfrm>
            <a:off x="5316711" y="7209592"/>
            <a:ext cx="2015547" cy="821816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2130"/>
              </a:lnSpc>
            </a:pPr>
            <a:r>
              <a:rPr lang="ko-KR" altLang="en-US" sz="3200" i="0" u="none" strike="noStrike" spc="-100" dirty="0">
                <a:latin typeface="HY엽서M" panose="02030600000101010101" pitchFamily="18" charset="-127"/>
                <a:ea typeface="HY엽서M" panose="02030600000101010101" pitchFamily="18" charset="-127"/>
              </a:rPr>
              <a:t>문제 인식 </a:t>
            </a:r>
            <a:endParaRPr lang="en-US" sz="3200" i="0" u="none" strike="noStrike" spc="-1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6B619439-EC96-4F7D-8D3B-B51BAE18D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11160379" y="6289690"/>
            <a:ext cx="1920623" cy="71799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6B11361C-074F-4589-83E5-B3592275D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5316973" y="6289690"/>
            <a:ext cx="1920623" cy="71799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5FDE532A-32EA-4572-9B61-6E55CC435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8237973" y="6289690"/>
            <a:ext cx="1920623" cy="71799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5EF1F620-1E3E-46CC-9F70-B53755E2A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438" y="5984332"/>
            <a:ext cx="7197872" cy="89749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D538A665-7979-49AE-8BE2-897E47532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6868" y="5053447"/>
            <a:ext cx="1739833" cy="1739833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67B03C4B-8A59-4EB8-B4B8-F343378ECA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4268" y="5053447"/>
            <a:ext cx="1739833" cy="1739833"/>
          </a:xfrm>
          <a:prstGeom prst="rect">
            <a:avLst/>
          </a:prstGeom>
        </p:spPr>
      </p:pic>
      <p:sp>
        <p:nvSpPr>
          <p:cNvPr id="16" name="TextBox 16">
            <a:extLst>
              <a:ext uri="{FF2B5EF4-FFF2-40B4-BE49-F238E27FC236}">
                <a16:creationId xmlns:a16="http://schemas.microsoft.com/office/drawing/2014/main" id="{5B0AC0D8-D3C5-4D7A-A3E1-4201B23D468E}"/>
              </a:ext>
            </a:extLst>
          </p:cNvPr>
          <p:cNvSpPr txBox="1"/>
          <p:nvPr/>
        </p:nvSpPr>
        <p:spPr>
          <a:xfrm>
            <a:off x="5673313" y="5699877"/>
            <a:ext cx="1184687" cy="51042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880"/>
              </a:lnSpc>
            </a:pPr>
            <a:r>
              <a:rPr lang="en-US" sz="4000" b="0" i="0" u="none" strike="noStrike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9C690D14-AFC3-44EC-A296-BDB115F7E64B}"/>
              </a:ext>
            </a:extLst>
          </p:cNvPr>
          <p:cNvSpPr txBox="1"/>
          <p:nvPr/>
        </p:nvSpPr>
        <p:spPr>
          <a:xfrm>
            <a:off x="11540713" y="5676900"/>
            <a:ext cx="1184687" cy="51042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880"/>
              </a:lnSpc>
            </a:pPr>
            <a:r>
              <a:rPr lang="en-US" sz="4000" b="0" i="0" u="none" strike="noStrike" dirty="0">
                <a:solidFill>
                  <a:schemeClr val="bg1"/>
                </a:solidFill>
                <a:latin typeface="+mn-ea"/>
              </a:rPr>
              <a:t>3</a:t>
            </a:r>
          </a:p>
        </p:txBody>
      </p:sp>
      <p:pic>
        <p:nvPicPr>
          <p:cNvPr id="19" name="Picture 19">
            <a:extLst>
              <a:ext uri="{FF2B5EF4-FFF2-40B4-BE49-F238E27FC236}">
                <a16:creationId xmlns:a16="http://schemas.microsoft.com/office/drawing/2014/main" id="{054479E5-BAB9-4312-BB82-518ED7AB25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6722" y="5786883"/>
            <a:ext cx="484645" cy="4846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F1CE21E-9A24-4928-BA72-E25EFE4FC5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9400" y="5764171"/>
            <a:ext cx="484645" cy="48464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7B1BD9A-09B1-448D-962E-215BE394FD87}"/>
              </a:ext>
            </a:extLst>
          </p:cNvPr>
          <p:cNvSpPr txBox="1"/>
          <p:nvPr/>
        </p:nvSpPr>
        <p:spPr>
          <a:xfrm>
            <a:off x="7543384" y="5886480"/>
            <a:ext cx="430795" cy="255212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1600" i="0" u="none" strike="noStrike" dirty="0">
                <a:solidFill>
                  <a:srgbClr val="FFFFFF"/>
                </a:solidFill>
                <a:latin typeface="NanumBarunGothic"/>
              </a:rPr>
              <a:t>&gt;</a:t>
            </a:r>
          </a:p>
        </p:txBody>
      </p:sp>
      <p:pic>
        <p:nvPicPr>
          <p:cNvPr id="25" name="Picture 23">
            <a:extLst>
              <a:ext uri="{FF2B5EF4-FFF2-40B4-BE49-F238E27FC236}">
                <a16:creationId xmlns:a16="http://schemas.microsoft.com/office/drawing/2014/main" id="{157AA7C5-2EAC-494C-9F71-E7B5BE1044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5168" y="5053447"/>
            <a:ext cx="1739833" cy="1739833"/>
          </a:xfrm>
          <a:prstGeom prst="rect">
            <a:avLst/>
          </a:prstGeom>
        </p:spPr>
      </p:pic>
      <p:sp>
        <p:nvSpPr>
          <p:cNvPr id="26" name="TextBox 24">
            <a:extLst>
              <a:ext uri="{FF2B5EF4-FFF2-40B4-BE49-F238E27FC236}">
                <a16:creationId xmlns:a16="http://schemas.microsoft.com/office/drawing/2014/main" id="{0A143A6A-95EF-4CFB-B72E-DCE1EF0E59BB}"/>
              </a:ext>
            </a:extLst>
          </p:cNvPr>
          <p:cNvSpPr txBox="1"/>
          <p:nvPr/>
        </p:nvSpPr>
        <p:spPr>
          <a:xfrm>
            <a:off x="8610600" y="5676900"/>
            <a:ext cx="1184687" cy="51042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880"/>
              </a:lnSpc>
            </a:pPr>
            <a:r>
              <a:rPr lang="en-US" sz="4000" b="0" i="0" u="none" strike="noStrike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ECAE79-CA6B-458E-9836-EE75A01095E7}"/>
              </a:ext>
            </a:extLst>
          </p:cNvPr>
          <p:cNvSpPr txBox="1"/>
          <p:nvPr/>
        </p:nvSpPr>
        <p:spPr>
          <a:xfrm>
            <a:off x="8480938" y="7340362"/>
            <a:ext cx="2360804" cy="654331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2130"/>
              </a:lnSpc>
            </a:pPr>
            <a:endParaRPr lang="en-US" sz="2600" i="0" u="none" strike="noStrike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6E2EA1-14BB-43FD-B97B-745D77181471}"/>
              </a:ext>
            </a:extLst>
          </p:cNvPr>
          <p:cNvSpPr txBox="1"/>
          <p:nvPr/>
        </p:nvSpPr>
        <p:spPr>
          <a:xfrm>
            <a:off x="8345674" y="7204571"/>
            <a:ext cx="2015547" cy="821816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2130"/>
              </a:lnSpc>
            </a:pPr>
            <a:r>
              <a:rPr lang="ko-KR" altLang="en-US" sz="3200" spc="-100" dirty="0">
                <a:latin typeface="HY엽서M" panose="02030600000101010101" pitchFamily="18" charset="-127"/>
                <a:ea typeface="HY엽서M" panose="02030600000101010101" pitchFamily="18" charset="-127"/>
              </a:rPr>
              <a:t>개발 목표</a:t>
            </a:r>
            <a:endParaRPr lang="en-US" sz="3200" i="0" u="none" strike="noStrike" spc="-1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0B3BC3-128B-406C-9100-D3C202A9A5A9}"/>
              </a:ext>
            </a:extLst>
          </p:cNvPr>
          <p:cNvSpPr txBox="1"/>
          <p:nvPr/>
        </p:nvSpPr>
        <p:spPr>
          <a:xfrm>
            <a:off x="11243253" y="7202772"/>
            <a:ext cx="2015547" cy="821816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2130"/>
              </a:lnSpc>
            </a:pPr>
            <a:r>
              <a:rPr lang="ko-KR" altLang="en-US" sz="3200" spc="-100" dirty="0">
                <a:latin typeface="HY엽서M" panose="02030600000101010101" pitchFamily="18" charset="-127"/>
                <a:ea typeface="HY엽서M" panose="02030600000101010101" pitchFamily="18" charset="-127"/>
              </a:rPr>
              <a:t>개발 환경</a:t>
            </a:r>
            <a:endParaRPr lang="en-US" sz="3200" i="0" u="none" strike="noStrike" spc="-1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2CB2B6-03B2-467A-B631-E3F788C15C49}"/>
              </a:ext>
            </a:extLst>
          </p:cNvPr>
          <p:cNvSpPr txBox="1"/>
          <p:nvPr/>
        </p:nvSpPr>
        <p:spPr>
          <a:xfrm>
            <a:off x="10466324" y="5878887"/>
            <a:ext cx="430795" cy="255212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1600" i="0" u="none" strike="noStrike" dirty="0">
                <a:solidFill>
                  <a:srgbClr val="FFFFFF"/>
                </a:solidFill>
                <a:latin typeface="NanumBarunGothic"/>
              </a:rPr>
              <a:t>&gt;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051F52D6-EC07-4A77-BFFC-23125DCAA8B4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7000"/>
          </a:blip>
          <a:stretch>
            <a:fillRect/>
          </a:stretch>
        </p:blipFill>
        <p:spPr>
          <a:xfrm rot="-240000">
            <a:off x="12293324" y="2942333"/>
            <a:ext cx="2474370" cy="24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1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393700"/>
            <a:ext cx="17094200" cy="9486900"/>
          </a:xfrm>
          <a:prstGeom prst="rect">
            <a:avLst/>
          </a:prstGeom>
          <a:effectLst>
            <a:outerShdw blurRad="448595" dir="2700000">
              <a:srgbClr val="556B73">
                <a:alpha val="41000"/>
              </a:srgbClr>
            </a:outerShdw>
          </a:effectLst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36" name="그룹 35"/>
          <p:cNvGrpSpPr/>
          <p:nvPr/>
        </p:nvGrpSpPr>
        <p:grpSpPr>
          <a:xfrm>
            <a:off x="8153400" y="4047179"/>
            <a:ext cx="7761343" cy="4696258"/>
            <a:chOff x="1477432" y="4445000"/>
            <a:chExt cx="4948768" cy="4343400"/>
          </a:xfrm>
        </p:grpSpPr>
        <p:grpSp>
          <p:nvGrpSpPr>
            <p:cNvPr id="33" name="그룹 32"/>
            <p:cNvGrpSpPr/>
            <p:nvPr/>
          </p:nvGrpSpPr>
          <p:grpSpPr>
            <a:xfrm>
              <a:off x="1498600" y="4445000"/>
              <a:ext cx="4927600" cy="4343400"/>
              <a:chOff x="1498600" y="4445000"/>
              <a:chExt cx="4927600" cy="4343400"/>
            </a:xfrm>
          </p:grpSpPr>
          <p:pic>
            <p:nvPicPr>
              <p:cNvPr id="3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8600" y="4445000"/>
                <a:ext cx="4927600" cy="4343400"/>
              </a:xfrm>
              <a:prstGeom prst="rect">
                <a:avLst/>
              </a:prstGeom>
            </p:spPr>
          </p:pic>
          <p:pic>
            <p:nvPicPr>
              <p:cNvPr id="5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02300" y="4648200"/>
                <a:ext cx="101600" cy="101600"/>
              </a:xfrm>
              <a:prstGeom prst="rect">
                <a:avLst/>
              </a:prstGeom>
            </p:spPr>
          </p:pic>
          <p:pic>
            <p:nvPicPr>
              <p:cNvPr id="6" name="Picture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2800" y="4648200"/>
                <a:ext cx="101600" cy="101600"/>
              </a:xfrm>
              <a:prstGeom prst="rect">
                <a:avLst/>
              </a:prstGeom>
            </p:spPr>
          </p:pic>
          <p:pic>
            <p:nvPicPr>
              <p:cNvPr id="7" name="Picture 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83300" y="4648200"/>
                <a:ext cx="101600" cy="101600"/>
              </a:xfrm>
              <a:prstGeom prst="rect">
                <a:avLst/>
              </a:prstGeom>
            </p:spPr>
          </p:pic>
        </p:grpSp>
        <p:sp>
          <p:nvSpPr>
            <p:cNvPr id="35" name="TextBox 28"/>
            <p:cNvSpPr txBox="1"/>
            <p:nvPr/>
          </p:nvSpPr>
          <p:spPr>
            <a:xfrm>
              <a:off x="1477432" y="4509785"/>
              <a:ext cx="355600" cy="3048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1700" b="0" i="0" u="none" strike="noStrike" spc="100" dirty="0">
                  <a:solidFill>
                    <a:srgbClr val="FFFFFF"/>
                  </a:solidFill>
                  <a:latin typeface="Pretendard SemiBold"/>
                </a:rPr>
                <a:t>+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7DABED9-F324-FCF3-A5D2-AC9A21891864}"/>
              </a:ext>
            </a:extLst>
          </p:cNvPr>
          <p:cNvSpPr txBox="1"/>
          <p:nvPr/>
        </p:nvSpPr>
        <p:spPr>
          <a:xfrm>
            <a:off x="1521339" y="2739596"/>
            <a:ext cx="35990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1. </a:t>
            </a:r>
            <a:r>
              <a:rPr lang="ko-KR" alt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문제 인식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E4D883F-21E2-527B-9D4A-F1E13831C8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6897" y="6512317"/>
            <a:ext cx="7306352" cy="1350754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4C468678-B0E9-7CAB-672F-0632759C67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8777" y="4865633"/>
            <a:ext cx="7403283" cy="1296948"/>
          </a:xfrm>
          <a:prstGeom prst="rect">
            <a:avLst/>
          </a:prstGeom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1C4FBD22-3A96-7CF0-552F-7157C9993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4047179"/>
            <a:ext cx="4356500" cy="465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085FBD5-9CF3-C95B-9718-169161EACF38}"/>
              </a:ext>
            </a:extLst>
          </p:cNvPr>
          <p:cNvSpPr txBox="1"/>
          <p:nvPr/>
        </p:nvSpPr>
        <p:spPr>
          <a:xfrm>
            <a:off x="8477604" y="8272567"/>
            <a:ext cx="7284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출처 </a:t>
            </a:r>
            <a:r>
              <a:rPr lang="en-US" altLang="ko-KR" sz="1100" dirty="0"/>
              <a:t>: https://www.daejonilbo.com/news/articleView.html?idxno=1493547</a:t>
            </a:r>
          </a:p>
          <a:p>
            <a:r>
              <a:rPr lang="en-US" altLang="ko-KR" sz="1100" dirty="0"/>
              <a:t>            https://biz.heraldcorp.com/view.php?ud=20180914000562</a:t>
            </a:r>
            <a:endParaRPr lang="ko-KR" altLang="en-US" sz="1100" dirty="0"/>
          </a:p>
        </p:txBody>
      </p:sp>
      <p:sp>
        <p:nvSpPr>
          <p:cNvPr id="49" name="TextBox 13">
            <a:extLst>
              <a:ext uri="{FF2B5EF4-FFF2-40B4-BE49-F238E27FC236}">
                <a16:creationId xmlns:a16="http://schemas.microsoft.com/office/drawing/2014/main" id="{5B81F7B4-2FF6-B41E-FD0E-8804D637B550}"/>
              </a:ext>
            </a:extLst>
          </p:cNvPr>
          <p:cNvSpPr txBox="1"/>
          <p:nvPr/>
        </p:nvSpPr>
        <p:spPr>
          <a:xfrm>
            <a:off x="2933700" y="19431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www.</a:t>
            </a:r>
            <a:r>
              <a:rPr lang="ko-KR" altLang="en-US" sz="1200" spc="200" dirty="0" err="1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고픈비노</a:t>
            </a: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.com</a:t>
            </a:r>
          </a:p>
        </p:txBody>
      </p:sp>
    </p:spTree>
    <p:extLst>
      <p:ext uri="{BB962C8B-B14F-4D97-AF65-F5344CB8AC3E}">
        <p14:creationId xmlns:p14="http://schemas.microsoft.com/office/powerpoint/2010/main" val="97665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393700"/>
            <a:ext cx="17094200" cy="9486900"/>
          </a:xfrm>
          <a:prstGeom prst="rect">
            <a:avLst/>
          </a:prstGeom>
          <a:effectLst>
            <a:outerShdw blurRad="448595" dir="2700000">
              <a:srgbClr val="556B73">
                <a:alpha val="41000"/>
              </a:srgbClr>
            </a:outerShdw>
          </a:effectLst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7DABED9-F324-FCF3-A5D2-AC9A21891864}"/>
              </a:ext>
            </a:extLst>
          </p:cNvPr>
          <p:cNvSpPr txBox="1"/>
          <p:nvPr/>
        </p:nvSpPr>
        <p:spPr>
          <a:xfrm>
            <a:off x="1521339" y="2739596"/>
            <a:ext cx="35990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2. </a:t>
            </a:r>
            <a:r>
              <a:rPr lang="ko-KR" alt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개발 목표</a:t>
            </a:r>
          </a:p>
        </p:txBody>
      </p:sp>
      <p:sp>
        <p:nvSpPr>
          <p:cNvPr id="49" name="TextBox 13">
            <a:extLst>
              <a:ext uri="{FF2B5EF4-FFF2-40B4-BE49-F238E27FC236}">
                <a16:creationId xmlns:a16="http://schemas.microsoft.com/office/drawing/2014/main" id="{5B81F7B4-2FF6-B41E-FD0E-8804D637B550}"/>
              </a:ext>
            </a:extLst>
          </p:cNvPr>
          <p:cNvSpPr txBox="1"/>
          <p:nvPr/>
        </p:nvSpPr>
        <p:spPr>
          <a:xfrm>
            <a:off x="2933700" y="19431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www.</a:t>
            </a:r>
            <a:r>
              <a:rPr lang="ko-KR" altLang="en-US" sz="1200" spc="200" dirty="0" err="1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고픈비노</a:t>
            </a: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.com</a:t>
            </a:r>
          </a:p>
        </p:txBody>
      </p:sp>
    </p:spTree>
    <p:extLst>
      <p:ext uri="{BB962C8B-B14F-4D97-AF65-F5344CB8AC3E}">
        <p14:creationId xmlns:p14="http://schemas.microsoft.com/office/powerpoint/2010/main" val="1535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400050"/>
            <a:ext cx="17094200" cy="9486900"/>
          </a:xfrm>
          <a:prstGeom prst="rect">
            <a:avLst/>
          </a:prstGeom>
          <a:effectLst>
            <a:outerShdw blurRad="448595" dir="2700000">
              <a:srgbClr val="556B73">
                <a:alpha val="41000"/>
              </a:srgbClr>
            </a:outerShdw>
          </a:effectLst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7DABED9-F324-FCF3-A5D2-AC9A21891864}"/>
              </a:ext>
            </a:extLst>
          </p:cNvPr>
          <p:cNvSpPr txBox="1"/>
          <p:nvPr/>
        </p:nvSpPr>
        <p:spPr>
          <a:xfrm>
            <a:off x="1521339" y="2739596"/>
            <a:ext cx="35990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3. </a:t>
            </a:r>
            <a:r>
              <a:rPr lang="ko-KR" alt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개발 환경</a:t>
            </a:r>
          </a:p>
        </p:txBody>
      </p:sp>
      <p:sp>
        <p:nvSpPr>
          <p:cNvPr id="49" name="TextBox 13">
            <a:extLst>
              <a:ext uri="{FF2B5EF4-FFF2-40B4-BE49-F238E27FC236}">
                <a16:creationId xmlns:a16="http://schemas.microsoft.com/office/drawing/2014/main" id="{5B81F7B4-2FF6-B41E-FD0E-8804D637B550}"/>
              </a:ext>
            </a:extLst>
          </p:cNvPr>
          <p:cNvSpPr txBox="1"/>
          <p:nvPr/>
        </p:nvSpPr>
        <p:spPr>
          <a:xfrm>
            <a:off x="2933700" y="19431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www.</a:t>
            </a:r>
            <a:r>
              <a:rPr lang="ko-KR" altLang="en-US" sz="1200" spc="200" dirty="0" err="1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고픈비노</a:t>
            </a: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.com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823FC3D-ACA0-70CF-B7EE-E76441951F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744" y="4973939"/>
            <a:ext cx="3980423" cy="115511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14499DE-55BC-172E-9CD3-9D5A778E13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817" y="5945190"/>
            <a:ext cx="1675033" cy="2062814"/>
          </a:xfrm>
          <a:prstGeom prst="rect">
            <a:avLst/>
          </a:prstGeom>
        </p:spPr>
      </p:pic>
      <p:pic>
        <p:nvPicPr>
          <p:cNvPr id="2052" name="Picture 4" descr="PyTorch Dataset Caching: 학습 시간 최적화 - SeungTaek">
            <a:extLst>
              <a:ext uri="{FF2B5EF4-FFF2-40B4-BE49-F238E27FC236}">
                <a16:creationId xmlns:a16="http://schemas.microsoft.com/office/drawing/2014/main" id="{25F0C025-87D2-F271-B6E9-F388B7E6E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820" y="7125601"/>
            <a:ext cx="2254450" cy="146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ainting Interactive Worlds with Python's Tkinter: Unleash Your GUI Artistry">
            <a:extLst>
              <a:ext uri="{FF2B5EF4-FFF2-40B4-BE49-F238E27FC236}">
                <a16:creationId xmlns:a16="http://schemas.microsoft.com/office/drawing/2014/main" id="{633C8CED-5EE3-37F6-7503-6C41F2E9C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110" y="4529624"/>
            <a:ext cx="3155260" cy="184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DB:Install OpenVINO - openSUSE Wiki">
            <a:extLst>
              <a:ext uri="{FF2B5EF4-FFF2-40B4-BE49-F238E27FC236}">
                <a16:creationId xmlns:a16="http://schemas.microsoft.com/office/drawing/2014/main" id="{8A09421A-18B9-33E3-5C5A-CDE0C20B4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761" y="5975110"/>
            <a:ext cx="4525543" cy="123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8817701-A3F6-46DA-29B8-B663F73B60D7}"/>
              </a:ext>
            </a:extLst>
          </p:cNvPr>
          <p:cNvSpPr txBox="1"/>
          <p:nvPr/>
        </p:nvSpPr>
        <p:spPr>
          <a:xfrm>
            <a:off x="12463195" y="4179087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협업 도구</a:t>
            </a:r>
            <a:endParaRPr lang="en-US" altLang="ko-KR" sz="3200" dirty="0">
              <a:solidFill>
                <a:schemeClr val="accent6">
                  <a:lumMod val="7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" name="AutoShape 2" descr="Discord - 나무위키">
            <a:extLst>
              <a:ext uri="{FF2B5EF4-FFF2-40B4-BE49-F238E27FC236}">
                <a16:creationId xmlns:a16="http://schemas.microsoft.com/office/drawing/2014/main" id="{50B91562-FC5B-4E65-B4A9-7B192428F3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70781" y="4991099"/>
            <a:ext cx="425619" cy="42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D849A76-DBC3-4EB2-BB21-3571A05392F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674" y="7351661"/>
            <a:ext cx="4185438" cy="14649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47101D-EF61-4BD3-8306-0F7E1E8A0EA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680" y="5076023"/>
            <a:ext cx="2269428" cy="204957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104FE70-1BAA-AE05-D0C1-8B8F3410AC5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756" y="7006517"/>
            <a:ext cx="2601943" cy="18100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0C463F-DEAE-E109-AE18-241CD81B8534}"/>
              </a:ext>
            </a:extLst>
          </p:cNvPr>
          <p:cNvSpPr txBox="1"/>
          <p:nvPr/>
        </p:nvSpPr>
        <p:spPr>
          <a:xfrm>
            <a:off x="4843607" y="4191144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개발 도구</a:t>
            </a:r>
            <a:endParaRPr lang="en-US" altLang="ko-KR" sz="3200" dirty="0">
              <a:solidFill>
                <a:schemeClr val="accent6">
                  <a:lumMod val="7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53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>
            <a:extLst>
              <a:ext uri="{FF2B5EF4-FFF2-40B4-BE49-F238E27FC236}">
                <a16:creationId xmlns:a16="http://schemas.microsoft.com/office/drawing/2014/main" id="{3C5B29A1-8E5E-47AF-82F6-EEF05100F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381000"/>
            <a:ext cx="17094200" cy="9486900"/>
          </a:xfrm>
          <a:prstGeom prst="rect">
            <a:avLst/>
          </a:prstGeom>
          <a:effectLst>
            <a:outerShdw blurRad="448595" dir="2700000">
              <a:srgbClr val="556B73">
                <a:alpha val="41000"/>
              </a:srgbClr>
            </a:outerShdw>
          </a:effectLst>
        </p:spPr>
      </p:pic>
      <p:sp>
        <p:nvSpPr>
          <p:cNvPr id="41" name="TextBox 13">
            <a:extLst>
              <a:ext uri="{FF2B5EF4-FFF2-40B4-BE49-F238E27FC236}">
                <a16:creationId xmlns:a16="http://schemas.microsoft.com/office/drawing/2014/main" id="{C884E033-9589-465F-918F-6F63870D07E1}"/>
              </a:ext>
            </a:extLst>
          </p:cNvPr>
          <p:cNvSpPr txBox="1"/>
          <p:nvPr/>
        </p:nvSpPr>
        <p:spPr>
          <a:xfrm>
            <a:off x="2933700" y="19431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www.</a:t>
            </a:r>
            <a:r>
              <a:rPr lang="ko-KR" altLang="en-US" sz="1200" spc="200" dirty="0" err="1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고픈비노</a:t>
            </a: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.com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482AD1-68D5-4178-930D-F0D29043BB5F}"/>
              </a:ext>
            </a:extLst>
          </p:cNvPr>
          <p:cNvSpPr txBox="1"/>
          <p:nvPr/>
        </p:nvSpPr>
        <p:spPr>
          <a:xfrm>
            <a:off x="6082436" y="3242131"/>
            <a:ext cx="70310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2.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프로젝트 팀 구성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73E4F2-97BE-4238-8EDA-B63506400AE9}"/>
              </a:ext>
            </a:extLst>
          </p:cNvPr>
          <p:cNvSpPr txBox="1"/>
          <p:nvPr/>
        </p:nvSpPr>
        <p:spPr>
          <a:xfrm>
            <a:off x="8382000" y="7100116"/>
            <a:ext cx="2677274" cy="821816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2130"/>
              </a:lnSpc>
            </a:pPr>
            <a:r>
              <a:rPr lang="ko-KR" altLang="en-US" sz="3200" i="0" u="none" strike="noStrike" spc="-100">
                <a:latin typeface="HY엽서M" panose="02030600000101010101" pitchFamily="18" charset="-127"/>
                <a:ea typeface="HY엽서M" panose="02030600000101010101" pitchFamily="18" charset="-127"/>
              </a:rPr>
              <a:t>팀원 및 역할</a:t>
            </a:r>
            <a:endParaRPr lang="en-US" sz="3200" i="0" u="none" strike="noStrike" spc="-1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44" name="Picture 11">
            <a:extLst>
              <a:ext uri="{FF2B5EF4-FFF2-40B4-BE49-F238E27FC236}">
                <a16:creationId xmlns:a16="http://schemas.microsoft.com/office/drawing/2014/main" id="{B6C94C01-E19C-44B5-BE08-BCA59F12E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8524388" y="6122714"/>
            <a:ext cx="1920623" cy="71799"/>
          </a:xfrm>
          <a:prstGeom prst="rect">
            <a:avLst/>
          </a:prstGeom>
        </p:spPr>
      </p:pic>
      <p:pic>
        <p:nvPicPr>
          <p:cNvPr id="45" name="Picture 14">
            <a:extLst>
              <a:ext uri="{FF2B5EF4-FFF2-40B4-BE49-F238E27FC236}">
                <a16:creationId xmlns:a16="http://schemas.microsoft.com/office/drawing/2014/main" id="{BF155CA6-CF47-4542-9E42-95CB99105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283" y="4886471"/>
            <a:ext cx="1739833" cy="1739833"/>
          </a:xfrm>
          <a:prstGeom prst="rect">
            <a:avLst/>
          </a:prstGeom>
        </p:spPr>
      </p:pic>
      <p:sp>
        <p:nvSpPr>
          <p:cNvPr id="46" name="TextBox 16">
            <a:extLst>
              <a:ext uri="{FF2B5EF4-FFF2-40B4-BE49-F238E27FC236}">
                <a16:creationId xmlns:a16="http://schemas.microsoft.com/office/drawing/2014/main" id="{F37B24E1-1D19-421F-B4DD-3944FFCA5259}"/>
              </a:ext>
            </a:extLst>
          </p:cNvPr>
          <p:cNvSpPr txBox="1"/>
          <p:nvPr/>
        </p:nvSpPr>
        <p:spPr>
          <a:xfrm>
            <a:off x="8880728" y="5532901"/>
            <a:ext cx="1184687" cy="51042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880"/>
              </a:lnSpc>
            </a:pPr>
            <a:r>
              <a:rPr lang="en-US" sz="4000" b="0" i="0" u="none" strike="noStrike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pic>
        <p:nvPicPr>
          <p:cNvPr id="47" name="Picture 3">
            <a:extLst>
              <a:ext uri="{FF2B5EF4-FFF2-40B4-BE49-F238E27FC236}">
                <a16:creationId xmlns:a16="http://schemas.microsoft.com/office/drawing/2014/main" id="{706D6598-6B3A-407C-AEE3-D1FEB2F0888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7000"/>
          </a:blip>
          <a:stretch>
            <a:fillRect/>
          </a:stretch>
        </p:blipFill>
        <p:spPr>
          <a:xfrm>
            <a:off x="13004101" y="3084228"/>
            <a:ext cx="1524000" cy="199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2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>
            <a:extLst>
              <a:ext uri="{FF2B5EF4-FFF2-40B4-BE49-F238E27FC236}">
                <a16:creationId xmlns:a16="http://schemas.microsoft.com/office/drawing/2014/main" id="{2447C77E-3B5B-49D7-AA2E-20B2C1AB8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381000"/>
            <a:ext cx="17094200" cy="9486900"/>
          </a:xfrm>
          <a:prstGeom prst="rect">
            <a:avLst/>
          </a:prstGeom>
          <a:effectLst>
            <a:outerShdw blurRad="448595" dir="2700000">
              <a:srgbClr val="556B73">
                <a:alpha val="41000"/>
              </a:srgb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83E8B96-7BEE-4D33-A48C-ECF0D3804E5E}"/>
              </a:ext>
            </a:extLst>
          </p:cNvPr>
          <p:cNvSpPr txBox="1"/>
          <p:nvPr/>
        </p:nvSpPr>
        <p:spPr>
          <a:xfrm>
            <a:off x="1521339" y="2739596"/>
            <a:ext cx="4431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1. </a:t>
            </a:r>
            <a:r>
              <a:rPr lang="ko-KR" alt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팀원 및 역할</a:t>
            </a:r>
          </a:p>
        </p:txBody>
      </p:sp>
      <p:sp>
        <p:nvSpPr>
          <p:cNvPr id="41" name="TextBox 13">
            <a:extLst>
              <a:ext uri="{FF2B5EF4-FFF2-40B4-BE49-F238E27FC236}">
                <a16:creationId xmlns:a16="http://schemas.microsoft.com/office/drawing/2014/main" id="{75B74256-EAD3-4FAE-B88D-FB5A3F657C0C}"/>
              </a:ext>
            </a:extLst>
          </p:cNvPr>
          <p:cNvSpPr txBox="1"/>
          <p:nvPr/>
        </p:nvSpPr>
        <p:spPr>
          <a:xfrm>
            <a:off x="2933700" y="19431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www.</a:t>
            </a:r>
            <a:r>
              <a:rPr lang="ko-KR" altLang="en-US" sz="1200" spc="200" dirty="0" err="1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고픈비노</a:t>
            </a: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.com</a:t>
            </a:r>
          </a:p>
        </p:txBody>
      </p:sp>
      <p:pic>
        <p:nvPicPr>
          <p:cNvPr id="50" name="Picture 6">
            <a:extLst>
              <a:ext uri="{FF2B5EF4-FFF2-40B4-BE49-F238E27FC236}">
                <a16:creationId xmlns:a16="http://schemas.microsoft.com/office/drawing/2014/main" id="{60D3C59C-E32F-4F47-8269-D3D89DDB427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047360" y="4293558"/>
            <a:ext cx="3810000" cy="2032000"/>
          </a:xfrm>
          <a:prstGeom prst="rect">
            <a:avLst/>
          </a:prstGeom>
        </p:spPr>
      </p:pic>
      <p:sp>
        <p:nvSpPr>
          <p:cNvPr id="52" name="TextBox 8">
            <a:extLst>
              <a:ext uri="{FF2B5EF4-FFF2-40B4-BE49-F238E27FC236}">
                <a16:creationId xmlns:a16="http://schemas.microsoft.com/office/drawing/2014/main" id="{F0B45A20-F3D6-4EC5-9507-9DD8951C5613}"/>
              </a:ext>
            </a:extLst>
          </p:cNvPr>
          <p:cNvSpPr txBox="1"/>
          <p:nvPr/>
        </p:nvSpPr>
        <p:spPr>
          <a:xfrm>
            <a:off x="5368160" y="5334958"/>
            <a:ext cx="2171700" cy="55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6990"/>
              </a:lnSpc>
            </a:pPr>
            <a:r>
              <a:rPr lang="en-US" altLang="ko-KR" b="0" i="0" u="none" strike="noStrike" dirty="0">
                <a:solidFill>
                  <a:schemeClr val="accent2">
                    <a:lumMod val="75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- </a:t>
            </a:r>
            <a:r>
              <a:rPr lang="ko-KR" altLang="en-US" b="0" i="0" u="none" strike="noStrike" dirty="0">
                <a:solidFill>
                  <a:schemeClr val="accent2">
                    <a:lumMod val="75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프로젝트 총 관리</a:t>
            </a:r>
            <a:endParaRPr lang="en-US" altLang="ko-KR" b="0" i="0" u="none" strike="noStrike" dirty="0">
              <a:solidFill>
                <a:schemeClr val="accent2">
                  <a:lumMod val="75000"/>
                </a:schemeClr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lvl="0" algn="l">
              <a:lnSpc>
                <a:spcPct val="12699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- H/W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개발 및 제작</a:t>
            </a:r>
            <a:endParaRPr lang="en-US" b="0" i="0" u="none" strike="noStrike" dirty="0">
              <a:solidFill>
                <a:schemeClr val="accent2">
                  <a:lumMod val="75000"/>
                </a:schemeClr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id="{989617E4-5A97-4B42-914E-FAFD4145F1DD}"/>
              </a:ext>
            </a:extLst>
          </p:cNvPr>
          <p:cNvSpPr txBox="1"/>
          <p:nvPr/>
        </p:nvSpPr>
        <p:spPr>
          <a:xfrm>
            <a:off x="5363390" y="4504621"/>
            <a:ext cx="1295400" cy="49338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800" b="0" i="0" u="none" strike="noStrike" dirty="0">
                <a:latin typeface="HY엽서M" panose="02030600000101010101" pitchFamily="18" charset="-127"/>
                <a:ea typeface="HY엽서M" panose="02030600000101010101" pitchFamily="18" charset="-127"/>
              </a:rPr>
              <a:t>김</a:t>
            </a:r>
            <a:r>
              <a:rPr lang="ko-KR" altLang="en-US" sz="2800" b="0" i="0" u="none" strike="noStrike" dirty="0">
                <a:latin typeface="HY엽서M" panose="02030600000101010101" pitchFamily="18" charset="-127"/>
                <a:ea typeface="HY엽서M" panose="02030600000101010101" pitchFamily="18" charset="-127"/>
              </a:rPr>
              <a:t>기훈</a:t>
            </a:r>
            <a:endParaRPr lang="ko-KR" sz="2800" b="0" i="0" u="none" strike="noStrike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54" name="TextBox 10">
            <a:extLst>
              <a:ext uri="{FF2B5EF4-FFF2-40B4-BE49-F238E27FC236}">
                <a16:creationId xmlns:a16="http://schemas.microsoft.com/office/drawing/2014/main" id="{987687D2-BF1D-4052-A7A4-012BB51B271E}"/>
              </a:ext>
            </a:extLst>
          </p:cNvPr>
          <p:cNvSpPr txBox="1"/>
          <p:nvPr/>
        </p:nvSpPr>
        <p:spPr>
          <a:xfrm>
            <a:off x="6558900" y="4689798"/>
            <a:ext cx="4953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1060"/>
              </a:lnSpc>
            </a:pPr>
            <a:r>
              <a:rPr lang="ko-KR" altLang="en-US" sz="1500" b="0" i="0" u="none" strike="noStrike" spc="400" dirty="0">
                <a:solidFill>
                  <a:srgbClr val="556B73">
                    <a:alpha val="61961"/>
                  </a:srgbClr>
                </a:solidFill>
                <a:ea typeface="Pretendard Medium"/>
              </a:rPr>
              <a:t>조장</a:t>
            </a:r>
            <a:endParaRPr lang="ko-KR" sz="1500" b="0" i="0" u="none" strike="noStrike" spc="400" dirty="0">
              <a:solidFill>
                <a:srgbClr val="556B73">
                  <a:alpha val="61961"/>
                </a:srgbClr>
              </a:solidFill>
              <a:ea typeface="Pretendard Medium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C99D53B1-F044-41D2-A25B-9A3C4DC874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1236130" y="4293558"/>
            <a:ext cx="3810000" cy="2032000"/>
          </a:xfrm>
          <a:prstGeom prst="rect">
            <a:avLst/>
          </a:prstGeom>
        </p:spPr>
      </p:pic>
      <p:sp>
        <p:nvSpPr>
          <p:cNvPr id="57" name="TextBox 8">
            <a:extLst>
              <a:ext uri="{FF2B5EF4-FFF2-40B4-BE49-F238E27FC236}">
                <a16:creationId xmlns:a16="http://schemas.microsoft.com/office/drawing/2014/main" id="{A0719F3F-1348-4755-8D35-0AAACF308AF2}"/>
              </a:ext>
            </a:extLst>
          </p:cNvPr>
          <p:cNvSpPr txBox="1"/>
          <p:nvPr/>
        </p:nvSpPr>
        <p:spPr>
          <a:xfrm>
            <a:off x="12556930" y="5334958"/>
            <a:ext cx="2171700" cy="55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6990"/>
              </a:lnSpc>
            </a:pPr>
            <a:endParaRPr lang="ko-KR" sz="1500" b="0" i="0" u="none" strike="noStrike" dirty="0">
              <a:solidFill>
                <a:srgbClr val="83959E"/>
              </a:solidFill>
              <a:ea typeface="Pretendard Light"/>
            </a:endParaRPr>
          </a:p>
        </p:txBody>
      </p:sp>
      <p:pic>
        <p:nvPicPr>
          <p:cNvPr id="60" name="Picture 6">
            <a:extLst>
              <a:ext uri="{FF2B5EF4-FFF2-40B4-BE49-F238E27FC236}">
                <a16:creationId xmlns:a16="http://schemas.microsoft.com/office/drawing/2014/main" id="{CA36C51F-1148-46F0-8F6E-B1381B7EC6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047360" y="6778636"/>
            <a:ext cx="3810000" cy="2032000"/>
          </a:xfrm>
          <a:prstGeom prst="rect">
            <a:avLst/>
          </a:prstGeom>
        </p:spPr>
      </p:pic>
      <p:sp>
        <p:nvSpPr>
          <p:cNvPr id="62" name="TextBox 8">
            <a:extLst>
              <a:ext uri="{FF2B5EF4-FFF2-40B4-BE49-F238E27FC236}">
                <a16:creationId xmlns:a16="http://schemas.microsoft.com/office/drawing/2014/main" id="{21F5279D-5660-47DE-AC83-5F1890D33A65}"/>
              </a:ext>
            </a:extLst>
          </p:cNvPr>
          <p:cNvSpPr txBox="1"/>
          <p:nvPr/>
        </p:nvSpPr>
        <p:spPr>
          <a:xfrm>
            <a:off x="5368160" y="7820036"/>
            <a:ext cx="2171700" cy="55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6990"/>
              </a:lnSpc>
            </a:pPr>
            <a:endParaRPr lang="en-US" sz="1500" b="0" i="0" u="none" strike="noStrike" dirty="0">
              <a:solidFill>
                <a:srgbClr val="83959E"/>
              </a:solidFill>
              <a:latin typeface="Pretendard Light"/>
            </a:endParaRPr>
          </a:p>
        </p:txBody>
      </p:sp>
      <p:pic>
        <p:nvPicPr>
          <p:cNvPr id="65" name="Picture 6">
            <a:extLst>
              <a:ext uri="{FF2B5EF4-FFF2-40B4-BE49-F238E27FC236}">
                <a16:creationId xmlns:a16="http://schemas.microsoft.com/office/drawing/2014/main" id="{702C5F2E-9A59-4EF6-AB5E-52526FA523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1236130" y="6778636"/>
            <a:ext cx="3810000" cy="2032000"/>
          </a:xfrm>
          <a:prstGeom prst="rect">
            <a:avLst/>
          </a:prstGeom>
        </p:spPr>
      </p:pic>
      <p:pic>
        <p:nvPicPr>
          <p:cNvPr id="3074" name="Picture 2" descr="들판에서 뛰어노는 귀여운 하얀 토끼. ">
            <a:extLst>
              <a:ext uri="{FF2B5EF4-FFF2-40B4-BE49-F238E27FC236}">
                <a16:creationId xmlns:a16="http://schemas.microsoft.com/office/drawing/2014/main" id="{63F38037-08AE-41F3-96FC-249A09403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0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520" y="6778636"/>
            <a:ext cx="2287400" cy="22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들판에서 뛰어노는 귀여운 고양이. ">
            <a:extLst>
              <a:ext uri="{FF2B5EF4-FFF2-40B4-BE49-F238E27FC236}">
                <a16:creationId xmlns:a16="http://schemas.microsoft.com/office/drawing/2014/main" id="{49F4CB03-9805-4B00-B7EE-8F69A3A5A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690" y="4293558"/>
            <a:ext cx="2237740" cy="230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들판에서 뛰어노는 귀여운 리트리버. . 이미지 4/4">
            <a:extLst>
              <a:ext uri="{FF2B5EF4-FFF2-40B4-BE49-F238E27FC236}">
                <a16:creationId xmlns:a16="http://schemas.microsoft.com/office/drawing/2014/main" id="{64F9318F-2C15-49CA-9AEC-D4A30AEF7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740" y="6778636"/>
            <a:ext cx="2237740" cy="22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초원에서 뛰어다니는 귀여운 곰돌이">
            <a:extLst>
              <a:ext uri="{FF2B5EF4-FFF2-40B4-BE49-F238E27FC236}">
                <a16:creationId xmlns:a16="http://schemas.microsoft.com/office/drawing/2014/main" id="{2545B930-2D51-44AA-B9EE-8083D9B96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750" y="4310714"/>
            <a:ext cx="2287400" cy="22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9">
            <a:extLst>
              <a:ext uri="{FF2B5EF4-FFF2-40B4-BE49-F238E27FC236}">
                <a16:creationId xmlns:a16="http://schemas.microsoft.com/office/drawing/2014/main" id="{19720BF8-A717-466A-9CE3-B86096421A0E}"/>
              </a:ext>
            </a:extLst>
          </p:cNvPr>
          <p:cNvSpPr txBox="1"/>
          <p:nvPr/>
        </p:nvSpPr>
        <p:spPr>
          <a:xfrm>
            <a:off x="5383790" y="7019373"/>
            <a:ext cx="1295400" cy="49338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2800" b="0" i="0" u="none" strike="noStrike" dirty="0">
                <a:latin typeface="HY엽서M" panose="02030600000101010101" pitchFamily="18" charset="-127"/>
                <a:ea typeface="HY엽서M" panose="02030600000101010101" pitchFamily="18" charset="-127"/>
              </a:rPr>
              <a:t>최재혁</a:t>
            </a:r>
            <a:endParaRPr lang="ko-KR" sz="2800" b="0" i="0" u="none" strike="noStrike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81" name="TextBox 10">
            <a:extLst>
              <a:ext uri="{FF2B5EF4-FFF2-40B4-BE49-F238E27FC236}">
                <a16:creationId xmlns:a16="http://schemas.microsoft.com/office/drawing/2014/main" id="{8335523F-A91B-44FA-8113-55E834A7397E}"/>
              </a:ext>
            </a:extLst>
          </p:cNvPr>
          <p:cNvSpPr txBox="1"/>
          <p:nvPr/>
        </p:nvSpPr>
        <p:spPr>
          <a:xfrm>
            <a:off x="6579300" y="7204550"/>
            <a:ext cx="4953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1060"/>
              </a:lnSpc>
            </a:pPr>
            <a:r>
              <a:rPr lang="ko-KR" altLang="en-US" sz="1500" b="0" i="0" u="none" strike="noStrike" spc="400" dirty="0">
                <a:solidFill>
                  <a:srgbClr val="556B73">
                    <a:alpha val="61961"/>
                  </a:srgbClr>
                </a:solidFill>
                <a:ea typeface="Pretendard Medium"/>
              </a:rPr>
              <a:t>조원</a:t>
            </a:r>
            <a:endParaRPr lang="en-US" altLang="ko-KR" sz="1500" b="0" i="0" u="none" strike="noStrike" spc="400" dirty="0">
              <a:solidFill>
                <a:srgbClr val="556B73">
                  <a:alpha val="61961"/>
                </a:srgbClr>
              </a:solidFill>
              <a:ea typeface="Pretendard Medium"/>
            </a:endParaRPr>
          </a:p>
        </p:txBody>
      </p:sp>
      <p:sp>
        <p:nvSpPr>
          <p:cNvPr id="82" name="TextBox 9">
            <a:extLst>
              <a:ext uri="{FF2B5EF4-FFF2-40B4-BE49-F238E27FC236}">
                <a16:creationId xmlns:a16="http://schemas.microsoft.com/office/drawing/2014/main" id="{310457E0-2163-4A23-9FBC-501FDFB05768}"/>
              </a:ext>
            </a:extLst>
          </p:cNvPr>
          <p:cNvSpPr txBox="1"/>
          <p:nvPr/>
        </p:nvSpPr>
        <p:spPr>
          <a:xfrm>
            <a:off x="12549830" y="4504621"/>
            <a:ext cx="1295400" cy="49338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2800" b="0" i="0" u="none" strike="noStrike" dirty="0">
                <a:latin typeface="HY엽서M" panose="02030600000101010101" pitchFamily="18" charset="-127"/>
                <a:ea typeface="HY엽서M" panose="02030600000101010101" pitchFamily="18" charset="-127"/>
              </a:rPr>
              <a:t>이지원</a:t>
            </a:r>
            <a:endParaRPr lang="ko-KR" sz="2800" b="0" i="0" u="none" strike="noStrike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83" name="TextBox 10">
            <a:extLst>
              <a:ext uri="{FF2B5EF4-FFF2-40B4-BE49-F238E27FC236}">
                <a16:creationId xmlns:a16="http://schemas.microsoft.com/office/drawing/2014/main" id="{7BBCCC9B-3AFB-4F8E-BA64-087AB7B403D0}"/>
              </a:ext>
            </a:extLst>
          </p:cNvPr>
          <p:cNvSpPr txBox="1"/>
          <p:nvPr/>
        </p:nvSpPr>
        <p:spPr>
          <a:xfrm>
            <a:off x="13745340" y="4689798"/>
            <a:ext cx="4953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1060"/>
              </a:lnSpc>
            </a:pPr>
            <a:r>
              <a:rPr lang="ko-KR" altLang="en-US" sz="1500" b="0" i="0" u="none" strike="noStrike" spc="400" dirty="0">
                <a:solidFill>
                  <a:srgbClr val="556B73">
                    <a:alpha val="61961"/>
                  </a:srgbClr>
                </a:solidFill>
                <a:ea typeface="Pretendard Medium"/>
              </a:rPr>
              <a:t>조원</a:t>
            </a:r>
            <a:endParaRPr lang="ko-KR" sz="1500" b="0" i="0" u="none" strike="noStrike" spc="400" dirty="0">
              <a:solidFill>
                <a:srgbClr val="556B73">
                  <a:alpha val="61961"/>
                </a:srgbClr>
              </a:solidFill>
              <a:ea typeface="Pretendard Medium"/>
            </a:endParaRPr>
          </a:p>
        </p:txBody>
      </p:sp>
      <p:sp>
        <p:nvSpPr>
          <p:cNvPr id="84" name="TextBox 9">
            <a:extLst>
              <a:ext uri="{FF2B5EF4-FFF2-40B4-BE49-F238E27FC236}">
                <a16:creationId xmlns:a16="http://schemas.microsoft.com/office/drawing/2014/main" id="{934D673C-A5D7-411E-9199-64C83222773C}"/>
              </a:ext>
            </a:extLst>
          </p:cNvPr>
          <p:cNvSpPr txBox="1"/>
          <p:nvPr/>
        </p:nvSpPr>
        <p:spPr>
          <a:xfrm>
            <a:off x="12549830" y="6977866"/>
            <a:ext cx="1295400" cy="49338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2800" b="0" i="0" u="none" strike="noStrike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정희중</a:t>
            </a:r>
            <a:endParaRPr lang="ko-KR" sz="2800" b="0" i="0" u="none" strike="noStrike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85" name="TextBox 10">
            <a:extLst>
              <a:ext uri="{FF2B5EF4-FFF2-40B4-BE49-F238E27FC236}">
                <a16:creationId xmlns:a16="http://schemas.microsoft.com/office/drawing/2014/main" id="{57CC40CC-57EE-484F-8400-4D912492F6C7}"/>
              </a:ext>
            </a:extLst>
          </p:cNvPr>
          <p:cNvSpPr txBox="1"/>
          <p:nvPr/>
        </p:nvSpPr>
        <p:spPr>
          <a:xfrm>
            <a:off x="13745340" y="7163043"/>
            <a:ext cx="4953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1060"/>
              </a:lnSpc>
            </a:pPr>
            <a:r>
              <a:rPr lang="ko-KR" altLang="en-US" sz="1500" b="0" i="0" u="none" strike="noStrike" spc="400" dirty="0">
                <a:solidFill>
                  <a:srgbClr val="556B73">
                    <a:alpha val="61961"/>
                  </a:srgbClr>
                </a:solidFill>
                <a:ea typeface="Pretendard Medium"/>
              </a:rPr>
              <a:t>조원</a:t>
            </a:r>
            <a:endParaRPr lang="ko-KR" sz="1500" b="0" i="0" u="none" strike="noStrike" spc="400" dirty="0">
              <a:solidFill>
                <a:srgbClr val="556B73">
                  <a:alpha val="61961"/>
                </a:srgbClr>
              </a:solidFill>
              <a:ea typeface="Pretendard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95B7DB-7A6F-4574-90C8-48EDA036278C}"/>
              </a:ext>
            </a:extLst>
          </p:cNvPr>
          <p:cNvSpPr txBox="1"/>
          <p:nvPr/>
        </p:nvSpPr>
        <p:spPr>
          <a:xfrm>
            <a:off x="5638800" y="8191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id="{C84A3137-2D9E-42DF-9645-77949CCA12DC}"/>
              </a:ext>
            </a:extLst>
          </p:cNvPr>
          <p:cNvSpPr txBox="1"/>
          <p:nvPr/>
        </p:nvSpPr>
        <p:spPr>
          <a:xfrm>
            <a:off x="5325426" y="7471250"/>
            <a:ext cx="2531933" cy="1519908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699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- H/W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개발 및 제작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lvl="0" algn="l">
              <a:lnSpc>
                <a:spcPct val="126990"/>
              </a:lnSpc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- S/W 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개발 및 연동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lvl="0" algn="l">
              <a:lnSpc>
                <a:spcPct val="126990"/>
              </a:lnSpc>
            </a:pPr>
            <a:endParaRPr lang="en-US" b="0" i="0" u="none" strike="noStrike" dirty="0">
              <a:solidFill>
                <a:schemeClr val="accent2">
                  <a:lumMod val="75000"/>
                </a:schemeClr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2317C1A0-389C-454A-B380-786758A4FC54}"/>
              </a:ext>
            </a:extLst>
          </p:cNvPr>
          <p:cNvSpPr txBox="1"/>
          <p:nvPr/>
        </p:nvSpPr>
        <p:spPr>
          <a:xfrm>
            <a:off x="12659490" y="5090971"/>
            <a:ext cx="2171700" cy="101298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6990"/>
              </a:lnSpc>
            </a:pPr>
            <a:r>
              <a:rPr lang="en-US" altLang="ko-KR" b="0" i="0" u="none" strike="noStrike" dirty="0">
                <a:solidFill>
                  <a:schemeClr val="accent2">
                    <a:lumMod val="75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- AI Modeling</a:t>
            </a:r>
          </a:p>
          <a:p>
            <a:pPr lvl="0" algn="l">
              <a:lnSpc>
                <a:spcPct val="12699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- S/W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개발 및 연동</a:t>
            </a:r>
            <a:endParaRPr lang="en-US" b="0" i="0" u="none" strike="noStrike" dirty="0">
              <a:solidFill>
                <a:schemeClr val="accent2">
                  <a:lumMod val="75000"/>
                </a:schemeClr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0ED92791-3778-4557-A717-DAFF3130C284}"/>
              </a:ext>
            </a:extLst>
          </p:cNvPr>
          <p:cNvSpPr txBox="1"/>
          <p:nvPr/>
        </p:nvSpPr>
        <p:spPr>
          <a:xfrm>
            <a:off x="12549830" y="7512757"/>
            <a:ext cx="2171700" cy="101298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6990"/>
              </a:lnSpc>
            </a:pPr>
            <a:r>
              <a:rPr lang="en-US" altLang="ko-KR" b="0" i="0" u="none" strike="noStrike" dirty="0">
                <a:solidFill>
                  <a:schemeClr val="accent2">
                    <a:lumMod val="75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- AI Modeling</a:t>
            </a:r>
          </a:p>
          <a:p>
            <a:pPr lvl="0" algn="l">
              <a:lnSpc>
                <a:spcPct val="12699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-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데이터셋 구축</a:t>
            </a:r>
            <a:endParaRPr lang="en-US" b="0" i="0" u="none" strike="noStrike" dirty="0">
              <a:solidFill>
                <a:schemeClr val="accent2">
                  <a:lumMod val="75000"/>
                </a:schemeClr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5710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>
            <a:extLst>
              <a:ext uri="{FF2B5EF4-FFF2-40B4-BE49-F238E27FC236}">
                <a16:creationId xmlns:a16="http://schemas.microsoft.com/office/drawing/2014/main" id="{3C5B29A1-8E5E-47AF-82F6-EEF05100F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381000"/>
            <a:ext cx="17094200" cy="9486900"/>
          </a:xfrm>
          <a:prstGeom prst="rect">
            <a:avLst/>
          </a:prstGeom>
          <a:effectLst>
            <a:outerShdw blurRad="448595" dir="2700000">
              <a:srgbClr val="556B73">
                <a:alpha val="41000"/>
              </a:srgbClr>
            </a:outerShdw>
          </a:effectLst>
        </p:spPr>
      </p:pic>
      <p:sp>
        <p:nvSpPr>
          <p:cNvPr id="41" name="TextBox 13">
            <a:extLst>
              <a:ext uri="{FF2B5EF4-FFF2-40B4-BE49-F238E27FC236}">
                <a16:creationId xmlns:a16="http://schemas.microsoft.com/office/drawing/2014/main" id="{C884E033-9589-465F-918F-6F63870D07E1}"/>
              </a:ext>
            </a:extLst>
          </p:cNvPr>
          <p:cNvSpPr txBox="1"/>
          <p:nvPr/>
        </p:nvSpPr>
        <p:spPr>
          <a:xfrm>
            <a:off x="2933700" y="19431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www.</a:t>
            </a:r>
            <a:r>
              <a:rPr lang="ko-KR" altLang="en-US" sz="1200" spc="200" dirty="0" err="1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고픈비노</a:t>
            </a: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.com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482AD1-68D5-4178-930D-F0D29043BB5F}"/>
              </a:ext>
            </a:extLst>
          </p:cNvPr>
          <p:cNvSpPr txBox="1"/>
          <p:nvPr/>
        </p:nvSpPr>
        <p:spPr>
          <a:xfrm>
            <a:off x="6533349" y="3186884"/>
            <a:ext cx="5221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3.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시스템 개발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061BB0-424F-4272-815B-60830B3BA204}"/>
              </a:ext>
            </a:extLst>
          </p:cNvPr>
          <p:cNvSpPr txBox="1"/>
          <p:nvPr/>
        </p:nvSpPr>
        <p:spPr>
          <a:xfrm>
            <a:off x="1990790" y="7239901"/>
            <a:ext cx="2015547" cy="821816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2130"/>
              </a:lnSpc>
            </a:pPr>
            <a:r>
              <a:rPr lang="ko-KR" altLang="en-US" sz="3200" i="0" u="none" strike="noStrike" spc="-100" dirty="0">
                <a:latin typeface="HY엽서M" panose="02030600000101010101" pitchFamily="18" charset="-127"/>
                <a:ea typeface="HY엽서M" panose="02030600000101010101" pitchFamily="18" charset="-127"/>
              </a:rPr>
              <a:t>개발 일정</a:t>
            </a:r>
            <a:endParaRPr lang="en-US" sz="3200" i="0" u="none" strike="noStrike" spc="-1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787B55-944A-436C-B30E-832BDDD71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7822170" y="6307154"/>
            <a:ext cx="1920623" cy="717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233979-E0A3-40A2-B9CA-97675BB33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1991052" y="6319999"/>
            <a:ext cx="1920623" cy="717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C51CDE-56A6-490B-951F-BE1CD4357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4851311" y="6281899"/>
            <a:ext cx="1920623" cy="717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35ECB7-D2C1-40A3-AB37-6F139FF7B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517" y="6014641"/>
            <a:ext cx="7197872" cy="897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642870-B3F2-435D-8F8B-E778296FF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947" y="5083756"/>
            <a:ext cx="1739833" cy="17398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5CEB68-FDDD-4D3E-84F8-1B4214AD6564}"/>
              </a:ext>
            </a:extLst>
          </p:cNvPr>
          <p:cNvSpPr txBox="1"/>
          <p:nvPr/>
        </p:nvSpPr>
        <p:spPr>
          <a:xfrm>
            <a:off x="2347392" y="5730186"/>
            <a:ext cx="1184687" cy="51042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880"/>
              </a:lnSpc>
            </a:pPr>
            <a:r>
              <a:rPr lang="en-US" sz="4000" b="0" i="0" u="none" strike="noStrike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pic>
        <p:nvPicPr>
          <p:cNvPr id="33" name="Picture 13">
            <a:extLst>
              <a:ext uri="{FF2B5EF4-FFF2-40B4-BE49-F238E27FC236}">
                <a16:creationId xmlns:a16="http://schemas.microsoft.com/office/drawing/2014/main" id="{DED4971E-B488-49BD-9116-B9E4865B1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4091" y="5954955"/>
            <a:ext cx="7197872" cy="897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A8B545-4144-4EF5-AF30-D8BE316B8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8347" y="5083756"/>
            <a:ext cx="1739833" cy="17398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63941B6-1EF1-49EF-B16D-A99A81F88DBA}"/>
              </a:ext>
            </a:extLst>
          </p:cNvPr>
          <p:cNvSpPr txBox="1"/>
          <p:nvPr/>
        </p:nvSpPr>
        <p:spPr>
          <a:xfrm>
            <a:off x="8214792" y="5707209"/>
            <a:ext cx="1184687" cy="51042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880"/>
              </a:lnSpc>
            </a:pPr>
            <a:r>
              <a:rPr lang="en-US" sz="4000" b="0" i="0" u="none" strike="noStrike" dirty="0">
                <a:solidFill>
                  <a:schemeClr val="bg1"/>
                </a:solidFill>
                <a:latin typeface="+mn-ea"/>
              </a:rPr>
              <a:t>3</a:t>
            </a:r>
          </a:p>
        </p:txBody>
      </p:sp>
      <p:pic>
        <p:nvPicPr>
          <p:cNvPr id="19" name="Picture 19">
            <a:extLst>
              <a:ext uri="{FF2B5EF4-FFF2-40B4-BE49-F238E27FC236}">
                <a16:creationId xmlns:a16="http://schemas.microsoft.com/office/drawing/2014/main" id="{4C66D099-1343-408B-9506-129AD86F8D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0801" y="5817192"/>
            <a:ext cx="484645" cy="484645"/>
          </a:xfrm>
          <a:prstGeom prst="rect">
            <a:avLst/>
          </a:prstGeom>
        </p:spPr>
      </p:pic>
      <p:pic>
        <p:nvPicPr>
          <p:cNvPr id="20" name="Picture 20">
            <a:extLst>
              <a:ext uri="{FF2B5EF4-FFF2-40B4-BE49-F238E27FC236}">
                <a16:creationId xmlns:a16="http://schemas.microsoft.com/office/drawing/2014/main" id="{AEC1A541-AE0E-442D-81B8-56C836E1F3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5165" y="5794480"/>
            <a:ext cx="484645" cy="48464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CF40686-F3B4-487B-A97A-6E57CCC2CA67}"/>
              </a:ext>
            </a:extLst>
          </p:cNvPr>
          <p:cNvSpPr txBox="1"/>
          <p:nvPr/>
        </p:nvSpPr>
        <p:spPr>
          <a:xfrm>
            <a:off x="4217463" y="5916789"/>
            <a:ext cx="430795" cy="255212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1600" i="0" u="none" strike="noStrike" dirty="0">
                <a:solidFill>
                  <a:srgbClr val="FFFFFF"/>
                </a:solidFill>
                <a:latin typeface="NanumBarunGothic"/>
              </a:rPr>
              <a:t>&gt;</a:t>
            </a:r>
          </a:p>
        </p:txBody>
      </p:sp>
      <p:pic>
        <p:nvPicPr>
          <p:cNvPr id="22" name="Picture 23">
            <a:extLst>
              <a:ext uri="{FF2B5EF4-FFF2-40B4-BE49-F238E27FC236}">
                <a16:creationId xmlns:a16="http://schemas.microsoft.com/office/drawing/2014/main" id="{6AEF9C36-5CE1-4AB3-B896-E04A4CB097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9247" y="5083756"/>
            <a:ext cx="1739833" cy="1739833"/>
          </a:xfrm>
          <a:prstGeom prst="rect">
            <a:avLst/>
          </a:prstGeom>
        </p:spPr>
      </p:pic>
      <p:sp>
        <p:nvSpPr>
          <p:cNvPr id="23" name="TextBox 24">
            <a:extLst>
              <a:ext uri="{FF2B5EF4-FFF2-40B4-BE49-F238E27FC236}">
                <a16:creationId xmlns:a16="http://schemas.microsoft.com/office/drawing/2014/main" id="{ED3F7B8F-B771-463E-9244-DFD6F67613FD}"/>
              </a:ext>
            </a:extLst>
          </p:cNvPr>
          <p:cNvSpPr txBox="1"/>
          <p:nvPr/>
        </p:nvSpPr>
        <p:spPr>
          <a:xfrm>
            <a:off x="5284679" y="5707209"/>
            <a:ext cx="1184687" cy="51042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880"/>
              </a:lnSpc>
            </a:pPr>
            <a:r>
              <a:rPr lang="en-US" sz="4000" b="0" i="0" u="none" strike="noStrike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4F9732-412E-4A00-BA71-D959EC593693}"/>
              </a:ext>
            </a:extLst>
          </p:cNvPr>
          <p:cNvSpPr txBox="1"/>
          <p:nvPr/>
        </p:nvSpPr>
        <p:spPr>
          <a:xfrm>
            <a:off x="5155017" y="7370671"/>
            <a:ext cx="2360804" cy="654331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2130"/>
              </a:lnSpc>
            </a:pPr>
            <a:endParaRPr lang="en-US" sz="2600" i="0" u="none" strike="noStrike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41363F-8E9D-42C3-AEAC-5016BAAA38B6}"/>
              </a:ext>
            </a:extLst>
          </p:cNvPr>
          <p:cNvSpPr txBox="1"/>
          <p:nvPr/>
        </p:nvSpPr>
        <p:spPr>
          <a:xfrm>
            <a:off x="4892516" y="7240802"/>
            <a:ext cx="2111154" cy="821816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2130"/>
              </a:lnSpc>
            </a:pPr>
            <a:r>
              <a:rPr lang="ko-KR" altLang="en-US" sz="3200" i="0" u="none" strike="noStrike" spc="-100" dirty="0">
                <a:latin typeface="HY엽서M" panose="02030600000101010101" pitchFamily="18" charset="-127"/>
                <a:ea typeface="HY엽서M" panose="02030600000101010101" pitchFamily="18" charset="-127"/>
              </a:rPr>
              <a:t>모델 구성 </a:t>
            </a:r>
            <a:endParaRPr lang="en-US" sz="3200" i="0" u="none" strike="noStrike" spc="-1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B92FC0-3F1A-4A26-97FC-1EEC530CA91C}"/>
              </a:ext>
            </a:extLst>
          </p:cNvPr>
          <p:cNvSpPr txBox="1"/>
          <p:nvPr/>
        </p:nvSpPr>
        <p:spPr>
          <a:xfrm>
            <a:off x="7833245" y="7242185"/>
            <a:ext cx="2015547" cy="821816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2130"/>
              </a:lnSpc>
            </a:pPr>
            <a:r>
              <a:rPr lang="en-US" altLang="ko-KR" sz="3200" i="0" u="none" strike="noStrike" spc="-100" dirty="0">
                <a:latin typeface="HY엽서M" panose="02030600000101010101" pitchFamily="18" charset="-127"/>
                <a:ea typeface="HY엽서M" panose="02030600000101010101" pitchFamily="18" charset="-127"/>
              </a:rPr>
              <a:t>H/W </a:t>
            </a:r>
            <a:r>
              <a:rPr lang="ko-KR" altLang="en-US" sz="3200" i="0" u="none" strike="noStrike" spc="-100" dirty="0">
                <a:latin typeface="HY엽서M" panose="02030600000101010101" pitchFamily="18" charset="-127"/>
                <a:ea typeface="HY엽서M" panose="02030600000101010101" pitchFamily="18" charset="-127"/>
              </a:rPr>
              <a:t>제작</a:t>
            </a:r>
            <a:endParaRPr lang="en-US" sz="3200" i="0" u="none" strike="noStrike" spc="-1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47BC15-EDDE-41A7-9A92-D46C76C2EF42}"/>
              </a:ext>
            </a:extLst>
          </p:cNvPr>
          <p:cNvSpPr txBox="1"/>
          <p:nvPr/>
        </p:nvSpPr>
        <p:spPr>
          <a:xfrm>
            <a:off x="7192089" y="5909196"/>
            <a:ext cx="430795" cy="255212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1600" i="0" u="none" strike="noStrike" dirty="0">
                <a:solidFill>
                  <a:srgbClr val="FFFFFF"/>
                </a:solidFill>
                <a:latin typeface="NanumBarunGothic"/>
              </a:rPr>
              <a:t>&gt;</a:t>
            </a: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B2DE3F64-5F7E-4A43-8D35-06B355BEFA0D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7000"/>
          </a:blip>
          <a:stretch>
            <a:fillRect/>
          </a:stretch>
        </p:blipFill>
        <p:spPr>
          <a:xfrm>
            <a:off x="11936669" y="2660140"/>
            <a:ext cx="2552700" cy="2590800"/>
          </a:xfrm>
          <a:prstGeom prst="rect">
            <a:avLst/>
          </a:prstGeom>
        </p:spPr>
      </p:pic>
      <p:pic>
        <p:nvPicPr>
          <p:cNvPr id="30" name="Picture 10">
            <a:extLst>
              <a:ext uri="{FF2B5EF4-FFF2-40B4-BE49-F238E27FC236}">
                <a16:creationId xmlns:a16="http://schemas.microsoft.com/office/drawing/2014/main" id="{FC8020C1-26CF-44A8-AAF0-0DD95D66B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14016803" y="6268691"/>
            <a:ext cx="1920623" cy="71799"/>
          </a:xfrm>
          <a:prstGeom prst="rect">
            <a:avLst/>
          </a:prstGeom>
        </p:spPr>
      </p:pic>
      <p:pic>
        <p:nvPicPr>
          <p:cNvPr id="32" name="Picture 12">
            <a:extLst>
              <a:ext uri="{FF2B5EF4-FFF2-40B4-BE49-F238E27FC236}">
                <a16:creationId xmlns:a16="http://schemas.microsoft.com/office/drawing/2014/main" id="{2A1CF126-7A83-407E-9572-FC1217565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10821726" y="6268691"/>
            <a:ext cx="1920623" cy="71799"/>
          </a:xfrm>
          <a:prstGeom prst="rect">
            <a:avLst/>
          </a:prstGeom>
        </p:spPr>
      </p:pic>
      <p:sp>
        <p:nvSpPr>
          <p:cNvPr id="37" name="TextBox 17">
            <a:extLst>
              <a:ext uri="{FF2B5EF4-FFF2-40B4-BE49-F238E27FC236}">
                <a16:creationId xmlns:a16="http://schemas.microsoft.com/office/drawing/2014/main" id="{B4F20C80-8103-44BD-8EB9-5FA6299ED75C}"/>
              </a:ext>
            </a:extLst>
          </p:cNvPr>
          <p:cNvSpPr txBox="1"/>
          <p:nvPr/>
        </p:nvSpPr>
        <p:spPr>
          <a:xfrm>
            <a:off x="14048366" y="5647523"/>
            <a:ext cx="1184687" cy="51042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880"/>
              </a:lnSpc>
            </a:pPr>
            <a:r>
              <a:rPr lang="en-US" sz="4000" b="0" i="0" u="none" strike="noStrike" dirty="0">
                <a:solidFill>
                  <a:schemeClr val="bg1"/>
                </a:solidFill>
                <a:latin typeface="+mn-ea"/>
              </a:rPr>
              <a:t>3</a:t>
            </a:r>
          </a:p>
        </p:txBody>
      </p:sp>
      <p:pic>
        <p:nvPicPr>
          <p:cNvPr id="38" name="Picture 19">
            <a:extLst>
              <a:ext uri="{FF2B5EF4-FFF2-40B4-BE49-F238E27FC236}">
                <a16:creationId xmlns:a16="http://schemas.microsoft.com/office/drawing/2014/main" id="{D54B7EE0-2281-4317-A028-35240CF56F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4375" y="5757506"/>
            <a:ext cx="484645" cy="484645"/>
          </a:xfrm>
          <a:prstGeom prst="rect">
            <a:avLst/>
          </a:prstGeom>
        </p:spPr>
      </p:pic>
      <p:pic>
        <p:nvPicPr>
          <p:cNvPr id="39" name="Picture 20">
            <a:extLst>
              <a:ext uri="{FF2B5EF4-FFF2-40B4-BE49-F238E27FC236}">
                <a16:creationId xmlns:a16="http://schemas.microsoft.com/office/drawing/2014/main" id="{29ADD399-5392-4E26-8DB0-E38E76E913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22619" y="5732987"/>
            <a:ext cx="484645" cy="48464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8055E38-D2FE-48C4-B50A-65EDD6551895}"/>
              </a:ext>
            </a:extLst>
          </p:cNvPr>
          <p:cNvSpPr txBox="1"/>
          <p:nvPr/>
        </p:nvSpPr>
        <p:spPr>
          <a:xfrm>
            <a:off x="10051037" y="5857103"/>
            <a:ext cx="430795" cy="255212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1600" i="0" u="none" strike="noStrike" dirty="0">
                <a:solidFill>
                  <a:srgbClr val="FFFFFF"/>
                </a:solidFill>
                <a:latin typeface="NanumBarunGothic"/>
              </a:rPr>
              <a:t>&gt;</a:t>
            </a:r>
          </a:p>
        </p:txBody>
      </p:sp>
      <p:sp>
        <p:nvSpPr>
          <p:cNvPr id="50" name="TextBox 24">
            <a:extLst>
              <a:ext uri="{FF2B5EF4-FFF2-40B4-BE49-F238E27FC236}">
                <a16:creationId xmlns:a16="http://schemas.microsoft.com/office/drawing/2014/main" id="{A7E17961-DCCE-494F-88A2-A6BA8E125B68}"/>
              </a:ext>
            </a:extLst>
          </p:cNvPr>
          <p:cNvSpPr txBox="1"/>
          <p:nvPr/>
        </p:nvSpPr>
        <p:spPr>
          <a:xfrm>
            <a:off x="11118253" y="5647523"/>
            <a:ext cx="1184687" cy="51042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880"/>
              </a:lnSpc>
            </a:pPr>
            <a:r>
              <a:rPr lang="en-US" sz="4000" b="0" i="0" u="none" strike="noStrike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F3D13C-9FA7-4FF7-BAD1-3BA6AD20C086}"/>
              </a:ext>
            </a:extLst>
          </p:cNvPr>
          <p:cNvSpPr txBox="1"/>
          <p:nvPr/>
        </p:nvSpPr>
        <p:spPr>
          <a:xfrm>
            <a:off x="10988591" y="7310985"/>
            <a:ext cx="2360804" cy="654331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2130"/>
              </a:lnSpc>
            </a:pPr>
            <a:endParaRPr lang="en-US" sz="2600" i="0" u="none" strike="noStrike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147FCE4-AD94-4A5B-9186-CA98BFB03670}"/>
              </a:ext>
            </a:extLst>
          </p:cNvPr>
          <p:cNvSpPr txBox="1"/>
          <p:nvPr/>
        </p:nvSpPr>
        <p:spPr>
          <a:xfrm>
            <a:off x="10234398" y="7264902"/>
            <a:ext cx="3248986" cy="821816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2130"/>
              </a:lnSpc>
            </a:pPr>
            <a:r>
              <a:rPr lang="en-US" altLang="ko-KR" sz="3200" i="0" u="none" strike="noStrike" spc="-100" dirty="0">
                <a:latin typeface="HY엽서M" panose="02030600000101010101" pitchFamily="18" charset="-127"/>
                <a:ea typeface="HY엽서M" panose="02030600000101010101" pitchFamily="18" charset="-127"/>
              </a:rPr>
              <a:t>S/W</a:t>
            </a:r>
            <a:r>
              <a:rPr lang="ko-KR" altLang="en-US" sz="3200" i="0" u="none" strike="noStrike" spc="-100" dirty="0">
                <a:latin typeface="HY엽서M" panose="02030600000101010101" pitchFamily="18" charset="-127"/>
                <a:ea typeface="HY엽서M" panose="02030600000101010101" pitchFamily="18" charset="-127"/>
              </a:rPr>
              <a:t> 개발 및 연동</a:t>
            </a:r>
            <a:endParaRPr lang="en-US" sz="3200" i="0" u="none" strike="noStrike" spc="-1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F9232A8-9E65-48D7-B278-D0353A1E1F92}"/>
              </a:ext>
            </a:extLst>
          </p:cNvPr>
          <p:cNvSpPr txBox="1"/>
          <p:nvPr/>
        </p:nvSpPr>
        <p:spPr>
          <a:xfrm>
            <a:off x="13670769" y="7239901"/>
            <a:ext cx="3124567" cy="821816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2130"/>
              </a:lnSpc>
            </a:pPr>
            <a:r>
              <a:rPr lang="ko-KR" altLang="en-US" sz="3200" spc="-100" dirty="0">
                <a:latin typeface="HY엽서M" panose="02030600000101010101" pitchFamily="18" charset="-127"/>
                <a:ea typeface="HY엽서M" panose="02030600000101010101" pitchFamily="18" charset="-127"/>
              </a:rPr>
              <a:t>알고리즘 흐름도</a:t>
            </a:r>
            <a:endParaRPr lang="en-US" sz="3200" i="0" u="none" strike="noStrike" spc="-1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C83E644-8202-442B-9DA8-473EE4AA8FCF}"/>
              </a:ext>
            </a:extLst>
          </p:cNvPr>
          <p:cNvSpPr txBox="1"/>
          <p:nvPr/>
        </p:nvSpPr>
        <p:spPr>
          <a:xfrm>
            <a:off x="13149543" y="5847703"/>
            <a:ext cx="430795" cy="255212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1600" i="0" u="none" strike="noStrike" dirty="0">
                <a:solidFill>
                  <a:srgbClr val="FFFFFF"/>
                </a:solidFill>
                <a:latin typeface="NanumBarunGothic"/>
              </a:rPr>
              <a:t>&gt;</a:t>
            </a:r>
          </a:p>
        </p:txBody>
      </p:sp>
      <p:pic>
        <p:nvPicPr>
          <p:cNvPr id="55" name="Picture 14">
            <a:extLst>
              <a:ext uri="{FF2B5EF4-FFF2-40B4-BE49-F238E27FC236}">
                <a16:creationId xmlns:a16="http://schemas.microsoft.com/office/drawing/2014/main" id="{50629429-9AEF-41B5-B431-4B5DAFDED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3228" y="5083756"/>
            <a:ext cx="1739833" cy="1739833"/>
          </a:xfrm>
          <a:prstGeom prst="rect">
            <a:avLst/>
          </a:prstGeom>
        </p:spPr>
      </p:pic>
      <p:pic>
        <p:nvPicPr>
          <p:cNvPr id="56" name="Picture 23">
            <a:extLst>
              <a:ext uri="{FF2B5EF4-FFF2-40B4-BE49-F238E27FC236}">
                <a16:creationId xmlns:a16="http://schemas.microsoft.com/office/drawing/2014/main" id="{B03C7917-C86F-4B7A-A6CE-96C5616913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37817" y="5083755"/>
            <a:ext cx="1739833" cy="173983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FB2C4939-82BF-4CCD-845F-354FFA13C6EF}"/>
              </a:ext>
            </a:extLst>
          </p:cNvPr>
          <p:cNvSpPr txBox="1"/>
          <p:nvPr/>
        </p:nvSpPr>
        <p:spPr>
          <a:xfrm>
            <a:off x="11159713" y="5676900"/>
            <a:ext cx="1184687" cy="51042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880"/>
              </a:lnSpc>
            </a:pPr>
            <a:r>
              <a:rPr lang="en-US" altLang="ko-KR" sz="4000" b="0" i="0" u="none" strike="noStrike" dirty="0">
                <a:solidFill>
                  <a:schemeClr val="bg1"/>
                </a:solidFill>
                <a:latin typeface="+mn-ea"/>
              </a:rPr>
              <a:t>4</a:t>
            </a:r>
            <a:endParaRPr lang="en-US" sz="4000" b="0" i="0" u="none" strike="noStrik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19CE8F-54C8-4FD7-A312-05529EDE8FFA}"/>
              </a:ext>
            </a:extLst>
          </p:cNvPr>
          <p:cNvSpPr txBox="1"/>
          <p:nvPr/>
        </p:nvSpPr>
        <p:spPr>
          <a:xfrm>
            <a:off x="14436313" y="5719235"/>
            <a:ext cx="1184687" cy="51042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880"/>
              </a:lnSpc>
            </a:pPr>
            <a:r>
              <a:rPr lang="en-US" altLang="ko-KR" sz="4000" b="0" i="0" u="none" strike="noStrike" dirty="0">
                <a:solidFill>
                  <a:schemeClr val="bg1"/>
                </a:solidFill>
                <a:latin typeface="+mn-ea"/>
              </a:rPr>
              <a:t>5</a:t>
            </a:r>
            <a:endParaRPr lang="en-US" sz="4000" b="0" i="0" u="none" strike="noStrike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9718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749</Words>
  <Application>Microsoft Office PowerPoint</Application>
  <PresentationFormat>사용자 지정</PresentationFormat>
  <Paragraphs>236</Paragraphs>
  <Slides>24</Slides>
  <Notes>2</Notes>
  <HiddenSlides>4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40" baseType="lpstr">
      <vt:lpstr>HY엽서L</vt:lpstr>
      <vt:lpstr>HY엽서M</vt:lpstr>
      <vt:lpstr>NanumBarunGothic</vt:lpstr>
      <vt:lpstr>NanumSquareRoundOTF ExtraBold</vt:lpstr>
      <vt:lpstr>Noto Sans CJK KR Bold</vt:lpstr>
      <vt:lpstr>Noto Sans CJK KR Medium</vt:lpstr>
      <vt:lpstr>Pretendard Light</vt:lpstr>
      <vt:lpstr>Pretendard Medium</vt:lpstr>
      <vt:lpstr>Pretendard Regular</vt:lpstr>
      <vt:lpstr>Pretendard SemiBold</vt:lpstr>
      <vt:lpstr>SB AggroOTF Light</vt:lpstr>
      <vt:lpstr>SB AggroOTF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aiot28</dc:creator>
  <cp:lastModifiedBy>korido</cp:lastModifiedBy>
  <cp:revision>60</cp:revision>
  <dcterms:created xsi:type="dcterms:W3CDTF">2006-08-16T00:00:00Z</dcterms:created>
  <dcterms:modified xsi:type="dcterms:W3CDTF">2024-06-28T01:59:24Z</dcterms:modified>
</cp:coreProperties>
</file>