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IBM Plex Sans Condensed" panose="020B050605020300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9BD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84" d="100"/>
          <a:sy n="84" d="100"/>
        </p:scale>
        <p:origin x="62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113776C-097D-ECD9-CFDA-676C206D9AC2}"/>
              </a:ext>
            </a:extLst>
          </p:cNvPr>
          <p:cNvSpPr>
            <a:spLocks noGrp="1"/>
          </p:cNvSpPr>
          <p:nvPr>
            <p:ph type="dt" sz="half" idx="10"/>
          </p:nvPr>
        </p:nvSpPr>
        <p:spPr/>
        <p:txBody>
          <a:bodyPr/>
          <a:lstStyle>
            <a:lvl1pPr>
              <a:defRPr/>
            </a:lvl1pPr>
          </a:lstStyle>
          <a:p>
            <a:pPr>
              <a:defRPr/>
            </a:pPr>
            <a:fld id="{AA68541D-259F-486E-8CEA-B0B9E8AC94D1}" type="datetimeFigureOut">
              <a:rPr lang="en-US"/>
              <a:pPr>
                <a:defRPr/>
              </a:pPr>
              <a:t>6/22/2024</a:t>
            </a:fld>
            <a:endParaRPr lang="en-US"/>
          </a:p>
        </p:txBody>
      </p:sp>
      <p:sp>
        <p:nvSpPr>
          <p:cNvPr id="5" name="Footer Placeholder 4">
            <a:extLst>
              <a:ext uri="{FF2B5EF4-FFF2-40B4-BE49-F238E27FC236}">
                <a16:creationId xmlns:a16="http://schemas.microsoft.com/office/drawing/2014/main" id="{0EAE63EF-475B-5FBC-AFE6-09C23AC94E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55734B7-C037-44E5-9DA4-80617FEF2ED8}"/>
              </a:ext>
            </a:extLst>
          </p:cNvPr>
          <p:cNvSpPr>
            <a:spLocks noGrp="1"/>
          </p:cNvSpPr>
          <p:nvPr>
            <p:ph type="sldNum" sz="quarter" idx="12"/>
          </p:nvPr>
        </p:nvSpPr>
        <p:spPr/>
        <p:txBody>
          <a:bodyPr/>
          <a:lstStyle>
            <a:lvl1pPr>
              <a:defRPr/>
            </a:lvl1pPr>
          </a:lstStyle>
          <a:p>
            <a:pPr>
              <a:defRPr/>
            </a:pPr>
            <a:fld id="{5B149C3A-B198-4B9D-851D-808AF9036974}" type="slidenum">
              <a:rPr lang="en-US" altLang="en-US"/>
              <a:pPr>
                <a:defRPr/>
              </a:pPr>
              <a:t>‹#›</a:t>
            </a:fld>
            <a:endParaRPr lang="en-US" altLang="en-US"/>
          </a:p>
        </p:txBody>
      </p:sp>
    </p:spTree>
    <p:extLst>
      <p:ext uri="{BB962C8B-B14F-4D97-AF65-F5344CB8AC3E}">
        <p14:creationId xmlns:p14="http://schemas.microsoft.com/office/powerpoint/2010/main" val="20191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4F087-FFD5-7E7A-C2A4-7F66F41ED7D0}"/>
              </a:ext>
            </a:extLst>
          </p:cNvPr>
          <p:cNvSpPr>
            <a:spLocks noGrp="1"/>
          </p:cNvSpPr>
          <p:nvPr>
            <p:ph type="dt" sz="half" idx="10"/>
          </p:nvPr>
        </p:nvSpPr>
        <p:spPr/>
        <p:txBody>
          <a:bodyPr/>
          <a:lstStyle>
            <a:lvl1pPr>
              <a:defRPr/>
            </a:lvl1pPr>
          </a:lstStyle>
          <a:p>
            <a:pPr>
              <a:defRPr/>
            </a:pPr>
            <a:fld id="{973D440A-1F5B-44E7-BE04-FF85E368D208}" type="datetimeFigureOut">
              <a:rPr lang="en-US"/>
              <a:pPr>
                <a:defRPr/>
              </a:pPr>
              <a:t>6/22/2024</a:t>
            </a:fld>
            <a:endParaRPr lang="en-US"/>
          </a:p>
        </p:txBody>
      </p:sp>
      <p:sp>
        <p:nvSpPr>
          <p:cNvPr id="5" name="Footer Placeholder 4">
            <a:extLst>
              <a:ext uri="{FF2B5EF4-FFF2-40B4-BE49-F238E27FC236}">
                <a16:creationId xmlns:a16="http://schemas.microsoft.com/office/drawing/2014/main" id="{ADBCE111-1175-F186-B07E-99AD89929A9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FFE993-00E4-9EFB-058D-828603AB77F9}"/>
              </a:ext>
            </a:extLst>
          </p:cNvPr>
          <p:cNvSpPr>
            <a:spLocks noGrp="1"/>
          </p:cNvSpPr>
          <p:nvPr>
            <p:ph type="sldNum" sz="quarter" idx="12"/>
          </p:nvPr>
        </p:nvSpPr>
        <p:spPr/>
        <p:txBody>
          <a:bodyPr/>
          <a:lstStyle>
            <a:lvl1pPr>
              <a:defRPr/>
            </a:lvl1pPr>
          </a:lstStyle>
          <a:p>
            <a:pPr>
              <a:defRPr/>
            </a:pPr>
            <a:fld id="{60F30714-D9ED-465C-895B-FFBD996B5106}" type="slidenum">
              <a:rPr lang="en-US" altLang="en-US"/>
              <a:pPr>
                <a:defRPr/>
              </a:pPr>
              <a:t>‹#›</a:t>
            </a:fld>
            <a:endParaRPr lang="en-US" altLang="en-US"/>
          </a:p>
        </p:txBody>
      </p:sp>
    </p:spTree>
    <p:extLst>
      <p:ext uri="{BB962C8B-B14F-4D97-AF65-F5344CB8AC3E}">
        <p14:creationId xmlns:p14="http://schemas.microsoft.com/office/powerpoint/2010/main" val="398466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F8EFD-2CB3-588E-E305-106654F67B72}"/>
              </a:ext>
            </a:extLst>
          </p:cNvPr>
          <p:cNvSpPr>
            <a:spLocks noGrp="1"/>
          </p:cNvSpPr>
          <p:nvPr>
            <p:ph type="dt" sz="half" idx="10"/>
          </p:nvPr>
        </p:nvSpPr>
        <p:spPr/>
        <p:txBody>
          <a:bodyPr/>
          <a:lstStyle>
            <a:lvl1pPr>
              <a:defRPr/>
            </a:lvl1pPr>
          </a:lstStyle>
          <a:p>
            <a:pPr>
              <a:defRPr/>
            </a:pPr>
            <a:fld id="{78BA27F6-C893-4E7C-8200-97B636A025B9}" type="datetimeFigureOut">
              <a:rPr lang="en-US"/>
              <a:pPr>
                <a:defRPr/>
              </a:pPr>
              <a:t>6/22/2024</a:t>
            </a:fld>
            <a:endParaRPr lang="en-US"/>
          </a:p>
        </p:txBody>
      </p:sp>
      <p:sp>
        <p:nvSpPr>
          <p:cNvPr id="5" name="Footer Placeholder 4">
            <a:extLst>
              <a:ext uri="{FF2B5EF4-FFF2-40B4-BE49-F238E27FC236}">
                <a16:creationId xmlns:a16="http://schemas.microsoft.com/office/drawing/2014/main" id="{4F866FA0-6D62-EF5A-1F95-A38900BF46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B2B204-C446-09EC-F1C9-6B02FB7B2307}"/>
              </a:ext>
            </a:extLst>
          </p:cNvPr>
          <p:cNvSpPr>
            <a:spLocks noGrp="1"/>
          </p:cNvSpPr>
          <p:nvPr>
            <p:ph type="sldNum" sz="quarter" idx="12"/>
          </p:nvPr>
        </p:nvSpPr>
        <p:spPr/>
        <p:txBody>
          <a:bodyPr/>
          <a:lstStyle>
            <a:lvl1pPr>
              <a:defRPr/>
            </a:lvl1pPr>
          </a:lstStyle>
          <a:p>
            <a:pPr>
              <a:defRPr/>
            </a:pPr>
            <a:fld id="{7884B8D2-6805-4924-AECB-727423CC7CD0}" type="slidenum">
              <a:rPr lang="en-US" altLang="en-US"/>
              <a:pPr>
                <a:defRPr/>
              </a:pPr>
              <a:t>‹#›</a:t>
            </a:fld>
            <a:endParaRPr lang="en-US" altLang="en-US"/>
          </a:p>
        </p:txBody>
      </p:sp>
    </p:spTree>
    <p:extLst>
      <p:ext uri="{BB962C8B-B14F-4D97-AF65-F5344CB8AC3E}">
        <p14:creationId xmlns:p14="http://schemas.microsoft.com/office/powerpoint/2010/main" val="137529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0D5C3-EA21-4AAC-FF0A-54C7E0815199}"/>
              </a:ext>
            </a:extLst>
          </p:cNvPr>
          <p:cNvSpPr>
            <a:spLocks noGrp="1"/>
          </p:cNvSpPr>
          <p:nvPr>
            <p:ph type="dt" sz="half" idx="10"/>
          </p:nvPr>
        </p:nvSpPr>
        <p:spPr/>
        <p:txBody>
          <a:bodyPr/>
          <a:lstStyle>
            <a:lvl1pPr>
              <a:defRPr/>
            </a:lvl1pPr>
          </a:lstStyle>
          <a:p>
            <a:pPr>
              <a:defRPr/>
            </a:pPr>
            <a:fld id="{4989AEF3-7C3E-4072-8273-DA0B4C173C22}" type="datetimeFigureOut">
              <a:rPr lang="en-US"/>
              <a:pPr>
                <a:defRPr/>
              </a:pPr>
              <a:t>6/22/2024</a:t>
            </a:fld>
            <a:endParaRPr lang="en-US"/>
          </a:p>
        </p:txBody>
      </p:sp>
      <p:sp>
        <p:nvSpPr>
          <p:cNvPr id="5" name="Footer Placeholder 4">
            <a:extLst>
              <a:ext uri="{FF2B5EF4-FFF2-40B4-BE49-F238E27FC236}">
                <a16:creationId xmlns:a16="http://schemas.microsoft.com/office/drawing/2014/main" id="{5D8FC06F-5E2A-7FCE-6AC6-1E33DD9273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12A8C3F-0DC6-7A50-4E95-4AA9AE764377}"/>
              </a:ext>
            </a:extLst>
          </p:cNvPr>
          <p:cNvSpPr>
            <a:spLocks noGrp="1"/>
          </p:cNvSpPr>
          <p:nvPr>
            <p:ph type="sldNum" sz="quarter" idx="12"/>
          </p:nvPr>
        </p:nvSpPr>
        <p:spPr/>
        <p:txBody>
          <a:bodyPr/>
          <a:lstStyle>
            <a:lvl1pPr>
              <a:defRPr/>
            </a:lvl1pPr>
          </a:lstStyle>
          <a:p>
            <a:pPr>
              <a:defRPr/>
            </a:pPr>
            <a:fld id="{F1AF1E39-D492-4D76-9B59-96C0258AA91C}" type="slidenum">
              <a:rPr lang="en-US" altLang="en-US"/>
              <a:pPr>
                <a:defRPr/>
              </a:pPr>
              <a:t>‹#›</a:t>
            </a:fld>
            <a:endParaRPr lang="en-US" altLang="en-US"/>
          </a:p>
        </p:txBody>
      </p:sp>
    </p:spTree>
    <p:extLst>
      <p:ext uri="{BB962C8B-B14F-4D97-AF65-F5344CB8AC3E}">
        <p14:creationId xmlns:p14="http://schemas.microsoft.com/office/powerpoint/2010/main" val="291150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0F195-4E8F-9A1C-ABAC-15C46FB6F41E}"/>
              </a:ext>
            </a:extLst>
          </p:cNvPr>
          <p:cNvSpPr>
            <a:spLocks noGrp="1"/>
          </p:cNvSpPr>
          <p:nvPr>
            <p:ph type="dt" sz="half" idx="10"/>
          </p:nvPr>
        </p:nvSpPr>
        <p:spPr/>
        <p:txBody>
          <a:bodyPr/>
          <a:lstStyle>
            <a:lvl1pPr>
              <a:defRPr/>
            </a:lvl1pPr>
          </a:lstStyle>
          <a:p>
            <a:pPr>
              <a:defRPr/>
            </a:pPr>
            <a:fld id="{4016DB10-6DA5-4C26-BC27-6A832A2D4C21}" type="datetimeFigureOut">
              <a:rPr lang="en-US"/>
              <a:pPr>
                <a:defRPr/>
              </a:pPr>
              <a:t>6/22/2024</a:t>
            </a:fld>
            <a:endParaRPr lang="en-US"/>
          </a:p>
        </p:txBody>
      </p:sp>
      <p:sp>
        <p:nvSpPr>
          <p:cNvPr id="5" name="Footer Placeholder 4">
            <a:extLst>
              <a:ext uri="{FF2B5EF4-FFF2-40B4-BE49-F238E27FC236}">
                <a16:creationId xmlns:a16="http://schemas.microsoft.com/office/drawing/2014/main" id="{1465C687-0375-4A1D-E37A-9E88F26371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63510-F908-8014-5D3E-B54C1917F100}"/>
              </a:ext>
            </a:extLst>
          </p:cNvPr>
          <p:cNvSpPr>
            <a:spLocks noGrp="1"/>
          </p:cNvSpPr>
          <p:nvPr>
            <p:ph type="sldNum" sz="quarter" idx="12"/>
          </p:nvPr>
        </p:nvSpPr>
        <p:spPr/>
        <p:txBody>
          <a:bodyPr/>
          <a:lstStyle>
            <a:lvl1pPr>
              <a:defRPr/>
            </a:lvl1pPr>
          </a:lstStyle>
          <a:p>
            <a:pPr>
              <a:defRPr/>
            </a:pPr>
            <a:fld id="{46C38D86-FE75-4E4C-862E-3EAAE4593056}" type="slidenum">
              <a:rPr lang="en-US" altLang="en-US"/>
              <a:pPr>
                <a:defRPr/>
              </a:pPr>
              <a:t>‹#›</a:t>
            </a:fld>
            <a:endParaRPr lang="en-US" altLang="en-US"/>
          </a:p>
        </p:txBody>
      </p:sp>
    </p:spTree>
    <p:extLst>
      <p:ext uri="{BB962C8B-B14F-4D97-AF65-F5344CB8AC3E}">
        <p14:creationId xmlns:p14="http://schemas.microsoft.com/office/powerpoint/2010/main" val="404567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A53BF5E-1F29-2D91-7FAF-E7DBB5C4A690}"/>
              </a:ext>
            </a:extLst>
          </p:cNvPr>
          <p:cNvSpPr>
            <a:spLocks noGrp="1"/>
          </p:cNvSpPr>
          <p:nvPr>
            <p:ph type="dt" sz="half" idx="10"/>
          </p:nvPr>
        </p:nvSpPr>
        <p:spPr/>
        <p:txBody>
          <a:bodyPr/>
          <a:lstStyle>
            <a:lvl1pPr>
              <a:defRPr/>
            </a:lvl1pPr>
          </a:lstStyle>
          <a:p>
            <a:pPr>
              <a:defRPr/>
            </a:pPr>
            <a:fld id="{E0980F12-5082-4ECA-8D92-86C77FE37423}" type="datetimeFigureOut">
              <a:rPr lang="en-US"/>
              <a:pPr>
                <a:defRPr/>
              </a:pPr>
              <a:t>6/22/2024</a:t>
            </a:fld>
            <a:endParaRPr lang="en-US"/>
          </a:p>
        </p:txBody>
      </p:sp>
      <p:sp>
        <p:nvSpPr>
          <p:cNvPr id="6" name="Footer Placeholder 4">
            <a:extLst>
              <a:ext uri="{FF2B5EF4-FFF2-40B4-BE49-F238E27FC236}">
                <a16:creationId xmlns:a16="http://schemas.microsoft.com/office/drawing/2014/main" id="{079906A3-19BE-9A31-392D-469B1613BF6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61F35C0-1650-8AA7-5429-4BAD9CE580B3}"/>
              </a:ext>
            </a:extLst>
          </p:cNvPr>
          <p:cNvSpPr>
            <a:spLocks noGrp="1"/>
          </p:cNvSpPr>
          <p:nvPr>
            <p:ph type="sldNum" sz="quarter" idx="12"/>
          </p:nvPr>
        </p:nvSpPr>
        <p:spPr/>
        <p:txBody>
          <a:bodyPr/>
          <a:lstStyle>
            <a:lvl1pPr>
              <a:defRPr/>
            </a:lvl1pPr>
          </a:lstStyle>
          <a:p>
            <a:pPr>
              <a:defRPr/>
            </a:pPr>
            <a:fld id="{55EB0086-9768-4F15-8144-F7041D86941F}" type="slidenum">
              <a:rPr lang="en-US" altLang="en-US"/>
              <a:pPr>
                <a:defRPr/>
              </a:pPr>
              <a:t>‹#›</a:t>
            </a:fld>
            <a:endParaRPr lang="en-US" altLang="en-US"/>
          </a:p>
        </p:txBody>
      </p:sp>
    </p:spTree>
    <p:extLst>
      <p:ext uri="{BB962C8B-B14F-4D97-AF65-F5344CB8AC3E}">
        <p14:creationId xmlns:p14="http://schemas.microsoft.com/office/powerpoint/2010/main" val="38099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81AC520-2AEE-7544-B5B9-71A3212795EB}"/>
              </a:ext>
            </a:extLst>
          </p:cNvPr>
          <p:cNvSpPr>
            <a:spLocks noGrp="1"/>
          </p:cNvSpPr>
          <p:nvPr>
            <p:ph type="dt" sz="half" idx="10"/>
          </p:nvPr>
        </p:nvSpPr>
        <p:spPr/>
        <p:txBody>
          <a:bodyPr/>
          <a:lstStyle>
            <a:lvl1pPr>
              <a:defRPr/>
            </a:lvl1pPr>
          </a:lstStyle>
          <a:p>
            <a:pPr>
              <a:defRPr/>
            </a:pPr>
            <a:fld id="{3BADCF97-9C10-4B3B-BDBD-F94A6CD49210}" type="datetimeFigureOut">
              <a:rPr lang="en-US"/>
              <a:pPr>
                <a:defRPr/>
              </a:pPr>
              <a:t>6/22/2024</a:t>
            </a:fld>
            <a:endParaRPr lang="en-US"/>
          </a:p>
        </p:txBody>
      </p:sp>
      <p:sp>
        <p:nvSpPr>
          <p:cNvPr id="8" name="Footer Placeholder 4">
            <a:extLst>
              <a:ext uri="{FF2B5EF4-FFF2-40B4-BE49-F238E27FC236}">
                <a16:creationId xmlns:a16="http://schemas.microsoft.com/office/drawing/2014/main" id="{E3FF9E54-A584-0663-565B-AC8EBD6823E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80543BF-D680-F6C0-38C4-1426167B4EE0}"/>
              </a:ext>
            </a:extLst>
          </p:cNvPr>
          <p:cNvSpPr>
            <a:spLocks noGrp="1"/>
          </p:cNvSpPr>
          <p:nvPr>
            <p:ph type="sldNum" sz="quarter" idx="12"/>
          </p:nvPr>
        </p:nvSpPr>
        <p:spPr/>
        <p:txBody>
          <a:bodyPr/>
          <a:lstStyle>
            <a:lvl1pPr>
              <a:defRPr/>
            </a:lvl1pPr>
          </a:lstStyle>
          <a:p>
            <a:pPr>
              <a:defRPr/>
            </a:pPr>
            <a:fld id="{05AA8579-C0E7-45E0-B128-79808746CC84}" type="slidenum">
              <a:rPr lang="en-US" altLang="en-US"/>
              <a:pPr>
                <a:defRPr/>
              </a:pPr>
              <a:t>‹#›</a:t>
            </a:fld>
            <a:endParaRPr lang="en-US" altLang="en-US"/>
          </a:p>
        </p:txBody>
      </p:sp>
    </p:spTree>
    <p:extLst>
      <p:ext uri="{BB962C8B-B14F-4D97-AF65-F5344CB8AC3E}">
        <p14:creationId xmlns:p14="http://schemas.microsoft.com/office/powerpoint/2010/main" val="149803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41BB0A3-A4CA-021E-6F39-221087FA8F14}"/>
              </a:ext>
            </a:extLst>
          </p:cNvPr>
          <p:cNvSpPr>
            <a:spLocks noGrp="1"/>
          </p:cNvSpPr>
          <p:nvPr>
            <p:ph type="dt" sz="half" idx="10"/>
          </p:nvPr>
        </p:nvSpPr>
        <p:spPr/>
        <p:txBody>
          <a:bodyPr/>
          <a:lstStyle>
            <a:lvl1pPr>
              <a:defRPr/>
            </a:lvl1pPr>
          </a:lstStyle>
          <a:p>
            <a:pPr>
              <a:defRPr/>
            </a:pPr>
            <a:fld id="{EF737713-CD69-41CB-A8C0-20A310813705}" type="datetimeFigureOut">
              <a:rPr lang="en-US"/>
              <a:pPr>
                <a:defRPr/>
              </a:pPr>
              <a:t>6/22/2024</a:t>
            </a:fld>
            <a:endParaRPr lang="en-US"/>
          </a:p>
        </p:txBody>
      </p:sp>
      <p:sp>
        <p:nvSpPr>
          <p:cNvPr id="4" name="Footer Placeholder 4">
            <a:extLst>
              <a:ext uri="{FF2B5EF4-FFF2-40B4-BE49-F238E27FC236}">
                <a16:creationId xmlns:a16="http://schemas.microsoft.com/office/drawing/2014/main" id="{9051855B-2134-48A4-4B18-88668A56945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E2453DE-743D-FA40-2E1A-6A0E1997881F}"/>
              </a:ext>
            </a:extLst>
          </p:cNvPr>
          <p:cNvSpPr>
            <a:spLocks noGrp="1"/>
          </p:cNvSpPr>
          <p:nvPr>
            <p:ph type="sldNum" sz="quarter" idx="12"/>
          </p:nvPr>
        </p:nvSpPr>
        <p:spPr/>
        <p:txBody>
          <a:bodyPr/>
          <a:lstStyle>
            <a:lvl1pPr>
              <a:defRPr/>
            </a:lvl1pPr>
          </a:lstStyle>
          <a:p>
            <a:pPr>
              <a:defRPr/>
            </a:pPr>
            <a:fld id="{B014C392-DA3E-4620-8F1E-94A5E324F077}" type="slidenum">
              <a:rPr lang="en-US" altLang="en-US"/>
              <a:pPr>
                <a:defRPr/>
              </a:pPr>
              <a:t>‹#›</a:t>
            </a:fld>
            <a:endParaRPr lang="en-US" altLang="en-US"/>
          </a:p>
        </p:txBody>
      </p:sp>
    </p:spTree>
    <p:extLst>
      <p:ext uri="{BB962C8B-B14F-4D97-AF65-F5344CB8AC3E}">
        <p14:creationId xmlns:p14="http://schemas.microsoft.com/office/powerpoint/2010/main" val="146666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3B683BA-14F2-147A-5C9C-6A726E58E6A0}"/>
              </a:ext>
            </a:extLst>
          </p:cNvPr>
          <p:cNvSpPr>
            <a:spLocks noGrp="1"/>
          </p:cNvSpPr>
          <p:nvPr>
            <p:ph type="dt" sz="half" idx="10"/>
          </p:nvPr>
        </p:nvSpPr>
        <p:spPr/>
        <p:txBody>
          <a:bodyPr/>
          <a:lstStyle>
            <a:lvl1pPr>
              <a:defRPr/>
            </a:lvl1pPr>
          </a:lstStyle>
          <a:p>
            <a:pPr>
              <a:defRPr/>
            </a:pPr>
            <a:fld id="{1F0E58C0-408E-417D-A217-9FB8540CB38D}" type="datetimeFigureOut">
              <a:rPr lang="en-US"/>
              <a:pPr>
                <a:defRPr/>
              </a:pPr>
              <a:t>6/22/2024</a:t>
            </a:fld>
            <a:endParaRPr lang="en-US"/>
          </a:p>
        </p:txBody>
      </p:sp>
      <p:sp>
        <p:nvSpPr>
          <p:cNvPr id="3" name="Footer Placeholder 4">
            <a:extLst>
              <a:ext uri="{FF2B5EF4-FFF2-40B4-BE49-F238E27FC236}">
                <a16:creationId xmlns:a16="http://schemas.microsoft.com/office/drawing/2014/main" id="{3D2FC9D4-39B2-47AA-81DE-731185313E1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AF586D8-B8F1-BF39-844C-CADA1CC6C7BB}"/>
              </a:ext>
            </a:extLst>
          </p:cNvPr>
          <p:cNvSpPr>
            <a:spLocks noGrp="1"/>
          </p:cNvSpPr>
          <p:nvPr>
            <p:ph type="sldNum" sz="quarter" idx="12"/>
          </p:nvPr>
        </p:nvSpPr>
        <p:spPr/>
        <p:txBody>
          <a:bodyPr/>
          <a:lstStyle>
            <a:lvl1pPr>
              <a:defRPr/>
            </a:lvl1pPr>
          </a:lstStyle>
          <a:p>
            <a:pPr>
              <a:defRPr/>
            </a:pPr>
            <a:fld id="{380BF711-D2B8-4C24-B164-E08538419317}" type="slidenum">
              <a:rPr lang="en-US" altLang="en-US"/>
              <a:pPr>
                <a:defRPr/>
              </a:pPr>
              <a:t>‹#›</a:t>
            </a:fld>
            <a:endParaRPr lang="en-US" altLang="en-US"/>
          </a:p>
        </p:txBody>
      </p:sp>
    </p:spTree>
    <p:extLst>
      <p:ext uri="{BB962C8B-B14F-4D97-AF65-F5344CB8AC3E}">
        <p14:creationId xmlns:p14="http://schemas.microsoft.com/office/powerpoint/2010/main" val="33366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288EA7D-C3A3-DE43-ECAF-822F7E90DB44}"/>
              </a:ext>
            </a:extLst>
          </p:cNvPr>
          <p:cNvSpPr>
            <a:spLocks noGrp="1"/>
          </p:cNvSpPr>
          <p:nvPr>
            <p:ph type="dt" sz="half" idx="10"/>
          </p:nvPr>
        </p:nvSpPr>
        <p:spPr/>
        <p:txBody>
          <a:bodyPr/>
          <a:lstStyle>
            <a:lvl1pPr>
              <a:defRPr/>
            </a:lvl1pPr>
          </a:lstStyle>
          <a:p>
            <a:pPr>
              <a:defRPr/>
            </a:pPr>
            <a:fld id="{D69B4BFE-A03E-4E90-86E3-83C86F063D10}" type="datetimeFigureOut">
              <a:rPr lang="en-US"/>
              <a:pPr>
                <a:defRPr/>
              </a:pPr>
              <a:t>6/22/2024</a:t>
            </a:fld>
            <a:endParaRPr lang="en-US"/>
          </a:p>
        </p:txBody>
      </p:sp>
      <p:sp>
        <p:nvSpPr>
          <p:cNvPr id="6" name="Footer Placeholder 4">
            <a:extLst>
              <a:ext uri="{FF2B5EF4-FFF2-40B4-BE49-F238E27FC236}">
                <a16:creationId xmlns:a16="http://schemas.microsoft.com/office/drawing/2014/main" id="{50FB4788-28AC-986E-C79B-5FF30A0AD9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31D79B-8680-CDAC-FAEC-24E14AA33F5A}"/>
              </a:ext>
            </a:extLst>
          </p:cNvPr>
          <p:cNvSpPr>
            <a:spLocks noGrp="1"/>
          </p:cNvSpPr>
          <p:nvPr>
            <p:ph type="sldNum" sz="quarter" idx="12"/>
          </p:nvPr>
        </p:nvSpPr>
        <p:spPr/>
        <p:txBody>
          <a:bodyPr/>
          <a:lstStyle>
            <a:lvl1pPr>
              <a:defRPr/>
            </a:lvl1pPr>
          </a:lstStyle>
          <a:p>
            <a:pPr>
              <a:defRPr/>
            </a:pPr>
            <a:fld id="{E1DA0549-D743-43B8-B6B0-0DA3AA1E1D1A}" type="slidenum">
              <a:rPr lang="en-US" altLang="en-US"/>
              <a:pPr>
                <a:defRPr/>
              </a:pPr>
              <a:t>‹#›</a:t>
            </a:fld>
            <a:endParaRPr lang="en-US" altLang="en-US"/>
          </a:p>
        </p:txBody>
      </p:sp>
    </p:spTree>
    <p:extLst>
      <p:ext uri="{BB962C8B-B14F-4D97-AF65-F5344CB8AC3E}">
        <p14:creationId xmlns:p14="http://schemas.microsoft.com/office/powerpoint/2010/main" val="13036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E5657A9-7283-5AF7-B3DB-99D0EA2FBECC}"/>
              </a:ext>
            </a:extLst>
          </p:cNvPr>
          <p:cNvSpPr>
            <a:spLocks noGrp="1"/>
          </p:cNvSpPr>
          <p:nvPr>
            <p:ph type="dt" sz="half" idx="10"/>
          </p:nvPr>
        </p:nvSpPr>
        <p:spPr/>
        <p:txBody>
          <a:bodyPr/>
          <a:lstStyle>
            <a:lvl1pPr>
              <a:defRPr/>
            </a:lvl1pPr>
          </a:lstStyle>
          <a:p>
            <a:pPr>
              <a:defRPr/>
            </a:pPr>
            <a:fld id="{046EB8AB-DE19-47B1-A975-5078F853BA00}" type="datetimeFigureOut">
              <a:rPr lang="en-US"/>
              <a:pPr>
                <a:defRPr/>
              </a:pPr>
              <a:t>6/22/2024</a:t>
            </a:fld>
            <a:endParaRPr lang="en-US"/>
          </a:p>
        </p:txBody>
      </p:sp>
      <p:sp>
        <p:nvSpPr>
          <p:cNvPr id="6" name="Footer Placeholder 4">
            <a:extLst>
              <a:ext uri="{FF2B5EF4-FFF2-40B4-BE49-F238E27FC236}">
                <a16:creationId xmlns:a16="http://schemas.microsoft.com/office/drawing/2014/main" id="{DA7D7CBE-64A4-36AD-6067-9FB475EE70E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7395BC0-9B5A-9B6F-2D55-50EA6ADE5895}"/>
              </a:ext>
            </a:extLst>
          </p:cNvPr>
          <p:cNvSpPr>
            <a:spLocks noGrp="1"/>
          </p:cNvSpPr>
          <p:nvPr>
            <p:ph type="sldNum" sz="quarter" idx="12"/>
          </p:nvPr>
        </p:nvSpPr>
        <p:spPr/>
        <p:txBody>
          <a:bodyPr/>
          <a:lstStyle>
            <a:lvl1pPr>
              <a:defRPr/>
            </a:lvl1pPr>
          </a:lstStyle>
          <a:p>
            <a:pPr>
              <a:defRPr/>
            </a:pPr>
            <a:fld id="{3E4BF6F5-DE61-4C56-A479-5BC9E2230A17}" type="slidenum">
              <a:rPr lang="en-US" altLang="en-US"/>
              <a:pPr>
                <a:defRPr/>
              </a:pPr>
              <a:t>‹#›</a:t>
            </a:fld>
            <a:endParaRPr lang="en-US" altLang="en-US"/>
          </a:p>
        </p:txBody>
      </p:sp>
    </p:spTree>
    <p:extLst>
      <p:ext uri="{BB962C8B-B14F-4D97-AF65-F5344CB8AC3E}">
        <p14:creationId xmlns:p14="http://schemas.microsoft.com/office/powerpoint/2010/main" val="359536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9955CFC-13A8-2E35-9998-86400538902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0D25D36-42F1-0E14-D173-51A5C45A4B3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101DBBF-B5FA-8208-DE9F-5AAD598CFE0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5351095-1BB8-4D0C-9083-48DA422E7ADF}" type="datetimeFigureOut">
              <a:rPr lang="en-US"/>
              <a:pPr>
                <a:defRPr/>
              </a:pPr>
              <a:t>6/22/2024</a:t>
            </a:fld>
            <a:endParaRPr lang="en-US"/>
          </a:p>
        </p:txBody>
      </p:sp>
      <p:sp>
        <p:nvSpPr>
          <p:cNvPr id="5" name="Footer Placeholder 4">
            <a:extLst>
              <a:ext uri="{FF2B5EF4-FFF2-40B4-BE49-F238E27FC236}">
                <a16:creationId xmlns:a16="http://schemas.microsoft.com/office/drawing/2014/main" id="{C3CC5CB3-F376-8041-3A87-4A70BAB5CEF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E86B826-FB12-4AF1-1609-8D496E1408D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7756CE3-7335-4E0C-A411-74C8FB0E2C5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2">
            <a:extLst>
              <a:ext uri="{FF2B5EF4-FFF2-40B4-BE49-F238E27FC236}">
                <a16:creationId xmlns:a16="http://schemas.microsoft.com/office/drawing/2014/main" id="{19FC8198-0D1E-C62C-A859-EFAE422B58E2}"/>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51" name="Freeform 4">
            <a:extLst>
              <a:ext uri="{FF2B5EF4-FFF2-40B4-BE49-F238E27FC236}">
                <a16:creationId xmlns:a16="http://schemas.microsoft.com/office/drawing/2014/main" id="{CF435E88-258B-3730-270C-D90F08CE7FA7}"/>
              </a:ext>
            </a:extLst>
          </p:cNvPr>
          <p:cNvSpPr>
            <a:spLocks/>
          </p:cNvSpPr>
          <p:nvPr/>
        </p:nvSpPr>
        <p:spPr bwMode="auto">
          <a:xfrm>
            <a:off x="447675" y="3086100"/>
            <a:ext cx="11296650" cy="3333750"/>
          </a:xfrm>
          <a:custGeom>
            <a:avLst/>
            <a:gdLst>
              <a:gd name="T0" fmla="*/ 0 w 11296650"/>
              <a:gd name="T1" fmla="*/ 0 h 3333750"/>
              <a:gd name="T2" fmla="*/ 11296650 w 11296650"/>
              <a:gd name="T3" fmla="*/ 0 h 3333750"/>
              <a:gd name="T4" fmla="*/ 11296650 w 11296650"/>
              <a:gd name="T5" fmla="*/ 3333750 h 3333750"/>
              <a:gd name="T6" fmla="*/ 0 w 11296650"/>
              <a:gd name="T7" fmla="*/ 3333750 h 3333750"/>
              <a:gd name="T8" fmla="*/ 0 w 11296650"/>
              <a:gd name="T9" fmla="*/ 0 h 3333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96650" h="3333750">
                <a:moveTo>
                  <a:pt x="0" y="0"/>
                </a:moveTo>
                <a:lnTo>
                  <a:pt x="11296650" y="0"/>
                </a:lnTo>
                <a:lnTo>
                  <a:pt x="11296650" y="3333750"/>
                </a:lnTo>
                <a:lnTo>
                  <a:pt x="0" y="3333750"/>
                </a:lnTo>
                <a:lnTo>
                  <a:pt x="0" y="0"/>
                </a:lnTo>
                <a:close/>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TextBox 5">
            <a:extLst>
              <a:ext uri="{FF2B5EF4-FFF2-40B4-BE49-F238E27FC236}">
                <a16:creationId xmlns:a16="http://schemas.microsoft.com/office/drawing/2014/main" id="{0658C5BA-17E5-22DA-8CAF-F9C41825F99C}"/>
              </a:ext>
            </a:extLst>
          </p:cNvPr>
          <p:cNvSpPr txBox="1"/>
          <p:nvPr/>
        </p:nvSpPr>
        <p:spPr>
          <a:xfrm>
            <a:off x="1447800" y="1774825"/>
            <a:ext cx="10228263" cy="1111250"/>
          </a:xfrm>
          <a:prstGeom prst="rect">
            <a:avLst/>
          </a:prstGeom>
        </p:spPr>
        <p:txBody>
          <a:bodyPr lIns="0" tIns="0" rIns="0" bIns="0"/>
          <a:lstStyle/>
          <a:p>
            <a:pPr eaLnBrk="1" fontAlgn="auto" hangingPunct="1">
              <a:lnSpc>
                <a:spcPts val="5045"/>
              </a:lnSpc>
              <a:spcBef>
                <a:spcPts val="0"/>
              </a:spcBef>
              <a:spcAft>
                <a:spcPts val="0"/>
              </a:spcAft>
              <a:defRPr/>
            </a:pPr>
            <a:r>
              <a:rPr lang="en-US" sz="3605" spc="-57" dirty="0">
                <a:solidFill>
                  <a:srgbClr val="1CADE4"/>
                </a:solidFill>
                <a:latin typeface="Montserrat" panose="00000500000000000000"/>
              </a:rPr>
              <a:t>Developing a Sentiment Analysis Model to Classify Restaurant  Reviews</a:t>
            </a:r>
          </a:p>
        </p:txBody>
      </p:sp>
      <p:sp>
        <p:nvSpPr>
          <p:cNvPr id="6" name="TextBox 6">
            <a:extLst>
              <a:ext uri="{FF2B5EF4-FFF2-40B4-BE49-F238E27FC236}">
                <a16:creationId xmlns:a16="http://schemas.microsoft.com/office/drawing/2014/main" id="{843EC36F-D552-654F-FE9B-1FEBEE2CA01D}"/>
              </a:ext>
            </a:extLst>
          </p:cNvPr>
          <p:cNvSpPr txBox="1"/>
          <p:nvPr/>
        </p:nvSpPr>
        <p:spPr>
          <a:xfrm>
            <a:off x="3895725" y="704850"/>
            <a:ext cx="5876925" cy="666750"/>
          </a:xfrm>
          <a:prstGeom prst="rect">
            <a:avLst/>
          </a:prstGeom>
        </p:spPr>
        <p:txBody>
          <a:bodyPr lIns="0" tIns="0" rIns="0" bIns="0"/>
          <a:lstStyle/>
          <a:p>
            <a:pPr eaLnBrk="1" fontAlgn="auto" hangingPunct="1">
              <a:lnSpc>
                <a:spcPts val="4520"/>
              </a:lnSpc>
              <a:spcBef>
                <a:spcPts val="0"/>
              </a:spcBef>
              <a:spcAft>
                <a:spcPts val="0"/>
              </a:spcAft>
              <a:defRPr/>
            </a:pPr>
            <a:r>
              <a:rPr lang="en-US" sz="3230" spc="-51">
                <a:solidFill>
                  <a:srgbClr val="1482AC"/>
                </a:solidFill>
                <a:latin typeface="Montserrat" panose="00000500000000000000"/>
              </a:rPr>
              <a:t>CAPSTONE PROJECT</a:t>
            </a:r>
          </a:p>
        </p:txBody>
      </p:sp>
      <p:sp>
        <p:nvSpPr>
          <p:cNvPr id="7" name="TextBox 7">
            <a:extLst>
              <a:ext uri="{FF2B5EF4-FFF2-40B4-BE49-F238E27FC236}">
                <a16:creationId xmlns:a16="http://schemas.microsoft.com/office/drawing/2014/main" id="{B43FBFE6-9437-CD4B-6361-D365E1EE4531}"/>
              </a:ext>
            </a:extLst>
          </p:cNvPr>
          <p:cNvSpPr txBox="1"/>
          <p:nvPr/>
        </p:nvSpPr>
        <p:spPr>
          <a:xfrm>
            <a:off x="2608263" y="3654425"/>
            <a:ext cx="6459537" cy="1914525"/>
          </a:xfrm>
          <a:prstGeom prst="rect">
            <a:avLst/>
          </a:prstGeom>
        </p:spPr>
        <p:txBody>
          <a:bodyPr lIns="0" tIns="0" rIns="0" bIns="0"/>
          <a:lstStyle/>
          <a:p>
            <a:pPr eaLnBrk="1" fontAlgn="auto" hangingPunct="1">
              <a:lnSpc>
                <a:spcPts val="2400"/>
              </a:lnSpc>
              <a:spcBef>
                <a:spcPts val="0"/>
              </a:spcBef>
              <a:spcAft>
                <a:spcPts val="0"/>
              </a:spcAft>
              <a:defRPr/>
            </a:pPr>
            <a:r>
              <a:rPr lang="en-US" sz="2025" spc="-32" dirty="0">
                <a:solidFill>
                  <a:srgbClr val="1482AC"/>
                </a:solidFill>
                <a:latin typeface="Montserrat" panose="00000500000000000000"/>
              </a:rPr>
              <a:t>Presented By: </a:t>
            </a:r>
          </a:p>
          <a:p>
            <a:pPr eaLnBrk="1" fontAlgn="auto" hangingPunct="1">
              <a:lnSpc>
                <a:spcPts val="2400"/>
              </a:lnSpc>
              <a:spcBef>
                <a:spcPts val="0"/>
              </a:spcBef>
              <a:spcAft>
                <a:spcPts val="0"/>
              </a:spcAft>
              <a:defRPr/>
            </a:pPr>
            <a:endParaRPr lang="en-US" sz="2025" spc="-32" dirty="0">
              <a:solidFill>
                <a:srgbClr val="1482AC"/>
              </a:solidFill>
              <a:latin typeface="Montserrat" panose="00000500000000000000"/>
            </a:endParaRPr>
          </a:p>
          <a:p>
            <a:pPr eaLnBrk="1" fontAlgn="auto" hangingPunct="1">
              <a:lnSpc>
                <a:spcPts val="2400"/>
              </a:lnSpc>
              <a:spcBef>
                <a:spcPts val="0"/>
              </a:spcBef>
              <a:spcAft>
                <a:spcPts val="0"/>
              </a:spcAft>
              <a:defRPr/>
            </a:pPr>
            <a:r>
              <a:rPr lang="en-US" sz="2025" spc="-32" dirty="0">
                <a:solidFill>
                  <a:srgbClr val="1482AC"/>
                </a:solidFill>
                <a:latin typeface="Montserrat" panose="00000500000000000000"/>
              </a:rPr>
              <a:t>1.Student Name: JHANSI TELUGU</a:t>
            </a:r>
          </a:p>
          <a:p>
            <a:pPr eaLnBrk="1" fontAlgn="auto" hangingPunct="1">
              <a:lnSpc>
                <a:spcPts val="2400"/>
              </a:lnSpc>
              <a:spcBef>
                <a:spcPts val="0"/>
              </a:spcBef>
              <a:spcAft>
                <a:spcPts val="0"/>
              </a:spcAft>
              <a:defRPr/>
            </a:pPr>
            <a:endParaRPr lang="en-US" sz="2025" spc="-32" dirty="0">
              <a:solidFill>
                <a:srgbClr val="1482AC"/>
              </a:solidFill>
              <a:latin typeface="Montserrat" panose="00000500000000000000"/>
            </a:endParaRPr>
          </a:p>
          <a:p>
            <a:pPr eaLnBrk="1" fontAlgn="auto" hangingPunct="1">
              <a:lnSpc>
                <a:spcPts val="2400"/>
              </a:lnSpc>
              <a:spcBef>
                <a:spcPts val="0"/>
              </a:spcBef>
              <a:spcAft>
                <a:spcPts val="0"/>
              </a:spcAft>
              <a:defRPr/>
            </a:pPr>
            <a:r>
              <a:rPr lang="en-US" sz="2025" spc="-32" dirty="0">
                <a:solidFill>
                  <a:srgbClr val="1482AC"/>
                </a:solidFill>
                <a:latin typeface="Montserrat" panose="00000500000000000000"/>
              </a:rPr>
              <a:t>2.College Name:  SVR ENGINEERING COLLEGE</a:t>
            </a:r>
          </a:p>
          <a:p>
            <a:pPr eaLnBrk="1" fontAlgn="auto" hangingPunct="1">
              <a:lnSpc>
                <a:spcPts val="2400"/>
              </a:lnSpc>
              <a:spcBef>
                <a:spcPts val="0"/>
              </a:spcBef>
              <a:spcAft>
                <a:spcPts val="0"/>
              </a:spcAft>
              <a:defRPr/>
            </a:pPr>
            <a:endParaRPr lang="en-US" sz="2025" spc="-32" dirty="0">
              <a:solidFill>
                <a:srgbClr val="1482AC"/>
              </a:solidFill>
              <a:latin typeface="Montserrat" panose="00000500000000000000"/>
            </a:endParaRPr>
          </a:p>
          <a:p>
            <a:pPr eaLnBrk="1" fontAlgn="auto" hangingPunct="1">
              <a:lnSpc>
                <a:spcPts val="2400"/>
              </a:lnSpc>
              <a:spcBef>
                <a:spcPts val="0"/>
              </a:spcBef>
              <a:spcAft>
                <a:spcPts val="0"/>
              </a:spcAft>
              <a:defRPr/>
            </a:pPr>
            <a:r>
              <a:rPr lang="en-US" sz="2025" spc="-32" dirty="0">
                <a:solidFill>
                  <a:srgbClr val="1482AC"/>
                </a:solidFill>
                <a:latin typeface="Montserrat" panose="00000500000000000000"/>
              </a:rPr>
              <a:t>3.Department: CSE ( AI )</a:t>
            </a:r>
          </a:p>
        </p:txBody>
      </p:sp>
      <p:sp>
        <p:nvSpPr>
          <p:cNvPr id="2055" name="Freeform 3">
            <a:extLst>
              <a:ext uri="{FF2B5EF4-FFF2-40B4-BE49-F238E27FC236}">
                <a16:creationId xmlns:a16="http://schemas.microsoft.com/office/drawing/2014/main" id="{68175F10-F114-6E9D-64A4-157713A2F499}"/>
              </a:ext>
            </a:extLst>
          </p:cNvPr>
          <p:cNvSpPr>
            <a:spLocks/>
          </p:cNvSpPr>
          <p:nvPr>
            <p:custDataLst>
              <p:tags r:id="rId1"/>
            </p:custDataLst>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a:extLst>
              <a:ext uri="{FF2B5EF4-FFF2-40B4-BE49-F238E27FC236}">
                <a16:creationId xmlns:a16="http://schemas.microsoft.com/office/drawing/2014/main" id="{388FC860-32D9-0F9A-6856-34D45F4FA66A}"/>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1267" name="Freeform 3">
            <a:extLst>
              <a:ext uri="{FF2B5EF4-FFF2-40B4-BE49-F238E27FC236}">
                <a16:creationId xmlns:a16="http://schemas.microsoft.com/office/drawing/2014/main" id="{E84CEC19-1047-0499-5A17-BAB6B2777F02}"/>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6D9F40F0-E297-1C13-E771-40A8B8518BA2}"/>
              </a:ext>
            </a:extLst>
          </p:cNvPr>
          <p:cNvSpPr txBox="1"/>
          <p:nvPr/>
        </p:nvSpPr>
        <p:spPr>
          <a:xfrm>
            <a:off x="673100" y="522288"/>
            <a:ext cx="3541713" cy="673100"/>
          </a:xfrm>
          <a:prstGeom prst="rect">
            <a:avLst/>
          </a:prstGeom>
        </p:spPr>
        <p:txBody>
          <a:bodyPr lIns="0" tIns="0" rIns="0" bIns="0">
            <a:spAutoFit/>
          </a:bodyPr>
          <a:lstStyle/>
          <a:p>
            <a:pPr eaLnBrk="1" fontAlgn="auto" hangingPunct="1">
              <a:lnSpc>
                <a:spcPts val="5575"/>
              </a:lnSpc>
              <a:spcBef>
                <a:spcPts val="0"/>
              </a:spcBef>
              <a:spcAft>
                <a:spcPts val="0"/>
              </a:spcAft>
              <a:defRPr/>
            </a:pPr>
            <a:r>
              <a:rPr lang="en-US" sz="3980" spc="-51" dirty="0">
                <a:solidFill>
                  <a:srgbClr val="1CADE4"/>
                </a:solidFill>
                <a:latin typeface="Montserrat" panose="00000500000000000000"/>
              </a:rPr>
              <a:t>REFERENCES</a:t>
            </a:r>
          </a:p>
        </p:txBody>
      </p:sp>
      <p:sp>
        <p:nvSpPr>
          <p:cNvPr id="5" name="TextBox 5">
            <a:extLst>
              <a:ext uri="{FF2B5EF4-FFF2-40B4-BE49-F238E27FC236}">
                <a16:creationId xmlns:a16="http://schemas.microsoft.com/office/drawing/2014/main" id="{D0B5D59E-CD64-2ECC-556A-D7957E64445E}"/>
              </a:ext>
            </a:extLst>
          </p:cNvPr>
          <p:cNvSpPr txBox="1"/>
          <p:nvPr/>
        </p:nvSpPr>
        <p:spPr>
          <a:xfrm>
            <a:off x="673100" y="2738438"/>
            <a:ext cx="155575" cy="377825"/>
          </a:xfrm>
          <a:prstGeom prst="rect">
            <a:avLst/>
          </a:prstGeom>
        </p:spPr>
        <p:txBody>
          <a:bodyPr lIns="0" tIns="0" rIns="0" bIns="0">
            <a:spAutoFit/>
          </a:bodyPr>
          <a:lstStyle/>
          <a:p>
            <a:pPr eaLnBrk="1" fontAlgn="auto" hangingPunct="1">
              <a:lnSpc>
                <a:spcPts val="3050"/>
              </a:lnSpc>
              <a:spcBef>
                <a:spcPts val="0"/>
              </a:spcBef>
              <a:spcAft>
                <a:spcPts val="0"/>
              </a:spcAft>
              <a:defRPr/>
            </a:pPr>
            <a:endParaRPr lang="en-US" sz="2175" dirty="0">
              <a:solidFill>
                <a:srgbClr val="1CADE4"/>
              </a:solidFill>
              <a:latin typeface="+mn-lt"/>
              <a:sym typeface="Arimo" panose="020B0604020202020204"/>
            </a:endParaRPr>
          </a:p>
        </p:txBody>
      </p:sp>
      <p:sp>
        <p:nvSpPr>
          <p:cNvPr id="6" name="TextBox 6">
            <a:extLst>
              <a:ext uri="{FF2B5EF4-FFF2-40B4-BE49-F238E27FC236}">
                <a16:creationId xmlns:a16="http://schemas.microsoft.com/office/drawing/2014/main" id="{DEB22FD6-FA76-0971-7406-D1FF7B94F177}"/>
              </a:ext>
            </a:extLst>
          </p:cNvPr>
          <p:cNvSpPr txBox="1"/>
          <p:nvPr/>
        </p:nvSpPr>
        <p:spPr>
          <a:xfrm>
            <a:off x="695325" y="1328738"/>
            <a:ext cx="10614025" cy="5472112"/>
          </a:xfrm>
          <a:prstGeom prst="rect">
            <a:avLst/>
          </a:prstGeom>
        </p:spPr>
        <p:txBody>
          <a:bodyPr lIns="0" tIns="0" rIns="0" bIns="0"/>
          <a:lstStyle/>
          <a:p>
            <a:pPr eaLnBrk="1" fontAlgn="auto" hangingPunct="1">
              <a:lnSpc>
                <a:spcPts val="3155"/>
              </a:lnSpc>
              <a:spcBef>
                <a:spcPts val="0"/>
              </a:spcBef>
              <a:spcAft>
                <a:spcPts val="0"/>
              </a:spcAft>
              <a:defRPr/>
            </a:pPr>
            <a:endParaRPr lang="en-US" sz="2400" spc="26" dirty="0">
              <a:solidFill>
                <a:srgbClr val="0F0F0F"/>
              </a:solidFill>
              <a:latin typeface="IBM Plex Sans Condensed" panose="020B0506050203000203"/>
            </a:endParaRPr>
          </a:p>
        </p:txBody>
      </p:sp>
      <p:sp>
        <p:nvSpPr>
          <p:cNvPr id="3" name="TextBox 2">
            <a:extLst>
              <a:ext uri="{FF2B5EF4-FFF2-40B4-BE49-F238E27FC236}">
                <a16:creationId xmlns:a16="http://schemas.microsoft.com/office/drawing/2014/main" id="{91587AE8-8A7E-1EFD-F7C5-438DAEEA4DC3}"/>
              </a:ext>
            </a:extLst>
          </p:cNvPr>
          <p:cNvSpPr txBox="1"/>
          <p:nvPr/>
        </p:nvSpPr>
        <p:spPr>
          <a:xfrm>
            <a:off x="673100" y="1161098"/>
            <a:ext cx="10614025" cy="4992264"/>
          </a:xfrm>
          <a:prstGeom prst="rect">
            <a:avLst/>
          </a:prstGeom>
          <a:noFill/>
        </p:spPr>
        <p:txBody>
          <a:bodyPr wrap="square">
            <a:spAutoFit/>
          </a:bodyPr>
          <a:lstStyle/>
          <a:p>
            <a:pPr eaLnBrk="1" fontAlgn="auto" hangingPunct="1">
              <a:lnSpc>
                <a:spcPts val="3155"/>
              </a:lnSpc>
              <a:spcBef>
                <a:spcPts val="0"/>
              </a:spcBef>
              <a:spcAft>
                <a:spcPts val="0"/>
              </a:spcAft>
              <a:defRPr/>
            </a:pPr>
            <a:r>
              <a:rPr lang="en-US" sz="2400" spc="26" dirty="0">
                <a:solidFill>
                  <a:srgbClr val="0F0F0F"/>
                </a:solidFill>
                <a:latin typeface="IBM Plex Sans Condensed" panose="020B0506050203000203"/>
              </a:rPr>
              <a:t>Research Papers:</a:t>
            </a:r>
          </a:p>
          <a:p>
            <a:pPr eaLnBrk="1" fontAlgn="auto" hangingPunct="1">
              <a:lnSpc>
                <a:spcPts val="3155"/>
              </a:lnSpc>
              <a:spcBef>
                <a:spcPts val="0"/>
              </a:spcBef>
              <a:spcAft>
                <a:spcPts val="0"/>
              </a:spcAft>
              <a:defRPr/>
            </a:pPr>
            <a:r>
              <a:rPr lang="en-US" spc="26" dirty="0">
                <a:solidFill>
                  <a:srgbClr val="0F0F0F"/>
                </a:solidFill>
                <a:latin typeface="IBM Plex Sans Condensed" panose="020B0506050203000203"/>
              </a:rPr>
              <a:t>Liu, B. (2012). Sentiment Analysis and Opinion Mining. Link</a:t>
            </a:r>
          </a:p>
          <a:p>
            <a:pPr eaLnBrk="1" fontAlgn="auto" hangingPunct="1">
              <a:lnSpc>
                <a:spcPts val="3155"/>
              </a:lnSpc>
              <a:spcBef>
                <a:spcPts val="0"/>
              </a:spcBef>
              <a:spcAft>
                <a:spcPts val="0"/>
              </a:spcAft>
              <a:defRPr/>
            </a:pPr>
            <a:r>
              <a:rPr lang="en-US" spc="26" dirty="0">
                <a:solidFill>
                  <a:srgbClr val="0F0F0F"/>
                </a:solidFill>
                <a:latin typeface="IBM Plex Sans Condensed" panose="020B0506050203000203"/>
              </a:rPr>
              <a:t>Pang, B., &amp; Lee, L. (2008). Machine Learning Algorithms for Sentiment Analysis: A Survey.</a:t>
            </a:r>
            <a:r>
              <a:rPr lang="en-US" sz="2400" spc="26" dirty="0">
                <a:solidFill>
                  <a:srgbClr val="0F0F0F"/>
                </a:solidFill>
                <a:latin typeface="IBM Plex Sans Condensed" panose="020B0506050203000203"/>
              </a:rPr>
              <a:t> </a:t>
            </a:r>
          </a:p>
          <a:p>
            <a:pPr eaLnBrk="1" fontAlgn="auto" hangingPunct="1">
              <a:lnSpc>
                <a:spcPts val="3155"/>
              </a:lnSpc>
              <a:spcBef>
                <a:spcPts val="0"/>
              </a:spcBef>
              <a:spcAft>
                <a:spcPts val="0"/>
              </a:spcAft>
              <a:defRPr/>
            </a:pPr>
            <a:r>
              <a:rPr lang="en-US" sz="2400" spc="26" dirty="0">
                <a:solidFill>
                  <a:srgbClr val="0F0F0F"/>
                </a:solidFill>
                <a:latin typeface="IBM Plex Sans Condensed" panose="020B0506050203000203"/>
              </a:rPr>
              <a:t>Documentation:</a:t>
            </a:r>
          </a:p>
          <a:p>
            <a:pPr eaLnBrk="1" fontAlgn="auto" hangingPunct="1">
              <a:lnSpc>
                <a:spcPts val="3155"/>
              </a:lnSpc>
              <a:spcBef>
                <a:spcPts val="0"/>
              </a:spcBef>
              <a:spcAft>
                <a:spcPts val="0"/>
              </a:spcAft>
              <a:defRPr/>
            </a:pPr>
            <a:r>
              <a:rPr lang="en-US" spc="26" dirty="0">
                <a:solidFill>
                  <a:srgbClr val="0F0F0F"/>
                </a:solidFill>
                <a:latin typeface="IBM Plex Sans Condensed" panose="020B0506050203000203"/>
              </a:rPr>
              <a:t>scikit-learn: scikit-learn Documentation</a:t>
            </a:r>
          </a:p>
          <a:p>
            <a:pPr eaLnBrk="1" fontAlgn="auto" hangingPunct="1">
              <a:lnSpc>
                <a:spcPts val="3155"/>
              </a:lnSpc>
              <a:spcBef>
                <a:spcPts val="0"/>
              </a:spcBef>
              <a:spcAft>
                <a:spcPts val="0"/>
              </a:spcAft>
              <a:defRPr/>
            </a:pPr>
            <a:r>
              <a:rPr lang="en-US" spc="26" dirty="0">
                <a:solidFill>
                  <a:srgbClr val="0F0F0F"/>
                </a:solidFill>
                <a:latin typeface="IBM Plex Sans Condensed" panose="020B0506050203000203"/>
              </a:rPr>
              <a:t>NLTK (Natural Language Toolkit): NLTK Documentation</a:t>
            </a:r>
          </a:p>
          <a:p>
            <a:pPr eaLnBrk="1" fontAlgn="auto" hangingPunct="1">
              <a:lnSpc>
                <a:spcPts val="3155"/>
              </a:lnSpc>
              <a:spcBef>
                <a:spcPts val="0"/>
              </a:spcBef>
              <a:spcAft>
                <a:spcPts val="0"/>
              </a:spcAft>
              <a:defRPr/>
            </a:pPr>
            <a:r>
              <a:rPr lang="en-US" sz="2400" spc="26" dirty="0">
                <a:solidFill>
                  <a:srgbClr val="0F0F0F"/>
                </a:solidFill>
                <a:latin typeface="IBM Plex Sans Condensed" panose="020B0506050203000203"/>
              </a:rPr>
              <a:t>Online Articles:</a:t>
            </a:r>
          </a:p>
          <a:p>
            <a:pPr eaLnBrk="1" fontAlgn="auto" hangingPunct="1">
              <a:lnSpc>
                <a:spcPts val="3155"/>
              </a:lnSpc>
              <a:spcBef>
                <a:spcPts val="0"/>
              </a:spcBef>
              <a:spcAft>
                <a:spcPts val="0"/>
              </a:spcAft>
              <a:defRPr/>
            </a:pPr>
            <a:r>
              <a:rPr lang="en-US" spc="26" dirty="0">
                <a:solidFill>
                  <a:srgbClr val="0F0F0F"/>
                </a:solidFill>
                <a:latin typeface="IBM Plex Sans Condensed" panose="020B0506050203000203"/>
              </a:rPr>
              <a:t>A Beginner's Guide to Text Classification in Python. Machine Learning Mastery</a:t>
            </a:r>
          </a:p>
          <a:p>
            <a:pPr eaLnBrk="1" fontAlgn="auto" hangingPunct="1">
              <a:lnSpc>
                <a:spcPts val="3155"/>
              </a:lnSpc>
              <a:spcBef>
                <a:spcPts val="0"/>
              </a:spcBef>
              <a:spcAft>
                <a:spcPts val="0"/>
              </a:spcAft>
              <a:defRPr/>
            </a:pPr>
            <a:r>
              <a:rPr lang="en-US" spc="26" dirty="0">
                <a:solidFill>
                  <a:srgbClr val="0F0F0F"/>
                </a:solidFill>
                <a:latin typeface="IBM Plex Sans Condensed" panose="020B0506050203000203"/>
              </a:rPr>
              <a:t>Practical Guide to Implement Sentiment Analysis in Python. Towards Data Science</a:t>
            </a:r>
          </a:p>
          <a:p>
            <a:pPr eaLnBrk="1" fontAlgn="auto" hangingPunct="1">
              <a:lnSpc>
                <a:spcPts val="3155"/>
              </a:lnSpc>
              <a:spcBef>
                <a:spcPts val="0"/>
              </a:spcBef>
              <a:spcAft>
                <a:spcPts val="0"/>
              </a:spcAft>
              <a:defRPr/>
            </a:pPr>
            <a:r>
              <a:rPr lang="en-US" sz="2400" spc="26" dirty="0">
                <a:solidFill>
                  <a:srgbClr val="0F0F0F"/>
                </a:solidFill>
                <a:latin typeface="IBM Plex Sans Condensed" panose="020B0506050203000203"/>
              </a:rPr>
              <a:t>Books:</a:t>
            </a:r>
          </a:p>
          <a:p>
            <a:pPr eaLnBrk="1" fontAlgn="auto" hangingPunct="1">
              <a:lnSpc>
                <a:spcPts val="3155"/>
              </a:lnSpc>
              <a:spcBef>
                <a:spcPts val="0"/>
              </a:spcBef>
              <a:spcAft>
                <a:spcPts val="0"/>
              </a:spcAft>
              <a:defRPr/>
            </a:pPr>
            <a:r>
              <a:rPr lang="en-US" spc="26" dirty="0">
                <a:solidFill>
                  <a:srgbClr val="0F0F0F"/>
                </a:solidFill>
                <a:latin typeface="IBM Plex Sans Condensed" panose="020B0506050203000203"/>
              </a:rPr>
              <a:t>McKinney, W. (2017). Python for Data Analysis. Link</a:t>
            </a:r>
          </a:p>
          <a:p>
            <a:pPr eaLnBrk="1" fontAlgn="auto" hangingPunct="1">
              <a:lnSpc>
                <a:spcPts val="3155"/>
              </a:lnSpc>
              <a:spcBef>
                <a:spcPts val="0"/>
              </a:spcBef>
              <a:spcAft>
                <a:spcPts val="0"/>
              </a:spcAft>
              <a:defRPr/>
            </a:pPr>
            <a:r>
              <a:rPr lang="en-US" spc="26" dirty="0" err="1">
                <a:solidFill>
                  <a:srgbClr val="0F0F0F"/>
                </a:solidFill>
                <a:latin typeface="IBM Plex Sans Condensed" panose="020B0506050203000203"/>
              </a:rPr>
              <a:t>Géron</a:t>
            </a:r>
            <a:r>
              <a:rPr lang="en-US" spc="26" dirty="0">
                <a:solidFill>
                  <a:srgbClr val="0F0F0F"/>
                </a:solidFill>
                <a:latin typeface="IBM Plex Sans Condensed" panose="020B0506050203000203"/>
              </a:rPr>
              <a:t>, A. (2019). Hands-On Machine Learning with Scikit-Learn, </a:t>
            </a:r>
            <a:r>
              <a:rPr lang="en-US" spc="26" dirty="0" err="1">
                <a:solidFill>
                  <a:srgbClr val="0F0F0F"/>
                </a:solidFill>
                <a:latin typeface="IBM Plex Sans Condensed" panose="020B0506050203000203"/>
              </a:rPr>
              <a:t>Keras</a:t>
            </a:r>
            <a:r>
              <a:rPr lang="en-US" spc="26" dirty="0">
                <a:solidFill>
                  <a:srgbClr val="0F0F0F"/>
                </a:solidFill>
                <a:latin typeface="IBM Plex Sans Condensed" panose="020B0506050203000203"/>
              </a:rPr>
              <a:t>, and TensorFlow.</a:t>
            </a:r>
            <a:r>
              <a:rPr lang="en-US" sz="2400" spc="26" dirty="0">
                <a:solidFill>
                  <a:srgbClr val="0F0F0F"/>
                </a:solidFill>
                <a:latin typeface="IBM Plex Sans Condensed" panose="020B0506050203000203"/>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2">
            <a:extLst>
              <a:ext uri="{FF2B5EF4-FFF2-40B4-BE49-F238E27FC236}">
                <a16:creationId xmlns:a16="http://schemas.microsoft.com/office/drawing/2014/main" id="{9EE282B7-3E1A-8CC6-0D34-CE4461E011AD}"/>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291" name="Freeform 3">
            <a:extLst>
              <a:ext uri="{FF2B5EF4-FFF2-40B4-BE49-F238E27FC236}">
                <a16:creationId xmlns:a16="http://schemas.microsoft.com/office/drawing/2014/main" id="{1477E677-8A01-2115-2064-56172B7742A7}"/>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292" name="Text Box 5">
            <a:extLst>
              <a:ext uri="{FF2B5EF4-FFF2-40B4-BE49-F238E27FC236}">
                <a16:creationId xmlns:a16="http://schemas.microsoft.com/office/drawing/2014/main" id="{1CA9E194-8766-2EAC-F6C6-1B0E029F65B7}"/>
              </a:ext>
            </a:extLst>
          </p:cNvPr>
          <p:cNvSpPr txBox="1">
            <a:spLocks noChangeArrowheads="1"/>
          </p:cNvSpPr>
          <p:nvPr/>
        </p:nvSpPr>
        <p:spPr bwMode="auto">
          <a:xfrm>
            <a:off x="4389438" y="2663825"/>
            <a:ext cx="4246562"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0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2">
            <a:extLst>
              <a:ext uri="{FF2B5EF4-FFF2-40B4-BE49-F238E27FC236}">
                <a16:creationId xmlns:a16="http://schemas.microsoft.com/office/drawing/2014/main" id="{5C4BAFE3-3DF1-9462-3DA0-6BBE1FAB5AD3}"/>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075" name="Freeform 3">
            <a:extLst>
              <a:ext uri="{FF2B5EF4-FFF2-40B4-BE49-F238E27FC236}">
                <a16:creationId xmlns:a16="http://schemas.microsoft.com/office/drawing/2014/main" id="{F11ADB60-1F11-4E45-295E-136063015674}"/>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480E93D3-EDE4-B519-B2A7-76A5601E7DF6}"/>
              </a:ext>
            </a:extLst>
          </p:cNvPr>
          <p:cNvSpPr txBox="1"/>
          <p:nvPr/>
        </p:nvSpPr>
        <p:spPr>
          <a:xfrm>
            <a:off x="930275" y="723900"/>
            <a:ext cx="1930400" cy="801688"/>
          </a:xfrm>
          <a:prstGeom prst="rect">
            <a:avLst/>
          </a:prstGeom>
        </p:spPr>
        <p:txBody>
          <a:bodyPr lIns="0" tIns="0" rIns="0" bIns="0"/>
          <a:lstStyle/>
          <a:p>
            <a:pPr algn="just" eaLnBrk="1" fontAlgn="auto" hangingPunct="1">
              <a:lnSpc>
                <a:spcPts val="5185"/>
              </a:lnSpc>
              <a:spcBef>
                <a:spcPts val="0"/>
              </a:spcBef>
              <a:spcAft>
                <a:spcPts val="0"/>
              </a:spcAft>
              <a:defRPr/>
            </a:pPr>
            <a:r>
              <a:rPr lang="en-US" sz="2775" spc="-30" dirty="0">
                <a:solidFill>
                  <a:srgbClr val="002060"/>
                </a:solidFill>
                <a:latin typeface="Montserrat" panose="00000500000000000000"/>
              </a:rPr>
              <a:t>OUTLINE</a:t>
            </a:r>
            <a:endParaRPr lang="en-US" sz="1875" dirty="0">
              <a:solidFill>
                <a:srgbClr val="1CADE4"/>
              </a:solidFill>
              <a:latin typeface="+mn-lt"/>
              <a:sym typeface="Arimo" panose="020B0604020202020204"/>
            </a:endParaRPr>
          </a:p>
        </p:txBody>
      </p:sp>
      <p:sp>
        <p:nvSpPr>
          <p:cNvPr id="3077" name="Text Box 8">
            <a:extLst>
              <a:ext uri="{FF2B5EF4-FFF2-40B4-BE49-F238E27FC236}">
                <a16:creationId xmlns:a16="http://schemas.microsoft.com/office/drawing/2014/main" id="{D115633A-2400-999D-056D-A8562C5592BE}"/>
              </a:ext>
            </a:extLst>
          </p:cNvPr>
          <p:cNvSpPr txBox="1">
            <a:spLocks noChangeArrowheads="1"/>
          </p:cNvSpPr>
          <p:nvPr/>
        </p:nvSpPr>
        <p:spPr bwMode="auto">
          <a:xfrm>
            <a:off x="874713" y="1768475"/>
            <a:ext cx="7705725"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t> </a:t>
            </a:r>
            <a:r>
              <a:rPr lang="en-US" altLang="en-US" sz="2000"/>
              <a:t>Problem Statement (Should not include solution)</a:t>
            </a:r>
          </a:p>
          <a:p>
            <a:pPr eaLnBrk="1" hangingPunct="1">
              <a:spcBef>
                <a:spcPct val="0"/>
              </a:spcBef>
              <a:buFontTx/>
              <a:buNone/>
            </a:pPr>
            <a:r>
              <a:rPr lang="en-US" altLang="en-US" sz="2000"/>
              <a:t>	</a:t>
            </a:r>
          </a:p>
          <a:p>
            <a:pPr eaLnBrk="1" hangingPunct="1">
              <a:spcBef>
                <a:spcPct val="0"/>
              </a:spcBef>
              <a:buFontTx/>
              <a:buNone/>
            </a:pPr>
            <a:r>
              <a:rPr lang="en-US" altLang="en-US" sz="2000"/>
              <a:t> Proposed System/Solution</a:t>
            </a:r>
          </a:p>
          <a:p>
            <a:pPr eaLnBrk="1" hangingPunct="1">
              <a:spcBef>
                <a:spcPct val="0"/>
              </a:spcBef>
              <a:buFontTx/>
              <a:buNone/>
            </a:pPr>
            <a:endParaRPr lang="en-US" altLang="en-US" sz="2000"/>
          </a:p>
          <a:p>
            <a:pPr eaLnBrk="1" hangingPunct="1">
              <a:spcBef>
                <a:spcPct val="0"/>
              </a:spcBef>
              <a:buFontTx/>
              <a:buNone/>
            </a:pPr>
            <a:r>
              <a:rPr lang="en-US" altLang="en-US" sz="2000"/>
              <a:t> System Development Approach (Technology Used)</a:t>
            </a:r>
          </a:p>
          <a:p>
            <a:pPr eaLnBrk="1" hangingPunct="1">
              <a:spcBef>
                <a:spcPct val="0"/>
              </a:spcBef>
              <a:buFontTx/>
              <a:buNone/>
            </a:pPr>
            <a:endParaRPr lang="en-US" altLang="en-US" sz="2000"/>
          </a:p>
          <a:p>
            <a:pPr eaLnBrk="1" hangingPunct="1">
              <a:spcBef>
                <a:spcPct val="0"/>
              </a:spcBef>
              <a:buFontTx/>
              <a:buNone/>
            </a:pPr>
            <a:r>
              <a:rPr lang="en-US" altLang="en-US" sz="2000"/>
              <a:t> Algorithm &amp; Deployment</a:t>
            </a:r>
          </a:p>
          <a:p>
            <a:pPr eaLnBrk="1" hangingPunct="1">
              <a:spcBef>
                <a:spcPct val="0"/>
              </a:spcBef>
              <a:buFontTx/>
              <a:buNone/>
            </a:pPr>
            <a:endParaRPr lang="en-US" altLang="en-US" sz="2000"/>
          </a:p>
          <a:p>
            <a:pPr eaLnBrk="1" hangingPunct="1">
              <a:spcBef>
                <a:spcPct val="0"/>
              </a:spcBef>
              <a:buFontTx/>
              <a:buNone/>
            </a:pPr>
            <a:r>
              <a:rPr lang="en-US" altLang="en-US" sz="2000"/>
              <a:t> Result</a:t>
            </a:r>
          </a:p>
          <a:p>
            <a:pPr eaLnBrk="1" hangingPunct="1">
              <a:spcBef>
                <a:spcPct val="0"/>
              </a:spcBef>
              <a:buFontTx/>
              <a:buNone/>
            </a:pPr>
            <a:endParaRPr lang="en-US" altLang="en-US" sz="2000"/>
          </a:p>
          <a:p>
            <a:pPr eaLnBrk="1" hangingPunct="1">
              <a:spcBef>
                <a:spcPct val="0"/>
              </a:spcBef>
              <a:buFontTx/>
              <a:buNone/>
            </a:pPr>
            <a:r>
              <a:rPr lang="en-US" altLang="en-US" sz="2000"/>
              <a:t> Conclusion</a:t>
            </a:r>
          </a:p>
          <a:p>
            <a:pPr eaLnBrk="1" hangingPunct="1">
              <a:spcBef>
                <a:spcPct val="0"/>
              </a:spcBef>
              <a:buFontTx/>
              <a:buNone/>
            </a:pPr>
            <a:endParaRPr lang="en-US" altLang="en-US" sz="2000"/>
          </a:p>
          <a:p>
            <a:pPr eaLnBrk="1" hangingPunct="1">
              <a:spcBef>
                <a:spcPct val="0"/>
              </a:spcBef>
              <a:buFontTx/>
              <a:buNone/>
            </a:pPr>
            <a:r>
              <a:rPr lang="en-US" altLang="en-US" sz="2000"/>
              <a:t> Future Scope</a:t>
            </a:r>
          </a:p>
          <a:p>
            <a:pPr eaLnBrk="1" hangingPunct="1">
              <a:spcBef>
                <a:spcPct val="0"/>
              </a:spcBef>
              <a:buFontTx/>
              <a:buNone/>
            </a:pPr>
            <a:endParaRPr lang="en-US" altLang="en-US" sz="2000"/>
          </a:p>
          <a:p>
            <a:pPr eaLnBrk="1" hangingPunct="1">
              <a:spcBef>
                <a:spcPct val="0"/>
              </a:spcBef>
              <a:buFontTx/>
              <a:buNone/>
            </a:pPr>
            <a:r>
              <a:rPr lang="en-US" altLang="en-US" sz="2000"/>
              <a:t> References</a:t>
            </a:r>
          </a:p>
        </p:txBody>
      </p:sp>
      <p:pic>
        <p:nvPicPr>
          <p:cNvPr id="3078" name="Graphic 2" descr="Back with solid fill">
            <a:extLst>
              <a:ext uri="{FF2B5EF4-FFF2-40B4-BE49-F238E27FC236}">
                <a16:creationId xmlns:a16="http://schemas.microsoft.com/office/drawing/2014/main" id="{50E502B9-F3B9-2E4B-ED8B-A469BCBF5F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6637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Graphic 4" descr="Back with solid fill">
            <a:extLst>
              <a:ext uri="{FF2B5EF4-FFF2-40B4-BE49-F238E27FC236}">
                <a16:creationId xmlns:a16="http://schemas.microsoft.com/office/drawing/2014/main" id="{06B0D04D-1DB7-5B52-A60B-B1AF9C145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22764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Graphic 5" descr="Back with solid fill">
            <a:extLst>
              <a:ext uri="{FF2B5EF4-FFF2-40B4-BE49-F238E27FC236}">
                <a16:creationId xmlns:a16="http://schemas.microsoft.com/office/drawing/2014/main" id="{0C6A74EB-DEC8-50AE-CB7F-80D2F6CF1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5" y="28860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Graphic 6" descr="Back with solid fill">
            <a:extLst>
              <a:ext uri="{FF2B5EF4-FFF2-40B4-BE49-F238E27FC236}">
                <a16:creationId xmlns:a16="http://schemas.microsoft.com/office/drawing/2014/main" id="{E364F2E1-D734-F5F5-FD7B-F8052D43B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3513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Graphic 7" descr="Back with solid fill">
            <a:extLst>
              <a:ext uri="{FF2B5EF4-FFF2-40B4-BE49-F238E27FC236}">
                <a16:creationId xmlns:a16="http://schemas.microsoft.com/office/drawing/2014/main" id="{08D2E798-3411-A474-1F31-55ED7ADBA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413385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Graphic 8" descr="Back with solid fill">
            <a:extLst>
              <a:ext uri="{FF2B5EF4-FFF2-40B4-BE49-F238E27FC236}">
                <a16:creationId xmlns:a16="http://schemas.microsoft.com/office/drawing/2014/main" id="{78581A84-C146-642B-78F4-FF87B4FCDC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47529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Graphic 9" descr="Back with solid fill">
            <a:extLst>
              <a:ext uri="{FF2B5EF4-FFF2-40B4-BE49-F238E27FC236}">
                <a16:creationId xmlns:a16="http://schemas.microsoft.com/office/drawing/2014/main" id="{B8EE00D6-6462-6F65-8189-1EE82FB03F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53625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Graphic 10" descr="Back with solid fill">
            <a:extLst>
              <a:ext uri="{FF2B5EF4-FFF2-40B4-BE49-F238E27FC236}">
                <a16:creationId xmlns:a16="http://schemas.microsoft.com/office/drawing/2014/main" id="{47364ABD-17E2-BF01-EAA7-1DA2E6B65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5926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2">
            <a:extLst>
              <a:ext uri="{FF2B5EF4-FFF2-40B4-BE49-F238E27FC236}">
                <a16:creationId xmlns:a16="http://schemas.microsoft.com/office/drawing/2014/main" id="{B57CD07B-0AA4-DDEB-CA7B-06BB2DCFBC66}"/>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099" name="Freeform 3">
            <a:extLst>
              <a:ext uri="{FF2B5EF4-FFF2-40B4-BE49-F238E27FC236}">
                <a16:creationId xmlns:a16="http://schemas.microsoft.com/office/drawing/2014/main" id="{08E1C624-24A8-9DF4-7090-380D99813176}"/>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32265B56-B319-DCED-1944-E5BA2129CA98}"/>
              </a:ext>
            </a:extLst>
          </p:cNvPr>
          <p:cNvSpPr txBox="1"/>
          <p:nvPr/>
        </p:nvSpPr>
        <p:spPr>
          <a:xfrm>
            <a:off x="673100" y="522288"/>
            <a:ext cx="5816600" cy="673100"/>
          </a:xfrm>
          <a:prstGeom prst="rect">
            <a:avLst/>
          </a:prstGeom>
        </p:spPr>
        <p:txBody>
          <a:bodyPr lIns="0" tIns="0" rIns="0" bIns="0">
            <a:spAutoFit/>
          </a:bodyPr>
          <a:lstStyle/>
          <a:p>
            <a:pPr eaLnBrk="1" fontAlgn="auto" hangingPunct="1">
              <a:lnSpc>
                <a:spcPts val="5575"/>
              </a:lnSpc>
              <a:spcBef>
                <a:spcPts val="0"/>
              </a:spcBef>
              <a:spcAft>
                <a:spcPts val="0"/>
              </a:spcAft>
              <a:defRPr/>
            </a:pPr>
            <a:r>
              <a:rPr lang="en-US" sz="3980" spc="-63" dirty="0">
                <a:solidFill>
                  <a:srgbClr val="1CADE4"/>
                </a:solidFill>
                <a:latin typeface="Montserrat" panose="00000500000000000000"/>
              </a:rPr>
              <a:t>PROBLEM STATEMENT</a:t>
            </a:r>
          </a:p>
        </p:txBody>
      </p:sp>
      <p:sp>
        <p:nvSpPr>
          <p:cNvPr id="4101" name="Text Box 8">
            <a:extLst>
              <a:ext uri="{FF2B5EF4-FFF2-40B4-BE49-F238E27FC236}">
                <a16:creationId xmlns:a16="http://schemas.microsoft.com/office/drawing/2014/main" id="{E44A5272-9C7B-E844-7D96-FD475ABABF4A}"/>
              </a:ext>
            </a:extLst>
          </p:cNvPr>
          <p:cNvSpPr txBox="1">
            <a:spLocks noChangeArrowheads="1"/>
          </p:cNvSpPr>
          <p:nvPr/>
        </p:nvSpPr>
        <p:spPr bwMode="auto">
          <a:xfrm>
            <a:off x="881063" y="2022475"/>
            <a:ext cx="98933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600" dirty="0"/>
              <a:t>The ever-growing mountain of online restaurant reviews presents a challenge for businesses trying to understand customer sentiment. Manually sifting through countless reviews to gauge overall satisfaction and identify areas for improvement is a laborious and time-consuming task. Manually analyzing the sentiment of countless restaurant reviews is a tedious and time-consuming task. It's challenging to gauge overall customer satisfaction, identify trends, and make data-driven decisions based on such a large volume of textual data</a:t>
            </a:r>
            <a:endParaRPr lang="en-US" alt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2">
            <a:extLst>
              <a:ext uri="{FF2B5EF4-FFF2-40B4-BE49-F238E27FC236}">
                <a16:creationId xmlns:a16="http://schemas.microsoft.com/office/drawing/2014/main" id="{13B1B9A8-D971-D9F7-C7C9-AC9462DF6C83}"/>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123" name="Freeform 3">
            <a:extLst>
              <a:ext uri="{FF2B5EF4-FFF2-40B4-BE49-F238E27FC236}">
                <a16:creationId xmlns:a16="http://schemas.microsoft.com/office/drawing/2014/main" id="{3D664D55-585F-4AEC-BD0E-C6747A797B7A}"/>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94E48765-7591-D67C-32B1-070355C7D3B4}"/>
              </a:ext>
            </a:extLst>
          </p:cNvPr>
          <p:cNvSpPr txBox="1"/>
          <p:nvPr/>
        </p:nvSpPr>
        <p:spPr>
          <a:xfrm>
            <a:off x="479425" y="871538"/>
            <a:ext cx="8408988" cy="355600"/>
          </a:xfrm>
          <a:prstGeom prst="rect">
            <a:avLst/>
          </a:prstGeom>
        </p:spPr>
        <p:txBody>
          <a:bodyPr lIns="0" tIns="0" rIns="0" bIns="0"/>
          <a:lstStyle/>
          <a:p>
            <a:pPr eaLnBrk="1" fontAlgn="auto" hangingPunct="1">
              <a:lnSpc>
                <a:spcPts val="1990"/>
              </a:lnSpc>
              <a:spcBef>
                <a:spcPts val="0"/>
              </a:spcBef>
              <a:spcAft>
                <a:spcPts val="0"/>
              </a:spcAft>
              <a:defRPr/>
            </a:pPr>
            <a:r>
              <a:rPr lang="en-US" sz="3980" spc="-51" dirty="0">
                <a:solidFill>
                  <a:srgbClr val="1CADE4"/>
                </a:solidFill>
                <a:latin typeface="Montserrat" panose="00000500000000000000"/>
              </a:rPr>
              <a:t>PROPOSED SOLUTION</a:t>
            </a:r>
          </a:p>
        </p:txBody>
      </p:sp>
      <p:sp>
        <p:nvSpPr>
          <p:cNvPr id="5125" name="TextBox 13">
            <a:extLst>
              <a:ext uri="{FF2B5EF4-FFF2-40B4-BE49-F238E27FC236}">
                <a16:creationId xmlns:a16="http://schemas.microsoft.com/office/drawing/2014/main" id="{205D23F1-88F0-785A-B19A-3B95D5EF381C}"/>
              </a:ext>
            </a:extLst>
          </p:cNvPr>
          <p:cNvSpPr txBox="1">
            <a:spLocks noChangeArrowheads="1"/>
          </p:cNvSpPr>
          <p:nvPr/>
        </p:nvSpPr>
        <p:spPr bwMode="auto">
          <a:xfrm>
            <a:off x="839788" y="2554288"/>
            <a:ext cx="12747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400"/>
              </a:lnSpc>
              <a:spcBef>
                <a:spcPct val="0"/>
              </a:spcBef>
              <a:buFontTx/>
              <a:buNone/>
            </a:pPr>
            <a:r>
              <a:rPr lang="en-US" altLang="en-US" sz="1200">
                <a:solidFill>
                  <a:srgbClr val="404040"/>
                </a:solidFill>
                <a:latin typeface="Calibri (MS) Bold"/>
              </a:rPr>
              <a:t> </a:t>
            </a:r>
          </a:p>
        </p:txBody>
      </p:sp>
      <p:sp>
        <p:nvSpPr>
          <p:cNvPr id="5126" name="TextBox 15">
            <a:extLst>
              <a:ext uri="{FF2B5EF4-FFF2-40B4-BE49-F238E27FC236}">
                <a16:creationId xmlns:a16="http://schemas.microsoft.com/office/drawing/2014/main" id="{B9D80CF0-0149-5133-8107-904D2AE9326B}"/>
              </a:ext>
            </a:extLst>
          </p:cNvPr>
          <p:cNvSpPr txBox="1">
            <a:spLocks noChangeArrowheads="1"/>
          </p:cNvSpPr>
          <p:nvPr/>
        </p:nvSpPr>
        <p:spPr bwMode="auto">
          <a:xfrm>
            <a:off x="1163638" y="3030538"/>
            <a:ext cx="611346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600"/>
              </a:lnSpc>
              <a:spcBef>
                <a:spcPct val="0"/>
              </a:spcBef>
              <a:buFontTx/>
              <a:buNone/>
            </a:pPr>
            <a:r>
              <a:rPr lang="en-US" altLang="en-US" sz="1200">
                <a:solidFill>
                  <a:srgbClr val="404040"/>
                </a:solidFill>
                <a:latin typeface="Calibri (MS) Bold"/>
              </a:rPr>
              <a:t> </a:t>
            </a:r>
          </a:p>
        </p:txBody>
      </p:sp>
      <p:sp>
        <p:nvSpPr>
          <p:cNvPr id="21" name="TextBox 21">
            <a:extLst>
              <a:ext uri="{FF2B5EF4-FFF2-40B4-BE49-F238E27FC236}">
                <a16:creationId xmlns:a16="http://schemas.microsoft.com/office/drawing/2014/main" id="{FFEBA4C9-A3BA-7110-26F2-7596F5D0B20D}"/>
              </a:ext>
            </a:extLst>
          </p:cNvPr>
          <p:cNvSpPr txBox="1"/>
          <p:nvPr/>
        </p:nvSpPr>
        <p:spPr>
          <a:xfrm>
            <a:off x="1163638" y="5748338"/>
            <a:ext cx="10056812" cy="77787"/>
          </a:xfrm>
          <a:prstGeom prst="rect">
            <a:avLst/>
          </a:prstGeom>
        </p:spPr>
        <p:txBody>
          <a:bodyPr lIns="0" tIns="0" rIns="0" bIns="0">
            <a:spAutoFit/>
          </a:bodyPr>
          <a:lstStyle/>
          <a:p>
            <a:pPr eaLnBrk="1" fontAlgn="auto" hangingPunct="1">
              <a:lnSpc>
                <a:spcPts val="600"/>
              </a:lnSpc>
              <a:spcBef>
                <a:spcPts val="0"/>
              </a:spcBef>
              <a:spcAft>
                <a:spcPts val="0"/>
              </a:spcAft>
              <a:defRPr/>
            </a:pPr>
            <a:r>
              <a:rPr lang="en-US" sz="1200">
                <a:solidFill>
                  <a:srgbClr val="404040"/>
                </a:solidFill>
                <a:latin typeface="Calibri (MS) Bold" panose="020F0702030404030204"/>
              </a:rPr>
              <a:t> </a:t>
            </a:r>
            <a:endParaRPr lang="en-US" sz="1200" spc="13">
              <a:solidFill>
                <a:srgbClr val="404040"/>
              </a:solidFill>
              <a:latin typeface="IBM Plex Sans Condensed" panose="020B0506050203000203"/>
            </a:endParaRPr>
          </a:p>
        </p:txBody>
      </p:sp>
      <p:sp>
        <p:nvSpPr>
          <p:cNvPr id="5128" name="TextBox 22">
            <a:extLst>
              <a:ext uri="{FF2B5EF4-FFF2-40B4-BE49-F238E27FC236}">
                <a16:creationId xmlns:a16="http://schemas.microsoft.com/office/drawing/2014/main" id="{DA6965A8-99AF-5B5E-3CC8-BD42E6FEE371}"/>
              </a:ext>
            </a:extLst>
          </p:cNvPr>
          <p:cNvSpPr txBox="1">
            <a:spLocks noChangeArrowheads="1"/>
          </p:cNvSpPr>
          <p:nvPr/>
        </p:nvSpPr>
        <p:spPr bwMode="auto">
          <a:xfrm>
            <a:off x="839788" y="3451225"/>
            <a:ext cx="18764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525"/>
              </a:lnSpc>
              <a:spcBef>
                <a:spcPct val="0"/>
              </a:spcBef>
              <a:buFontTx/>
              <a:buNone/>
            </a:pPr>
            <a:r>
              <a:rPr lang="en-US" altLang="en-US" sz="1200">
                <a:solidFill>
                  <a:srgbClr val="404040"/>
                </a:solidFill>
                <a:latin typeface="Calibri (MS) Bold"/>
              </a:rPr>
              <a:t> :</a:t>
            </a:r>
          </a:p>
        </p:txBody>
      </p:sp>
      <p:sp>
        <p:nvSpPr>
          <p:cNvPr id="5129" name="TextBox 24">
            <a:extLst>
              <a:ext uri="{FF2B5EF4-FFF2-40B4-BE49-F238E27FC236}">
                <a16:creationId xmlns:a16="http://schemas.microsoft.com/office/drawing/2014/main" id="{8C4D6D42-3A61-11BE-596D-699E7F9D68AD}"/>
              </a:ext>
            </a:extLst>
          </p:cNvPr>
          <p:cNvSpPr txBox="1">
            <a:spLocks noChangeArrowheads="1"/>
          </p:cNvSpPr>
          <p:nvPr/>
        </p:nvSpPr>
        <p:spPr bwMode="auto">
          <a:xfrm>
            <a:off x="1163638" y="3937000"/>
            <a:ext cx="106934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600"/>
              </a:lnSpc>
              <a:spcBef>
                <a:spcPct val="0"/>
              </a:spcBef>
              <a:buFontTx/>
              <a:buNone/>
            </a:pPr>
            <a:r>
              <a:rPr lang="en-US" altLang="en-US" sz="1200">
                <a:solidFill>
                  <a:srgbClr val="404040"/>
                </a:solidFill>
                <a:latin typeface="Calibri (MS) Bold"/>
              </a:rPr>
              <a:t> </a:t>
            </a:r>
          </a:p>
        </p:txBody>
      </p:sp>
      <p:sp>
        <p:nvSpPr>
          <p:cNvPr id="5130" name="TextBox 2">
            <a:extLst>
              <a:ext uri="{FF2B5EF4-FFF2-40B4-BE49-F238E27FC236}">
                <a16:creationId xmlns:a16="http://schemas.microsoft.com/office/drawing/2014/main" id="{E1AD8046-FA73-7C97-04AC-F029D9DE9976}"/>
              </a:ext>
            </a:extLst>
          </p:cNvPr>
          <p:cNvSpPr txBox="1">
            <a:spLocks noChangeArrowheads="1"/>
          </p:cNvSpPr>
          <p:nvPr/>
        </p:nvSpPr>
        <p:spPr bwMode="auto">
          <a:xfrm>
            <a:off x="1001713" y="2279337"/>
            <a:ext cx="10693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dirty="0">
                <a:latin typeface="Wingdings2"/>
              </a:rPr>
              <a:t> </a:t>
            </a:r>
            <a:r>
              <a:rPr lang="en-US" altLang="en-US" sz="1800" b="1" dirty="0">
                <a:latin typeface="Wingdings2"/>
              </a:rPr>
              <a:t>Machine Learning (ML):</a:t>
            </a:r>
          </a:p>
          <a:p>
            <a:pPr>
              <a:spcBef>
                <a:spcPct val="0"/>
              </a:spcBef>
              <a:buFontTx/>
              <a:buNone/>
            </a:pPr>
            <a:r>
              <a:rPr lang="en-US" altLang="en-US" sz="1800" dirty="0">
                <a:latin typeface="Wingdings2"/>
              </a:rPr>
              <a:t>Supervised Learning: Train a model on labeled review data, where each review has a corresponding sentiment label (positive, negative, or neutral).</a:t>
            </a:r>
          </a:p>
          <a:p>
            <a:pPr>
              <a:spcBef>
                <a:spcPct val="0"/>
              </a:spcBef>
              <a:buFontTx/>
              <a:buNone/>
            </a:pPr>
            <a:r>
              <a:rPr lang="en-US" altLang="en-US" sz="1800" b="1" dirty="0">
                <a:latin typeface="Wingdings2"/>
              </a:rPr>
              <a:t>Natural Language Processing (NLP) Techniques</a:t>
            </a:r>
          </a:p>
          <a:p>
            <a:pPr>
              <a:spcBef>
                <a:spcPct val="0"/>
              </a:spcBef>
              <a:buFontTx/>
              <a:buNone/>
            </a:pPr>
            <a:r>
              <a:rPr lang="en-US" altLang="en-US" sz="1800" b="1" dirty="0">
                <a:latin typeface="Wingdings2"/>
              </a:rPr>
              <a:t>Tokenization</a:t>
            </a:r>
            <a:r>
              <a:rPr lang="en-US" altLang="en-US" sz="1800" dirty="0">
                <a:latin typeface="Wingdings2"/>
              </a:rPr>
              <a:t>: Split text into words or phrases.    </a:t>
            </a:r>
          </a:p>
          <a:p>
            <a:pPr>
              <a:spcBef>
                <a:spcPct val="0"/>
              </a:spcBef>
              <a:buFontTx/>
              <a:buNone/>
            </a:pPr>
            <a:r>
              <a:rPr lang="en-US" altLang="en-US" sz="1800" b="1" dirty="0">
                <a:latin typeface="Wingdings2"/>
              </a:rPr>
              <a:t>Lemmatization/Stemming: </a:t>
            </a:r>
            <a:r>
              <a:rPr lang="en-US" altLang="en-US" sz="1800" dirty="0">
                <a:latin typeface="Wingdings2"/>
              </a:rPr>
              <a:t>Reduce words to their base form (e.g., "delicious" -&gt; "delicious").    </a:t>
            </a:r>
          </a:p>
          <a:p>
            <a:pPr>
              <a:spcBef>
                <a:spcPct val="0"/>
              </a:spcBef>
              <a:buFontTx/>
              <a:buNone/>
            </a:pPr>
            <a:r>
              <a:rPr lang="en-US" altLang="en-US" sz="1800" b="1" dirty="0">
                <a:latin typeface="Wingdings2"/>
              </a:rPr>
              <a:t>Part-of-Speech Tagging</a:t>
            </a:r>
            <a:r>
              <a:rPr lang="en-US" altLang="en-US" sz="1800" dirty="0">
                <a:latin typeface="Wingdings2"/>
              </a:rPr>
              <a:t>: Identify word categories (noun, verb, adjective).    </a:t>
            </a:r>
          </a:p>
          <a:p>
            <a:pPr>
              <a:spcBef>
                <a:spcPct val="0"/>
              </a:spcBef>
              <a:buFontTx/>
              <a:buNone/>
            </a:pPr>
            <a:r>
              <a:rPr lang="en-US" altLang="en-US" sz="1800" b="1" dirty="0">
                <a:latin typeface="Wingdings2"/>
              </a:rPr>
              <a:t>N-grams</a:t>
            </a:r>
            <a:r>
              <a:rPr lang="en-US" altLang="en-US" sz="1800" dirty="0">
                <a:latin typeface="Wingdings2"/>
              </a:rPr>
              <a:t>: Analyze sequences of words (e.g., "long wait time") for sentiment patterns.</a:t>
            </a:r>
          </a:p>
          <a:p>
            <a:pPr>
              <a:spcBef>
                <a:spcPct val="0"/>
              </a:spcBef>
              <a:buFontTx/>
              <a:buNone/>
            </a:pPr>
            <a:r>
              <a:rPr lang="en-US" altLang="en-US" sz="1800" b="1" dirty="0">
                <a:latin typeface="Wingdings2"/>
              </a:rPr>
              <a:t>Sentiment Lexicons: </a:t>
            </a:r>
            <a:r>
              <a:rPr lang="en-US" altLang="en-US" sz="1800" dirty="0">
                <a:latin typeface="Wingdings2"/>
              </a:rPr>
              <a:t>Lists of words associated with positive, negative, or neutral sentiment specific to the restaurant domain (e.g., "delicious," "awful," "average").</a:t>
            </a:r>
            <a:endParaRPr lang="en-US" altLang="en-US" sz="1800" dirty="0"/>
          </a:p>
        </p:txBody>
      </p:sp>
      <p:sp>
        <p:nvSpPr>
          <p:cNvPr id="5131" name="TextBox 12">
            <a:extLst>
              <a:ext uri="{FF2B5EF4-FFF2-40B4-BE49-F238E27FC236}">
                <a16:creationId xmlns:a16="http://schemas.microsoft.com/office/drawing/2014/main" id="{A052445B-1955-DFE3-7846-F03F0A29FE04}"/>
              </a:ext>
            </a:extLst>
          </p:cNvPr>
          <p:cNvSpPr txBox="1">
            <a:spLocks noChangeArrowheads="1"/>
          </p:cNvSpPr>
          <p:nvPr/>
        </p:nvSpPr>
        <p:spPr bwMode="auto">
          <a:xfrm>
            <a:off x="593725" y="1216025"/>
            <a:ext cx="111966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700" dirty="0">
                <a:solidFill>
                  <a:srgbClr val="9BDBF3"/>
                </a:solidFill>
              </a:rPr>
              <a:t>Develop a sentiment analysis system specifically tailored to analyze restaurant reviews. This system will automatically classify the sentiment of reviews as positive, negative, or neutral, providing valuable insights into customer experience..</a:t>
            </a:r>
            <a:endParaRPr lang="en-IN" altLang="en-US" sz="1700" dirty="0">
              <a:solidFill>
                <a:srgbClr val="9BDB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2">
            <a:extLst>
              <a:ext uri="{FF2B5EF4-FFF2-40B4-BE49-F238E27FC236}">
                <a16:creationId xmlns:a16="http://schemas.microsoft.com/office/drawing/2014/main" id="{0753AC0F-702A-03D9-D429-58663BA7A8D3}"/>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147" name="Freeform 3">
            <a:extLst>
              <a:ext uri="{FF2B5EF4-FFF2-40B4-BE49-F238E27FC236}">
                <a16:creationId xmlns:a16="http://schemas.microsoft.com/office/drawing/2014/main" id="{638AE870-D14C-E380-AD12-3105F29A05A6}"/>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CCBECA5C-B468-B23C-D932-3A3E660A9D87}"/>
              </a:ext>
            </a:extLst>
          </p:cNvPr>
          <p:cNvSpPr txBox="1"/>
          <p:nvPr/>
        </p:nvSpPr>
        <p:spPr>
          <a:xfrm>
            <a:off x="481013" y="465138"/>
            <a:ext cx="5557837" cy="712787"/>
          </a:xfrm>
          <a:prstGeom prst="rect">
            <a:avLst/>
          </a:prstGeom>
        </p:spPr>
        <p:txBody>
          <a:bodyPr lIns="0" tIns="0" rIns="0" bIns="0">
            <a:spAutoFit/>
          </a:bodyPr>
          <a:lstStyle/>
          <a:p>
            <a:pPr eaLnBrk="1" fontAlgn="auto" hangingPunct="1">
              <a:lnSpc>
                <a:spcPts val="5570"/>
              </a:lnSpc>
              <a:spcBef>
                <a:spcPts val="0"/>
              </a:spcBef>
              <a:spcAft>
                <a:spcPts val="0"/>
              </a:spcAft>
              <a:defRPr/>
            </a:pPr>
            <a:r>
              <a:rPr lang="en-US" sz="3980" spc="-63">
                <a:solidFill>
                  <a:srgbClr val="1CADE4"/>
                </a:solidFill>
                <a:latin typeface="Montserrat" panose="00000500000000000000"/>
              </a:rPr>
              <a:t>SYSTEM APPROACH</a:t>
            </a:r>
          </a:p>
        </p:txBody>
      </p:sp>
      <p:sp>
        <p:nvSpPr>
          <p:cNvPr id="5" name="TextBox 5">
            <a:extLst>
              <a:ext uri="{FF2B5EF4-FFF2-40B4-BE49-F238E27FC236}">
                <a16:creationId xmlns:a16="http://schemas.microsoft.com/office/drawing/2014/main" id="{01719BA7-95EE-D82B-1E25-33D82E019C2E}"/>
              </a:ext>
            </a:extLst>
          </p:cNvPr>
          <p:cNvSpPr txBox="1"/>
          <p:nvPr/>
        </p:nvSpPr>
        <p:spPr>
          <a:xfrm>
            <a:off x="588963" y="1905000"/>
            <a:ext cx="10701337" cy="4818063"/>
          </a:xfrm>
          <a:prstGeom prst="rect">
            <a:avLst/>
          </a:prstGeom>
        </p:spPr>
        <p:txBody>
          <a:bodyPr lIns="0" tIns="0" rIns="0" bIns="0"/>
          <a:lstStyle/>
          <a:p>
            <a:pPr algn="just" eaLnBrk="1" fontAlgn="auto" hangingPunct="1">
              <a:lnSpc>
                <a:spcPts val="4130"/>
              </a:lnSpc>
              <a:spcBef>
                <a:spcPts val="0"/>
              </a:spcBef>
              <a:spcAft>
                <a:spcPts val="0"/>
              </a:spcAft>
              <a:defRPr/>
            </a:pPr>
            <a:r>
              <a:rPr lang="en-US" sz="2400" dirty="0">
                <a:latin typeface="+mn-lt"/>
              </a:rPr>
              <a:t>System Requirements:</a:t>
            </a:r>
          </a:p>
          <a:p>
            <a:pPr algn="just" eaLnBrk="1" fontAlgn="auto" hangingPunct="1">
              <a:lnSpc>
                <a:spcPts val="4130"/>
              </a:lnSpc>
              <a:spcBef>
                <a:spcPts val="0"/>
              </a:spcBef>
              <a:spcAft>
                <a:spcPts val="0"/>
              </a:spcAft>
              <a:defRPr/>
            </a:pPr>
            <a:r>
              <a:rPr lang="en-US" dirty="0">
                <a:latin typeface="+mn-lt"/>
              </a:rPr>
              <a:t>      Python 3 version</a:t>
            </a:r>
          </a:p>
          <a:p>
            <a:pPr algn="just" eaLnBrk="1" fontAlgn="auto" hangingPunct="1">
              <a:lnSpc>
                <a:spcPts val="4130"/>
              </a:lnSpc>
              <a:spcBef>
                <a:spcPts val="0"/>
              </a:spcBef>
              <a:spcAft>
                <a:spcPts val="0"/>
              </a:spcAft>
              <a:defRPr/>
            </a:pPr>
            <a:r>
              <a:rPr lang="en-US" dirty="0">
                <a:latin typeface="+mn-lt"/>
              </a:rPr>
              <a:t>      Libraries: pandas, </a:t>
            </a:r>
            <a:r>
              <a:rPr lang="en-US" dirty="0" err="1">
                <a:latin typeface="+mn-lt"/>
              </a:rPr>
              <a:t>numpy</a:t>
            </a:r>
            <a:r>
              <a:rPr lang="en-US" dirty="0">
                <a:latin typeface="+mn-lt"/>
              </a:rPr>
              <a:t>, </a:t>
            </a:r>
            <a:r>
              <a:rPr lang="en-US" dirty="0" err="1">
                <a:latin typeface="+mn-lt"/>
              </a:rPr>
              <a:t>sklearn</a:t>
            </a:r>
            <a:r>
              <a:rPr lang="en-US" dirty="0">
                <a:latin typeface="+mn-lt"/>
              </a:rPr>
              <a:t>, </a:t>
            </a:r>
            <a:r>
              <a:rPr lang="en-US" dirty="0" err="1">
                <a:latin typeface="+mn-lt"/>
              </a:rPr>
              <a:t>nltk</a:t>
            </a:r>
            <a:r>
              <a:rPr lang="en-US" dirty="0">
                <a:latin typeface="+mn-lt"/>
              </a:rPr>
              <a:t>, matplotlib</a:t>
            </a:r>
          </a:p>
          <a:p>
            <a:pPr algn="just" eaLnBrk="1" fontAlgn="auto" hangingPunct="1">
              <a:lnSpc>
                <a:spcPts val="4130"/>
              </a:lnSpc>
              <a:spcBef>
                <a:spcPts val="0"/>
              </a:spcBef>
              <a:spcAft>
                <a:spcPts val="0"/>
              </a:spcAft>
              <a:defRPr/>
            </a:pPr>
            <a:r>
              <a:rPr lang="en-US" sz="2400" dirty="0">
                <a:latin typeface="+mn-lt"/>
              </a:rPr>
              <a:t>Library Requirements:	</a:t>
            </a:r>
            <a:endParaRPr lang="en-US" sz="1650" dirty="0">
              <a:solidFill>
                <a:srgbClr val="1CADE4"/>
              </a:solidFill>
              <a:latin typeface="+mn-lt"/>
              <a:sym typeface="Arimo" panose="020B0604020202020204"/>
            </a:endParaRPr>
          </a:p>
          <a:p>
            <a:pPr algn="just" eaLnBrk="1" fontAlgn="auto" hangingPunct="1">
              <a:lnSpc>
                <a:spcPts val="4130"/>
              </a:lnSpc>
              <a:spcBef>
                <a:spcPts val="0"/>
              </a:spcBef>
              <a:spcAft>
                <a:spcPts val="0"/>
              </a:spcAft>
              <a:defRPr/>
            </a:pPr>
            <a:r>
              <a:rPr lang="en-US" dirty="0">
                <a:latin typeface="+mn-lt"/>
              </a:rPr>
              <a:t>pandas: Utilized for handling datasets</a:t>
            </a:r>
          </a:p>
          <a:p>
            <a:pPr algn="just" eaLnBrk="1" fontAlgn="auto" hangingPunct="1">
              <a:lnSpc>
                <a:spcPts val="4130"/>
              </a:lnSpc>
              <a:spcBef>
                <a:spcPts val="0"/>
              </a:spcBef>
              <a:spcAft>
                <a:spcPts val="0"/>
              </a:spcAft>
              <a:defRPr/>
            </a:pPr>
            <a:r>
              <a:rPr lang="en-US" dirty="0" err="1">
                <a:latin typeface="+mn-lt"/>
              </a:rPr>
              <a:t>numpy</a:t>
            </a:r>
            <a:r>
              <a:rPr lang="en-US" dirty="0">
                <a:latin typeface="+mn-lt"/>
              </a:rPr>
              <a:t>: Essential for numerical operations and array manipulations</a:t>
            </a:r>
          </a:p>
          <a:p>
            <a:pPr algn="just" eaLnBrk="1" fontAlgn="auto" hangingPunct="1">
              <a:lnSpc>
                <a:spcPts val="4130"/>
              </a:lnSpc>
              <a:spcBef>
                <a:spcPts val="0"/>
              </a:spcBef>
              <a:spcAft>
                <a:spcPts val="0"/>
              </a:spcAft>
              <a:defRPr/>
            </a:pPr>
            <a:r>
              <a:rPr lang="en-US" dirty="0">
                <a:latin typeface="+mn-lt"/>
              </a:rPr>
              <a:t>scikit-learn (</a:t>
            </a:r>
            <a:r>
              <a:rPr lang="en-US" dirty="0" err="1">
                <a:latin typeface="+mn-lt"/>
              </a:rPr>
              <a:t>sklearn</a:t>
            </a:r>
            <a:r>
              <a:rPr lang="en-US" dirty="0">
                <a:latin typeface="+mn-lt"/>
              </a:rPr>
              <a:t>): Implements various machine learning algorithm</a:t>
            </a:r>
          </a:p>
          <a:p>
            <a:pPr algn="just" eaLnBrk="1" fontAlgn="auto" hangingPunct="1">
              <a:lnSpc>
                <a:spcPts val="4130"/>
              </a:lnSpc>
              <a:spcBef>
                <a:spcPts val="0"/>
              </a:spcBef>
              <a:spcAft>
                <a:spcPts val="0"/>
              </a:spcAft>
              <a:defRPr/>
            </a:pPr>
            <a:r>
              <a:rPr lang="en-US" dirty="0" err="1">
                <a:latin typeface="+mn-lt"/>
              </a:rPr>
              <a:t>nltk</a:t>
            </a:r>
            <a:r>
              <a:rPr lang="en-US" dirty="0">
                <a:latin typeface="+mn-lt"/>
              </a:rPr>
              <a:t> (Natural Language Toolkit): Provides tools for tokenization, stemming, and stop word removal</a:t>
            </a:r>
          </a:p>
          <a:p>
            <a:pPr algn="just" eaLnBrk="1" fontAlgn="auto" hangingPunct="1">
              <a:lnSpc>
                <a:spcPts val="4130"/>
              </a:lnSpc>
              <a:spcBef>
                <a:spcPts val="0"/>
              </a:spcBef>
              <a:spcAft>
                <a:spcPts val="0"/>
              </a:spcAft>
              <a:defRPr/>
            </a:pPr>
            <a:r>
              <a:rPr lang="en-US" dirty="0">
                <a:latin typeface="+mn-lt"/>
              </a:rPr>
              <a:t>matplotlib: Used to visualize model performance metrics	</a:t>
            </a:r>
            <a:endParaRPr lang="en-US" sz="2400" dirty="0">
              <a:latin typeface="+mn-lt"/>
            </a:endParaRPr>
          </a:p>
        </p:txBody>
      </p:sp>
      <p:sp>
        <p:nvSpPr>
          <p:cNvPr id="6150" name="Text Box 6">
            <a:extLst>
              <a:ext uri="{FF2B5EF4-FFF2-40B4-BE49-F238E27FC236}">
                <a16:creationId xmlns:a16="http://schemas.microsoft.com/office/drawing/2014/main" id="{2808AC64-5B94-07E7-1031-8389EA16FD7B}"/>
              </a:ext>
            </a:extLst>
          </p:cNvPr>
          <p:cNvSpPr txBox="1">
            <a:spLocks noChangeArrowheads="1"/>
          </p:cNvSpPr>
          <p:nvPr/>
        </p:nvSpPr>
        <p:spPr bwMode="auto">
          <a:xfrm>
            <a:off x="473075" y="1274763"/>
            <a:ext cx="11249025"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b="1" dirty="0">
                <a:solidFill>
                  <a:srgbClr val="1CADE4"/>
                </a:solidFill>
              </a:rPr>
              <a:t>To develop a sentiment analysis model for restaurant reviews, we need to ensure our system meets specific requirements in terms of Python version and libraries. Here’s how we can approach it:</a:t>
            </a:r>
            <a:endParaRPr lang="en-US" altLang="en-US" sz="2000" b="1" dirty="0">
              <a:solidFill>
                <a:srgbClr val="1CADE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2">
            <a:extLst>
              <a:ext uri="{FF2B5EF4-FFF2-40B4-BE49-F238E27FC236}">
                <a16:creationId xmlns:a16="http://schemas.microsoft.com/office/drawing/2014/main" id="{0EB66A39-3D04-E9A5-0B6E-131C86838951}"/>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171" name="Freeform 3">
            <a:extLst>
              <a:ext uri="{FF2B5EF4-FFF2-40B4-BE49-F238E27FC236}">
                <a16:creationId xmlns:a16="http://schemas.microsoft.com/office/drawing/2014/main" id="{CB3404FE-54FA-3720-61EB-2B5E2C545BA1}"/>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8959406C-5958-3E65-1E6C-235EBC051170}"/>
              </a:ext>
            </a:extLst>
          </p:cNvPr>
          <p:cNvSpPr txBox="1"/>
          <p:nvPr/>
        </p:nvSpPr>
        <p:spPr>
          <a:xfrm>
            <a:off x="369888" y="863600"/>
            <a:ext cx="10306050" cy="449263"/>
          </a:xfrm>
          <a:prstGeom prst="rect">
            <a:avLst/>
          </a:prstGeom>
        </p:spPr>
        <p:txBody>
          <a:bodyPr lIns="0" tIns="0" rIns="0" bIns="0"/>
          <a:lstStyle/>
          <a:p>
            <a:pPr eaLnBrk="1" fontAlgn="auto" hangingPunct="1">
              <a:lnSpc>
                <a:spcPts val="1990"/>
              </a:lnSpc>
              <a:spcBef>
                <a:spcPts val="0"/>
              </a:spcBef>
              <a:spcAft>
                <a:spcPts val="0"/>
              </a:spcAft>
              <a:defRPr/>
            </a:pPr>
            <a:r>
              <a:rPr lang="en-US" sz="3980" spc="-51" dirty="0">
                <a:solidFill>
                  <a:srgbClr val="1CADE4"/>
                </a:solidFill>
                <a:latin typeface="Montserrat" panose="00000500000000000000"/>
              </a:rPr>
              <a:t>ALGORITHM &amp; DEPLOYMENT</a:t>
            </a:r>
          </a:p>
        </p:txBody>
      </p:sp>
      <p:sp>
        <p:nvSpPr>
          <p:cNvPr id="7" name="TextBox 7">
            <a:extLst>
              <a:ext uri="{FF2B5EF4-FFF2-40B4-BE49-F238E27FC236}">
                <a16:creationId xmlns:a16="http://schemas.microsoft.com/office/drawing/2014/main" id="{A749D9EE-03E4-C946-F05C-1E83790EBE44}"/>
              </a:ext>
            </a:extLst>
          </p:cNvPr>
          <p:cNvSpPr txBox="1"/>
          <p:nvPr/>
        </p:nvSpPr>
        <p:spPr>
          <a:xfrm>
            <a:off x="979488" y="4670425"/>
            <a:ext cx="1462087" cy="255588"/>
          </a:xfrm>
          <a:prstGeom prst="rect">
            <a:avLst/>
          </a:prstGeom>
        </p:spPr>
        <p:txBody>
          <a:bodyPr lIns="0" tIns="0" rIns="0" bIns="0">
            <a:spAutoFit/>
          </a:bodyPr>
          <a:lstStyle/>
          <a:p>
            <a:pPr eaLnBrk="1" fontAlgn="auto" hangingPunct="1">
              <a:lnSpc>
                <a:spcPts val="2000"/>
              </a:lnSpc>
              <a:spcBef>
                <a:spcPts val="0"/>
              </a:spcBef>
              <a:spcAft>
                <a:spcPts val="0"/>
              </a:spcAft>
              <a:defRPr/>
            </a:pPr>
            <a:r>
              <a:rPr lang="en-US" sz="1425" spc="15">
                <a:solidFill>
                  <a:srgbClr val="404040"/>
                </a:solidFill>
                <a:latin typeface="IBM Plex Sans Condensed" panose="020B0506050203000203"/>
              </a:rPr>
              <a:t> </a:t>
            </a:r>
          </a:p>
        </p:txBody>
      </p:sp>
      <p:sp>
        <p:nvSpPr>
          <p:cNvPr id="8" name="TextBox 8">
            <a:extLst>
              <a:ext uri="{FF2B5EF4-FFF2-40B4-BE49-F238E27FC236}">
                <a16:creationId xmlns:a16="http://schemas.microsoft.com/office/drawing/2014/main" id="{2529A2E4-2273-A975-4189-F0D14E92C718}"/>
              </a:ext>
            </a:extLst>
          </p:cNvPr>
          <p:cNvSpPr txBox="1"/>
          <p:nvPr/>
        </p:nvSpPr>
        <p:spPr>
          <a:xfrm>
            <a:off x="485775" y="1389063"/>
            <a:ext cx="10902950" cy="795337"/>
          </a:xfrm>
          <a:prstGeom prst="rect">
            <a:avLst/>
          </a:prstGeom>
        </p:spPr>
        <p:txBody>
          <a:bodyPr lIns="0" tIns="0" rIns="0" bIns="0"/>
          <a:lstStyle/>
          <a:p>
            <a:pPr eaLnBrk="1" fontAlgn="auto" hangingPunct="1">
              <a:lnSpc>
                <a:spcPts val="1880"/>
              </a:lnSpc>
              <a:spcBef>
                <a:spcPts val="0"/>
              </a:spcBef>
              <a:spcAft>
                <a:spcPts val="0"/>
              </a:spcAft>
              <a:defRPr/>
            </a:pPr>
            <a:r>
              <a:rPr lang="en-US" sz="1425" spc="15" dirty="0">
                <a:solidFill>
                  <a:srgbClr val="404040"/>
                </a:solidFill>
                <a:latin typeface="IBM Plex Sans Condensed" panose="020B0506050203000203"/>
              </a:rPr>
              <a:t>In the Algorithm section, describe the machine learning algorithm chosen for predicting bike counts. Here's an example structure for this section:</a:t>
            </a:r>
          </a:p>
          <a:p>
            <a:pPr eaLnBrk="1" fontAlgn="auto" hangingPunct="1">
              <a:lnSpc>
                <a:spcPts val="3570"/>
              </a:lnSpc>
              <a:spcBef>
                <a:spcPts val="0"/>
              </a:spcBef>
              <a:spcAft>
                <a:spcPts val="0"/>
              </a:spcAft>
              <a:defRPr/>
            </a:pPr>
            <a:r>
              <a:rPr lang="en-US" sz="1425" spc="15" dirty="0">
                <a:solidFill>
                  <a:srgbClr val="404040"/>
                </a:solidFill>
                <a:latin typeface="IBM Plex Sans Condensed" panose="020B0506050203000203"/>
              </a:rPr>
              <a:t> </a:t>
            </a:r>
          </a:p>
        </p:txBody>
      </p:sp>
      <p:sp>
        <p:nvSpPr>
          <p:cNvPr id="10" name="TextBox 10">
            <a:extLst>
              <a:ext uri="{FF2B5EF4-FFF2-40B4-BE49-F238E27FC236}">
                <a16:creationId xmlns:a16="http://schemas.microsoft.com/office/drawing/2014/main" id="{AFDD8545-66F4-2B46-AA1C-9D2165B7A9E2}"/>
              </a:ext>
            </a:extLst>
          </p:cNvPr>
          <p:cNvSpPr txBox="1"/>
          <p:nvPr/>
        </p:nvSpPr>
        <p:spPr>
          <a:xfrm>
            <a:off x="1303338" y="2438400"/>
            <a:ext cx="10356850" cy="90488"/>
          </a:xfrm>
          <a:prstGeom prst="rect">
            <a:avLst/>
          </a:prstGeom>
        </p:spPr>
        <p:txBody>
          <a:bodyPr lIns="0" tIns="0" rIns="0" bIns="0">
            <a:spAutoFit/>
          </a:bodyPr>
          <a:lstStyle/>
          <a:p>
            <a:pPr eaLnBrk="1" fontAlgn="auto" hangingPunct="1">
              <a:lnSpc>
                <a:spcPts val="715"/>
              </a:lnSpc>
              <a:spcBef>
                <a:spcPts val="0"/>
              </a:spcBef>
              <a:spcAft>
                <a:spcPts val="0"/>
              </a:spcAft>
              <a:defRPr/>
            </a:pPr>
            <a:r>
              <a:rPr lang="en-US" sz="1425" spc="15">
                <a:solidFill>
                  <a:srgbClr val="404040"/>
                </a:solidFill>
                <a:latin typeface="IBM Plex Sans Condensed" panose="020B0506050203000203"/>
              </a:rPr>
              <a:t> </a:t>
            </a:r>
          </a:p>
        </p:txBody>
      </p:sp>
      <p:sp>
        <p:nvSpPr>
          <p:cNvPr id="11" name="TextBox 11">
            <a:extLst>
              <a:ext uri="{FF2B5EF4-FFF2-40B4-BE49-F238E27FC236}">
                <a16:creationId xmlns:a16="http://schemas.microsoft.com/office/drawing/2014/main" id="{AB2163D6-106F-FC91-E6B4-56526781C371}"/>
              </a:ext>
            </a:extLst>
          </p:cNvPr>
          <p:cNvSpPr txBox="1"/>
          <p:nvPr/>
        </p:nvSpPr>
        <p:spPr>
          <a:xfrm>
            <a:off x="515938" y="1979613"/>
            <a:ext cx="10239375" cy="4781550"/>
          </a:xfrm>
          <a:prstGeom prst="rect">
            <a:avLst/>
          </a:prstGeom>
        </p:spPr>
        <p:txBody>
          <a:bodyPr lIns="0" tIns="0" rIns="0" bIns="0"/>
          <a:lstStyle/>
          <a:p>
            <a:pPr eaLnBrk="1" fontAlgn="auto" hangingPunct="1">
              <a:lnSpc>
                <a:spcPts val="2700"/>
              </a:lnSpc>
              <a:spcBef>
                <a:spcPts val="0"/>
              </a:spcBef>
              <a:spcAft>
                <a:spcPts val="0"/>
              </a:spcAft>
              <a:defRPr/>
            </a:pPr>
            <a:endParaRPr lang="en-US" sz="1425" spc="15" dirty="0">
              <a:solidFill>
                <a:srgbClr val="404040"/>
              </a:solidFill>
              <a:latin typeface="IBM Plex Sans Condensed" panose="020B0506050203000203"/>
            </a:endParaRPr>
          </a:p>
        </p:txBody>
      </p:sp>
      <p:sp>
        <p:nvSpPr>
          <p:cNvPr id="3" name="TextBox 2">
            <a:extLst>
              <a:ext uri="{FF2B5EF4-FFF2-40B4-BE49-F238E27FC236}">
                <a16:creationId xmlns:a16="http://schemas.microsoft.com/office/drawing/2014/main" id="{61BAACAA-5586-5134-6C32-0AAD851D03ED}"/>
              </a:ext>
            </a:extLst>
          </p:cNvPr>
          <p:cNvSpPr txBox="1"/>
          <p:nvPr/>
        </p:nvSpPr>
        <p:spPr>
          <a:xfrm>
            <a:off x="482727" y="2160939"/>
            <a:ext cx="11787981" cy="2862322"/>
          </a:xfrm>
          <a:prstGeom prst="rect">
            <a:avLst/>
          </a:prstGeom>
          <a:noFill/>
        </p:spPr>
        <p:txBody>
          <a:bodyPr wrap="square">
            <a:spAutoFit/>
          </a:bodyPr>
          <a:lstStyle/>
          <a:p>
            <a:pPr marL="514350" indent="-514350" eaLnBrk="1" fontAlgn="auto" hangingPunct="1">
              <a:lnSpc>
                <a:spcPts val="2700"/>
              </a:lnSpc>
              <a:spcBef>
                <a:spcPts val="0"/>
              </a:spcBef>
              <a:spcAft>
                <a:spcPts val="0"/>
              </a:spcAft>
              <a:buAutoNum type="arabicPeriod"/>
              <a:defRPr/>
            </a:pPr>
            <a:r>
              <a:rPr lang="en-US" sz="2500" spc="15" dirty="0">
                <a:solidFill>
                  <a:srgbClr val="404040"/>
                </a:solidFill>
                <a:latin typeface="IBM Plex Sans Condensed" panose="020B0506050203000203"/>
              </a:rPr>
              <a:t> Train an LSTM model on a large dataset of labeled restaurant reviews, ensuring a balanced representation of positive, negative, and neutral sentiment.</a:t>
            </a:r>
          </a:p>
          <a:p>
            <a:pPr marL="514350" indent="-514350" eaLnBrk="1" fontAlgn="auto" hangingPunct="1">
              <a:lnSpc>
                <a:spcPts val="2700"/>
              </a:lnSpc>
              <a:spcBef>
                <a:spcPts val="0"/>
              </a:spcBef>
              <a:spcAft>
                <a:spcPts val="0"/>
              </a:spcAft>
              <a:buAutoNum type="arabicPeriod"/>
              <a:defRPr/>
            </a:pPr>
            <a:r>
              <a:rPr lang="en-US" sz="2500" spc="15" dirty="0">
                <a:solidFill>
                  <a:srgbClr val="404040"/>
                </a:solidFill>
                <a:latin typeface="IBM Plex Sans Condensed" panose="020B0506050203000203"/>
              </a:rPr>
              <a:t>Fine-tune the model using techniques like dropout or regularization to prevent overfitting and improve generalization.</a:t>
            </a:r>
          </a:p>
          <a:p>
            <a:pPr marL="514350" indent="-514350" eaLnBrk="1" fontAlgn="auto" hangingPunct="1">
              <a:lnSpc>
                <a:spcPts val="2700"/>
              </a:lnSpc>
              <a:spcBef>
                <a:spcPts val="0"/>
              </a:spcBef>
              <a:spcAft>
                <a:spcPts val="0"/>
              </a:spcAft>
              <a:buAutoNum type="arabicPeriod"/>
              <a:defRPr/>
            </a:pPr>
            <a:r>
              <a:rPr lang="en-US" sz="2500" spc="15" dirty="0">
                <a:solidFill>
                  <a:srgbClr val="404040"/>
                </a:solidFill>
                <a:latin typeface="IBM Plex Sans Condensed" panose="020B0506050203000203"/>
              </a:rPr>
              <a:t> Evaluate the model's performance on unseen data using metrics like accuracy, precision, recall, and F1 score.</a:t>
            </a:r>
          </a:p>
          <a:p>
            <a:pPr marL="514350" indent="-514350" eaLnBrk="1" fontAlgn="auto" hangingPunct="1">
              <a:lnSpc>
                <a:spcPts val="2700"/>
              </a:lnSpc>
              <a:spcBef>
                <a:spcPts val="0"/>
              </a:spcBef>
              <a:spcAft>
                <a:spcPts val="0"/>
              </a:spcAft>
              <a:buAutoNum type="arabicPeriod"/>
              <a:defRPr/>
            </a:pPr>
            <a:r>
              <a:rPr lang="en-US" sz="2500" spc="15" dirty="0">
                <a:solidFill>
                  <a:srgbClr val="404040"/>
                </a:solidFill>
                <a:latin typeface="IBM Plex Sans Condensed" panose="020B0506050203000203"/>
              </a:rPr>
              <a:t> Deploy the system as a web application or API, allowing restaurants to easily analyze their reviews and gain real-time sentiment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reeform 2">
            <a:extLst>
              <a:ext uri="{FF2B5EF4-FFF2-40B4-BE49-F238E27FC236}">
                <a16:creationId xmlns:a16="http://schemas.microsoft.com/office/drawing/2014/main" id="{0C93B674-9143-5772-8514-BB9E3F638330}"/>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195" name="Freeform 3">
            <a:extLst>
              <a:ext uri="{FF2B5EF4-FFF2-40B4-BE49-F238E27FC236}">
                <a16:creationId xmlns:a16="http://schemas.microsoft.com/office/drawing/2014/main" id="{58ED5AB5-0ACC-72EE-AC85-4662C7F634D0}"/>
              </a:ext>
            </a:extLst>
          </p:cNvPr>
          <p:cNvSpPr>
            <a:spLocks/>
          </p:cNvSpPr>
          <p:nvPr/>
        </p:nvSpPr>
        <p:spPr bwMode="auto">
          <a:xfrm>
            <a:off x="10591800" y="6283325"/>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CFD35AF9-73A4-537A-9246-5B03CFB3B282}"/>
              </a:ext>
            </a:extLst>
          </p:cNvPr>
          <p:cNvSpPr txBox="1"/>
          <p:nvPr/>
        </p:nvSpPr>
        <p:spPr>
          <a:xfrm>
            <a:off x="481013" y="523875"/>
            <a:ext cx="2652712" cy="714375"/>
          </a:xfrm>
          <a:prstGeom prst="rect">
            <a:avLst/>
          </a:prstGeom>
        </p:spPr>
        <p:txBody>
          <a:bodyPr lIns="0" tIns="0" rIns="0" bIns="0">
            <a:spAutoFit/>
          </a:bodyPr>
          <a:lstStyle/>
          <a:p>
            <a:pPr eaLnBrk="1" fontAlgn="auto" hangingPunct="1">
              <a:lnSpc>
                <a:spcPts val="5575"/>
              </a:lnSpc>
              <a:spcBef>
                <a:spcPts val="0"/>
              </a:spcBef>
              <a:spcAft>
                <a:spcPts val="0"/>
              </a:spcAft>
              <a:defRPr/>
            </a:pPr>
            <a:r>
              <a:rPr lang="en-US" sz="3980" spc="-63">
                <a:solidFill>
                  <a:srgbClr val="1CADE4"/>
                </a:solidFill>
                <a:latin typeface="Montserrat" panose="00000500000000000000"/>
              </a:rPr>
              <a:t>RESULT</a:t>
            </a:r>
          </a:p>
        </p:txBody>
      </p:sp>
      <p:sp>
        <p:nvSpPr>
          <p:cNvPr id="5" name="TextBox 5">
            <a:extLst>
              <a:ext uri="{FF2B5EF4-FFF2-40B4-BE49-F238E27FC236}">
                <a16:creationId xmlns:a16="http://schemas.microsoft.com/office/drawing/2014/main" id="{13F33AD8-F3CD-5DF2-9EBE-E96E73D99AA3}"/>
              </a:ext>
            </a:extLst>
          </p:cNvPr>
          <p:cNvSpPr txBox="1"/>
          <p:nvPr/>
        </p:nvSpPr>
        <p:spPr>
          <a:xfrm>
            <a:off x="673100" y="1420813"/>
            <a:ext cx="10401300" cy="3484562"/>
          </a:xfrm>
          <a:prstGeom prst="rect">
            <a:avLst/>
          </a:prstGeom>
        </p:spPr>
        <p:txBody>
          <a:bodyPr lIns="0" tIns="0" rIns="0" bIns="0"/>
          <a:lstStyle/>
          <a:p>
            <a:pPr marL="285750" indent="-285750">
              <a:lnSpc>
                <a:spcPct val="120000"/>
              </a:lnSpc>
              <a:buFont typeface="Arial" panose="020B0604020202020204" pitchFamily="34" charset="0"/>
              <a:buChar char="•"/>
            </a:pPr>
            <a:r>
              <a:rPr lang="en-US" sz="2500" dirty="0"/>
              <a:t>The system will automatically categorize reviews as positive, negative, or neutral. </a:t>
            </a:r>
          </a:p>
          <a:p>
            <a:pPr marL="285750" indent="-285750">
              <a:lnSpc>
                <a:spcPct val="120000"/>
              </a:lnSpc>
              <a:buFont typeface="Arial" panose="020B0604020202020204" pitchFamily="34" charset="0"/>
              <a:buChar char="•"/>
            </a:pPr>
            <a:r>
              <a:rPr lang="en-US" sz="2500" dirty="0"/>
              <a:t> Gain insights into overall customer satisfaction and identify trends in sentiment over time.</a:t>
            </a:r>
          </a:p>
          <a:p>
            <a:pPr marL="285750" indent="-285750">
              <a:lnSpc>
                <a:spcPct val="120000"/>
              </a:lnSpc>
              <a:buFont typeface="Arial" panose="020B0604020202020204" pitchFamily="34" charset="0"/>
              <a:buChar char="•"/>
            </a:pPr>
            <a:r>
              <a:rPr lang="en-US" sz="2500" dirty="0"/>
              <a:t> Leverage aspect-based sentiment analysis to pinpoint specific aspects of the dining experience that customers praise or criticize (e.g., food quality, service, ambiance).</a:t>
            </a:r>
          </a:p>
          <a:p>
            <a:pPr marL="285750" indent="-285750">
              <a:lnSpc>
                <a:spcPct val="120000"/>
              </a:lnSpc>
              <a:buFont typeface="Arial" panose="020B0604020202020204" pitchFamily="34" charset="0"/>
              <a:buChar char="•"/>
            </a:pPr>
            <a:r>
              <a:rPr lang="en-US" sz="2500" dirty="0"/>
              <a:t>Identify frequently mentioned dishes or menu items to understand customer preferences. </a:t>
            </a:r>
            <a:endParaRPr lang="en-IN" sz="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a:extLst>
              <a:ext uri="{FF2B5EF4-FFF2-40B4-BE49-F238E27FC236}">
                <a16:creationId xmlns:a16="http://schemas.microsoft.com/office/drawing/2014/main" id="{EE37E113-3134-5548-4066-ABA5B93B6154}"/>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219" name="Freeform 3">
            <a:extLst>
              <a:ext uri="{FF2B5EF4-FFF2-40B4-BE49-F238E27FC236}">
                <a16:creationId xmlns:a16="http://schemas.microsoft.com/office/drawing/2014/main" id="{54FED38D-993D-BD3C-8718-874F472DA6E2}"/>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 name="TextBox 4">
            <a:extLst>
              <a:ext uri="{FF2B5EF4-FFF2-40B4-BE49-F238E27FC236}">
                <a16:creationId xmlns:a16="http://schemas.microsoft.com/office/drawing/2014/main" id="{FAAD53C9-306C-1A40-799E-6BEF36A90A2D}"/>
              </a:ext>
            </a:extLst>
          </p:cNvPr>
          <p:cNvSpPr txBox="1"/>
          <p:nvPr/>
        </p:nvSpPr>
        <p:spPr>
          <a:xfrm>
            <a:off x="317500" y="523875"/>
            <a:ext cx="3836988" cy="714375"/>
          </a:xfrm>
          <a:prstGeom prst="rect">
            <a:avLst/>
          </a:prstGeom>
        </p:spPr>
        <p:txBody>
          <a:bodyPr lIns="0" tIns="0" rIns="0" bIns="0">
            <a:spAutoFit/>
          </a:bodyPr>
          <a:lstStyle/>
          <a:p>
            <a:pPr eaLnBrk="1" fontAlgn="auto" hangingPunct="1">
              <a:lnSpc>
                <a:spcPts val="5575"/>
              </a:lnSpc>
              <a:spcBef>
                <a:spcPts val="0"/>
              </a:spcBef>
              <a:spcAft>
                <a:spcPts val="0"/>
              </a:spcAft>
              <a:defRPr/>
            </a:pPr>
            <a:r>
              <a:rPr lang="en-US" sz="3980" spc="-51" dirty="0">
                <a:solidFill>
                  <a:srgbClr val="1CADE4"/>
                </a:solidFill>
                <a:latin typeface="Montserrat" panose="00000500000000000000"/>
              </a:rPr>
              <a:t>CONCLUSION</a:t>
            </a:r>
          </a:p>
        </p:txBody>
      </p:sp>
      <p:sp>
        <p:nvSpPr>
          <p:cNvPr id="6" name="TextBox 6">
            <a:extLst>
              <a:ext uri="{FF2B5EF4-FFF2-40B4-BE49-F238E27FC236}">
                <a16:creationId xmlns:a16="http://schemas.microsoft.com/office/drawing/2014/main" id="{9C892DCE-3050-7F65-19C5-F02B8FD17B6B}"/>
              </a:ext>
            </a:extLst>
          </p:cNvPr>
          <p:cNvSpPr txBox="1"/>
          <p:nvPr/>
        </p:nvSpPr>
        <p:spPr>
          <a:xfrm>
            <a:off x="447675" y="1273175"/>
            <a:ext cx="11287125" cy="2019300"/>
          </a:xfrm>
          <a:prstGeom prst="rect">
            <a:avLst/>
          </a:prstGeom>
        </p:spPr>
        <p:txBody>
          <a:bodyPr lIns="0" tIns="0" rIns="0" bIns="0"/>
          <a:lstStyle/>
          <a:p>
            <a:pPr eaLnBrk="1" fontAlgn="auto" hangingPunct="1">
              <a:lnSpc>
                <a:spcPts val="2700"/>
              </a:lnSpc>
              <a:spcBef>
                <a:spcPts val="0"/>
              </a:spcBef>
              <a:spcAft>
                <a:spcPts val="0"/>
              </a:spcAft>
              <a:defRPr/>
            </a:pPr>
            <a:endParaRPr lang="en-US" sz="2025" spc="22" dirty="0">
              <a:solidFill>
                <a:srgbClr val="0F0F0F"/>
              </a:solidFill>
              <a:latin typeface="IBM Plex Sans Condensed" panose="020B0506050203000203"/>
            </a:endParaRPr>
          </a:p>
        </p:txBody>
      </p:sp>
      <p:sp>
        <p:nvSpPr>
          <p:cNvPr id="7" name="TextBox 6">
            <a:extLst>
              <a:ext uri="{FF2B5EF4-FFF2-40B4-BE49-F238E27FC236}">
                <a16:creationId xmlns:a16="http://schemas.microsoft.com/office/drawing/2014/main" id="{BA71C25C-59F5-1710-69F4-83DBE51FDA75}"/>
              </a:ext>
            </a:extLst>
          </p:cNvPr>
          <p:cNvSpPr txBox="1"/>
          <p:nvPr/>
        </p:nvSpPr>
        <p:spPr>
          <a:xfrm>
            <a:off x="266701" y="1164869"/>
            <a:ext cx="11344274" cy="6186309"/>
          </a:xfrm>
          <a:prstGeom prst="rect">
            <a:avLst/>
          </a:prstGeom>
          <a:noFill/>
        </p:spPr>
        <p:txBody>
          <a:bodyPr wrap="square">
            <a:spAutoFit/>
          </a:bodyPr>
          <a:lstStyle/>
          <a:p>
            <a:r>
              <a:rPr lang="en-IN" dirty="0"/>
              <a:t>Developing a sentiment analysis system for restaurant reviews entails leveraging advanced machine learning algorithms and deploying them effectively to extract actionable insights from textual data. Throughout this process, we have focused on selecting appropriate algorithms, preparing and processing data, training models, and deploying them in a production environment.</a:t>
            </a:r>
          </a:p>
          <a:p>
            <a:endParaRPr lang="en-IN" dirty="0"/>
          </a:p>
          <a:p>
            <a:r>
              <a:rPr lang="en-US" dirty="0"/>
              <a:t>By selecting from a range of algorithms such as Support Vector Machines (SVM), Naive Bayes, or advanced deep learning models like LSTM or BERT, we ensure the system can effectively classify sentiments—whether positive, negative, or neutral—based on restaurant reviews sourced from platforms like Yelp</a:t>
            </a:r>
            <a:r>
              <a:rPr lang="en-US" b="1" dirty="0"/>
              <a:t>, TripAdvisor, and social media.</a:t>
            </a:r>
          </a:p>
          <a:p>
            <a:endParaRPr lang="en-US" b="1" dirty="0"/>
          </a:p>
          <a:p>
            <a:endParaRPr lang="en-IN" dirty="0"/>
          </a:p>
          <a:p>
            <a:r>
              <a:rPr lang="en-IN" dirty="0"/>
              <a:t>Deployment involves integrating the trained models into scalable frameworks like Flask or </a:t>
            </a:r>
            <a:r>
              <a:rPr lang="en-IN" dirty="0" err="1"/>
              <a:t>FastAPI</a:t>
            </a:r>
            <a:r>
              <a:rPr lang="en-IN" dirty="0"/>
              <a:t>, enabling real-time sentiment analysis and providing actionable insights to restaurant owners and managers. Continuous monitoring and maintenance are essential to uphold model performance, adapt to evolving data patterns, and address operational challenges.</a:t>
            </a:r>
          </a:p>
          <a:p>
            <a:endParaRPr lang="en-IN" dirty="0"/>
          </a:p>
          <a:p>
            <a:r>
              <a:rPr lang="en-IN" dirty="0"/>
              <a:t>In conclusion, by adopting a systematic approach to algorithm selection, data processing, model training, and deployment, we equip stakeholders in the restaurant industry with a powerful tool to enhance customer satisfaction, improve service quality, and drive informed business decisions based on comprehensive sentiment analysis of restaurant reviews.</a:t>
            </a:r>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a:extLst>
              <a:ext uri="{FF2B5EF4-FFF2-40B4-BE49-F238E27FC236}">
                <a16:creationId xmlns:a16="http://schemas.microsoft.com/office/drawing/2014/main" id="{9F1C04A6-BB6E-345C-A4BD-C182B8AEF334}"/>
              </a:ext>
            </a:extLst>
          </p:cNvPr>
          <p:cNvSpPr>
            <a:spLocks/>
          </p:cNvSpPr>
          <p:nvPr/>
        </p:nvSpPr>
        <p:spPr bwMode="auto">
          <a:xfrm>
            <a:off x="384175" y="393700"/>
            <a:ext cx="11423650" cy="222250"/>
          </a:xfrm>
          <a:custGeom>
            <a:avLst/>
            <a:gdLst>
              <a:gd name="T0" fmla="*/ 0 w 11423647"/>
              <a:gd name="T1" fmla="*/ 0 h 222247"/>
              <a:gd name="T2" fmla="*/ 11423653 w 11423647"/>
              <a:gd name="T3" fmla="*/ 0 h 222247"/>
              <a:gd name="T4" fmla="*/ 11423653 w 11423647"/>
              <a:gd name="T5" fmla="*/ 222253 h 222247"/>
              <a:gd name="T6" fmla="*/ 0 w 11423647"/>
              <a:gd name="T7" fmla="*/ 222253 h 222247"/>
              <a:gd name="T8" fmla="*/ 0 w 11423647"/>
              <a:gd name="T9" fmla="*/ 0 h 222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23647" h="222247">
                <a:moveTo>
                  <a:pt x="0" y="0"/>
                </a:moveTo>
                <a:lnTo>
                  <a:pt x="11423647" y="0"/>
                </a:lnTo>
                <a:lnTo>
                  <a:pt x="11423647" y="222247"/>
                </a:lnTo>
                <a:lnTo>
                  <a:pt x="0" y="222247"/>
                </a:lnTo>
                <a:lnTo>
                  <a:pt x="0" y="0"/>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243" name="Freeform 3">
            <a:extLst>
              <a:ext uri="{FF2B5EF4-FFF2-40B4-BE49-F238E27FC236}">
                <a16:creationId xmlns:a16="http://schemas.microsoft.com/office/drawing/2014/main" id="{9E01F2F5-C8A4-C86B-DD14-E1E938D0E8A5}"/>
              </a:ext>
            </a:extLst>
          </p:cNvPr>
          <p:cNvSpPr>
            <a:spLocks/>
          </p:cNvSpPr>
          <p:nvPr/>
        </p:nvSpPr>
        <p:spPr bwMode="auto">
          <a:xfrm>
            <a:off x="10487025" y="6438900"/>
            <a:ext cx="1123950" cy="361950"/>
          </a:xfrm>
          <a:custGeom>
            <a:avLst/>
            <a:gdLst>
              <a:gd name="T0" fmla="*/ 0 w 1123950"/>
              <a:gd name="T1" fmla="*/ 0 h 361950"/>
              <a:gd name="T2" fmla="*/ 1123950 w 1123950"/>
              <a:gd name="T3" fmla="*/ 0 h 361950"/>
              <a:gd name="T4" fmla="*/ 1123950 w 1123950"/>
              <a:gd name="T5" fmla="*/ 361950 h 361950"/>
              <a:gd name="T6" fmla="*/ 0 w 1123950"/>
              <a:gd name="T7" fmla="*/ 361950 h 361950"/>
              <a:gd name="T8" fmla="*/ 0 w 1123950"/>
              <a:gd name="T9" fmla="*/ 0 h 361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950" h="361950">
                <a:moveTo>
                  <a:pt x="0" y="0"/>
                </a:moveTo>
                <a:lnTo>
                  <a:pt x="1123950" y="0"/>
                </a:lnTo>
                <a:lnTo>
                  <a:pt x="1123950" y="361950"/>
                </a:lnTo>
                <a:lnTo>
                  <a:pt x="0" y="361950"/>
                </a:lnTo>
                <a:lnTo>
                  <a:pt x="0" y="0"/>
                </a:ln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 name="TextBox 5">
            <a:extLst>
              <a:ext uri="{FF2B5EF4-FFF2-40B4-BE49-F238E27FC236}">
                <a16:creationId xmlns:a16="http://schemas.microsoft.com/office/drawing/2014/main" id="{5B2B05A2-82B3-292F-7315-D85A74A7C896}"/>
              </a:ext>
            </a:extLst>
          </p:cNvPr>
          <p:cNvSpPr txBox="1"/>
          <p:nvPr/>
        </p:nvSpPr>
        <p:spPr>
          <a:xfrm>
            <a:off x="287338" y="1447800"/>
            <a:ext cx="11403012" cy="2525713"/>
          </a:xfrm>
          <a:prstGeom prst="rect">
            <a:avLst/>
          </a:prstGeom>
        </p:spPr>
        <p:txBody>
          <a:bodyPr lIns="0" tIns="0" rIns="0" bIns="0"/>
          <a:lstStyle/>
          <a:p>
            <a:pPr eaLnBrk="1" fontAlgn="auto" hangingPunct="1">
              <a:lnSpc>
                <a:spcPts val="2670"/>
              </a:lnSpc>
              <a:spcBef>
                <a:spcPts val="0"/>
              </a:spcBef>
              <a:spcAft>
                <a:spcPts val="0"/>
              </a:spcAft>
              <a:defRPr/>
            </a:pPr>
            <a:endParaRPr lang="en-US" sz="2025" spc="22" dirty="0">
              <a:solidFill>
                <a:srgbClr val="404040"/>
              </a:solidFill>
              <a:latin typeface="+mj-lt"/>
              <a:cs typeface="+mj-lt"/>
            </a:endParaRPr>
          </a:p>
        </p:txBody>
      </p:sp>
      <p:sp>
        <p:nvSpPr>
          <p:cNvPr id="6" name="TextBox 6">
            <a:extLst>
              <a:ext uri="{FF2B5EF4-FFF2-40B4-BE49-F238E27FC236}">
                <a16:creationId xmlns:a16="http://schemas.microsoft.com/office/drawing/2014/main" id="{0B8FE909-F802-8254-D8B6-9FE7EC9CCC90}"/>
              </a:ext>
            </a:extLst>
          </p:cNvPr>
          <p:cNvSpPr txBox="1"/>
          <p:nvPr/>
        </p:nvSpPr>
        <p:spPr>
          <a:xfrm>
            <a:off x="217488" y="773113"/>
            <a:ext cx="5226050" cy="1137043"/>
          </a:xfrm>
          <a:prstGeom prst="rect">
            <a:avLst/>
          </a:prstGeom>
        </p:spPr>
        <p:txBody>
          <a:bodyPr lIns="0" tIns="0" rIns="0" bIns="0">
            <a:spAutoFit/>
          </a:bodyPr>
          <a:lstStyle/>
          <a:p>
            <a:pPr eaLnBrk="1" fontAlgn="auto" hangingPunct="1">
              <a:lnSpc>
                <a:spcPts val="4625"/>
              </a:lnSpc>
              <a:spcBef>
                <a:spcPts val="0"/>
              </a:spcBef>
              <a:spcAft>
                <a:spcPts val="0"/>
              </a:spcAft>
              <a:defRPr/>
            </a:pPr>
            <a:r>
              <a:rPr lang="en-US" sz="3305" spc="-52" dirty="0">
                <a:solidFill>
                  <a:srgbClr val="1CADE4"/>
                </a:solidFill>
                <a:latin typeface="Montserrat" panose="00000500000000000000"/>
              </a:rPr>
              <a:t>FUTURE SCOPE</a:t>
            </a:r>
          </a:p>
          <a:p>
            <a:pPr eaLnBrk="1" fontAlgn="auto" hangingPunct="1">
              <a:lnSpc>
                <a:spcPts val="4625"/>
              </a:lnSpc>
              <a:spcBef>
                <a:spcPts val="0"/>
              </a:spcBef>
              <a:spcAft>
                <a:spcPts val="0"/>
              </a:spcAft>
              <a:defRPr/>
            </a:pPr>
            <a:endParaRPr lang="en-US" sz="3305" spc="-52" dirty="0">
              <a:solidFill>
                <a:srgbClr val="1CADE4"/>
              </a:solidFill>
              <a:latin typeface="Montserrat" panose="00000500000000000000"/>
            </a:endParaRPr>
          </a:p>
        </p:txBody>
      </p:sp>
      <p:sp>
        <p:nvSpPr>
          <p:cNvPr id="7" name="Text Box 6">
            <a:extLst>
              <a:ext uri="{FF2B5EF4-FFF2-40B4-BE49-F238E27FC236}">
                <a16:creationId xmlns:a16="http://schemas.microsoft.com/office/drawing/2014/main" id="{0DC7E015-80E0-B29D-BC60-D379EA4562C3}"/>
              </a:ext>
            </a:extLst>
          </p:cNvPr>
          <p:cNvSpPr txBox="1"/>
          <p:nvPr/>
        </p:nvSpPr>
        <p:spPr>
          <a:xfrm>
            <a:off x="217488" y="5097463"/>
            <a:ext cx="11472862" cy="963612"/>
          </a:xfrm>
          <a:prstGeom prst="rect">
            <a:avLst/>
          </a:prstGeom>
          <a:noFill/>
        </p:spPr>
        <p:txBody>
          <a:bodyPr/>
          <a:lstStyle/>
          <a:p>
            <a:pPr eaLnBrk="1" fontAlgn="auto" hangingPunct="1">
              <a:spcBef>
                <a:spcPts val="0"/>
              </a:spcBef>
              <a:spcAft>
                <a:spcPts val="0"/>
              </a:spcAft>
              <a:defRPr/>
            </a:pPr>
            <a:endParaRPr lang="en-US" sz="2030" dirty="0">
              <a:latin typeface="+mn-lt"/>
            </a:endParaRPr>
          </a:p>
        </p:txBody>
      </p:sp>
      <p:sp>
        <p:nvSpPr>
          <p:cNvPr id="3" name="TextBox 2">
            <a:extLst>
              <a:ext uri="{FF2B5EF4-FFF2-40B4-BE49-F238E27FC236}">
                <a16:creationId xmlns:a16="http://schemas.microsoft.com/office/drawing/2014/main" id="{123B2DE2-282B-DC3B-719D-53F2A8D11C04}"/>
              </a:ext>
            </a:extLst>
          </p:cNvPr>
          <p:cNvSpPr txBox="1"/>
          <p:nvPr/>
        </p:nvSpPr>
        <p:spPr>
          <a:xfrm>
            <a:off x="427832" y="1190313"/>
            <a:ext cx="11122024" cy="323165"/>
          </a:xfrm>
          <a:prstGeom prst="rect">
            <a:avLst/>
          </a:prstGeom>
          <a:noFill/>
        </p:spPr>
        <p:txBody>
          <a:bodyPr wrap="square">
            <a:spAutoFit/>
          </a:bodyPr>
          <a:lstStyle/>
          <a:p>
            <a:r>
              <a:rPr lang="en-US" sz="1500" dirty="0"/>
              <a:t>The development of a sentiment analysis system for restaurant reviews opens up several avenues for future enhancement and expansion:</a:t>
            </a:r>
          </a:p>
        </p:txBody>
      </p:sp>
      <p:sp>
        <p:nvSpPr>
          <p:cNvPr id="10" name="TextBox 9">
            <a:extLst>
              <a:ext uri="{FF2B5EF4-FFF2-40B4-BE49-F238E27FC236}">
                <a16:creationId xmlns:a16="http://schemas.microsoft.com/office/drawing/2014/main" id="{FB039AB6-9AB2-FB4B-8A8E-732ECF1FD400}"/>
              </a:ext>
            </a:extLst>
          </p:cNvPr>
          <p:cNvSpPr txBox="1"/>
          <p:nvPr/>
        </p:nvSpPr>
        <p:spPr>
          <a:xfrm>
            <a:off x="464408" y="1588000"/>
            <a:ext cx="10889392" cy="4708981"/>
          </a:xfrm>
          <a:prstGeom prst="rect">
            <a:avLst/>
          </a:prstGeom>
          <a:noFill/>
        </p:spPr>
        <p:txBody>
          <a:bodyPr wrap="square">
            <a:spAutoFit/>
          </a:bodyPr>
          <a:lstStyle/>
          <a:p>
            <a:r>
              <a:rPr lang="en-IN" sz="1500" b="1" dirty="0"/>
              <a:t>Integration of Advanced Models: </a:t>
            </a:r>
            <a:r>
              <a:rPr lang="en-IN" sz="1500" dirty="0"/>
              <a:t>Incorporate state-of-the-art deep learning models such as Transformer-based architectures (e.g., BERT, GPT) to improve the understanding of nuanced sentiments, sarcasm, and context-specific language in reviews.</a:t>
            </a:r>
          </a:p>
          <a:p>
            <a:endParaRPr lang="en-IN" sz="1500" dirty="0"/>
          </a:p>
          <a:p>
            <a:r>
              <a:rPr lang="en-US" sz="1500" b="1" dirty="0"/>
              <a:t>Multilingual Support: </a:t>
            </a:r>
            <a:r>
              <a:rPr lang="en-US" sz="1500" dirty="0"/>
              <a:t>Extend the system to handle reviews in multiple languages, leveraging multilingual embeddings and translation techniques to cater to global restaurant chains and diverse customer bases.</a:t>
            </a:r>
          </a:p>
          <a:p>
            <a:endParaRPr lang="en-US" sz="1500" dirty="0"/>
          </a:p>
          <a:p>
            <a:r>
              <a:rPr lang="en-US" sz="1500" b="1" dirty="0"/>
              <a:t>Aspect-Based Sentiment Analysis: </a:t>
            </a:r>
            <a:r>
              <a:rPr lang="en-US" sz="1500" dirty="0"/>
              <a:t>Enhance the system to perform aspect-based sentiment analysis, identifying sentiments towards specific aspects of restaurants such as food quality, service, ambiance, and pricing.</a:t>
            </a:r>
          </a:p>
          <a:p>
            <a:endParaRPr lang="en-US" sz="1500" dirty="0"/>
          </a:p>
          <a:p>
            <a:r>
              <a:rPr lang="en-US" sz="1500" b="1" dirty="0"/>
              <a:t>Real-Time Analysis and Feedback: </a:t>
            </a:r>
            <a:r>
              <a:rPr lang="en-US" sz="1500" dirty="0"/>
              <a:t>Implement real-time sentiment analysis capabilities to provide instantaneous feedback to restaurant owners and managers, enabling prompt responses to customer concerns and proactive service improvements.</a:t>
            </a:r>
          </a:p>
          <a:p>
            <a:endParaRPr lang="en-US" sz="1500" dirty="0"/>
          </a:p>
          <a:p>
            <a:r>
              <a:rPr lang="en-US" sz="1500" b="1" dirty="0"/>
              <a:t>Sentiment Trend Analysis: </a:t>
            </a:r>
            <a:r>
              <a:rPr lang="en-US" sz="1500" dirty="0"/>
              <a:t>Develop capabilities to analyze sentiment trends over time, identifying seasonal variations, emerging trends, and customer preferences to support long-term business planning and marketing strategies.</a:t>
            </a:r>
          </a:p>
          <a:p>
            <a:endParaRPr lang="en-US" sz="1500" dirty="0"/>
          </a:p>
          <a:p>
            <a:r>
              <a:rPr lang="en-US" sz="1500" b="1" dirty="0"/>
              <a:t>Integration with CRM Systems: </a:t>
            </a:r>
            <a:r>
              <a:rPr lang="en-US" sz="1500" dirty="0"/>
              <a:t>Integrate sentiment analysis insights with Customer Relationship Management (CRM) systems to enrich customer profiles, personalize interactions, and tailor marketing campaigns based on sentiment insights.</a:t>
            </a:r>
          </a:p>
          <a:p>
            <a:endParaRPr lang="en-US" sz="1500" dirty="0"/>
          </a:p>
          <a:p>
            <a:r>
              <a:rPr lang="en-US" sz="1500" b="1" dirty="0"/>
              <a:t>Enhanced Visualization and Reporting: </a:t>
            </a:r>
            <a:r>
              <a:rPr lang="en-US" sz="1500" dirty="0"/>
              <a:t>Improve visualization techniques to present sentiment analysis results in intuitive dashboards and reports, facilitating easy interpretation and decision-making for stakeholders.</a:t>
            </a:r>
            <a:endParaRPr lang="en-IN" sz="15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1219</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IBM Plex Sans Condensed</vt:lpstr>
      <vt:lpstr>Calibri</vt:lpstr>
      <vt:lpstr>Arial</vt:lpstr>
      <vt:lpstr>Calibri (MS) Bold</vt:lpstr>
      <vt:lpstr>Wingdings2</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template_APSSDC.pdf</dc:title>
  <dc:creator>NANI🦋</dc:creator>
  <cp:lastModifiedBy>Bhimana Kishan</cp:lastModifiedBy>
  <cp:revision>21</cp:revision>
  <dcterms:created xsi:type="dcterms:W3CDTF">2006-08-16T00:00:00Z</dcterms:created>
  <dcterms:modified xsi:type="dcterms:W3CDTF">2024-06-22T11:59:31Z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5D239F8468E247CD8BFC35D661FCB8A0_13</vt:lpwstr>
  </property>
  <property fmtid="{D5CDD505-2E9C-101B-9397-08002B2CF9AE}" pid="3" name="KSOProductBuildVer">
    <vt:lpwstr>1033-12.2.0.17119</vt:lpwstr>
  </property>
</Properties>
</file>