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6" r:id="rId3"/>
    <p:sldId id="258" r:id="rId4"/>
    <p:sldId id="268" r:id="rId5"/>
    <p:sldId id="269" r:id="rId6"/>
    <p:sldId id="270" r:id="rId7"/>
    <p:sldId id="271" r:id="rId8"/>
    <p:sldId id="273" r:id="rId9"/>
    <p:sldId id="262" r:id="rId10"/>
    <p:sldId id="304" r:id="rId11"/>
    <p:sldId id="276" r:id="rId12"/>
    <p:sldId id="306" r:id="rId13"/>
    <p:sldId id="280" r:id="rId14"/>
    <p:sldId id="310" r:id="rId15"/>
    <p:sldId id="311" r:id="rId16"/>
    <p:sldId id="263" r:id="rId17"/>
    <p:sldId id="281" r:id="rId18"/>
    <p:sldId id="282" r:id="rId19"/>
    <p:sldId id="283" r:id="rId20"/>
    <p:sldId id="307" r:id="rId21"/>
    <p:sldId id="284" r:id="rId22"/>
    <p:sldId id="305" r:id="rId23"/>
    <p:sldId id="285" r:id="rId24"/>
    <p:sldId id="264" r:id="rId25"/>
    <p:sldId id="286" r:id="rId26"/>
    <p:sldId id="287" r:id="rId27"/>
    <p:sldId id="288" r:id="rId28"/>
    <p:sldId id="289" r:id="rId29"/>
    <p:sldId id="290" r:id="rId30"/>
    <p:sldId id="291" r:id="rId31"/>
    <p:sldId id="308" r:id="rId32"/>
    <p:sldId id="309" r:id="rId33"/>
    <p:sldId id="300" r:id="rId34"/>
    <p:sldId id="301" r:id="rId35"/>
    <p:sldId id="265" r:id="rId36"/>
    <p:sldId id="302" r:id="rId37"/>
    <p:sldId id="303" r:id="rId38"/>
    <p:sldId id="315" r:id="rId39"/>
    <p:sldId id="317" r:id="rId40"/>
    <p:sldId id="318" r:id="rId41"/>
    <p:sldId id="389" r:id="rId42"/>
    <p:sldId id="390" r:id="rId43"/>
    <p:sldId id="391" r:id="rId44"/>
    <p:sldId id="392" r:id="rId4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DC71CEA-0DC6-426C-BA35-4D79E0C2CB6B}">
          <p14:sldIdLst>
            <p14:sldId id="256"/>
            <p14:sldId id="266"/>
          </p14:sldIdLst>
        </p14:section>
        <p14:section name="緒論" id="{7967F7B3-BECC-4FB4-BC7F-00740AAF1EC9}">
          <p14:sldIdLst>
            <p14:sldId id="258"/>
            <p14:sldId id="268"/>
            <p14:sldId id="269"/>
            <p14:sldId id="270"/>
            <p14:sldId id="271"/>
            <p14:sldId id="273"/>
          </p14:sldIdLst>
        </p14:section>
        <p14:section name="文獻探討" id="{3C85E103-9131-4878-9298-3262636B3842}">
          <p14:sldIdLst>
            <p14:sldId id="262"/>
            <p14:sldId id="304"/>
            <p14:sldId id="276"/>
            <p14:sldId id="306"/>
            <p14:sldId id="280"/>
            <p14:sldId id="310"/>
            <p14:sldId id="311"/>
          </p14:sldIdLst>
        </p14:section>
        <p14:section name="研究方法" id="{F8C2BF42-82DC-49E7-957F-213E04FCA798}">
          <p14:sldIdLst>
            <p14:sldId id="263"/>
            <p14:sldId id="281"/>
            <p14:sldId id="282"/>
            <p14:sldId id="283"/>
            <p14:sldId id="307"/>
            <p14:sldId id="284"/>
            <p14:sldId id="305"/>
            <p14:sldId id="285"/>
          </p14:sldIdLst>
        </p14:section>
        <p14:section name="實驗結果與討論" id="{ED593789-0A3F-4EC3-A150-1DDD8263ACF3}">
          <p14:sldIdLst>
            <p14:sldId id="264"/>
            <p14:sldId id="286"/>
            <p14:sldId id="287"/>
            <p14:sldId id="288"/>
            <p14:sldId id="289"/>
            <p14:sldId id="290"/>
            <p14:sldId id="291"/>
            <p14:sldId id="308"/>
            <p14:sldId id="309"/>
            <p14:sldId id="300"/>
            <p14:sldId id="301"/>
          </p14:sldIdLst>
        </p14:section>
        <p14:section name="結論與未來展望" id="{5585BF94-2BC0-4703-81AA-BD6A566731E9}">
          <p14:sldIdLst>
            <p14:sldId id="265"/>
            <p14:sldId id="302"/>
            <p14:sldId id="303"/>
            <p14:sldId id="315"/>
          </p14:sldIdLst>
        </p14:section>
        <p14:section name="Q&amp;A" id="{E40DF0B4-43E6-48D2-A482-07D31FDB9166}">
          <p14:sldIdLst>
            <p14:sldId id="317"/>
            <p14:sldId id="318"/>
            <p14:sldId id="389"/>
            <p14:sldId id="390"/>
            <p14:sldId id="391"/>
            <p14:sldId id="3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5A30"/>
    <a:srgbClr val="FFFFFF"/>
    <a:srgbClr val="7E4A37"/>
    <a:srgbClr val="B3542F"/>
    <a:srgbClr val="A77837"/>
    <a:srgbClr val="D1BD9B"/>
    <a:srgbClr val="C4AD83"/>
    <a:srgbClr val="AC6F35"/>
    <a:srgbClr val="9F7C38"/>
    <a:srgbClr val="A37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515" autoAdjust="0"/>
  </p:normalViewPr>
  <p:slideViewPr>
    <p:cSldViewPr snapToGrid="0">
      <p:cViewPr varScale="1">
        <p:scale>
          <a:sx n="92" d="100"/>
          <a:sy n="92" d="100"/>
        </p:scale>
        <p:origin x="127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5E484-A858-4F92-9B69-E459A6D68EBF}" type="datetimeFigureOut">
              <a:rPr lang="zh-TW" altLang="en-US" smtClean="0"/>
              <a:t>2025/6/13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96B2A-161A-4801-A1FE-A8BA52F9D9DF}" type="slidenum">
              <a:rPr lang="zh-TW" altLang="en-US" smtClean="0"/>
              <a:t>‹#›</a:t>
            </a:fld>
            <a:endParaRPr lang="zh-TW" altLang="en-US"/>
          </a:p>
        </p:txBody>
      </p:sp>
    </p:spTree>
    <p:extLst>
      <p:ext uri="{BB962C8B-B14F-4D97-AF65-F5344CB8AC3E}">
        <p14:creationId xmlns:p14="http://schemas.microsoft.com/office/powerpoint/2010/main" val="202053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各位口試委員好，我是</a:t>
            </a:r>
            <a:r>
              <a:rPr lang="zh-TW" altLang="en-US" dirty="0"/>
              <a:t>研究生葉家華</a:t>
            </a:r>
            <a:r>
              <a:rPr lang="zh-TW" altLang="en-US" sz="1200" b="0" kern="1200" dirty="0">
                <a:solidFill>
                  <a:schemeClr val="tx1"/>
                </a:solidFill>
                <a:effectLst/>
                <a:latin typeface="+mn-lt"/>
                <a:ea typeface="+mn-ea"/>
                <a:cs typeface="+mn-cs"/>
              </a:rPr>
              <a:t>，今天報告的題目是「建立基於 </a:t>
            </a:r>
            <a:r>
              <a:rPr lang="en-US" altLang="zh-TW" sz="1200" b="0" kern="1200" dirty="0">
                <a:solidFill>
                  <a:schemeClr val="tx1"/>
                </a:solidFill>
                <a:effectLst/>
                <a:latin typeface="+mn-lt"/>
                <a:ea typeface="+mn-ea"/>
                <a:cs typeface="+mn-cs"/>
              </a:rPr>
              <a:t>ESG </a:t>
            </a:r>
            <a:r>
              <a:rPr lang="zh-TW" altLang="en-US" sz="1200" b="0" kern="1200" dirty="0">
                <a:solidFill>
                  <a:schemeClr val="tx1"/>
                </a:solidFill>
                <a:effectLst/>
                <a:latin typeface="+mn-lt"/>
                <a:ea typeface="+mn-ea"/>
                <a:cs typeface="+mn-cs"/>
              </a:rPr>
              <a:t>的露營評論情緒分析管理系統：利用 </a:t>
            </a:r>
            <a:r>
              <a:rPr lang="en-US" altLang="zh-TW" sz="1200" b="0" kern="1200" dirty="0">
                <a:solidFill>
                  <a:schemeClr val="tx1"/>
                </a:solidFill>
                <a:effectLst/>
                <a:latin typeface="+mn-lt"/>
                <a:ea typeface="+mn-ea"/>
                <a:cs typeface="+mn-cs"/>
              </a:rPr>
              <a:t>LLM </a:t>
            </a:r>
            <a:r>
              <a:rPr lang="zh-TW" altLang="en-US" sz="1200" b="0" kern="1200" dirty="0">
                <a:solidFill>
                  <a:schemeClr val="tx1"/>
                </a:solidFill>
                <a:effectLst/>
                <a:latin typeface="+mn-lt"/>
                <a:ea typeface="+mn-ea"/>
                <a:cs typeface="+mn-cs"/>
              </a:rPr>
              <a:t>進行資料增生和深度學習模型評估」。我的指導教授是陳牧言博士。</a:t>
            </a:r>
          </a:p>
          <a:p>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a:p>
            <a:endParaRPr lang="en-US" altLang="zh-TW" dirty="0"/>
          </a:p>
        </p:txBody>
      </p:sp>
      <p:sp>
        <p:nvSpPr>
          <p:cNvPr id="4" name="投影片編號版面配置區 3"/>
          <p:cNvSpPr>
            <a:spLocks noGrp="1"/>
          </p:cNvSpPr>
          <p:nvPr>
            <p:ph type="sldNum" sz="quarter" idx="5"/>
          </p:nvPr>
        </p:nvSpPr>
        <p:spPr/>
        <p:txBody>
          <a:bodyPr/>
          <a:lstStyle/>
          <a:p>
            <a:fld id="{B0A96B2A-161A-4801-A1FE-A8BA52F9D9DF}" type="slidenum">
              <a:rPr lang="zh-TW" altLang="en-US" smtClean="0"/>
              <a:t>1</a:t>
            </a:fld>
            <a:endParaRPr lang="zh-TW" altLang="en-US"/>
          </a:p>
        </p:txBody>
      </p:sp>
    </p:spTree>
    <p:extLst>
      <p:ext uri="{BB962C8B-B14F-4D97-AF65-F5344CB8AC3E}">
        <p14:creationId xmlns:p14="http://schemas.microsoft.com/office/powerpoint/2010/main" val="317204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大型語言模型（</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）基於</a:t>
            </a:r>
            <a:r>
              <a:rPr lang="en-US" altLang="zh-TW" sz="1200" b="0" kern="1200" dirty="0">
                <a:solidFill>
                  <a:schemeClr val="tx1"/>
                </a:solidFill>
                <a:effectLst/>
                <a:latin typeface="+mn-lt"/>
                <a:ea typeface="+mn-ea"/>
                <a:cs typeface="+mn-cs"/>
              </a:rPr>
              <a:t>Transformer</a:t>
            </a:r>
            <a:r>
              <a:rPr lang="zh-TW" altLang="en-US" sz="1200" b="0" kern="1200" dirty="0">
                <a:solidFill>
                  <a:schemeClr val="tx1"/>
                </a:solidFill>
                <a:effectLst/>
                <a:latin typeface="+mn-lt"/>
                <a:ea typeface="+mn-ea"/>
                <a:cs typeface="+mn-cs"/>
              </a:rPr>
              <a:t>架構，透過預訓練與微調處理多種語言任務。</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本研究選用四種</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GPT-4o mini</a:t>
            </a:r>
            <a:r>
              <a:rPr lang="zh-TW" altLang="en-US" sz="1200" b="0" kern="1200" dirty="0">
                <a:solidFill>
                  <a:schemeClr val="tx1"/>
                </a:solidFill>
                <a:effectLst/>
                <a:latin typeface="+mn-lt"/>
                <a:ea typeface="+mn-ea"/>
                <a:cs typeface="+mn-cs"/>
              </a:rPr>
              <a:t>支援多模態與高效能；</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TAIDE</a:t>
            </a:r>
            <a:r>
              <a:rPr lang="zh-TW" altLang="en-US" sz="1200" b="0" kern="1200" dirty="0">
                <a:solidFill>
                  <a:schemeClr val="tx1"/>
                </a:solidFill>
                <a:effectLst/>
                <a:latin typeface="+mn-lt"/>
                <a:ea typeface="+mn-ea"/>
                <a:cs typeface="+mn-cs"/>
              </a:rPr>
              <a:t>專為繁體中文與台灣文化設計；</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Breeze</a:t>
            </a:r>
            <a:r>
              <a:rPr lang="zh-TW" altLang="en-US" sz="1200" b="0" kern="1200" dirty="0">
                <a:solidFill>
                  <a:schemeClr val="tx1"/>
                </a:solidFill>
                <a:effectLst/>
                <a:latin typeface="+mn-lt"/>
                <a:ea typeface="+mn-ea"/>
                <a:cs typeface="+mn-cs"/>
              </a:rPr>
              <a:t>擅長結構化資料處理；</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Taiwan LLM</a:t>
            </a:r>
            <a:r>
              <a:rPr lang="zh-TW" altLang="en-US" sz="1200" b="0" kern="1200" dirty="0">
                <a:solidFill>
                  <a:schemeClr val="tx1"/>
                </a:solidFill>
                <a:effectLst/>
                <a:latin typeface="+mn-lt"/>
                <a:ea typeface="+mn-ea"/>
                <a:cs typeface="+mn-cs"/>
              </a:rPr>
              <a:t>結合本地語料，適用於在地化應用。</a:t>
            </a:r>
            <a:endParaRPr lang="en-US" altLang="zh-TW" sz="1200" b="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11</a:t>
            </a:fld>
            <a:endParaRPr lang="zh-TW" altLang="en-US"/>
          </a:p>
        </p:txBody>
      </p:sp>
    </p:spTree>
    <p:extLst>
      <p:ext uri="{BB962C8B-B14F-4D97-AF65-F5344CB8AC3E}">
        <p14:creationId xmlns:p14="http://schemas.microsoft.com/office/powerpoint/2010/main" val="90402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本研究使用五種深度學習模型：</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BERT</a:t>
            </a:r>
            <a:r>
              <a:rPr lang="zh-TW" altLang="en-US" sz="1200" b="0" kern="1200" dirty="0">
                <a:solidFill>
                  <a:schemeClr val="tx1"/>
                </a:solidFill>
                <a:effectLst/>
                <a:latin typeface="+mn-lt"/>
                <a:ea typeface="+mn-ea"/>
                <a:cs typeface="+mn-cs"/>
              </a:rPr>
              <a:t>以雙向編碼精準理解上下文；</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ALBERT</a:t>
            </a:r>
            <a:r>
              <a:rPr lang="zh-TW" altLang="en-US" sz="1200" b="0" kern="1200" dirty="0">
                <a:solidFill>
                  <a:schemeClr val="tx1"/>
                </a:solidFill>
                <a:effectLst/>
                <a:latin typeface="+mn-lt"/>
                <a:ea typeface="+mn-ea"/>
                <a:cs typeface="+mn-cs"/>
              </a:rPr>
              <a:t>透過參數共享降低計算成本；</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err="1">
                <a:solidFill>
                  <a:schemeClr val="tx1"/>
                </a:solidFill>
                <a:effectLst/>
                <a:latin typeface="+mn-lt"/>
                <a:ea typeface="+mn-ea"/>
                <a:cs typeface="+mn-cs"/>
              </a:rPr>
              <a:t>RoBERTa</a:t>
            </a:r>
            <a:r>
              <a:rPr lang="zh-TW" altLang="en-US" sz="1200" b="0" kern="1200" dirty="0">
                <a:solidFill>
                  <a:schemeClr val="tx1"/>
                </a:solidFill>
                <a:effectLst/>
                <a:latin typeface="+mn-lt"/>
                <a:ea typeface="+mn-ea"/>
                <a:cs typeface="+mn-cs"/>
              </a:rPr>
              <a:t>優化預訓練策略，提升泛化能力；</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Multilingual BERT</a:t>
            </a:r>
            <a:r>
              <a:rPr lang="zh-TW" altLang="en-US" sz="1200" b="0" kern="1200" dirty="0">
                <a:solidFill>
                  <a:schemeClr val="tx1"/>
                </a:solidFill>
                <a:effectLst/>
                <a:latin typeface="+mn-lt"/>
                <a:ea typeface="+mn-ea"/>
                <a:cs typeface="+mn-cs"/>
              </a:rPr>
              <a:t>支援多語言任務；</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err="1">
                <a:solidFill>
                  <a:schemeClr val="tx1"/>
                </a:solidFill>
                <a:effectLst/>
                <a:latin typeface="+mn-lt"/>
                <a:ea typeface="+mn-ea"/>
                <a:cs typeface="+mn-cs"/>
              </a:rPr>
              <a:t>DistilBERT</a:t>
            </a:r>
            <a:r>
              <a:rPr lang="zh-TW" altLang="en-US" sz="1200" b="0" kern="1200" dirty="0">
                <a:solidFill>
                  <a:schemeClr val="tx1"/>
                </a:solidFill>
                <a:effectLst/>
                <a:latin typeface="+mn-lt"/>
                <a:ea typeface="+mn-ea"/>
                <a:cs typeface="+mn-cs"/>
              </a:rPr>
              <a:t>壓縮模型，適合資源受限環境。</a:t>
            </a:r>
            <a:endParaRPr lang="en-US" altLang="zh-TW" sz="1200" b="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B0A96B2A-161A-4801-A1FE-A8BA52F9D9DF}" type="slidenum">
              <a:rPr lang="zh-TW" altLang="en-US" smtClean="0"/>
              <a:t>12</a:t>
            </a:fld>
            <a:endParaRPr lang="zh-TW" altLang="en-US"/>
          </a:p>
        </p:txBody>
      </p:sp>
    </p:spTree>
    <p:extLst>
      <p:ext uri="{BB962C8B-B14F-4D97-AF65-F5344CB8AC3E}">
        <p14:creationId xmlns:p14="http://schemas.microsoft.com/office/powerpoint/2010/main" val="399184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語意分析技術從基於規則的詞典演進至機器學習，再到深度學習與現代</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的語境理解與生成能力顯著提升情感分類準確性，但在地化語境與專業術語理解仍有限制。</a:t>
            </a:r>
            <a:endParaRPr lang="en-US" altLang="zh-TW" sz="1200" b="0" kern="1200" dirty="0">
              <a:solidFill>
                <a:schemeClr val="tx1"/>
              </a:solidFill>
              <a:effectLst/>
              <a:latin typeface="+mn-lt"/>
              <a:ea typeface="+mn-ea"/>
              <a:cs typeface="+mn-cs"/>
            </a:endParaRPr>
          </a:p>
          <a:p>
            <a:endParaRPr lang="en-US" altLang="zh-TW"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13</a:t>
            </a:fld>
            <a:endParaRPr lang="zh-TW" altLang="en-US"/>
          </a:p>
        </p:txBody>
      </p:sp>
    </p:spTree>
    <p:extLst>
      <p:ext uri="{BB962C8B-B14F-4D97-AF65-F5344CB8AC3E}">
        <p14:creationId xmlns:p14="http://schemas.microsoft.com/office/powerpoint/2010/main" val="130000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資料不平衡、語境不足與高計算成本是主要挑戰，解決方案包括資料增生與優化</a:t>
            </a:r>
            <a:r>
              <a:rPr lang="en-US" altLang="zh-TW" sz="1200" b="0" kern="1200" dirty="0">
                <a:solidFill>
                  <a:schemeClr val="tx1"/>
                </a:solidFill>
                <a:effectLst/>
                <a:latin typeface="+mn-lt"/>
                <a:ea typeface="+mn-ea"/>
                <a:cs typeface="+mn-cs"/>
              </a:rPr>
              <a:t>Transformer</a:t>
            </a:r>
            <a:r>
              <a:rPr lang="zh-TW" altLang="en-US" sz="1200" b="0" kern="1200" dirty="0">
                <a:solidFill>
                  <a:schemeClr val="tx1"/>
                </a:solidFill>
                <a:effectLst/>
                <a:latin typeface="+mn-lt"/>
                <a:ea typeface="+mn-ea"/>
                <a:cs typeface="+mn-cs"/>
              </a:rPr>
              <a:t>架構，</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Islam</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2024</a:t>
            </a:r>
            <a:r>
              <a:rPr lang="zh-TW" altLang="en-US" sz="1200" b="0" kern="1200" dirty="0">
                <a:solidFill>
                  <a:schemeClr val="tx1"/>
                </a:solidFill>
                <a:effectLst/>
                <a:latin typeface="+mn-lt"/>
                <a:ea typeface="+mn-ea"/>
                <a:cs typeface="+mn-cs"/>
              </a:rPr>
              <a:t>）提出混合模型提升分類準確性，但特定領域應用需驗證。</a:t>
            </a:r>
          </a:p>
          <a:p>
            <a:r>
              <a:rPr lang="zh-TW" altLang="en-US" dirty="0">
                <a:latin typeface="Arial" panose="020B0604020202020204" pitchFamily="34" charset="0"/>
                <a:ea typeface="微軟正黑體" panose="020B0604030504040204" pitchFamily="34" charset="-120"/>
                <a:cs typeface="Arial" panose="020B0604020202020204" pitchFamily="34" charset="0"/>
              </a:rPr>
              <a:t>這些挑戰與本研究聚焦的露營評論資料不平衡問題高度相關，為本研究利用 </a:t>
            </a:r>
            <a:r>
              <a:rPr lang="en-US" altLang="zh-TW" dirty="0">
                <a:latin typeface="Arial" panose="020B0604020202020204" pitchFamily="34" charset="0"/>
                <a:ea typeface="微軟正黑體" panose="020B0604030504040204" pitchFamily="34" charset="-120"/>
                <a:cs typeface="Arial" panose="020B0604020202020204" pitchFamily="34" charset="0"/>
              </a:rPr>
              <a:t>LLM </a:t>
            </a:r>
            <a:r>
              <a:rPr lang="zh-TW" altLang="en-US" dirty="0">
                <a:latin typeface="Arial" panose="020B0604020202020204" pitchFamily="34" charset="0"/>
                <a:ea typeface="微軟正黑體" panose="020B0604030504040204" pitchFamily="34" charset="-120"/>
                <a:cs typeface="Arial" panose="020B0604020202020204" pitchFamily="34" charset="0"/>
              </a:rPr>
              <a:t>進行資料增生提供了理論基礎。</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14</a:t>
            </a:fld>
            <a:endParaRPr lang="zh-TW" altLang="en-US"/>
          </a:p>
        </p:txBody>
      </p:sp>
    </p:spTree>
    <p:extLst>
      <p:ext uri="{BB962C8B-B14F-4D97-AF65-F5344CB8AC3E}">
        <p14:creationId xmlns:p14="http://schemas.microsoft.com/office/powerpoint/2010/main" val="1680192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kern="1200" dirty="0">
                <a:solidFill>
                  <a:schemeClr val="tx1"/>
                </a:solidFill>
                <a:effectLst/>
                <a:latin typeface="+mn-lt"/>
                <a:ea typeface="+mn-ea"/>
                <a:cs typeface="+mn-cs"/>
              </a:rPr>
              <a:t>Shaikh</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2023</a:t>
            </a:r>
            <a:r>
              <a:rPr lang="zh-TW" altLang="en-US" sz="1200" b="0" kern="1200" dirty="0">
                <a:solidFill>
                  <a:schemeClr val="tx1"/>
                </a:solidFill>
                <a:effectLst/>
                <a:latin typeface="+mn-lt"/>
                <a:ea typeface="+mn-ea"/>
                <a:cs typeface="+mn-cs"/>
              </a:rPr>
              <a:t>）展示</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在學生反饋分析的實用性，</a:t>
            </a:r>
            <a:endParaRPr lang="en-US" altLang="zh-TW" sz="1200" b="0" kern="1200" dirty="0">
              <a:solidFill>
                <a:schemeClr val="tx1"/>
              </a:solidFill>
              <a:effectLst/>
              <a:latin typeface="+mn-lt"/>
              <a:ea typeface="+mn-ea"/>
              <a:cs typeface="+mn-cs"/>
            </a:endParaRPr>
          </a:p>
          <a:p>
            <a:r>
              <a:rPr lang="en-US" altLang="zh-TW" sz="1200" b="0" kern="1200" dirty="0">
                <a:solidFill>
                  <a:schemeClr val="tx1"/>
                </a:solidFill>
                <a:effectLst/>
                <a:latin typeface="+mn-lt"/>
                <a:ea typeface="+mn-ea"/>
                <a:cs typeface="+mn-cs"/>
              </a:rPr>
              <a:t>Gupta</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2024</a:t>
            </a:r>
            <a:r>
              <a:rPr lang="zh-TW" altLang="en-US" sz="1200" b="0" kern="1200" dirty="0">
                <a:solidFill>
                  <a:schemeClr val="tx1"/>
                </a:solidFill>
                <a:effectLst/>
                <a:latin typeface="+mn-lt"/>
                <a:ea typeface="+mn-ea"/>
                <a:cs typeface="+mn-cs"/>
              </a:rPr>
              <a:t>）則證實</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緩解社交媒體評論的資料不平衡問題。</a:t>
            </a:r>
            <a:endParaRPr lang="en-US" altLang="zh-TW" sz="1200" b="0" kern="1200" dirty="0">
              <a:solidFill>
                <a:schemeClr val="tx1"/>
              </a:solidFill>
              <a:effectLst/>
              <a:latin typeface="+mn-lt"/>
              <a:ea typeface="+mn-ea"/>
              <a:cs typeface="+mn-cs"/>
            </a:endParaRPr>
          </a:p>
          <a:p>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這些研究啟發本研究利用</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生成負向與中立露營評論，並結合</a:t>
            </a:r>
            <a:r>
              <a:rPr lang="en-US" altLang="zh-TW" sz="1200" b="0" kern="1200" dirty="0">
                <a:solidFill>
                  <a:schemeClr val="tx1"/>
                </a:solidFill>
                <a:effectLst/>
                <a:latin typeface="+mn-lt"/>
                <a:ea typeface="+mn-ea"/>
                <a:cs typeface="+mn-cs"/>
              </a:rPr>
              <a:t>ESG</a:t>
            </a:r>
            <a:r>
              <a:rPr lang="zh-TW" altLang="en-US" sz="1200" b="0" kern="1200" dirty="0">
                <a:solidFill>
                  <a:schemeClr val="tx1"/>
                </a:solidFill>
                <a:effectLst/>
                <a:latin typeface="+mn-lt"/>
                <a:ea typeface="+mn-ea"/>
                <a:cs typeface="+mn-cs"/>
              </a:rPr>
              <a:t>建議，提升在地化應用效果。</a:t>
            </a: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15</a:t>
            </a:fld>
            <a:endParaRPr lang="zh-TW" altLang="en-US"/>
          </a:p>
        </p:txBody>
      </p:sp>
    </p:spTree>
    <p:extLst>
      <p:ext uri="{BB962C8B-B14F-4D97-AF65-F5344CB8AC3E}">
        <p14:creationId xmlns:p14="http://schemas.microsoft.com/office/powerpoint/2010/main" val="1481439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本章節主要敘述本研究所使用的架構設計、資料蒐集與前處理、模型訓練和模型 評估指標等。此章節將分為五個部分：第一部分是整體研究架構，介紹整體實驗流程； 第二部分是實驗所需的資料集蒐集；第三部分是資料預處理，包括資料清理、斷詞、 移除停用字等；第四部分是模型訓練建置，介紹本研究所使用的模型以及參數；第五 部分則是介紹評估模型的指標。 </a:t>
            </a:r>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16</a:t>
            </a:fld>
            <a:endParaRPr lang="zh-TW" altLang="en-US"/>
          </a:p>
        </p:txBody>
      </p:sp>
    </p:spTree>
    <p:extLst>
      <p:ext uri="{BB962C8B-B14F-4D97-AF65-F5344CB8AC3E}">
        <p14:creationId xmlns:p14="http://schemas.microsoft.com/office/powerpoint/2010/main" val="3862010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本研究分三階段：第一階段蒐集</a:t>
            </a:r>
            <a:r>
              <a:rPr lang="en-US" altLang="zh-TW" sz="1200" b="0" kern="1200" dirty="0">
                <a:solidFill>
                  <a:schemeClr val="tx1"/>
                </a:solidFill>
                <a:effectLst/>
                <a:latin typeface="+mn-lt"/>
                <a:ea typeface="+mn-ea"/>
                <a:cs typeface="+mn-cs"/>
              </a:rPr>
              <a:t>2018</a:t>
            </a:r>
            <a:r>
              <a:rPr lang="zh-TW" altLang="en-US" sz="1200" b="0" kern="1200" dirty="0">
                <a:solidFill>
                  <a:schemeClr val="tx1"/>
                </a:solidFill>
                <a:effectLst/>
                <a:latin typeface="+mn-lt"/>
                <a:ea typeface="+mn-ea"/>
                <a:cs typeface="+mn-cs"/>
              </a:rPr>
              <a:t>至</a:t>
            </a:r>
            <a:r>
              <a:rPr lang="en-US" altLang="zh-TW" sz="1200" b="0" kern="1200" dirty="0">
                <a:solidFill>
                  <a:schemeClr val="tx1"/>
                </a:solidFill>
                <a:effectLst/>
                <a:latin typeface="+mn-lt"/>
                <a:ea typeface="+mn-ea"/>
                <a:cs typeface="+mn-cs"/>
              </a:rPr>
              <a:t>2024</a:t>
            </a:r>
            <a:r>
              <a:rPr lang="zh-TW" altLang="en-US" sz="1200" b="0" kern="1200" dirty="0">
                <a:solidFill>
                  <a:schemeClr val="tx1"/>
                </a:solidFill>
                <a:effectLst/>
                <a:latin typeface="+mn-lt"/>
                <a:ea typeface="+mn-ea"/>
                <a:cs typeface="+mn-cs"/>
              </a:rPr>
              <a:t>年</a:t>
            </a:r>
            <a:r>
              <a:rPr lang="en-US" altLang="zh-TW" sz="1200" b="0" kern="1200" dirty="0">
                <a:solidFill>
                  <a:schemeClr val="tx1"/>
                </a:solidFill>
                <a:effectLst/>
                <a:latin typeface="+mn-lt"/>
                <a:ea typeface="+mn-ea"/>
                <a:cs typeface="+mn-cs"/>
              </a:rPr>
              <a:t>Google</a:t>
            </a:r>
            <a:r>
              <a:rPr lang="zh-TW" altLang="en-US" sz="1200" b="0" kern="1200" dirty="0">
                <a:solidFill>
                  <a:schemeClr val="tx1"/>
                </a:solidFill>
                <a:effectLst/>
                <a:latin typeface="+mn-lt"/>
                <a:ea typeface="+mn-ea"/>
                <a:cs typeface="+mn-cs"/>
              </a:rPr>
              <a:t>評論並前處理；</a:t>
            </a:r>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第二階段進行兩項實驗，實驗一使用原始資料集，實驗二透過四種</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增生資料，訓練五種深度學習模型並比較效能；</a:t>
            </a:r>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第三階段選取懶人露營實驗二的最佳模型，建置</a:t>
            </a:r>
            <a:r>
              <a:rPr lang="en-US" altLang="zh-TW" sz="1200" b="0" kern="1200" dirty="0">
                <a:solidFill>
                  <a:schemeClr val="tx1"/>
                </a:solidFill>
                <a:effectLst/>
                <a:latin typeface="+mn-lt"/>
                <a:ea typeface="+mn-ea"/>
                <a:cs typeface="+mn-cs"/>
              </a:rPr>
              <a:t>ESG</a:t>
            </a:r>
            <a:r>
              <a:rPr lang="zh-TW" altLang="en-US" sz="1200" b="0" kern="1200" dirty="0">
                <a:solidFill>
                  <a:schemeClr val="tx1"/>
                </a:solidFill>
                <a:effectLst/>
                <a:latin typeface="+mn-lt"/>
                <a:ea typeface="+mn-ea"/>
                <a:cs typeface="+mn-cs"/>
              </a:rPr>
              <a:t>導向的評論管理系統，助業者改善服務與實現永續經營。</a:t>
            </a: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17</a:t>
            </a:fld>
            <a:endParaRPr lang="zh-TW" altLang="en-US"/>
          </a:p>
        </p:txBody>
      </p:sp>
    </p:spTree>
    <p:extLst>
      <p:ext uri="{BB962C8B-B14F-4D97-AF65-F5344CB8AC3E}">
        <p14:creationId xmlns:p14="http://schemas.microsoft.com/office/powerpoint/2010/main" val="11283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資料來自</a:t>
            </a:r>
            <a:r>
              <a:rPr lang="en-US" altLang="zh-TW" sz="1200" b="0" kern="1200" dirty="0">
                <a:solidFill>
                  <a:schemeClr val="tx1"/>
                </a:solidFill>
                <a:effectLst/>
                <a:latin typeface="+mn-lt"/>
                <a:ea typeface="+mn-ea"/>
                <a:cs typeface="+mn-cs"/>
              </a:rPr>
              <a:t>Google Maps</a:t>
            </a:r>
            <a:r>
              <a:rPr lang="zh-TW" altLang="en-US" sz="1200" b="0" kern="1200" dirty="0">
                <a:solidFill>
                  <a:schemeClr val="tx1"/>
                </a:solidFill>
                <a:effectLst/>
                <a:latin typeface="+mn-lt"/>
                <a:ea typeface="+mn-ea"/>
                <a:cs typeface="+mn-cs"/>
              </a:rPr>
              <a:t>的傳統露營與懶人露營評論，使用</a:t>
            </a:r>
            <a:r>
              <a:rPr lang="en-US" altLang="zh-TW" sz="1200" b="0" kern="1200" dirty="0">
                <a:solidFill>
                  <a:schemeClr val="tx1"/>
                </a:solidFill>
                <a:effectLst/>
                <a:latin typeface="+mn-lt"/>
                <a:ea typeface="+mn-ea"/>
                <a:cs typeface="+mn-cs"/>
              </a:rPr>
              <a:t>Python</a:t>
            </a:r>
            <a:r>
              <a:rPr lang="zh-TW" altLang="en-US" sz="1200" b="0" kern="1200" dirty="0">
                <a:solidFill>
                  <a:schemeClr val="tx1"/>
                </a:solidFill>
                <a:effectLst/>
                <a:latin typeface="+mn-lt"/>
                <a:ea typeface="+mn-ea"/>
                <a:cs typeface="+mn-cs"/>
              </a:rPr>
              <a:t>的</a:t>
            </a:r>
            <a:r>
              <a:rPr lang="en-US" altLang="zh-TW" sz="1200" b="0" kern="1200" dirty="0">
                <a:solidFill>
                  <a:schemeClr val="tx1"/>
                </a:solidFill>
                <a:effectLst/>
                <a:latin typeface="+mn-lt"/>
                <a:ea typeface="+mn-ea"/>
                <a:cs typeface="+mn-cs"/>
              </a:rPr>
              <a:t>Selenium</a:t>
            </a:r>
            <a:r>
              <a:rPr lang="zh-TW" altLang="en-US" sz="1200" b="0" kern="1200" dirty="0">
                <a:solidFill>
                  <a:schemeClr val="tx1"/>
                </a:solidFill>
                <a:effectLst/>
                <a:latin typeface="+mn-lt"/>
                <a:ea typeface="+mn-ea"/>
                <a:cs typeface="+mn-cs"/>
              </a:rPr>
              <a:t>套件爬取，包含評論內容、星等與發布時間。</a:t>
            </a: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18</a:t>
            </a:fld>
            <a:endParaRPr lang="zh-TW" altLang="en-US"/>
          </a:p>
        </p:txBody>
      </p:sp>
    </p:spTree>
    <p:extLst>
      <p:ext uri="{BB962C8B-B14F-4D97-AF65-F5344CB8AC3E}">
        <p14:creationId xmlns:p14="http://schemas.microsoft.com/office/powerpoint/2010/main" val="3222962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資料前處理分五步：</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首先移除非中文與超過</a:t>
            </a:r>
            <a:r>
              <a:rPr lang="en-US" altLang="zh-TW" sz="1200" b="0" kern="1200" dirty="0">
                <a:solidFill>
                  <a:schemeClr val="tx1"/>
                </a:solidFill>
                <a:effectLst/>
                <a:latin typeface="+mn-lt"/>
                <a:ea typeface="+mn-ea"/>
                <a:cs typeface="+mn-cs"/>
              </a:rPr>
              <a:t>510</a:t>
            </a:r>
            <a:r>
              <a:rPr lang="zh-TW" altLang="en-US" sz="1200" b="0" kern="1200" dirty="0">
                <a:solidFill>
                  <a:schemeClr val="tx1"/>
                </a:solidFill>
                <a:effectLst/>
                <a:latin typeface="+mn-lt"/>
                <a:ea typeface="+mn-ea"/>
                <a:cs typeface="+mn-cs"/>
              </a:rPr>
              <a:t>字的評論，以符合模型長度限制；</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其次刪除商家行銷活動的相關評論，例如「打卡送」等行銷字眼的評論，確保真實性；</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第三使用 </a:t>
            </a:r>
            <a:r>
              <a:rPr lang="en-US" altLang="zh-TW" sz="1200" b="0" kern="1200" dirty="0" err="1">
                <a:solidFill>
                  <a:schemeClr val="tx1"/>
                </a:solidFill>
                <a:effectLst/>
                <a:latin typeface="+mn-lt"/>
                <a:ea typeface="+mn-ea"/>
                <a:cs typeface="+mn-cs"/>
              </a:rPr>
              <a:t>jieba</a:t>
            </a:r>
            <a:r>
              <a:rPr lang="zh-TW" altLang="en-US" sz="1200" b="0" kern="1200" dirty="0">
                <a:solidFill>
                  <a:schemeClr val="tx1"/>
                </a:solidFill>
                <a:effectLst/>
                <a:latin typeface="+mn-lt"/>
                <a:ea typeface="+mn-ea"/>
                <a:cs typeface="+mn-cs"/>
              </a:rPr>
              <a:t> 做斷詞並移除停用詞；</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第四依星等分類情緒（</a:t>
            </a:r>
            <a:r>
              <a:rPr lang="en-US" altLang="zh-TW" sz="1200" b="0" kern="1200" dirty="0">
                <a:solidFill>
                  <a:schemeClr val="tx1"/>
                </a:solidFill>
                <a:effectLst/>
                <a:latin typeface="+mn-lt"/>
                <a:ea typeface="+mn-ea"/>
                <a:cs typeface="+mn-cs"/>
              </a:rPr>
              <a:t>1-2</a:t>
            </a:r>
            <a:r>
              <a:rPr lang="zh-TW" altLang="en-US" sz="1200" b="0" kern="1200" dirty="0">
                <a:solidFill>
                  <a:schemeClr val="tx1"/>
                </a:solidFill>
                <a:effectLst/>
                <a:latin typeface="+mn-lt"/>
                <a:ea typeface="+mn-ea"/>
                <a:cs typeface="+mn-cs"/>
              </a:rPr>
              <a:t>星負向，</a:t>
            </a:r>
            <a:r>
              <a:rPr lang="en-US" altLang="zh-TW" sz="1200" b="0" kern="1200" dirty="0">
                <a:solidFill>
                  <a:schemeClr val="tx1"/>
                </a:solidFill>
                <a:effectLst/>
                <a:latin typeface="+mn-lt"/>
                <a:ea typeface="+mn-ea"/>
                <a:cs typeface="+mn-cs"/>
              </a:rPr>
              <a:t>3</a:t>
            </a:r>
            <a:r>
              <a:rPr lang="zh-TW" altLang="en-US" sz="1200" b="0" kern="1200" dirty="0">
                <a:solidFill>
                  <a:schemeClr val="tx1"/>
                </a:solidFill>
                <a:effectLst/>
                <a:latin typeface="+mn-lt"/>
                <a:ea typeface="+mn-ea"/>
                <a:cs typeface="+mn-cs"/>
              </a:rPr>
              <a:t>星中立，</a:t>
            </a:r>
            <a:r>
              <a:rPr lang="en-US" altLang="zh-TW" sz="1200" b="0" kern="1200" dirty="0">
                <a:solidFill>
                  <a:schemeClr val="tx1"/>
                </a:solidFill>
                <a:effectLst/>
                <a:latin typeface="+mn-lt"/>
                <a:ea typeface="+mn-ea"/>
                <a:cs typeface="+mn-cs"/>
              </a:rPr>
              <a:t>4-5</a:t>
            </a:r>
            <a:r>
              <a:rPr lang="zh-TW" altLang="en-US" sz="1200" b="0" kern="1200" dirty="0">
                <a:solidFill>
                  <a:schemeClr val="tx1"/>
                </a:solidFill>
                <a:effectLst/>
                <a:latin typeface="+mn-lt"/>
                <a:ea typeface="+mn-ea"/>
                <a:cs typeface="+mn-cs"/>
              </a:rPr>
              <a:t>星正向）；</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最後按</a:t>
            </a:r>
            <a:r>
              <a:rPr lang="en-US" altLang="zh-TW" sz="1200" b="0" kern="1200" dirty="0">
                <a:solidFill>
                  <a:schemeClr val="tx1"/>
                </a:solidFill>
                <a:effectLst/>
                <a:latin typeface="+mn-lt"/>
                <a:ea typeface="+mn-ea"/>
                <a:cs typeface="+mn-cs"/>
              </a:rPr>
              <a:t>80%</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10%</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10%</a:t>
            </a:r>
            <a:r>
              <a:rPr lang="zh-TW" altLang="en-US" sz="1200" b="0" kern="1200" dirty="0">
                <a:solidFill>
                  <a:schemeClr val="tx1"/>
                </a:solidFill>
                <a:effectLst/>
                <a:latin typeface="+mn-lt"/>
                <a:ea typeface="+mn-ea"/>
                <a:cs typeface="+mn-cs"/>
              </a:rPr>
              <a:t>比例分割訓練、驗證與測試集。</a:t>
            </a:r>
          </a:p>
          <a:p>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19</a:t>
            </a:fld>
            <a:endParaRPr lang="zh-TW" altLang="en-US"/>
          </a:p>
        </p:txBody>
      </p:sp>
    </p:spTree>
    <p:extLst>
      <p:ext uri="{BB962C8B-B14F-4D97-AF65-F5344CB8AC3E}">
        <p14:creationId xmlns:p14="http://schemas.microsoft.com/office/powerpoint/2010/main" val="4018640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本研究一共蒐集</a:t>
            </a:r>
            <a:r>
              <a:rPr lang="en-US" altLang="zh-TW" sz="1200" b="0" kern="1200" dirty="0">
                <a:solidFill>
                  <a:schemeClr val="tx1"/>
                </a:solidFill>
                <a:effectLst/>
                <a:latin typeface="+mn-lt"/>
                <a:ea typeface="+mn-ea"/>
                <a:cs typeface="+mn-cs"/>
              </a:rPr>
              <a:t>7035</a:t>
            </a:r>
            <a:r>
              <a:rPr lang="zh-TW" altLang="en-US" sz="1200" b="0" kern="1200" dirty="0">
                <a:solidFill>
                  <a:schemeClr val="tx1"/>
                </a:solidFill>
                <a:effectLst/>
                <a:latin typeface="+mn-lt"/>
                <a:ea typeface="+mn-ea"/>
                <a:cs typeface="+mn-cs"/>
              </a:rPr>
              <a:t>筆傳統露營評論與</a:t>
            </a:r>
            <a:r>
              <a:rPr lang="en-US" altLang="zh-TW" sz="1200" b="0" kern="1200" dirty="0">
                <a:solidFill>
                  <a:schemeClr val="tx1"/>
                </a:solidFill>
                <a:effectLst/>
                <a:latin typeface="+mn-lt"/>
                <a:ea typeface="+mn-ea"/>
                <a:cs typeface="+mn-cs"/>
              </a:rPr>
              <a:t>6358</a:t>
            </a:r>
            <a:r>
              <a:rPr lang="zh-TW" altLang="en-US" sz="1200" b="0" kern="1200" dirty="0">
                <a:solidFill>
                  <a:schemeClr val="tx1"/>
                </a:solidFill>
                <a:effectLst/>
                <a:latin typeface="+mn-lt"/>
                <a:ea typeface="+mn-ea"/>
                <a:cs typeface="+mn-cs"/>
              </a:rPr>
              <a:t>筆懶人露營評論</a:t>
            </a:r>
            <a:endParaRPr lang="zh-TW" altLang="en-US" dirty="0"/>
          </a:p>
        </p:txBody>
      </p:sp>
      <p:sp>
        <p:nvSpPr>
          <p:cNvPr id="4" name="投影片編號版面配置區 3"/>
          <p:cNvSpPr>
            <a:spLocks noGrp="1"/>
          </p:cNvSpPr>
          <p:nvPr>
            <p:ph type="sldNum" sz="quarter" idx="5"/>
          </p:nvPr>
        </p:nvSpPr>
        <p:spPr/>
        <p:txBody>
          <a:bodyPr/>
          <a:lstStyle/>
          <a:p>
            <a:fld id="{B0A96B2A-161A-4801-A1FE-A8BA52F9D9DF}" type="slidenum">
              <a:rPr lang="zh-TW" altLang="en-US" smtClean="0"/>
              <a:t>20</a:t>
            </a:fld>
            <a:endParaRPr lang="zh-TW" altLang="en-US"/>
          </a:p>
        </p:txBody>
      </p:sp>
    </p:spTree>
    <p:extLst>
      <p:ext uri="{BB962C8B-B14F-4D97-AF65-F5344CB8AC3E}">
        <p14:creationId xmlns:p14="http://schemas.microsoft.com/office/powerpoint/2010/main" val="18464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我的報告分為五個部分：首先是緒論，接著是文獻回顧；第三是研究方法；再來是實驗結果與討論；最後是結論與未來展望。</a:t>
            </a:r>
          </a:p>
        </p:txBody>
      </p:sp>
      <p:sp>
        <p:nvSpPr>
          <p:cNvPr id="4" name="投影片編號版面配置區 3"/>
          <p:cNvSpPr>
            <a:spLocks noGrp="1"/>
          </p:cNvSpPr>
          <p:nvPr>
            <p:ph type="sldNum" sz="quarter" idx="5"/>
          </p:nvPr>
        </p:nvSpPr>
        <p:spPr/>
        <p:txBody>
          <a:bodyPr/>
          <a:lstStyle/>
          <a:p>
            <a:fld id="{B0A96B2A-161A-4801-A1FE-A8BA52F9D9DF}" type="slidenum">
              <a:rPr lang="zh-TW" altLang="en-US" smtClean="0"/>
              <a:t>2</a:t>
            </a:fld>
            <a:endParaRPr lang="zh-TW" altLang="en-US"/>
          </a:p>
        </p:txBody>
      </p:sp>
    </p:spTree>
    <p:extLst>
      <p:ext uri="{BB962C8B-B14F-4D97-AF65-F5344CB8AC3E}">
        <p14:creationId xmlns:p14="http://schemas.microsoft.com/office/powerpoint/2010/main" val="4055602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為解決資料不平衡，實驗二使用四種</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增生中立與負向評論。</a:t>
            </a:r>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透過提示工程設計精確的</a:t>
            </a:r>
            <a:r>
              <a:rPr lang="en-US" altLang="zh-TW" sz="1200" b="0" kern="1200" dirty="0">
                <a:solidFill>
                  <a:schemeClr val="tx1"/>
                </a:solidFill>
                <a:effectLst/>
                <a:latin typeface="+mn-lt"/>
                <a:ea typeface="+mn-ea"/>
                <a:cs typeface="+mn-cs"/>
              </a:rPr>
              <a:t>prompt</a:t>
            </a:r>
            <a:r>
              <a:rPr lang="zh-TW" altLang="en-US" sz="1200" b="0" kern="1200" dirty="0">
                <a:solidFill>
                  <a:schemeClr val="tx1"/>
                </a:solidFill>
                <a:effectLst/>
                <a:latin typeface="+mn-lt"/>
                <a:ea typeface="+mn-ea"/>
                <a:cs typeface="+mn-cs"/>
              </a:rPr>
              <a:t>，規範生成內容，</a:t>
            </a:r>
            <a:r>
              <a:rPr lang="zh-TW" altLang="en-US" dirty="0"/>
              <a:t>避免無關或發散的輸出</a:t>
            </a:r>
            <a:r>
              <a:rPr lang="zh-TW" altLang="en-US" sz="1200" b="0" kern="1200" dirty="0">
                <a:solidFill>
                  <a:schemeClr val="tx1"/>
                </a:solidFill>
                <a:effectLst/>
                <a:latin typeface="+mn-lt"/>
                <a:ea typeface="+mn-ea"/>
                <a:cs typeface="+mn-cs"/>
              </a:rPr>
              <a:t>，確保評論真實且符合研究需求。</a:t>
            </a:r>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若生成不符合規範，則重新請求，直到達到所需數量。此流程有效提升資料集平衡性與模型訓練效果。</a:t>
            </a:r>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21</a:t>
            </a:fld>
            <a:endParaRPr lang="zh-TW" altLang="en-US"/>
          </a:p>
        </p:txBody>
      </p:sp>
    </p:spTree>
    <p:extLst>
      <p:ext uri="{BB962C8B-B14F-4D97-AF65-F5344CB8AC3E}">
        <p14:creationId xmlns:p14="http://schemas.microsoft.com/office/powerpoint/2010/main" val="3151967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dirty="0"/>
              <a:t>本研究將原始資料集中中立與負向評論輸入模型，生成相似內容。</a:t>
            </a:r>
            <a:endParaRPr lang="en-US" altLang="zh-TW" dirty="0"/>
          </a:p>
          <a:p>
            <a:pPr rtl="0"/>
            <a:r>
              <a:rPr lang="zh-TW" altLang="en-US" dirty="0"/>
              <a:t>若模型回應「無法生成」，則重新請求生成，直到產出符合規範的評論為止。</a:t>
            </a:r>
            <a:endParaRPr lang="en-US" altLang="zh-TW" dirty="0"/>
          </a:p>
          <a:p>
            <a:pPr rtl="0"/>
            <a:r>
              <a:rPr lang="zh-TW" altLang="en-US" dirty="0"/>
              <a:t>此流程持續進行，直至達到所需評論數量，確保資料集的完整性與平衡性。</a:t>
            </a:r>
            <a:endParaRPr lang="en-US" altLang="zh-TW"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22</a:t>
            </a:fld>
            <a:endParaRPr lang="zh-TW" altLang="en-US"/>
          </a:p>
        </p:txBody>
      </p:sp>
    </p:spTree>
    <p:extLst>
      <p:ext uri="{BB962C8B-B14F-4D97-AF65-F5344CB8AC3E}">
        <p14:creationId xmlns:p14="http://schemas.microsoft.com/office/powerpoint/2010/main" val="2852751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本研究訓練五種模型：</a:t>
            </a:r>
            <a:r>
              <a:rPr lang="en-US" altLang="zh-TW" sz="1200" b="0" kern="1200" dirty="0">
                <a:solidFill>
                  <a:schemeClr val="tx1"/>
                </a:solidFill>
                <a:effectLst/>
                <a:latin typeface="+mn-lt"/>
                <a:ea typeface="+mn-ea"/>
                <a:cs typeface="+mn-cs"/>
              </a:rPr>
              <a:t>BERT</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ALBERT</a:t>
            </a:r>
            <a:r>
              <a:rPr lang="zh-TW" altLang="en-US" sz="1200" b="0" kern="1200" dirty="0">
                <a:solidFill>
                  <a:schemeClr val="tx1"/>
                </a:solidFill>
                <a:effectLst/>
                <a:latin typeface="+mn-lt"/>
                <a:ea typeface="+mn-ea"/>
                <a:cs typeface="+mn-cs"/>
              </a:rPr>
              <a:t>、</a:t>
            </a:r>
            <a:r>
              <a:rPr lang="en-US" altLang="zh-TW" sz="1200" b="0" kern="1200" dirty="0" err="1">
                <a:solidFill>
                  <a:schemeClr val="tx1"/>
                </a:solidFill>
                <a:effectLst/>
                <a:latin typeface="+mn-lt"/>
                <a:ea typeface="+mn-ea"/>
                <a:cs typeface="+mn-cs"/>
              </a:rPr>
              <a:t>RoBERTa</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Multilingual BERT</a:t>
            </a:r>
            <a:r>
              <a:rPr lang="zh-TW" altLang="en-US" sz="1200" b="0" kern="1200" dirty="0">
                <a:solidFill>
                  <a:schemeClr val="tx1"/>
                </a:solidFill>
                <a:effectLst/>
                <a:latin typeface="+mn-lt"/>
                <a:ea typeface="+mn-ea"/>
                <a:cs typeface="+mn-cs"/>
              </a:rPr>
              <a:t>與</a:t>
            </a:r>
            <a:r>
              <a:rPr lang="en-US" altLang="zh-TW" sz="1200" b="0" kern="1200" dirty="0" err="1">
                <a:solidFill>
                  <a:schemeClr val="tx1"/>
                </a:solidFill>
                <a:effectLst/>
                <a:latin typeface="+mn-lt"/>
                <a:ea typeface="+mn-ea"/>
                <a:cs typeface="+mn-cs"/>
              </a:rPr>
              <a:t>DistilBERT</a:t>
            </a:r>
            <a:r>
              <a:rPr lang="zh-TW" altLang="en-US" sz="1200" b="0" kern="1200" dirty="0">
                <a:solidFill>
                  <a:schemeClr val="tx1"/>
                </a:solidFill>
                <a:effectLst/>
                <a:latin typeface="+mn-lt"/>
                <a:ea typeface="+mn-ea"/>
                <a:cs typeface="+mn-cs"/>
              </a:rPr>
              <a:t>。</a:t>
            </a:r>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實驗一分別以原始資料集訓練，實驗二以</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增生後的平衡資料集訓練，比較不同</a:t>
            </a:r>
            <a:r>
              <a:rPr lang="en-US" altLang="zh-TW" sz="1200" b="0" kern="1200" dirty="0">
                <a:solidFill>
                  <a:schemeClr val="tx1"/>
                </a:solidFill>
                <a:effectLst/>
                <a:latin typeface="+mn-lt"/>
                <a:ea typeface="+mn-ea"/>
                <a:cs typeface="+mn-cs"/>
              </a:rPr>
              <a:t>Batch Size</a:t>
            </a:r>
            <a:r>
              <a:rPr lang="zh-TW" altLang="en-US" sz="1200" b="0" kern="1200" dirty="0">
                <a:solidFill>
                  <a:schemeClr val="tx1"/>
                </a:solidFill>
                <a:effectLst/>
                <a:latin typeface="+mn-lt"/>
                <a:ea typeface="+mn-ea"/>
                <a:cs typeface="+mn-cs"/>
              </a:rPr>
              <a:t>的效能。</a:t>
            </a:r>
            <a:endParaRPr lang="en-US" altLang="zh-TW" sz="1200" b="0" kern="1200" dirty="0">
              <a:solidFill>
                <a:schemeClr val="tx1"/>
              </a:solidFill>
              <a:effectLst/>
              <a:latin typeface="+mn-lt"/>
              <a:ea typeface="+mn-ea"/>
              <a:cs typeface="+mn-cs"/>
            </a:endParaRPr>
          </a:p>
          <a:p>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B0A96B2A-161A-4801-A1FE-A8BA52F9D9DF}" type="slidenum">
              <a:rPr lang="zh-TW" altLang="en-US" smtClean="0"/>
              <a:t>23</a:t>
            </a:fld>
            <a:endParaRPr lang="zh-TW" altLang="en-US"/>
          </a:p>
        </p:txBody>
      </p:sp>
    </p:spTree>
    <p:extLst>
      <p:ext uri="{BB962C8B-B14F-4D97-AF65-F5344CB8AC3E}">
        <p14:creationId xmlns:p14="http://schemas.microsoft.com/office/powerpoint/2010/main" val="251128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本章將依序介紹本研究的實驗環境、模型參數設定、績效評估指標，以及實驗結 果的討論。</a:t>
            </a:r>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24</a:t>
            </a:fld>
            <a:endParaRPr lang="zh-TW" altLang="en-US"/>
          </a:p>
        </p:txBody>
      </p:sp>
    </p:spTree>
    <p:extLst>
      <p:ext uri="{BB962C8B-B14F-4D97-AF65-F5344CB8AC3E}">
        <p14:creationId xmlns:p14="http://schemas.microsoft.com/office/powerpoint/2010/main" val="62091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這是本研究所使用的實驗環境，供各位口委參考</a:t>
            </a:r>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a:p>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25</a:t>
            </a:fld>
            <a:endParaRPr lang="zh-TW" altLang="en-US"/>
          </a:p>
        </p:txBody>
      </p:sp>
    </p:spTree>
    <p:extLst>
      <p:ext uri="{BB962C8B-B14F-4D97-AF65-F5344CB8AC3E}">
        <p14:creationId xmlns:p14="http://schemas.microsoft.com/office/powerpoint/2010/main" val="2413271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模型的參數設定如下：</a:t>
            </a:r>
            <a:r>
              <a:rPr lang="en-US" altLang="zh-TW" sz="1200" b="0" kern="1200" dirty="0">
                <a:solidFill>
                  <a:schemeClr val="tx1"/>
                </a:solidFill>
                <a:effectLst/>
                <a:latin typeface="+mn-lt"/>
                <a:ea typeface="+mn-ea"/>
                <a:cs typeface="+mn-cs"/>
              </a:rPr>
              <a:t>Epoch</a:t>
            </a:r>
            <a:r>
              <a:rPr lang="zh-TW" altLang="en-US" sz="1200" b="0" kern="1200" dirty="0">
                <a:solidFill>
                  <a:schemeClr val="tx1"/>
                </a:solidFill>
                <a:effectLst/>
                <a:latin typeface="+mn-lt"/>
                <a:ea typeface="+mn-ea"/>
                <a:cs typeface="+mn-cs"/>
              </a:rPr>
              <a:t>為</a:t>
            </a:r>
            <a:r>
              <a:rPr lang="en-US" altLang="zh-TW" sz="1200" b="0" kern="1200" dirty="0">
                <a:solidFill>
                  <a:schemeClr val="tx1"/>
                </a:solidFill>
                <a:effectLst/>
                <a:latin typeface="+mn-lt"/>
                <a:ea typeface="+mn-ea"/>
                <a:cs typeface="+mn-cs"/>
              </a:rPr>
              <a:t>10</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Batch Size</a:t>
            </a:r>
            <a:r>
              <a:rPr lang="zh-TW" altLang="en-US" sz="1200" b="0" kern="1200" dirty="0">
                <a:solidFill>
                  <a:schemeClr val="tx1"/>
                </a:solidFill>
                <a:effectLst/>
                <a:latin typeface="+mn-lt"/>
                <a:ea typeface="+mn-ea"/>
                <a:cs typeface="+mn-cs"/>
              </a:rPr>
              <a:t>為</a:t>
            </a:r>
            <a:r>
              <a:rPr lang="en-US" altLang="zh-TW" sz="1200" b="0" kern="1200" dirty="0">
                <a:solidFill>
                  <a:schemeClr val="tx1"/>
                </a:solidFill>
                <a:effectLst/>
                <a:latin typeface="+mn-lt"/>
                <a:ea typeface="+mn-ea"/>
                <a:cs typeface="+mn-cs"/>
              </a:rPr>
              <a:t>8</a:t>
            </a:r>
            <a:r>
              <a:rPr lang="zh-TW" altLang="en-US" sz="1200" b="0" kern="1200" dirty="0">
                <a:solidFill>
                  <a:schemeClr val="tx1"/>
                </a:solidFill>
                <a:effectLst/>
                <a:latin typeface="+mn-lt"/>
                <a:ea typeface="+mn-ea"/>
                <a:cs typeface="+mn-cs"/>
              </a:rPr>
              <a:t>與</a:t>
            </a:r>
            <a:r>
              <a:rPr lang="en-US" altLang="zh-TW" sz="1200" b="0" kern="1200" dirty="0">
                <a:solidFill>
                  <a:schemeClr val="tx1"/>
                </a:solidFill>
                <a:effectLst/>
                <a:latin typeface="+mn-lt"/>
                <a:ea typeface="+mn-ea"/>
                <a:cs typeface="+mn-cs"/>
              </a:rPr>
              <a:t>16</a:t>
            </a:r>
            <a:r>
              <a:rPr lang="zh-TW" altLang="en-US" sz="1200" b="0" kern="1200" dirty="0">
                <a:solidFill>
                  <a:schemeClr val="tx1"/>
                </a:solidFill>
                <a:effectLst/>
                <a:latin typeface="+mn-lt"/>
                <a:ea typeface="+mn-ea"/>
                <a:cs typeface="+mn-cs"/>
              </a:rPr>
              <a:t>，學習率為</a:t>
            </a:r>
            <a:r>
              <a:rPr lang="en-US" altLang="zh-TW" sz="1200" b="0" kern="1200" dirty="0">
                <a:solidFill>
                  <a:schemeClr val="tx1"/>
                </a:solidFill>
                <a:effectLst/>
                <a:latin typeface="+mn-lt"/>
                <a:ea typeface="+mn-ea"/>
                <a:cs typeface="+mn-cs"/>
              </a:rPr>
              <a:t>2e-5</a:t>
            </a:r>
            <a:r>
              <a:rPr lang="zh-TW" altLang="en-US" sz="1200" b="0" kern="1200" dirty="0">
                <a:solidFill>
                  <a:schemeClr val="tx1"/>
                </a:solidFill>
                <a:effectLst/>
                <a:latin typeface="+mn-lt"/>
                <a:ea typeface="+mn-ea"/>
                <a:cs typeface="+mn-cs"/>
              </a:rPr>
              <a:t>。</a:t>
            </a:r>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這些參數透過試誤法優化，確保模型在訓練過程中達到最佳平衡，兼顧準確性與計算效率。</a:t>
            </a:r>
          </a:p>
          <a:p>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B0A96B2A-161A-4801-A1FE-A8BA52F9D9DF}" type="slidenum">
              <a:rPr lang="zh-TW" altLang="en-US" smtClean="0"/>
              <a:t>26</a:t>
            </a:fld>
            <a:endParaRPr lang="zh-TW" altLang="en-US"/>
          </a:p>
        </p:txBody>
      </p:sp>
    </p:spTree>
    <p:extLst>
      <p:ext uri="{BB962C8B-B14F-4D97-AF65-F5344CB8AC3E}">
        <p14:creationId xmlns:p14="http://schemas.microsoft.com/office/powerpoint/2010/main" val="3192653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本研究使用混淆矩陣（</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Confusion Matrix</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）來評估模型的分類效果。本研究為多類分類問題，使用</a:t>
                </a: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加權平均</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來</a:t>
                </a:r>
                <a:r>
                  <a:rPr lang="zh-TW" altLang="en-US" sz="1200" b="0" kern="1200" dirty="0">
                    <a:solidFill>
                      <a:schemeClr val="tx1"/>
                    </a:solidFill>
                    <a:effectLst/>
                    <a:latin typeface="+mn-lt"/>
                    <a:ea typeface="+mn-ea"/>
                    <a:cs typeface="+mn-cs"/>
                  </a:rPr>
                  <a:t>計算準確率、精確率、召回率與</a:t>
                </a:r>
                <a:r>
                  <a:rPr lang="en-US" altLang="zh-TW" sz="1200" b="0" kern="1200" dirty="0">
                    <a:solidFill>
                      <a:schemeClr val="tx1"/>
                    </a:solidFill>
                    <a:effectLst/>
                    <a:latin typeface="+mn-lt"/>
                    <a:ea typeface="+mn-ea"/>
                    <a:cs typeface="+mn-cs"/>
                  </a:rPr>
                  <a:t>F1-Score</a:t>
                </a:r>
                <a:r>
                  <a:rPr lang="zh-TW" altLang="en-US" sz="1200" b="0" kern="1200" dirty="0">
                    <a:solidFill>
                      <a:schemeClr val="tx1"/>
                    </a:solidFill>
                    <a:effectLst/>
                    <a:latin typeface="+mn-lt"/>
                    <a:ea typeface="+mn-ea"/>
                    <a:cs typeface="+mn-cs"/>
                  </a:rPr>
                  <a:t>。</a:t>
                </a:r>
              </a:p>
            </p:txBody>
          </p:sp>
        </mc:Choice>
        <mc:Fallback xmlns="">
          <p:sp>
            <p:nvSpPr>
              <p:cNvPr id="3" name="備忘稿版面配置區 2"/>
              <p:cNvSpPr>
                <a:spLocks noGrp="1"/>
              </p:cNvSpPr>
              <p:nvPr>
                <p:ph type="body" idx="1"/>
              </p:nvPr>
            </p:nvSpPr>
            <p:spPr/>
            <p:txBody>
              <a:bodyPr/>
              <a:lstStyle/>
              <a:p>
                <a:r>
                  <a:rPr lang="zh-TW" altLang="en-US" dirty="0" smtClean="0"/>
                  <a:t>其中，</a:t>
                </a:r>
                <a:endParaRPr lang="en-US" altLang="zh-TW" dirty="0" smtClean="0"/>
              </a:p>
              <a:p>
                <a:r>
                  <a:rPr lang="zh-TW" altLang="en-US" dirty="0" smtClean="0"/>
                  <a:t> </a:t>
                </a:r>
                <a:r>
                  <a:rPr lang="en-US" kern="0" dirty="0"/>
                  <a:t>​</a:t>
                </a:r>
                <a:r>
                  <a:rPr lang="en-US" i="0" kern="0" smtClean="0">
                    <a:latin typeface="Cambria Math" panose="02040503050406030204" pitchFamily="18" charset="0"/>
                  </a:rPr>
                  <a:t>𝑇𝑃</a:t>
                </a:r>
                <a:r>
                  <a:rPr lang="en-US" i="0" kern="0">
                    <a:latin typeface="Cambria Math" panose="02040503050406030204" pitchFamily="18" charset="0"/>
                  </a:rPr>
                  <a:t>_</a:t>
                </a:r>
                <a:r>
                  <a:rPr lang="en-US" altLang="zh-TW" i="0" kern="0" smtClean="0">
                    <a:latin typeface="Cambria Math" panose="02040503050406030204" pitchFamily="18" charset="0"/>
                  </a:rPr>
                  <a:t>𝑋</a:t>
                </a:r>
                <a:r>
                  <a:rPr lang="zh-TW" altLang="en-US" dirty="0"/>
                  <a:t>（真陽性）：實際為</a:t>
                </a:r>
                <a:r>
                  <a:rPr lang="zh-TW" altLang="en-US" dirty="0" smtClean="0"/>
                  <a:t>類別 𝑋 且</a:t>
                </a:r>
                <a:r>
                  <a:rPr lang="zh-TW" altLang="en-US" dirty="0"/>
                  <a:t>預測</a:t>
                </a:r>
                <a:r>
                  <a:rPr lang="zh-TW" altLang="en-US" dirty="0" smtClean="0"/>
                  <a:t>為 𝑋的</a:t>
                </a:r>
                <a:r>
                  <a:rPr lang="zh-TW" altLang="en-US" dirty="0"/>
                  <a:t>樣本數</a:t>
                </a:r>
                <a:r>
                  <a:rPr lang="zh-TW" altLang="en-US" dirty="0" smtClean="0"/>
                  <a:t>；</a:t>
                </a:r>
                <a:endParaRPr lang="en-US" altLang="zh-TW" dirty="0" smtClean="0"/>
              </a:p>
              <a:p>
                <a:r>
                  <a:rPr lang="en-US" altLang="zh-TW" i="0" kern="0" dirty="0">
                    <a:latin typeface="Cambria Math" panose="02040503050406030204" pitchFamily="18" charset="0"/>
                  </a:rPr>
                  <a:t>𝐹</a:t>
                </a:r>
                <a:r>
                  <a:rPr lang="en-US" i="0" kern="0">
                    <a:latin typeface="Cambria Math" panose="02040503050406030204" pitchFamily="18" charset="0"/>
                  </a:rPr>
                  <a:t>𝑃</a:t>
                </a:r>
                <a:r>
                  <a:rPr lang="en-US" i="0" kern="0" smtClean="0">
                    <a:latin typeface="Cambria Math" panose="02040503050406030204" pitchFamily="18" charset="0"/>
                  </a:rPr>
                  <a:t>_</a:t>
                </a:r>
                <a:r>
                  <a:rPr lang="en-US" altLang="zh-TW" i="0" kern="0">
                    <a:latin typeface="Cambria Math" panose="02040503050406030204" pitchFamily="18" charset="0"/>
                  </a:rPr>
                  <a:t>𝑌𝑋</a:t>
                </a:r>
                <a:r>
                  <a:rPr lang="zh-TW" altLang="en-US" dirty="0"/>
                  <a:t>（假陽性）：實際 為類別𝑌且預測錯誤為類別𝑋的樣本數。</a:t>
                </a:r>
                <a:endParaRPr lang="en-US" dirty="0"/>
              </a:p>
              <a:p>
                <a:endParaRPr lang="en-US" dirty="0"/>
              </a:p>
            </p:txBody>
          </p:sp>
        </mc:Fallback>
      </mc:AlternateContent>
      <p:sp>
        <p:nvSpPr>
          <p:cNvPr id="4" name="投影片編號版面配置區 3"/>
          <p:cNvSpPr>
            <a:spLocks noGrp="1"/>
          </p:cNvSpPr>
          <p:nvPr>
            <p:ph type="sldNum" sz="quarter" idx="10"/>
          </p:nvPr>
        </p:nvSpPr>
        <p:spPr/>
        <p:txBody>
          <a:bodyPr/>
          <a:lstStyle/>
          <a:p>
            <a:fld id="{B0A96B2A-161A-4801-A1FE-A8BA52F9D9DF}" type="slidenum">
              <a:rPr lang="zh-TW" altLang="en-US" smtClean="0"/>
              <a:t>27</a:t>
            </a:fld>
            <a:endParaRPr lang="zh-TW" altLang="en-US"/>
          </a:p>
        </p:txBody>
      </p:sp>
    </p:spTree>
    <p:extLst>
      <p:ext uri="{BB962C8B-B14F-4D97-AF65-F5344CB8AC3E}">
        <p14:creationId xmlns:p14="http://schemas.microsoft.com/office/powerpoint/2010/main" val="3736465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這是各指標的計算公式，供各位口委參考</a:t>
            </a:r>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28</a:t>
            </a:fld>
            <a:endParaRPr lang="zh-TW" altLang="en-US"/>
          </a:p>
        </p:txBody>
      </p:sp>
    </p:spTree>
    <p:extLst>
      <p:ext uri="{BB962C8B-B14F-4D97-AF65-F5344CB8AC3E}">
        <p14:creationId xmlns:p14="http://schemas.microsoft.com/office/powerpoint/2010/main" val="2723320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接下來是實驗結果與討論</a:t>
            </a:r>
            <a:endParaRPr lang="en-US" altLang="zh-TW" dirty="0"/>
          </a:p>
          <a:p>
            <a:r>
              <a:rPr lang="zh-TW" altLang="en-US" dirty="0"/>
              <a:t>將分別對傳統露營和懶人露營的資料進行實驗一、實驗二的預測結果分析與討論。</a:t>
            </a:r>
            <a:endParaRPr lang="en-US" altLang="zh-TW" dirty="0"/>
          </a:p>
          <a:p>
            <a:endParaRPr lang="en-US" altLang="zh-TW" dirty="0"/>
          </a:p>
          <a:p>
            <a:r>
              <a:rPr lang="en-US" altLang="zh-TW" dirty="0"/>
              <a:t>BERT</a:t>
            </a:r>
            <a:r>
              <a:rPr lang="zh-TW" altLang="en-US" dirty="0"/>
              <a:t>和</a:t>
            </a:r>
            <a:r>
              <a:rPr lang="en-US" altLang="zh-TW" dirty="0" err="1"/>
              <a:t>RoBERTa</a:t>
            </a:r>
            <a:r>
              <a:rPr lang="zh-TW" altLang="en-US" dirty="0"/>
              <a:t>在較大數據集或複雜任務中表現較好，因其結構更適合捕捉上下文。 </a:t>
            </a:r>
            <a:endParaRPr lang="en-US" altLang="zh-TW" dirty="0"/>
          </a:p>
          <a:p>
            <a:r>
              <a:rPr lang="en-US" altLang="zh-TW" dirty="0"/>
              <a:t>ALBERT</a:t>
            </a:r>
            <a:r>
              <a:rPr lang="zh-TW" altLang="en-US" dirty="0"/>
              <a:t>和</a:t>
            </a:r>
            <a:r>
              <a:rPr lang="en-US" altLang="zh-TW" dirty="0" err="1"/>
              <a:t>DistilBERT</a:t>
            </a:r>
            <a:r>
              <a:rPr lang="zh-TW" altLang="en-US" dirty="0"/>
              <a:t>因輕量化設計，訓練時間較短，但性能可能因參數減少而略低。 </a:t>
            </a:r>
            <a:endParaRPr lang="en-US" altLang="zh-TW" dirty="0"/>
          </a:p>
          <a:p>
            <a:r>
              <a:rPr lang="en-US" altLang="zh-TW" dirty="0"/>
              <a:t>Multilingual BERT</a:t>
            </a:r>
            <a:r>
              <a:rPr lang="zh-TW" altLang="en-US" dirty="0"/>
              <a:t>因支援多語言，性能受語言分佈影響，可能導致</a:t>
            </a:r>
            <a:r>
              <a:rPr lang="en-US" altLang="zh-TW" dirty="0"/>
              <a:t>F1-Score</a:t>
            </a:r>
            <a:r>
              <a:rPr lang="zh-TW" altLang="en-US" dirty="0"/>
              <a:t>較低。</a:t>
            </a:r>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a:p>
            <a:endParaRPr lang="en-US" altLang="zh-TW"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29</a:t>
            </a:fld>
            <a:endParaRPr lang="zh-TW" altLang="en-US"/>
          </a:p>
        </p:txBody>
      </p:sp>
    </p:spTree>
    <p:extLst>
      <p:ext uri="{BB962C8B-B14F-4D97-AF65-F5344CB8AC3E}">
        <p14:creationId xmlns:p14="http://schemas.microsoft.com/office/powerpoint/2010/main" val="830440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懶人露營實驗一中，</a:t>
            </a:r>
            <a:r>
              <a:rPr lang="en-US" altLang="zh-TW" sz="1200" b="0" kern="1200" dirty="0" err="1">
                <a:solidFill>
                  <a:schemeClr val="tx1"/>
                </a:solidFill>
                <a:effectLst/>
                <a:latin typeface="+mn-lt"/>
                <a:ea typeface="+mn-ea"/>
                <a:cs typeface="+mn-cs"/>
              </a:rPr>
              <a:t>RoBERTa</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Batch Size=8</a:t>
            </a:r>
            <a:r>
              <a:rPr lang="zh-TW" altLang="en-US" sz="1200" b="0" kern="1200" dirty="0">
                <a:solidFill>
                  <a:schemeClr val="tx1"/>
                </a:solidFill>
                <a:effectLst/>
                <a:latin typeface="+mn-lt"/>
                <a:ea typeface="+mn-ea"/>
                <a:cs typeface="+mn-cs"/>
              </a:rPr>
              <a:t>）準確率最高，為</a:t>
            </a:r>
            <a:r>
              <a:rPr lang="en-US" altLang="zh-TW" sz="1200" b="0" kern="1200" dirty="0">
                <a:solidFill>
                  <a:schemeClr val="tx1"/>
                </a:solidFill>
                <a:effectLst/>
                <a:latin typeface="+mn-lt"/>
                <a:ea typeface="+mn-ea"/>
                <a:cs typeface="+mn-cs"/>
              </a:rPr>
              <a:t>94.34%</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F1-Score</a:t>
            </a:r>
            <a:r>
              <a:rPr lang="zh-TW" altLang="en-US" sz="1200" b="0" kern="1200" dirty="0">
                <a:solidFill>
                  <a:schemeClr val="tx1"/>
                </a:solidFill>
                <a:effectLst/>
                <a:latin typeface="+mn-lt"/>
                <a:ea typeface="+mn-ea"/>
                <a:cs typeface="+mn-cs"/>
              </a:rPr>
              <a:t>為</a:t>
            </a:r>
            <a:r>
              <a:rPr lang="en-US" altLang="zh-TW" sz="1200" b="0" kern="1200" dirty="0">
                <a:solidFill>
                  <a:schemeClr val="tx1"/>
                </a:solidFill>
                <a:effectLst/>
                <a:latin typeface="+mn-lt"/>
                <a:ea typeface="+mn-ea"/>
                <a:cs typeface="+mn-cs"/>
              </a:rPr>
              <a:t>93.78%</a:t>
            </a:r>
            <a:r>
              <a:rPr lang="zh-TW" altLang="en-US" sz="1200" b="0" kern="1200" dirty="0">
                <a:solidFill>
                  <a:schemeClr val="tx1"/>
                </a:solidFill>
                <a:effectLst/>
                <a:latin typeface="+mn-lt"/>
                <a:ea typeface="+mn-ea"/>
                <a:cs typeface="+mn-cs"/>
              </a:rPr>
              <a:t>。</a:t>
            </a:r>
            <a:endParaRPr lang="en-US" altLang="zh-TW" sz="1200" b="0" kern="1200" dirty="0">
              <a:solidFill>
                <a:schemeClr val="tx1"/>
              </a:solidFill>
              <a:effectLst/>
              <a:latin typeface="+mn-lt"/>
              <a:ea typeface="+mn-ea"/>
              <a:cs typeface="+mn-cs"/>
            </a:endParaRPr>
          </a:p>
          <a:p>
            <a:r>
              <a:rPr lang="en-US" altLang="zh-TW" sz="1200" b="0" kern="1200" dirty="0" err="1">
                <a:solidFill>
                  <a:schemeClr val="tx1"/>
                </a:solidFill>
                <a:effectLst/>
                <a:latin typeface="+mn-lt"/>
                <a:ea typeface="+mn-ea"/>
                <a:cs typeface="+mn-cs"/>
              </a:rPr>
              <a:t>RoBERTa</a:t>
            </a:r>
            <a:r>
              <a:rPr lang="zh-TW" altLang="en-US" sz="1200" b="0" kern="1200" dirty="0">
                <a:solidFill>
                  <a:schemeClr val="tx1"/>
                </a:solidFill>
                <a:effectLst/>
                <a:latin typeface="+mn-lt"/>
                <a:ea typeface="+mn-ea"/>
                <a:cs typeface="+mn-cs"/>
              </a:rPr>
              <a:t>的優化預訓練策略提升效能，</a:t>
            </a:r>
            <a:r>
              <a:rPr lang="en-US" altLang="zh-TW" sz="1200" b="0" kern="1200" dirty="0">
                <a:solidFill>
                  <a:schemeClr val="tx1"/>
                </a:solidFill>
                <a:effectLst/>
                <a:latin typeface="+mn-lt"/>
                <a:ea typeface="+mn-ea"/>
                <a:cs typeface="+mn-cs"/>
              </a:rPr>
              <a:t>ALBERT</a:t>
            </a:r>
            <a:r>
              <a:rPr lang="zh-TW" altLang="en-US" sz="1200" b="0" kern="1200" dirty="0">
                <a:solidFill>
                  <a:schemeClr val="tx1"/>
                </a:solidFill>
                <a:effectLst/>
                <a:latin typeface="+mn-lt"/>
                <a:ea typeface="+mn-ea"/>
                <a:cs typeface="+mn-cs"/>
              </a:rPr>
              <a:t>因參數共享效率高但性能稍低，</a:t>
            </a:r>
            <a:r>
              <a:rPr lang="en-US" altLang="zh-TW" sz="1200" b="0" kern="1200" dirty="0" err="1">
                <a:solidFill>
                  <a:schemeClr val="tx1"/>
                </a:solidFill>
                <a:effectLst/>
                <a:latin typeface="+mn-lt"/>
                <a:ea typeface="+mn-ea"/>
                <a:cs typeface="+mn-cs"/>
              </a:rPr>
              <a:t>DistilBERT</a:t>
            </a:r>
            <a:r>
              <a:rPr lang="zh-TW" altLang="en-US" sz="1200" b="0" kern="1200" dirty="0">
                <a:solidFill>
                  <a:schemeClr val="tx1"/>
                </a:solidFill>
                <a:effectLst/>
                <a:latin typeface="+mn-lt"/>
                <a:ea typeface="+mn-ea"/>
                <a:cs typeface="+mn-cs"/>
              </a:rPr>
              <a:t>則在訓練時間與效能間取得平衡。</a:t>
            </a:r>
          </a:p>
          <a:p>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effectLst/>
            </a:endParaRPr>
          </a:p>
          <a:p>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30</a:t>
            </a:fld>
            <a:endParaRPr lang="zh-TW" altLang="en-US"/>
          </a:p>
        </p:txBody>
      </p:sp>
    </p:spTree>
    <p:extLst>
      <p:ext uri="{BB962C8B-B14F-4D97-AF65-F5344CB8AC3E}">
        <p14:creationId xmlns:p14="http://schemas.microsoft.com/office/powerpoint/2010/main" val="396729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自</a:t>
            </a:r>
            <a:r>
              <a:rPr lang="en-US" altLang="zh-TW" sz="1200" b="0" kern="1200" dirty="0">
                <a:solidFill>
                  <a:schemeClr val="tx1"/>
                </a:solidFill>
                <a:effectLst/>
                <a:latin typeface="+mn-lt"/>
                <a:ea typeface="+mn-ea"/>
                <a:cs typeface="+mn-cs"/>
              </a:rPr>
              <a:t>2019</a:t>
            </a:r>
            <a:r>
              <a:rPr lang="zh-TW" altLang="en-US" sz="1200" b="0" kern="1200" dirty="0">
                <a:solidFill>
                  <a:schemeClr val="tx1"/>
                </a:solidFill>
                <a:effectLst/>
                <a:latin typeface="+mn-lt"/>
                <a:ea typeface="+mn-ea"/>
                <a:cs typeface="+mn-cs"/>
              </a:rPr>
              <a:t>年底</a:t>
            </a:r>
            <a:r>
              <a:rPr lang="en-US" altLang="zh-TW" sz="1200" b="0" kern="1200" dirty="0">
                <a:solidFill>
                  <a:schemeClr val="tx1"/>
                </a:solidFill>
                <a:effectLst/>
                <a:latin typeface="+mn-lt"/>
                <a:ea typeface="+mn-ea"/>
                <a:cs typeface="+mn-cs"/>
              </a:rPr>
              <a:t>COVID-19</a:t>
            </a:r>
            <a:r>
              <a:rPr lang="zh-TW" altLang="en-US" sz="1200" b="0" kern="1200" dirty="0">
                <a:solidFill>
                  <a:schemeClr val="tx1"/>
                </a:solidFill>
                <a:effectLst/>
                <a:latin typeface="+mn-lt"/>
                <a:ea typeface="+mn-ea"/>
                <a:cs typeface="+mn-cs"/>
              </a:rPr>
              <a:t>疫情爆發，國際旅遊受限，國內短途旅行興起，露營因能避免人群聚集而成為熱門選擇。</a:t>
            </a:r>
            <a:r>
              <a:rPr lang="en-US" altLang="zh-TW" sz="1200" b="0" kern="1200" dirty="0">
                <a:solidFill>
                  <a:schemeClr val="tx1"/>
                </a:solidFill>
                <a:effectLst/>
                <a:latin typeface="+mn-lt"/>
                <a:ea typeface="+mn-ea"/>
                <a:cs typeface="+mn-cs"/>
              </a:rPr>
              <a:t>Google Trends</a:t>
            </a:r>
            <a:r>
              <a:rPr lang="zh-TW" altLang="en-US" sz="1200" b="0" kern="1200" dirty="0">
                <a:solidFill>
                  <a:schemeClr val="tx1"/>
                </a:solidFill>
                <a:effectLst/>
                <a:latin typeface="+mn-lt"/>
                <a:ea typeface="+mn-ea"/>
                <a:cs typeface="+mn-cs"/>
              </a:rPr>
              <a:t>顯示，自</a:t>
            </a:r>
            <a:r>
              <a:rPr lang="en-US" altLang="zh-TW" sz="1200" b="0" kern="1200" dirty="0">
                <a:solidFill>
                  <a:schemeClr val="tx1"/>
                </a:solidFill>
                <a:effectLst/>
                <a:latin typeface="+mn-lt"/>
                <a:ea typeface="+mn-ea"/>
                <a:cs typeface="+mn-cs"/>
              </a:rPr>
              <a:t>2020</a:t>
            </a:r>
            <a:r>
              <a:rPr lang="zh-TW" altLang="en-US" sz="1200" b="0" kern="1200" dirty="0">
                <a:solidFill>
                  <a:schemeClr val="tx1"/>
                </a:solidFill>
                <a:effectLst/>
                <a:latin typeface="+mn-lt"/>
                <a:ea typeface="+mn-ea"/>
                <a:cs typeface="+mn-cs"/>
              </a:rPr>
              <a:t>年起，露營相關搜尋熱度顯著成長。</a:t>
            </a:r>
            <a:r>
              <a:rPr lang="zh-TW" altLang="en-US" dirty="0">
                <a:latin typeface="Arial" panose="020B0604020202020204" pitchFamily="34" charset="0"/>
                <a:ea typeface="微軟正黑體" panose="020B0604030504040204" pitchFamily="34" charset="-120"/>
                <a:cs typeface="Arial" panose="020B0604020202020204" pitchFamily="34" charset="0"/>
              </a:rPr>
              <a:t>在露營熱潮的帶動下，各式露營場地逐漸增多，露營評論隨之成為露營者決策的重要</a:t>
            </a:r>
            <a:r>
              <a:rPr lang="zh-TW" altLang="en-US">
                <a:latin typeface="Arial" panose="020B0604020202020204" pitchFamily="34" charset="0"/>
                <a:ea typeface="微軟正黑體" panose="020B0604030504040204" pitchFamily="34" charset="-120"/>
                <a:cs typeface="Arial" panose="020B0604020202020204" pitchFamily="34" charset="0"/>
              </a:rPr>
              <a:t>參考依據</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4</a:t>
            </a:fld>
            <a:endParaRPr lang="zh-TW" altLang="en-US"/>
          </a:p>
        </p:txBody>
      </p:sp>
    </p:spTree>
    <p:extLst>
      <p:ext uri="{BB962C8B-B14F-4D97-AF65-F5344CB8AC3E}">
        <p14:creationId xmlns:p14="http://schemas.microsoft.com/office/powerpoint/2010/main" val="2604400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資料增生傳統露營實驗二中，使用</a:t>
            </a:r>
            <a:r>
              <a:rPr lang="en-US" altLang="zh-TW" sz="1200" b="0" kern="1200" dirty="0">
                <a:solidFill>
                  <a:schemeClr val="tx1"/>
                </a:solidFill>
                <a:effectLst/>
                <a:latin typeface="+mn-lt"/>
                <a:ea typeface="+mn-ea"/>
                <a:cs typeface="+mn-cs"/>
              </a:rPr>
              <a:t>Taiwan LLM</a:t>
            </a:r>
            <a:r>
              <a:rPr lang="zh-TW" altLang="en-US" sz="1200" b="0" kern="1200" dirty="0">
                <a:solidFill>
                  <a:schemeClr val="tx1"/>
                </a:solidFill>
                <a:effectLst/>
                <a:latin typeface="+mn-lt"/>
                <a:ea typeface="+mn-ea"/>
                <a:cs typeface="+mn-cs"/>
              </a:rPr>
              <a:t>增生的資料集效果最佳，</a:t>
            </a:r>
            <a:r>
              <a:rPr lang="en-US" altLang="zh-TW" sz="1200" b="0" kern="1200" dirty="0" err="1">
                <a:solidFill>
                  <a:schemeClr val="tx1"/>
                </a:solidFill>
                <a:effectLst/>
                <a:latin typeface="+mn-lt"/>
                <a:ea typeface="+mn-ea"/>
                <a:cs typeface="+mn-cs"/>
              </a:rPr>
              <a:t>RoBERTa</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Batch Size=16</a:t>
            </a:r>
            <a:r>
              <a:rPr lang="zh-TW" altLang="en-US" sz="1200" b="0" kern="1200" dirty="0">
                <a:solidFill>
                  <a:schemeClr val="tx1"/>
                </a:solidFill>
                <a:effectLst/>
                <a:latin typeface="+mn-lt"/>
                <a:ea typeface="+mn-ea"/>
                <a:cs typeface="+mn-cs"/>
              </a:rPr>
              <a:t>）準確率達</a:t>
            </a:r>
            <a:r>
              <a:rPr lang="en-US" altLang="zh-TW" sz="1200" b="0" kern="1200" dirty="0">
                <a:solidFill>
                  <a:schemeClr val="tx1"/>
                </a:solidFill>
                <a:effectLst/>
                <a:latin typeface="+mn-lt"/>
                <a:ea typeface="+mn-ea"/>
                <a:cs typeface="+mn-cs"/>
              </a:rPr>
              <a:t>93.75%</a:t>
            </a:r>
            <a:r>
              <a:rPr lang="zh-TW" altLang="en-US" sz="1200" b="0" kern="1200" dirty="0">
                <a:solidFill>
                  <a:schemeClr val="tx1"/>
                </a:solidFill>
                <a:effectLst/>
                <a:latin typeface="+mn-lt"/>
                <a:ea typeface="+mn-ea"/>
                <a:cs typeface="+mn-cs"/>
              </a:rPr>
              <a:t>。</a:t>
            </a:r>
            <a:endParaRPr lang="en-US" altLang="zh-TW" sz="1200" b="0" kern="1200" dirty="0">
              <a:solidFill>
                <a:schemeClr val="tx1"/>
              </a:solidFill>
              <a:effectLst/>
              <a:latin typeface="+mn-lt"/>
              <a:ea typeface="+mn-ea"/>
              <a:cs typeface="+mn-cs"/>
            </a:endParaRPr>
          </a:p>
          <a:p>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31</a:t>
            </a:fld>
            <a:endParaRPr lang="zh-TW" altLang="en-US"/>
          </a:p>
        </p:txBody>
      </p:sp>
    </p:spTree>
    <p:extLst>
      <p:ext uri="{BB962C8B-B14F-4D97-AF65-F5344CB8AC3E}">
        <p14:creationId xmlns:p14="http://schemas.microsoft.com/office/powerpoint/2010/main" val="2032069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懶人露營實驗二中，</a:t>
            </a:r>
            <a:r>
              <a:rPr lang="en-US" altLang="zh-TW" sz="1200" b="0" kern="1200" dirty="0">
                <a:solidFill>
                  <a:schemeClr val="tx1"/>
                </a:solidFill>
                <a:effectLst/>
                <a:latin typeface="+mn-lt"/>
                <a:ea typeface="+mn-ea"/>
                <a:cs typeface="+mn-cs"/>
              </a:rPr>
              <a:t>Taiwan LLM</a:t>
            </a:r>
            <a:r>
              <a:rPr lang="zh-TW" altLang="en-US" sz="1200" b="0" kern="1200" dirty="0">
                <a:solidFill>
                  <a:schemeClr val="tx1"/>
                </a:solidFill>
                <a:effectLst/>
                <a:latin typeface="+mn-lt"/>
                <a:ea typeface="+mn-ea"/>
                <a:cs typeface="+mn-cs"/>
              </a:rPr>
              <a:t>增生資料搭配</a:t>
            </a:r>
            <a:r>
              <a:rPr lang="en-US" altLang="zh-TW" sz="1200" b="0" kern="1200" dirty="0">
                <a:solidFill>
                  <a:schemeClr val="tx1"/>
                </a:solidFill>
                <a:effectLst/>
                <a:latin typeface="+mn-lt"/>
                <a:ea typeface="+mn-ea"/>
                <a:cs typeface="+mn-cs"/>
              </a:rPr>
              <a:t>BERT</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Batch Size=8</a:t>
            </a:r>
            <a:r>
              <a:rPr lang="zh-TW" altLang="en-US" sz="1200" b="0" kern="1200" dirty="0">
                <a:solidFill>
                  <a:schemeClr val="tx1"/>
                </a:solidFill>
                <a:effectLst/>
                <a:latin typeface="+mn-lt"/>
                <a:ea typeface="+mn-ea"/>
                <a:cs typeface="+mn-cs"/>
              </a:rPr>
              <a:t>）表現最佳，準確率達</a:t>
            </a:r>
            <a:r>
              <a:rPr lang="en-US" altLang="zh-TW" sz="1200" b="0" kern="1200" dirty="0">
                <a:solidFill>
                  <a:schemeClr val="tx1"/>
                </a:solidFill>
                <a:effectLst/>
                <a:latin typeface="+mn-lt"/>
                <a:ea typeface="+mn-ea"/>
                <a:cs typeface="+mn-cs"/>
              </a:rPr>
              <a:t>97.17%</a:t>
            </a:r>
            <a:r>
              <a:rPr lang="zh-TW" altLang="en-US" sz="1200" b="0" kern="1200" dirty="0">
                <a:solidFill>
                  <a:schemeClr val="tx1"/>
                </a:solidFill>
                <a:effectLst/>
                <a:latin typeface="+mn-lt"/>
                <a:ea typeface="+mn-ea"/>
                <a:cs typeface="+mn-cs"/>
              </a:rPr>
              <a:t>。</a:t>
            </a:r>
          </a:p>
          <a:p>
            <a:br>
              <a:rPr lang="zh-TW" altLang="en-US" sz="1200" b="0" kern="1200" dirty="0">
                <a:solidFill>
                  <a:schemeClr val="tx1"/>
                </a:solidFill>
                <a:effectLst/>
                <a:latin typeface="+mn-lt"/>
                <a:ea typeface="+mn-ea"/>
                <a:cs typeface="+mn-cs"/>
              </a:rPr>
            </a:br>
            <a:endParaRPr lang="zh-TW" altLang="en-US" sz="1200" b="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32</a:t>
            </a:fld>
            <a:endParaRPr lang="zh-TW" altLang="en-US"/>
          </a:p>
        </p:txBody>
      </p:sp>
    </p:spTree>
    <p:extLst>
      <p:ext uri="{BB962C8B-B14F-4D97-AF65-F5344CB8AC3E}">
        <p14:creationId xmlns:p14="http://schemas.microsoft.com/office/powerpoint/2010/main" val="1609205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總結實驗結果，傳統露營實驗一最佳為</a:t>
            </a:r>
            <a:r>
              <a:rPr lang="en-US" altLang="zh-TW" sz="1200" b="0" kern="1200" dirty="0">
                <a:solidFill>
                  <a:schemeClr val="tx1"/>
                </a:solidFill>
                <a:effectLst/>
                <a:latin typeface="+mn-lt"/>
                <a:ea typeface="+mn-ea"/>
                <a:cs typeface="+mn-cs"/>
              </a:rPr>
              <a:t>BERT</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91.05%</a:t>
            </a:r>
            <a:r>
              <a:rPr lang="zh-TW" altLang="en-US" sz="1200" b="0" kern="1200" dirty="0">
                <a:solidFill>
                  <a:schemeClr val="tx1"/>
                </a:solidFill>
                <a:effectLst/>
                <a:latin typeface="+mn-lt"/>
                <a:ea typeface="+mn-ea"/>
                <a:cs typeface="+mn-cs"/>
              </a:rPr>
              <a:t>），實驗二以</a:t>
            </a:r>
            <a:r>
              <a:rPr lang="en-US" altLang="zh-TW" sz="1200" b="0" kern="1200" dirty="0">
                <a:solidFill>
                  <a:schemeClr val="tx1"/>
                </a:solidFill>
                <a:effectLst/>
                <a:latin typeface="+mn-lt"/>
                <a:ea typeface="+mn-ea"/>
                <a:cs typeface="+mn-cs"/>
              </a:rPr>
              <a:t>Taiwan LLM</a:t>
            </a:r>
            <a:r>
              <a:rPr lang="zh-TW" altLang="en-US" sz="1200" b="0" kern="1200" dirty="0">
                <a:solidFill>
                  <a:schemeClr val="tx1"/>
                </a:solidFill>
                <a:effectLst/>
                <a:latin typeface="+mn-lt"/>
                <a:ea typeface="+mn-ea"/>
                <a:cs typeface="+mn-cs"/>
              </a:rPr>
              <a:t>增生後</a:t>
            </a:r>
            <a:r>
              <a:rPr lang="en-US" altLang="zh-TW" sz="1200" b="0" kern="1200" dirty="0" err="1">
                <a:solidFill>
                  <a:schemeClr val="tx1"/>
                </a:solidFill>
                <a:effectLst/>
                <a:latin typeface="+mn-lt"/>
                <a:ea typeface="+mn-ea"/>
                <a:cs typeface="+mn-cs"/>
              </a:rPr>
              <a:t>RoBERTa</a:t>
            </a:r>
            <a:r>
              <a:rPr lang="zh-TW" altLang="en-US" sz="1200" b="0" kern="1200" dirty="0">
                <a:solidFill>
                  <a:schemeClr val="tx1"/>
                </a:solidFill>
                <a:effectLst/>
                <a:latin typeface="+mn-lt"/>
                <a:ea typeface="+mn-ea"/>
                <a:cs typeface="+mn-cs"/>
              </a:rPr>
              <a:t>最高（</a:t>
            </a:r>
            <a:r>
              <a:rPr lang="en-US" altLang="zh-TW" sz="1200" b="0" kern="1200" dirty="0">
                <a:solidFill>
                  <a:schemeClr val="tx1"/>
                </a:solidFill>
                <a:effectLst/>
                <a:latin typeface="+mn-lt"/>
                <a:ea typeface="+mn-ea"/>
                <a:cs typeface="+mn-cs"/>
              </a:rPr>
              <a:t>93.75%</a:t>
            </a:r>
            <a:r>
              <a:rPr lang="zh-TW" altLang="en-US" sz="1200" b="0" kern="1200" dirty="0">
                <a:solidFill>
                  <a:schemeClr val="tx1"/>
                </a:solidFill>
                <a:effectLst/>
                <a:latin typeface="+mn-lt"/>
                <a:ea typeface="+mn-ea"/>
                <a:cs typeface="+mn-cs"/>
              </a:rPr>
              <a:t>）。懶人露營實驗一以</a:t>
            </a:r>
            <a:r>
              <a:rPr lang="en-US" altLang="zh-TW" sz="1200" b="0" kern="1200" dirty="0" err="1">
                <a:solidFill>
                  <a:schemeClr val="tx1"/>
                </a:solidFill>
                <a:effectLst/>
                <a:latin typeface="+mn-lt"/>
                <a:ea typeface="+mn-ea"/>
                <a:cs typeface="+mn-cs"/>
              </a:rPr>
              <a:t>RoBERTa</a:t>
            </a:r>
            <a:r>
              <a:rPr lang="zh-TW" altLang="en-US" sz="1200" b="0" kern="1200" dirty="0">
                <a:solidFill>
                  <a:schemeClr val="tx1"/>
                </a:solidFill>
                <a:effectLst/>
                <a:latin typeface="+mn-lt"/>
                <a:ea typeface="+mn-ea"/>
                <a:cs typeface="+mn-cs"/>
              </a:rPr>
              <a:t>最佳（</a:t>
            </a:r>
            <a:r>
              <a:rPr lang="en-US" altLang="zh-TW" sz="1200" b="0" kern="1200" dirty="0">
                <a:solidFill>
                  <a:schemeClr val="tx1"/>
                </a:solidFill>
                <a:effectLst/>
                <a:latin typeface="+mn-lt"/>
                <a:ea typeface="+mn-ea"/>
                <a:cs typeface="+mn-cs"/>
              </a:rPr>
              <a:t>94.34%</a:t>
            </a:r>
            <a:r>
              <a:rPr lang="zh-TW" altLang="en-US" sz="1200" b="0" kern="1200" dirty="0">
                <a:solidFill>
                  <a:schemeClr val="tx1"/>
                </a:solidFill>
                <a:effectLst/>
                <a:latin typeface="+mn-lt"/>
                <a:ea typeface="+mn-ea"/>
                <a:cs typeface="+mn-cs"/>
              </a:rPr>
              <a:t>），實驗二則以</a:t>
            </a:r>
            <a:r>
              <a:rPr lang="en-US" altLang="zh-TW" sz="1200" b="0" kern="1200" dirty="0">
                <a:solidFill>
                  <a:schemeClr val="tx1"/>
                </a:solidFill>
                <a:effectLst/>
                <a:latin typeface="+mn-lt"/>
                <a:ea typeface="+mn-ea"/>
                <a:cs typeface="+mn-cs"/>
              </a:rPr>
              <a:t>Taiwan LLM</a:t>
            </a:r>
            <a:r>
              <a:rPr lang="zh-TW" altLang="en-US" sz="1200" b="0" kern="1200" dirty="0">
                <a:solidFill>
                  <a:schemeClr val="tx1"/>
                </a:solidFill>
                <a:effectLst/>
                <a:latin typeface="+mn-lt"/>
                <a:ea typeface="+mn-ea"/>
                <a:cs typeface="+mn-cs"/>
              </a:rPr>
              <a:t>增生後</a:t>
            </a:r>
            <a:r>
              <a:rPr lang="en-US" altLang="zh-TW" sz="1200" b="0" kern="1200" dirty="0">
                <a:solidFill>
                  <a:schemeClr val="tx1"/>
                </a:solidFill>
                <a:effectLst/>
                <a:latin typeface="+mn-lt"/>
                <a:ea typeface="+mn-ea"/>
                <a:cs typeface="+mn-cs"/>
              </a:rPr>
              <a:t>BERT</a:t>
            </a:r>
            <a:r>
              <a:rPr lang="zh-TW" altLang="en-US" sz="1200" b="0" kern="1200" dirty="0">
                <a:solidFill>
                  <a:schemeClr val="tx1"/>
                </a:solidFill>
                <a:effectLst/>
                <a:latin typeface="+mn-lt"/>
                <a:ea typeface="+mn-ea"/>
                <a:cs typeface="+mn-cs"/>
              </a:rPr>
              <a:t>最高（</a:t>
            </a:r>
            <a:r>
              <a:rPr lang="en-US" altLang="zh-TW" sz="1200" b="0" kern="1200" dirty="0">
                <a:solidFill>
                  <a:schemeClr val="tx1"/>
                </a:solidFill>
                <a:effectLst/>
                <a:latin typeface="+mn-lt"/>
                <a:ea typeface="+mn-ea"/>
                <a:cs typeface="+mn-cs"/>
              </a:rPr>
              <a:t>97.17%</a:t>
            </a:r>
            <a:r>
              <a:rPr lang="zh-TW" altLang="en-US" sz="1200" b="0" kern="1200" dirty="0">
                <a:solidFill>
                  <a:schemeClr val="tx1"/>
                </a:solidFill>
                <a:effectLst/>
                <a:latin typeface="+mn-lt"/>
                <a:ea typeface="+mn-ea"/>
                <a:cs typeface="+mn-cs"/>
              </a:rPr>
              <a:t>）。</a:t>
            </a:r>
            <a:endParaRPr lang="en-US" altLang="zh-TW"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資料增生提升了多數模型效能，</a:t>
            </a:r>
            <a:r>
              <a:rPr lang="en-US" altLang="zh-TW" sz="1200" b="0" kern="1200" dirty="0">
                <a:solidFill>
                  <a:schemeClr val="tx1"/>
                </a:solidFill>
                <a:effectLst/>
                <a:latin typeface="+mn-lt"/>
                <a:ea typeface="+mn-ea"/>
                <a:cs typeface="+mn-cs"/>
              </a:rPr>
              <a:t>Taiwan LLM</a:t>
            </a:r>
            <a:r>
              <a:rPr lang="zh-TW" altLang="en-US" sz="1200" b="0" kern="1200" dirty="0">
                <a:solidFill>
                  <a:schemeClr val="tx1"/>
                </a:solidFill>
                <a:effectLst/>
                <a:latin typeface="+mn-lt"/>
                <a:ea typeface="+mn-ea"/>
                <a:cs typeface="+mn-cs"/>
              </a:rPr>
              <a:t>因本地化語料優勢，生成評論更貼近真實場景，顯著改善模型表現。</a:t>
            </a:r>
          </a:p>
          <a:p>
            <a:endParaRPr lang="zh-TW" altLang="en-US" sz="1200" b="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33</a:t>
            </a:fld>
            <a:endParaRPr lang="zh-TW" altLang="en-US"/>
          </a:p>
        </p:txBody>
      </p:sp>
    </p:spTree>
    <p:extLst>
      <p:ext uri="{BB962C8B-B14F-4D97-AF65-F5344CB8AC3E}">
        <p14:creationId xmlns:p14="http://schemas.microsoft.com/office/powerpoint/2010/main" val="2982366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Arial" panose="020B0604020202020204" pitchFamily="34" charset="0"/>
                <a:ea typeface="微軟正黑體" panose="020B0604030504040204" pitchFamily="34" charset="-120"/>
                <a:cs typeface="Arial" panose="020B0604020202020204" pitchFamily="34" charset="0"/>
              </a:rPr>
              <a:t>本研究利用 </a:t>
            </a:r>
            <a:r>
              <a:rPr lang="en-US" altLang="zh-TW" dirty="0">
                <a:latin typeface="Arial" panose="020B0604020202020204" pitchFamily="34" charset="0"/>
                <a:ea typeface="微軟正黑體" panose="020B0604030504040204" pitchFamily="34" charset="-120"/>
                <a:cs typeface="Arial" panose="020B0604020202020204" pitchFamily="34" charset="0"/>
              </a:rPr>
              <a:t>Python </a:t>
            </a:r>
            <a:r>
              <a:rPr lang="zh-TW" altLang="en-US" dirty="0">
                <a:latin typeface="Arial" panose="020B0604020202020204" pitchFamily="34" charset="0"/>
                <a:ea typeface="微軟正黑體" panose="020B0604030504040204" pitchFamily="34" charset="-120"/>
                <a:cs typeface="Arial" panose="020B0604020202020204" pitchFamily="34" charset="0"/>
              </a:rPr>
              <a:t>開發後台排程，於每日固定時間擷取最新評論，並運用懶人露營（實驗二）中的最佳模型進行情緒分類。此外，使用 </a:t>
            </a:r>
            <a:r>
              <a:rPr lang="en-US" altLang="zh-TW" dirty="0" err="1">
                <a:latin typeface="Arial" panose="020B0604020202020204" pitchFamily="34" charset="0"/>
                <a:ea typeface="微軟正黑體" panose="020B0604030504040204" pitchFamily="34" charset="-120"/>
                <a:cs typeface="Arial" panose="020B0604020202020204" pitchFamily="34" charset="0"/>
              </a:rPr>
              <a:t>Vue</a:t>
            </a:r>
            <a:r>
              <a:rPr lang="en-US" altLang="zh-TW" dirty="0">
                <a:latin typeface="Arial" panose="020B0604020202020204" pitchFamily="34" charset="0"/>
                <a:ea typeface="微軟正黑體" panose="020B0604030504040204" pitchFamily="34" charset="-120"/>
                <a:cs typeface="Arial" panose="020B0604020202020204" pitchFamily="34" charset="0"/>
              </a:rPr>
              <a:t> </a:t>
            </a:r>
            <a:r>
              <a:rPr lang="zh-TW" altLang="en-US" dirty="0">
                <a:latin typeface="Arial" panose="020B0604020202020204" pitchFamily="34" charset="0"/>
                <a:ea typeface="微軟正黑體" panose="020B0604030504040204" pitchFamily="34" charset="-120"/>
                <a:cs typeface="Arial" panose="020B0604020202020204" pitchFamily="34" charset="0"/>
              </a:rPr>
              <a:t>框架開發一個輕量化的網站，以視覺化呈現分類後的數據，包括不同時間維度（年 </a:t>
            </a:r>
            <a:r>
              <a:rPr lang="en-US" altLang="zh-TW" dirty="0">
                <a:latin typeface="Arial" panose="020B0604020202020204" pitchFamily="34" charset="0"/>
                <a:ea typeface="微軟正黑體" panose="020B0604030504040204" pitchFamily="34" charset="-120"/>
                <a:cs typeface="Arial" panose="020B0604020202020204" pitchFamily="34" charset="0"/>
              </a:rPr>
              <a:t>/ </a:t>
            </a:r>
            <a:r>
              <a:rPr lang="zh-TW" altLang="en-US" dirty="0">
                <a:latin typeface="Arial" panose="020B0604020202020204" pitchFamily="34" charset="0"/>
                <a:ea typeface="微軟正黑體" panose="020B0604030504040204" pitchFamily="34" charset="-120"/>
                <a:cs typeface="Arial" panose="020B0604020202020204" pitchFamily="34" charset="0"/>
              </a:rPr>
              <a:t>月 </a:t>
            </a:r>
            <a:r>
              <a:rPr lang="en-US" altLang="zh-TW" dirty="0">
                <a:latin typeface="Arial" panose="020B0604020202020204" pitchFamily="34" charset="0"/>
                <a:ea typeface="微軟正黑體" panose="020B0604030504040204" pitchFamily="34" charset="-120"/>
                <a:cs typeface="Arial" panose="020B0604020202020204" pitchFamily="34" charset="0"/>
              </a:rPr>
              <a:t>/ </a:t>
            </a:r>
            <a:r>
              <a:rPr lang="zh-TW" altLang="en-US" dirty="0">
                <a:latin typeface="Arial" panose="020B0604020202020204" pitchFamily="34" charset="0"/>
                <a:ea typeface="微軟正黑體" panose="020B0604030504040204" pitchFamily="34" charset="-120"/>
                <a:cs typeface="Arial" panose="020B0604020202020204" pitchFamily="34" charset="0"/>
              </a:rPr>
              <a:t>週）的評論數長條圖以及星等與情緒圓餅圖、文字雲分析顧客關注的重點，以及詳細的評論內容，協助露營業者有效收集並分析露營者回饋。在評論收集後，系統將透過大型語言模型（</a:t>
            </a:r>
            <a:r>
              <a:rPr lang="en-US" altLang="zh-TW" dirty="0">
                <a:latin typeface="Arial" panose="020B0604020202020204" pitchFamily="34" charset="0"/>
                <a:ea typeface="微軟正黑體" panose="020B0604030504040204" pitchFamily="34" charset="-120"/>
                <a:cs typeface="Arial" panose="020B0604020202020204" pitchFamily="34" charset="0"/>
              </a:rPr>
              <a:t>LLM</a:t>
            </a:r>
            <a:r>
              <a:rPr lang="zh-TW" altLang="en-US" dirty="0">
                <a:latin typeface="Arial" panose="020B0604020202020204" pitchFamily="34" charset="0"/>
                <a:ea typeface="微軟正黑體" panose="020B0604030504040204" pitchFamily="34" charset="-120"/>
                <a:cs typeface="Arial" panose="020B0604020202020204" pitchFamily="34" charset="0"/>
              </a:rPr>
              <a:t>）為每則評論生成回覆，尤其針對負面評論，透過 </a:t>
            </a:r>
            <a:r>
              <a:rPr lang="en-US" altLang="zh-TW" dirty="0">
                <a:latin typeface="Arial" panose="020B0604020202020204" pitchFamily="34" charset="0"/>
                <a:ea typeface="微軟正黑體" panose="020B0604030504040204" pitchFamily="34" charset="-120"/>
                <a:cs typeface="Arial" panose="020B0604020202020204" pitchFamily="34" charset="0"/>
              </a:rPr>
              <a:t>Line Notify </a:t>
            </a:r>
            <a:r>
              <a:rPr lang="zh-TW" altLang="en-US" dirty="0">
                <a:latin typeface="Arial" panose="020B0604020202020204" pitchFamily="34" charset="0"/>
                <a:ea typeface="微軟正黑體" panose="020B0604030504040204" pitchFamily="34" charset="-120"/>
                <a:cs typeface="Arial" panose="020B0604020202020204" pitchFamily="34" charset="0"/>
              </a:rPr>
              <a:t>發送即時通知，使業者能夠優先處理，提升露營者的滿意度。此外，每週一，系統會基於過去一週的評論摘要，利用 </a:t>
            </a:r>
            <a:r>
              <a:rPr lang="en-US" altLang="zh-TW" dirty="0">
                <a:latin typeface="Arial" panose="020B0604020202020204" pitchFamily="34" charset="0"/>
                <a:ea typeface="微軟正黑體" panose="020B0604030504040204" pitchFamily="34" charset="-120"/>
                <a:cs typeface="Arial" panose="020B0604020202020204" pitchFamily="34" charset="0"/>
              </a:rPr>
              <a:t>LLM </a:t>
            </a:r>
            <a:r>
              <a:rPr lang="zh-TW" altLang="en-US" dirty="0">
                <a:latin typeface="Arial" panose="020B0604020202020204" pitchFamily="34" charset="0"/>
                <a:ea typeface="微軟正黑體" panose="020B0604030504040204" pitchFamily="34" charset="-120"/>
                <a:cs typeface="Arial" panose="020B0604020202020204" pitchFamily="34" charset="0"/>
              </a:rPr>
              <a:t>提供 </a:t>
            </a:r>
            <a:r>
              <a:rPr lang="en-US" altLang="zh-TW" dirty="0">
                <a:latin typeface="Arial" panose="020B0604020202020204" pitchFamily="34" charset="0"/>
                <a:ea typeface="微軟正黑體" panose="020B0604030504040204" pitchFamily="34" charset="-120"/>
                <a:cs typeface="Arial" panose="020B0604020202020204" pitchFamily="34" charset="0"/>
              </a:rPr>
              <a:t>ESG </a:t>
            </a:r>
            <a:r>
              <a:rPr lang="zh-TW" altLang="en-US" dirty="0">
                <a:latin typeface="Arial" panose="020B0604020202020204" pitchFamily="34" charset="0"/>
                <a:ea typeface="微軟正黑體" panose="020B0604030504040204" pitchFamily="34" charset="-120"/>
                <a:cs typeface="Arial" panose="020B0604020202020204" pitchFamily="34" charset="0"/>
              </a:rPr>
              <a:t>相關的改善建議，協助業者優化營地設施與活動，進一步提升經營品質。</a:t>
            </a:r>
            <a:endParaRPr lang="en-US" dirty="0">
              <a:latin typeface="Arial" panose="020B0604020202020204" pitchFamily="34" charset="0"/>
              <a:ea typeface="微軟正黑體" panose="020B0604030504040204" pitchFamily="34" charset="-120"/>
              <a:cs typeface="Arial" panose="020B0604020202020204" pitchFamily="34" charset="0"/>
            </a:endParaRPr>
          </a:p>
          <a:p>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34</a:t>
            </a:fld>
            <a:endParaRPr lang="zh-TW" altLang="en-US"/>
          </a:p>
        </p:txBody>
      </p:sp>
    </p:spTree>
    <p:extLst>
      <p:ext uri="{BB962C8B-B14F-4D97-AF65-F5344CB8AC3E}">
        <p14:creationId xmlns:p14="http://schemas.microsoft.com/office/powerpoint/2010/main" val="2728407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buFont typeface="Arial" panose="020B0604020202020204" pitchFamily="34" charset="0"/>
              <a:buChar char="•"/>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此系統旨在協助露營業者透過評論分析不同面向的資料、負面評論的即時通知與基於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ESG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改善建議生成。在與環境和諧共存的前提下，改善露營地的環境設施或活動設計，從而幫助業者在提升經營效益的同時，實踐永續發展理念，達成環境友善與顧客滿意度的雙贏目標，也</a:t>
            </a: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展示了 </a:t>
            </a:r>
            <a:r>
              <a:rPr lang="en-US" altLang="zh-TW" b="1" dirty="0">
                <a:latin typeface="Times New Roman" panose="02020603050405020304" pitchFamily="18" charset="0"/>
                <a:ea typeface="Microsoft JhengHei Light" panose="020B0304030504040204" pitchFamily="34" charset="-120"/>
                <a:cs typeface="Times New Roman" panose="02020603050405020304" pitchFamily="18" charset="0"/>
              </a:rPr>
              <a:t>LLM </a:t>
            </a: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在跨領域應用中的實用價值</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285750" indent="-285750">
              <a:buFont typeface="Arial" panose="020B0604020202020204" pitchFamily="34" charset="0"/>
              <a:buChar char="•"/>
            </a:pP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在實驗過程中，發現使用大型語言模型增生後的平衡資料集來訓練模型能</a:t>
            </a: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有效提升準確度</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，其中傳統露營與懶人露營的資料增生效果以 </a:t>
            </a:r>
            <a:r>
              <a:rPr lang="en-US" altLang="zh-TW" b="1" dirty="0">
                <a:latin typeface="Times New Roman" panose="02020603050405020304" pitchFamily="18" charset="0"/>
                <a:ea typeface="Microsoft JhengHei Light" panose="020B0304030504040204" pitchFamily="34" charset="-120"/>
                <a:cs typeface="Times New Roman" panose="02020603050405020304" pitchFamily="18" charset="0"/>
              </a:rPr>
              <a:t>Taiwan LLM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表現最佳，對模型效能的提升也最為顯著。其原因可能在於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Taiwan LLM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的訓練資料主要來源於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PTT</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a:t>
            </a:r>
            <a:r>
              <a:rPr lang="en-US" altLang="zh-TW" dirty="0" err="1">
                <a:latin typeface="Times New Roman" panose="02020603050405020304" pitchFamily="18" charset="0"/>
                <a:ea typeface="Microsoft JhengHei Light" panose="020B0304030504040204" pitchFamily="34" charset="-120"/>
                <a:cs typeface="Times New Roman" panose="02020603050405020304" pitchFamily="18" charset="0"/>
              </a:rPr>
              <a:t>Dcard</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Facebook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等社群平台的公開討論，這些資料與口語化評論高度契合，因而能生成更貼近真實情境的增生資料，充分地利用了台灣在地語料的優勢。</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285750" indent="-285750">
              <a:buFont typeface="Arial" panose="020B0604020202020204" pitchFamily="34" charset="0"/>
              <a:buChar char="•"/>
            </a:pP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在模型評估方面，傳統露營的最佳效能來自</a:t>
            </a:r>
            <a:r>
              <a:rPr lang="en-US" altLang="zh-TW" dirty="0" err="1">
                <a:latin typeface="Times New Roman" panose="02020603050405020304" pitchFamily="18" charset="0"/>
                <a:ea typeface="Microsoft JhengHei Light" panose="020B0304030504040204" pitchFamily="34" charset="-120"/>
                <a:cs typeface="Times New Roman" panose="02020603050405020304" pitchFamily="18" charset="0"/>
              </a:rPr>
              <a:t>RoBERTa</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搭配</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Batch Size = 16</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的組合，準確度為</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93.75%</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而懶人露營則以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BERT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搭配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Batch Size = 8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的組合展現最高準確度，為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97.17%</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36</a:t>
            </a:fld>
            <a:endParaRPr lang="zh-TW" altLang="en-US"/>
          </a:p>
        </p:txBody>
      </p:sp>
    </p:spTree>
    <p:extLst>
      <p:ext uri="{BB962C8B-B14F-4D97-AF65-F5344CB8AC3E}">
        <p14:creationId xmlns:p14="http://schemas.microsoft.com/office/powerpoint/2010/main" val="1676998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indent="-342900">
              <a:spcBef>
                <a:spcPts val="1200"/>
              </a:spcBef>
              <a:buAutoNum type="arabicPeriod"/>
            </a:pPr>
            <a:r>
              <a:rPr lang="zh-TW" altLang="en-US" dirty="0">
                <a:latin typeface="Arial" panose="020B0604020202020204" pitchFamily="34" charset="0"/>
                <a:ea typeface="微軟正黑體" panose="020B0604030504040204" pitchFamily="34" charset="-120"/>
                <a:cs typeface="Arial" panose="020B0604020202020204" pitchFamily="34" charset="0"/>
              </a:rPr>
              <a:t>擴展評論資料集的多樣性</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lvl="1">
              <a:spcBef>
                <a:spcPts val="1200"/>
              </a:spcBef>
            </a:pPr>
            <a:r>
              <a:rPr lang="zh-TW" altLang="en-US" dirty="0">
                <a:latin typeface="Arial" panose="020B0604020202020204" pitchFamily="34" charset="0"/>
                <a:ea typeface="微軟正黑體" panose="020B0604030504040204" pitchFamily="34" charset="-120"/>
                <a:cs typeface="Arial" panose="020B0604020202020204" pitchFamily="34" charset="0"/>
              </a:rPr>
              <a:t>本研究採用露營相關評論作為資料集，未來</a:t>
            </a:r>
            <a:r>
              <a:rPr lang="zh-TW" altLang="en-US" b="1" dirty="0">
                <a:latin typeface="Arial" panose="020B0604020202020204" pitchFamily="34" charset="0"/>
                <a:ea typeface="微軟正黑體" panose="020B0604030504040204" pitchFamily="34" charset="-120"/>
                <a:cs typeface="Arial" panose="020B0604020202020204" pitchFamily="34" charset="0"/>
              </a:rPr>
              <a:t>可納入其他類型的評論資料</a:t>
            </a:r>
            <a:r>
              <a:rPr lang="zh-TW" altLang="en-US" dirty="0">
                <a:latin typeface="Arial" panose="020B0604020202020204" pitchFamily="34" charset="0"/>
                <a:ea typeface="微軟正黑體" panose="020B0604030504040204" pitchFamily="34" charset="-120"/>
                <a:cs typeface="Arial" panose="020B0604020202020204" pitchFamily="34" charset="0"/>
              </a:rPr>
              <a:t>，例如戶外活動、旅遊體驗或住宿評價，以提升模型的泛化能力與適應性。</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marL="342900" indent="-342900">
              <a:spcBef>
                <a:spcPts val="1200"/>
              </a:spcBef>
              <a:buAutoNum type="arabicPeriod"/>
            </a:pPr>
            <a:r>
              <a:rPr lang="zh-TW" altLang="en-US" dirty="0">
                <a:latin typeface="Arial" panose="020B0604020202020204" pitchFamily="34" charset="0"/>
                <a:ea typeface="微軟正黑體" panose="020B0604030504040204" pitchFamily="34" charset="-120"/>
                <a:cs typeface="Arial" panose="020B0604020202020204" pitchFamily="34" charset="0"/>
              </a:rPr>
              <a:t>採用參數量更大的大型語言模型</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lvl="1">
              <a:spcBef>
                <a:spcPts val="1200"/>
              </a:spcBef>
            </a:pPr>
            <a:r>
              <a:rPr lang="zh-TW" altLang="en-US" dirty="0">
                <a:latin typeface="Arial" panose="020B0604020202020204" pitchFamily="34" charset="0"/>
                <a:ea typeface="微軟正黑體" panose="020B0604030504040204" pitchFamily="34" charset="-120"/>
                <a:cs typeface="Arial" panose="020B0604020202020204" pitchFamily="34" charset="0"/>
              </a:rPr>
              <a:t>大型語言模型的參數規模對生成資料品質有顯著影響。未來可選用</a:t>
            </a:r>
            <a:r>
              <a:rPr lang="zh-TW" altLang="en-US" b="1" dirty="0">
                <a:latin typeface="Arial" panose="020B0604020202020204" pitchFamily="34" charset="0"/>
                <a:ea typeface="微軟正黑體" panose="020B0604030504040204" pitchFamily="34" charset="-120"/>
                <a:cs typeface="Arial" panose="020B0604020202020204" pitchFamily="34" charset="0"/>
              </a:rPr>
              <a:t>參數量更大</a:t>
            </a:r>
            <a:r>
              <a:rPr lang="zh-TW" altLang="en-US" dirty="0">
                <a:latin typeface="Arial" panose="020B0604020202020204" pitchFamily="34" charset="0"/>
                <a:ea typeface="微軟正黑體" panose="020B0604030504040204" pitchFamily="34" charset="-120"/>
                <a:cs typeface="Arial" panose="020B0604020202020204" pitchFamily="34" charset="0"/>
              </a:rPr>
              <a:t>的</a:t>
            </a:r>
            <a:r>
              <a:rPr lang="zh-TW" altLang="en-US" b="1" dirty="0">
                <a:latin typeface="Arial" panose="020B0604020202020204" pitchFamily="34" charset="0"/>
                <a:ea typeface="微軟正黑體" panose="020B0604030504040204" pitchFamily="34" charset="-120"/>
                <a:cs typeface="Arial" panose="020B0604020202020204" pitchFamily="34" charset="0"/>
              </a:rPr>
              <a:t>繁體中文大型語言模型</a:t>
            </a:r>
            <a:r>
              <a:rPr lang="zh-TW" altLang="en-US" dirty="0">
                <a:latin typeface="Arial" panose="020B0604020202020204" pitchFamily="34" charset="0"/>
                <a:ea typeface="微軟正黑體" panose="020B0604030504040204" pitchFamily="34" charset="-120"/>
                <a:cs typeface="Arial" panose="020B0604020202020204" pitchFamily="34" charset="0"/>
              </a:rPr>
              <a:t>，以提升生成資料的品質與多樣性。</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marL="342900" indent="-342900">
              <a:spcBef>
                <a:spcPts val="1200"/>
              </a:spcBef>
              <a:buAutoNum type="arabicPeriod"/>
            </a:pPr>
            <a:r>
              <a:rPr lang="zh-TW" altLang="en-US" dirty="0">
                <a:latin typeface="Arial" panose="020B0604020202020204" pitchFamily="34" charset="0"/>
                <a:ea typeface="微軟正黑體" panose="020B0604030504040204" pitchFamily="34" charset="-120"/>
                <a:cs typeface="Arial" panose="020B0604020202020204" pitchFamily="34" charset="0"/>
              </a:rPr>
              <a:t>使用其他深度學習模型進行預測</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lvl="1">
              <a:spcBef>
                <a:spcPts val="1200"/>
              </a:spcBef>
            </a:pPr>
            <a:r>
              <a:rPr lang="zh-TW" altLang="en-US" dirty="0">
                <a:latin typeface="Arial" panose="020B0604020202020204" pitchFamily="34" charset="0"/>
                <a:ea typeface="微軟正黑體" panose="020B0604030504040204" pitchFamily="34" charset="-120"/>
                <a:cs typeface="Arial" panose="020B0604020202020204" pitchFamily="34" charset="0"/>
              </a:rPr>
              <a:t>本研究使用的五個模型（</a:t>
            </a:r>
            <a:r>
              <a:rPr lang="en-US" altLang="zh-TW" dirty="0">
                <a:latin typeface="Arial" panose="020B0604020202020204" pitchFamily="34" charset="0"/>
                <a:ea typeface="微軟正黑體" panose="020B0604030504040204" pitchFamily="34" charset="-120"/>
                <a:cs typeface="Arial" panose="020B0604020202020204" pitchFamily="34" charset="0"/>
              </a:rPr>
              <a:t>BERT</a:t>
            </a:r>
            <a:r>
              <a:rPr lang="zh-TW" altLang="en-US" dirty="0">
                <a:latin typeface="Arial" panose="020B0604020202020204" pitchFamily="34" charset="0"/>
                <a:ea typeface="微軟正黑體" panose="020B0604030504040204" pitchFamily="34" charset="-120"/>
                <a:cs typeface="Arial" panose="020B0604020202020204" pitchFamily="34" charset="0"/>
              </a:rPr>
              <a:t>、</a:t>
            </a:r>
            <a:r>
              <a:rPr lang="en-US" altLang="zh-TW" dirty="0">
                <a:latin typeface="Arial" panose="020B0604020202020204" pitchFamily="34" charset="0"/>
                <a:ea typeface="微軟正黑體" panose="020B0604030504040204" pitchFamily="34" charset="-120"/>
                <a:cs typeface="Arial" panose="020B0604020202020204" pitchFamily="34" charset="0"/>
              </a:rPr>
              <a:t>ALBERT</a:t>
            </a:r>
            <a:r>
              <a:rPr lang="zh-TW" altLang="en-US" dirty="0">
                <a:latin typeface="Arial" panose="020B0604020202020204" pitchFamily="34" charset="0"/>
                <a:ea typeface="微軟正黑體" panose="020B0604030504040204" pitchFamily="34" charset="-120"/>
                <a:cs typeface="Arial" panose="020B0604020202020204" pitchFamily="34" charset="0"/>
              </a:rPr>
              <a:t>、</a:t>
            </a:r>
            <a:r>
              <a:rPr lang="en-US" altLang="zh-TW" dirty="0" err="1">
                <a:latin typeface="Arial" panose="020B0604020202020204" pitchFamily="34" charset="0"/>
                <a:ea typeface="微軟正黑體" panose="020B0604030504040204" pitchFamily="34" charset="-120"/>
                <a:cs typeface="Arial" panose="020B0604020202020204" pitchFamily="34" charset="0"/>
              </a:rPr>
              <a:t>RoBERTa</a:t>
            </a:r>
            <a:r>
              <a:rPr lang="zh-TW" altLang="en-US" dirty="0">
                <a:latin typeface="Arial" panose="020B0604020202020204" pitchFamily="34" charset="0"/>
                <a:ea typeface="微軟正黑體" panose="020B0604030504040204" pitchFamily="34" charset="-120"/>
                <a:cs typeface="Arial" panose="020B0604020202020204" pitchFamily="34" charset="0"/>
              </a:rPr>
              <a:t>、</a:t>
            </a:r>
            <a:r>
              <a:rPr lang="en-US" altLang="zh-TW" dirty="0">
                <a:latin typeface="Arial" panose="020B0604020202020204" pitchFamily="34" charset="0"/>
                <a:ea typeface="微軟正黑體" panose="020B0604030504040204" pitchFamily="34" charset="-120"/>
                <a:cs typeface="Arial" panose="020B0604020202020204" pitchFamily="34" charset="0"/>
              </a:rPr>
              <a:t>Multilingual BERT</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err="1">
                <a:latin typeface="Arial" panose="020B0604020202020204" pitchFamily="34" charset="0"/>
                <a:ea typeface="微軟正黑體" panose="020B0604030504040204" pitchFamily="34" charset="-120"/>
                <a:cs typeface="Arial" panose="020B0604020202020204" pitchFamily="34" charset="0"/>
              </a:rPr>
              <a:t>DistilBERT</a:t>
            </a:r>
            <a:r>
              <a:rPr lang="zh-TW" altLang="en-US" dirty="0">
                <a:latin typeface="Arial" panose="020B0604020202020204" pitchFamily="34" charset="0"/>
                <a:ea typeface="微軟正黑體" panose="020B0604030504040204" pitchFamily="34" charset="-120"/>
                <a:cs typeface="Arial" panose="020B0604020202020204" pitchFamily="34" charset="0"/>
              </a:rPr>
              <a:t>）均基於 </a:t>
            </a:r>
            <a:r>
              <a:rPr lang="en-US" altLang="zh-TW" dirty="0">
                <a:latin typeface="Arial" panose="020B0604020202020204" pitchFamily="34" charset="0"/>
                <a:ea typeface="微軟正黑體" panose="020B0604030504040204" pitchFamily="34" charset="-120"/>
                <a:cs typeface="Arial" panose="020B0604020202020204" pitchFamily="34" charset="0"/>
              </a:rPr>
              <a:t>BERT </a:t>
            </a:r>
            <a:r>
              <a:rPr lang="zh-TW" altLang="en-US" dirty="0">
                <a:latin typeface="Arial" panose="020B0604020202020204" pitchFamily="34" charset="0"/>
                <a:ea typeface="微軟正黑體" panose="020B0604030504040204" pitchFamily="34" charset="-120"/>
                <a:cs typeface="Arial" panose="020B0604020202020204" pitchFamily="34" charset="0"/>
              </a:rPr>
              <a:t>架構。未來可</a:t>
            </a:r>
            <a:r>
              <a:rPr lang="zh-TW" altLang="en-US" b="1" dirty="0">
                <a:latin typeface="Arial" panose="020B0604020202020204" pitchFamily="34" charset="0"/>
                <a:ea typeface="微軟正黑體" panose="020B0604030504040204" pitchFamily="34" charset="-120"/>
                <a:cs typeface="Arial" panose="020B0604020202020204" pitchFamily="34" charset="0"/>
              </a:rPr>
              <a:t>引入其他類型的深度學習</a:t>
            </a:r>
            <a:r>
              <a:rPr lang="zh-TW" altLang="en-US" dirty="0">
                <a:latin typeface="Arial" panose="020B0604020202020204" pitchFamily="34" charset="0"/>
                <a:ea typeface="微軟正黑體" panose="020B0604030504040204" pitchFamily="34" charset="-120"/>
                <a:cs typeface="Arial" panose="020B0604020202020204" pitchFamily="34" charset="0"/>
              </a:rPr>
              <a:t>模型進行比較，深入分析各模型的性能差異與優劣。</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marL="342900" indent="-342900">
              <a:spcBef>
                <a:spcPts val="1200"/>
              </a:spcBef>
              <a:buAutoNum type="arabicPeriod"/>
            </a:pPr>
            <a:r>
              <a:rPr lang="zh-TW" altLang="en-US" dirty="0">
                <a:latin typeface="Arial" panose="020B0604020202020204" pitchFamily="34" charset="0"/>
                <a:ea typeface="微軟正黑體" panose="020B0604030504040204" pitchFamily="34" charset="-120"/>
                <a:cs typeface="Arial" panose="020B0604020202020204" pitchFamily="34" charset="0"/>
              </a:rPr>
              <a:t>優化資料獲取途徑與系統功能</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lvl="1">
              <a:spcBef>
                <a:spcPts val="1200"/>
              </a:spcBef>
            </a:pPr>
            <a:r>
              <a:rPr lang="zh-TW" altLang="en-US" dirty="0">
                <a:latin typeface="Arial" panose="020B0604020202020204" pitchFamily="34" charset="0"/>
                <a:ea typeface="微軟正黑體" panose="020B0604030504040204" pitchFamily="34" charset="-120"/>
                <a:cs typeface="Arial" panose="020B0604020202020204" pitchFamily="34" charset="0"/>
              </a:rPr>
              <a:t>本研究目前透過爬蟲技術從 </a:t>
            </a:r>
            <a:r>
              <a:rPr lang="en-US" altLang="zh-TW" dirty="0">
                <a:latin typeface="Arial" panose="020B0604020202020204" pitchFamily="34" charset="0"/>
                <a:ea typeface="微軟正黑體" panose="020B0604030504040204" pitchFamily="34" charset="-120"/>
                <a:cs typeface="Arial" panose="020B0604020202020204" pitchFamily="34" charset="0"/>
              </a:rPr>
              <a:t>Google </a:t>
            </a:r>
            <a:r>
              <a:rPr lang="zh-TW" altLang="en-US" dirty="0">
                <a:latin typeface="Arial" panose="020B0604020202020204" pitchFamily="34" charset="0"/>
                <a:ea typeface="微軟正黑體" panose="020B0604030504040204" pitchFamily="34" charset="-120"/>
                <a:cs typeface="Arial" panose="020B0604020202020204" pitchFamily="34" charset="0"/>
              </a:rPr>
              <a:t>評論獲取資料，未來</a:t>
            </a:r>
            <a:r>
              <a:rPr lang="zh-TW" altLang="en-US" b="1" dirty="0">
                <a:latin typeface="Arial" panose="020B0604020202020204" pitchFamily="34" charset="0"/>
                <a:ea typeface="微軟正黑體" panose="020B0604030504040204" pitchFamily="34" charset="-120"/>
                <a:cs typeface="Arial" panose="020B0604020202020204" pitchFamily="34" charset="0"/>
              </a:rPr>
              <a:t>可考慮整合 </a:t>
            </a:r>
            <a:r>
              <a:rPr lang="en-US" altLang="zh-TW" b="1" dirty="0">
                <a:latin typeface="Arial" panose="020B0604020202020204" pitchFamily="34" charset="0"/>
                <a:ea typeface="微軟正黑體" panose="020B0604030504040204" pitchFamily="34" charset="-120"/>
                <a:cs typeface="Arial" panose="020B0604020202020204" pitchFamily="34" charset="0"/>
              </a:rPr>
              <a:t>Google API</a:t>
            </a:r>
            <a:r>
              <a:rPr lang="zh-TW" altLang="en-US" dirty="0">
                <a:latin typeface="Arial" panose="020B0604020202020204" pitchFamily="34" charset="0"/>
                <a:ea typeface="微軟正黑體" panose="020B0604030504040204" pitchFamily="34" charset="-120"/>
                <a:cs typeface="Arial" panose="020B0604020202020204" pitchFamily="34" charset="0"/>
              </a:rPr>
              <a:t>，以更穩定、高效的方式獲取評論資料，提升資料品質與獲取效率。在系統功能方面，可</a:t>
            </a:r>
            <a:r>
              <a:rPr lang="zh-TW" altLang="en-US" b="1" dirty="0">
                <a:latin typeface="Arial" panose="020B0604020202020204" pitchFamily="34" charset="0"/>
                <a:ea typeface="微軟正黑體" panose="020B0604030504040204" pitchFamily="34" charset="-120"/>
                <a:cs typeface="Arial" panose="020B0604020202020204" pitchFamily="34" charset="0"/>
              </a:rPr>
              <a:t>新增分析維度</a:t>
            </a:r>
            <a:r>
              <a:rPr lang="zh-TW" altLang="en-US" dirty="0">
                <a:latin typeface="Arial" panose="020B0604020202020204" pitchFamily="34" charset="0"/>
                <a:ea typeface="微軟正黑體" panose="020B0604030504040204" pitchFamily="34" charset="-120"/>
                <a:cs typeface="Arial" panose="020B0604020202020204" pitchFamily="34" charset="0"/>
              </a:rPr>
              <a:t>，例如露營者的性別比例、年齡分布等，提供更多元化的數據分析，協助業者更精準地了解目標客群並優化營區規劃。 </a:t>
            </a:r>
            <a:endParaRPr lang="en-US" dirty="0">
              <a:latin typeface="Arial" panose="020B0604020202020204" pitchFamily="34" charset="0"/>
              <a:ea typeface="微軟正黑體" panose="020B0604030504040204" pitchFamily="34" charset="-120"/>
              <a:cs typeface="Arial" panose="020B0604020202020204" pitchFamily="34" charset="0"/>
            </a:endParaRPr>
          </a:p>
          <a:p>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37</a:t>
            </a:fld>
            <a:endParaRPr lang="zh-TW" altLang="en-US"/>
          </a:p>
        </p:txBody>
      </p:sp>
    </p:spTree>
    <p:extLst>
      <p:ext uri="{BB962C8B-B14F-4D97-AF65-F5344CB8AC3E}">
        <p14:creationId xmlns:p14="http://schemas.microsoft.com/office/powerpoint/2010/main" val="72764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8C81A-9B54-631C-2EB0-F88039E37D9D}"/>
            </a:ext>
          </a:extLst>
        </p:cNvPr>
        <p:cNvGrpSpPr/>
        <p:nvPr/>
      </p:nvGrpSpPr>
      <p:grpSpPr>
        <a:xfrm>
          <a:off x="0" y="0"/>
          <a:ext cx="0" cy="0"/>
          <a:chOff x="0" y="0"/>
          <a:chExt cx="0" cy="0"/>
        </a:xfrm>
      </p:grpSpPr>
      <p:sp>
        <p:nvSpPr>
          <p:cNvPr id="2" name="投影片圖像版面配置區 1">
            <a:extLst>
              <a:ext uri="{FF2B5EF4-FFF2-40B4-BE49-F238E27FC236}">
                <a16:creationId xmlns:a16="http://schemas.microsoft.com/office/drawing/2014/main" id="{0C23837D-93DF-38D1-3653-1213C4E5788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39B9F35-DAFB-99C8-D9D7-C3257964B61F}"/>
              </a:ext>
            </a:extLst>
          </p:cNvPr>
          <p:cNvSpPr>
            <a:spLocks noGrp="1"/>
          </p:cNvSpPr>
          <p:nvPr>
            <p:ph type="body" idx="1"/>
          </p:nvPr>
        </p:nvSpPr>
        <p:spPr/>
        <p:txBody>
          <a:bodyPr/>
          <a:lstStyle/>
          <a:p>
            <a:endParaRPr lang="en-US" dirty="0"/>
          </a:p>
        </p:txBody>
      </p:sp>
      <p:sp>
        <p:nvSpPr>
          <p:cNvPr id="4" name="投影片編號版面配置區 3">
            <a:extLst>
              <a:ext uri="{FF2B5EF4-FFF2-40B4-BE49-F238E27FC236}">
                <a16:creationId xmlns:a16="http://schemas.microsoft.com/office/drawing/2014/main" id="{F807C4A4-4148-5BF7-22AE-D23FE15DD8E3}"/>
              </a:ext>
            </a:extLst>
          </p:cNvPr>
          <p:cNvSpPr>
            <a:spLocks noGrp="1"/>
          </p:cNvSpPr>
          <p:nvPr>
            <p:ph type="sldNum" sz="quarter" idx="10"/>
          </p:nvPr>
        </p:nvSpPr>
        <p:spPr/>
        <p:txBody>
          <a:bodyPr/>
          <a:lstStyle/>
          <a:p>
            <a:fld id="{B0A96B2A-161A-4801-A1FE-A8BA52F9D9DF}" type="slidenum">
              <a:rPr lang="zh-TW" altLang="en-US" smtClean="0"/>
              <a:t>40</a:t>
            </a:fld>
            <a:endParaRPr lang="zh-TW" altLang="en-US"/>
          </a:p>
        </p:txBody>
      </p:sp>
    </p:spTree>
    <p:extLst>
      <p:ext uri="{BB962C8B-B14F-4D97-AF65-F5344CB8AC3E}">
        <p14:creationId xmlns:p14="http://schemas.microsoft.com/office/powerpoint/2010/main" val="1646585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21BE1-EAA4-9DA7-36EE-E22FCA8723FD}"/>
            </a:ext>
          </a:extLst>
        </p:cNvPr>
        <p:cNvGrpSpPr/>
        <p:nvPr/>
      </p:nvGrpSpPr>
      <p:grpSpPr>
        <a:xfrm>
          <a:off x="0" y="0"/>
          <a:ext cx="0" cy="0"/>
          <a:chOff x="0" y="0"/>
          <a:chExt cx="0" cy="0"/>
        </a:xfrm>
      </p:grpSpPr>
      <p:sp>
        <p:nvSpPr>
          <p:cNvPr id="2" name="投影片圖像版面配置區 1">
            <a:extLst>
              <a:ext uri="{FF2B5EF4-FFF2-40B4-BE49-F238E27FC236}">
                <a16:creationId xmlns:a16="http://schemas.microsoft.com/office/drawing/2014/main" id="{196AF517-8478-23C8-0412-48B628A5358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2F43A3B-1E04-463F-9D82-6410B88953C5}"/>
              </a:ext>
            </a:extLst>
          </p:cNvPr>
          <p:cNvSpPr>
            <a:spLocks noGrp="1"/>
          </p:cNvSpPr>
          <p:nvPr>
            <p:ph type="body" idx="1"/>
          </p:nvPr>
        </p:nvSpPr>
        <p:spPr/>
        <p:txBody>
          <a:bodyPr/>
          <a:lstStyle/>
          <a:p>
            <a:endParaRPr lang="en-US" dirty="0"/>
          </a:p>
        </p:txBody>
      </p:sp>
      <p:sp>
        <p:nvSpPr>
          <p:cNvPr id="4" name="投影片編號版面配置區 3">
            <a:extLst>
              <a:ext uri="{FF2B5EF4-FFF2-40B4-BE49-F238E27FC236}">
                <a16:creationId xmlns:a16="http://schemas.microsoft.com/office/drawing/2014/main" id="{BD94DA7E-ACD0-D10E-08C3-7FF922510BD2}"/>
              </a:ext>
            </a:extLst>
          </p:cNvPr>
          <p:cNvSpPr>
            <a:spLocks noGrp="1"/>
          </p:cNvSpPr>
          <p:nvPr>
            <p:ph type="sldNum" sz="quarter" idx="10"/>
          </p:nvPr>
        </p:nvSpPr>
        <p:spPr/>
        <p:txBody>
          <a:bodyPr/>
          <a:lstStyle/>
          <a:p>
            <a:fld id="{B0A96B2A-161A-4801-A1FE-A8BA52F9D9DF}" type="slidenum">
              <a:rPr lang="zh-TW" altLang="en-US" smtClean="0"/>
              <a:t>41</a:t>
            </a:fld>
            <a:endParaRPr lang="zh-TW" altLang="en-US"/>
          </a:p>
        </p:txBody>
      </p:sp>
    </p:spTree>
    <p:extLst>
      <p:ext uri="{BB962C8B-B14F-4D97-AF65-F5344CB8AC3E}">
        <p14:creationId xmlns:p14="http://schemas.microsoft.com/office/powerpoint/2010/main" val="693470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F967E-F27B-8DA0-AB99-81DF32CC464F}"/>
            </a:ext>
          </a:extLst>
        </p:cNvPr>
        <p:cNvGrpSpPr/>
        <p:nvPr/>
      </p:nvGrpSpPr>
      <p:grpSpPr>
        <a:xfrm>
          <a:off x="0" y="0"/>
          <a:ext cx="0" cy="0"/>
          <a:chOff x="0" y="0"/>
          <a:chExt cx="0" cy="0"/>
        </a:xfrm>
      </p:grpSpPr>
      <p:sp>
        <p:nvSpPr>
          <p:cNvPr id="2" name="投影片圖像版面配置區 1">
            <a:extLst>
              <a:ext uri="{FF2B5EF4-FFF2-40B4-BE49-F238E27FC236}">
                <a16:creationId xmlns:a16="http://schemas.microsoft.com/office/drawing/2014/main" id="{8E7DD455-B2F8-4816-0502-F04411DF9B7B}"/>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5CD7B6C-36EC-401A-5B84-C26978174142}"/>
              </a:ext>
            </a:extLst>
          </p:cNvPr>
          <p:cNvSpPr>
            <a:spLocks noGrp="1"/>
          </p:cNvSpPr>
          <p:nvPr>
            <p:ph type="body" idx="1"/>
          </p:nvPr>
        </p:nvSpPr>
        <p:spPr/>
        <p:txBody>
          <a:bodyPr/>
          <a:lstStyle/>
          <a:p>
            <a:endParaRPr lang="en-US" dirty="0"/>
          </a:p>
        </p:txBody>
      </p:sp>
      <p:sp>
        <p:nvSpPr>
          <p:cNvPr id="4" name="投影片編號版面配置區 3">
            <a:extLst>
              <a:ext uri="{FF2B5EF4-FFF2-40B4-BE49-F238E27FC236}">
                <a16:creationId xmlns:a16="http://schemas.microsoft.com/office/drawing/2014/main" id="{2A18E1C6-1BC4-2249-40AB-4D18F8720FF0}"/>
              </a:ext>
            </a:extLst>
          </p:cNvPr>
          <p:cNvSpPr>
            <a:spLocks noGrp="1"/>
          </p:cNvSpPr>
          <p:nvPr>
            <p:ph type="sldNum" sz="quarter" idx="10"/>
          </p:nvPr>
        </p:nvSpPr>
        <p:spPr/>
        <p:txBody>
          <a:bodyPr/>
          <a:lstStyle/>
          <a:p>
            <a:fld id="{B0A96B2A-161A-4801-A1FE-A8BA52F9D9DF}" type="slidenum">
              <a:rPr lang="zh-TW" altLang="en-US" smtClean="0"/>
              <a:t>42</a:t>
            </a:fld>
            <a:endParaRPr lang="zh-TW" altLang="en-US"/>
          </a:p>
        </p:txBody>
      </p:sp>
    </p:spTree>
    <p:extLst>
      <p:ext uri="{BB962C8B-B14F-4D97-AF65-F5344CB8AC3E}">
        <p14:creationId xmlns:p14="http://schemas.microsoft.com/office/powerpoint/2010/main" val="3420584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14E2A-595C-CDF1-816B-864BBCE16C38}"/>
            </a:ext>
          </a:extLst>
        </p:cNvPr>
        <p:cNvGrpSpPr/>
        <p:nvPr/>
      </p:nvGrpSpPr>
      <p:grpSpPr>
        <a:xfrm>
          <a:off x="0" y="0"/>
          <a:ext cx="0" cy="0"/>
          <a:chOff x="0" y="0"/>
          <a:chExt cx="0" cy="0"/>
        </a:xfrm>
      </p:grpSpPr>
      <p:sp>
        <p:nvSpPr>
          <p:cNvPr id="2" name="投影片圖像版面配置區 1">
            <a:extLst>
              <a:ext uri="{FF2B5EF4-FFF2-40B4-BE49-F238E27FC236}">
                <a16:creationId xmlns:a16="http://schemas.microsoft.com/office/drawing/2014/main" id="{59B44B88-EF66-53F9-AC2C-3558578367D5}"/>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66CA1D9-8781-A9C0-08F2-2070F067DF37}"/>
              </a:ext>
            </a:extLst>
          </p:cNvPr>
          <p:cNvSpPr>
            <a:spLocks noGrp="1"/>
          </p:cNvSpPr>
          <p:nvPr>
            <p:ph type="body" idx="1"/>
          </p:nvPr>
        </p:nvSpPr>
        <p:spPr/>
        <p:txBody>
          <a:bodyPr/>
          <a:lstStyle/>
          <a:p>
            <a:endParaRPr lang="en-US" dirty="0"/>
          </a:p>
        </p:txBody>
      </p:sp>
      <p:sp>
        <p:nvSpPr>
          <p:cNvPr id="4" name="投影片編號版面配置區 3">
            <a:extLst>
              <a:ext uri="{FF2B5EF4-FFF2-40B4-BE49-F238E27FC236}">
                <a16:creationId xmlns:a16="http://schemas.microsoft.com/office/drawing/2014/main" id="{7E5EDE3A-A702-8408-86F9-70E1621759E5}"/>
              </a:ext>
            </a:extLst>
          </p:cNvPr>
          <p:cNvSpPr>
            <a:spLocks noGrp="1"/>
          </p:cNvSpPr>
          <p:nvPr>
            <p:ph type="sldNum" sz="quarter" idx="10"/>
          </p:nvPr>
        </p:nvSpPr>
        <p:spPr/>
        <p:txBody>
          <a:bodyPr/>
          <a:lstStyle/>
          <a:p>
            <a:fld id="{B0A96B2A-161A-4801-A1FE-A8BA52F9D9DF}" type="slidenum">
              <a:rPr lang="zh-TW" altLang="en-US" smtClean="0"/>
              <a:t>43</a:t>
            </a:fld>
            <a:endParaRPr lang="zh-TW" altLang="en-US"/>
          </a:p>
        </p:txBody>
      </p:sp>
    </p:spTree>
    <p:extLst>
      <p:ext uri="{BB962C8B-B14F-4D97-AF65-F5344CB8AC3E}">
        <p14:creationId xmlns:p14="http://schemas.microsoft.com/office/powerpoint/2010/main" val="181384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大型語言模型（</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）在自然語言處理的突破為解決資料不平衡問題提供新方向。</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能生成高真實性文本，適用於增生負向與中立評論。同時，深度學習模型如</a:t>
            </a:r>
            <a:r>
              <a:rPr lang="en-US" altLang="zh-TW" sz="1200" b="0" kern="1200" dirty="0">
                <a:solidFill>
                  <a:schemeClr val="tx1"/>
                </a:solidFill>
                <a:effectLst/>
                <a:latin typeface="+mn-lt"/>
                <a:ea typeface="+mn-ea"/>
                <a:cs typeface="+mn-cs"/>
              </a:rPr>
              <a:t>BERT</a:t>
            </a:r>
            <a:r>
              <a:rPr lang="zh-TW" altLang="en-US" sz="1200" b="0" kern="1200" dirty="0">
                <a:solidFill>
                  <a:schemeClr val="tx1"/>
                </a:solidFill>
                <a:effectLst/>
                <a:latin typeface="+mn-lt"/>
                <a:ea typeface="+mn-ea"/>
                <a:cs typeface="+mn-cs"/>
              </a:rPr>
              <a:t>、</a:t>
            </a:r>
            <a:r>
              <a:rPr lang="en-US" altLang="zh-TW" sz="1200" b="0" kern="1200" dirty="0">
                <a:solidFill>
                  <a:schemeClr val="tx1"/>
                </a:solidFill>
                <a:effectLst/>
                <a:latin typeface="+mn-lt"/>
                <a:ea typeface="+mn-ea"/>
                <a:cs typeface="+mn-cs"/>
              </a:rPr>
              <a:t>ALBERT</a:t>
            </a:r>
            <a:r>
              <a:rPr lang="zh-TW" altLang="en-US" sz="1200" b="0" kern="1200" dirty="0">
                <a:solidFill>
                  <a:schemeClr val="tx1"/>
                </a:solidFill>
                <a:effectLst/>
                <a:latin typeface="+mn-lt"/>
                <a:ea typeface="+mn-ea"/>
                <a:cs typeface="+mn-cs"/>
              </a:rPr>
              <a:t>在情緒分析表現優異。結合</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的文本增生與深度學習的分類能力，可提升模型準確性和應用價值</a:t>
            </a:r>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5</a:t>
            </a:fld>
            <a:endParaRPr lang="zh-TW" altLang="en-US"/>
          </a:p>
        </p:txBody>
      </p:sp>
    </p:spTree>
    <p:extLst>
      <p:ext uri="{BB962C8B-B14F-4D97-AF65-F5344CB8AC3E}">
        <p14:creationId xmlns:p14="http://schemas.microsoft.com/office/powerpoint/2010/main" val="897411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7D3E3-124B-0532-F083-166B8E6DB6C3}"/>
            </a:ext>
          </a:extLst>
        </p:cNvPr>
        <p:cNvGrpSpPr/>
        <p:nvPr/>
      </p:nvGrpSpPr>
      <p:grpSpPr>
        <a:xfrm>
          <a:off x="0" y="0"/>
          <a:ext cx="0" cy="0"/>
          <a:chOff x="0" y="0"/>
          <a:chExt cx="0" cy="0"/>
        </a:xfrm>
      </p:grpSpPr>
      <p:sp>
        <p:nvSpPr>
          <p:cNvPr id="2" name="投影片圖像版面配置區 1">
            <a:extLst>
              <a:ext uri="{FF2B5EF4-FFF2-40B4-BE49-F238E27FC236}">
                <a16:creationId xmlns:a16="http://schemas.microsoft.com/office/drawing/2014/main" id="{FF4E5018-019A-4128-9693-317DECD1035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E5F20DB-CB60-8861-72B2-DF392580E5CA}"/>
              </a:ext>
            </a:extLst>
          </p:cNvPr>
          <p:cNvSpPr>
            <a:spLocks noGrp="1"/>
          </p:cNvSpPr>
          <p:nvPr>
            <p:ph type="body" idx="1"/>
          </p:nvPr>
        </p:nvSpPr>
        <p:spPr/>
        <p:txBody>
          <a:bodyPr/>
          <a:lstStyle/>
          <a:p>
            <a:endParaRPr lang="en-US" dirty="0"/>
          </a:p>
        </p:txBody>
      </p:sp>
      <p:sp>
        <p:nvSpPr>
          <p:cNvPr id="4" name="投影片編號版面配置區 3">
            <a:extLst>
              <a:ext uri="{FF2B5EF4-FFF2-40B4-BE49-F238E27FC236}">
                <a16:creationId xmlns:a16="http://schemas.microsoft.com/office/drawing/2014/main" id="{BDF405D5-5227-5499-3FB0-E3B105C7F3E1}"/>
              </a:ext>
            </a:extLst>
          </p:cNvPr>
          <p:cNvSpPr>
            <a:spLocks noGrp="1"/>
          </p:cNvSpPr>
          <p:nvPr>
            <p:ph type="sldNum" sz="quarter" idx="10"/>
          </p:nvPr>
        </p:nvSpPr>
        <p:spPr/>
        <p:txBody>
          <a:bodyPr/>
          <a:lstStyle/>
          <a:p>
            <a:fld id="{B0A96B2A-161A-4801-A1FE-A8BA52F9D9DF}" type="slidenum">
              <a:rPr lang="zh-TW" altLang="en-US" smtClean="0"/>
              <a:t>44</a:t>
            </a:fld>
            <a:endParaRPr lang="zh-TW" altLang="en-US"/>
          </a:p>
        </p:txBody>
      </p:sp>
    </p:spTree>
    <p:extLst>
      <p:ext uri="{BB962C8B-B14F-4D97-AF65-F5344CB8AC3E}">
        <p14:creationId xmlns:p14="http://schemas.microsoft.com/office/powerpoint/2010/main" val="410601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zh-TW" altLang="en-US" dirty="0">
                <a:latin typeface="Arial" panose="020B0604020202020204" pitchFamily="34" charset="0"/>
                <a:ea typeface="微軟正黑體" panose="020B0604030504040204" pitchFamily="34" charset="-120"/>
                <a:cs typeface="Arial" panose="020B0604020202020204" pitchFamily="34" charset="0"/>
              </a:rPr>
              <a:t>隨著全球對永續發展的重視，環境、社會、治理（</a:t>
            </a:r>
            <a:r>
              <a:rPr lang="en-US" altLang="zh-TW" dirty="0">
                <a:latin typeface="Arial" panose="020B0604020202020204" pitchFamily="34" charset="0"/>
                <a:ea typeface="微軟正黑體" panose="020B0604030504040204" pitchFamily="34" charset="-120"/>
                <a:cs typeface="Arial" panose="020B0604020202020204" pitchFamily="34" charset="0"/>
              </a:rPr>
              <a:t>ESG</a:t>
            </a:r>
            <a:r>
              <a:rPr lang="zh-TW" altLang="en-US" dirty="0">
                <a:latin typeface="Arial" panose="020B0604020202020204" pitchFamily="34" charset="0"/>
                <a:ea typeface="微軟正黑體" panose="020B0604030504040204" pitchFamily="34" charset="-120"/>
                <a:cs typeface="Arial" panose="020B0604020202020204" pitchFamily="34" charset="0"/>
              </a:rPr>
              <a:t>）原則已成為旅遊與露營產業的重要指導框架。</a:t>
            </a: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zh-TW" altLang="en-US" sz="1200" b="0" kern="1200" dirty="0">
                <a:solidFill>
                  <a:schemeClr val="tx1"/>
                </a:solidFill>
                <a:effectLst/>
                <a:latin typeface="+mn-lt"/>
                <a:ea typeface="+mn-ea"/>
                <a:cs typeface="+mn-cs"/>
              </a:rPr>
              <a:t>露營活動高度依賴自然環境，需關注</a:t>
            </a:r>
            <a:r>
              <a:rPr lang="en-US" altLang="zh-TW" sz="1200" b="0" kern="1200" dirty="0">
                <a:solidFill>
                  <a:schemeClr val="tx1"/>
                </a:solidFill>
                <a:effectLst/>
                <a:latin typeface="+mn-lt"/>
                <a:ea typeface="+mn-ea"/>
                <a:cs typeface="+mn-cs"/>
              </a:rPr>
              <a:t>ESG</a:t>
            </a:r>
            <a:r>
              <a:rPr lang="zh-TW" altLang="en-US" sz="1200" b="0" kern="1200" dirty="0">
                <a:solidFill>
                  <a:schemeClr val="tx1"/>
                </a:solidFill>
                <a:effectLst/>
                <a:latin typeface="+mn-lt"/>
                <a:ea typeface="+mn-ea"/>
                <a:cs typeface="+mn-cs"/>
              </a:rPr>
              <a:t>原則：環境面減少生態破壞，社會面提升遊客滿意度，治理面快速回應負評。現有系統多聚焦商業分析，缺乏</a:t>
            </a:r>
            <a:r>
              <a:rPr lang="en-US" altLang="zh-TW" sz="1200" b="0" kern="1200" dirty="0">
                <a:solidFill>
                  <a:schemeClr val="tx1"/>
                </a:solidFill>
                <a:effectLst/>
                <a:latin typeface="+mn-lt"/>
                <a:ea typeface="+mn-ea"/>
                <a:cs typeface="+mn-cs"/>
              </a:rPr>
              <a:t>ESG</a:t>
            </a:r>
            <a:r>
              <a:rPr lang="zh-TW" altLang="en-US" sz="1200" b="0" kern="1200" dirty="0">
                <a:solidFill>
                  <a:schemeClr val="tx1"/>
                </a:solidFill>
                <a:effectLst/>
                <a:latin typeface="+mn-lt"/>
                <a:ea typeface="+mn-ea"/>
                <a:cs typeface="+mn-cs"/>
              </a:rPr>
              <a:t>整合。本研究動機是利用</a:t>
            </a:r>
            <a:r>
              <a:rPr lang="en-US" altLang="zh-TW" sz="1200" b="0" kern="1200" dirty="0">
                <a:solidFill>
                  <a:schemeClr val="tx1"/>
                </a:solidFill>
                <a:effectLst/>
                <a:latin typeface="+mn-lt"/>
                <a:ea typeface="+mn-ea"/>
                <a:cs typeface="+mn-cs"/>
              </a:rPr>
              <a:t>LLM</a:t>
            </a:r>
            <a:r>
              <a:rPr lang="zh-TW" altLang="en-US" sz="1200" b="0" kern="1200" dirty="0">
                <a:solidFill>
                  <a:schemeClr val="tx1"/>
                </a:solidFill>
                <a:effectLst/>
                <a:latin typeface="+mn-lt"/>
                <a:ea typeface="+mn-ea"/>
                <a:cs typeface="+mn-cs"/>
              </a:rPr>
              <a:t>與深度學習，解決資料不平衡問題，訓練情緒分類模型，開發基於</a:t>
            </a:r>
            <a:r>
              <a:rPr lang="en-US" altLang="zh-TW" sz="1200" b="0" kern="1200" dirty="0">
                <a:solidFill>
                  <a:schemeClr val="tx1"/>
                </a:solidFill>
                <a:effectLst/>
                <a:latin typeface="+mn-lt"/>
                <a:ea typeface="+mn-ea"/>
                <a:cs typeface="+mn-cs"/>
              </a:rPr>
              <a:t>ESG</a:t>
            </a:r>
            <a:r>
              <a:rPr lang="zh-TW" altLang="en-US" sz="1200" b="0" kern="1200" dirty="0">
                <a:solidFill>
                  <a:schemeClr val="tx1"/>
                </a:solidFill>
                <a:effectLst/>
                <a:latin typeface="+mn-lt"/>
                <a:ea typeface="+mn-ea"/>
                <a:cs typeface="+mn-cs"/>
              </a:rPr>
              <a:t>的評論管理系統，提供即時分類與每週改進建議，幫助業者平衡環境保護與經營效益。</a:t>
            </a:r>
          </a:p>
          <a:p>
            <a:pPr>
              <a:lnSpc>
                <a:spcPct val="110000"/>
              </a:lnSpc>
            </a:pPr>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6</a:t>
            </a:fld>
            <a:endParaRPr lang="zh-TW" altLang="en-US"/>
          </a:p>
        </p:txBody>
      </p:sp>
    </p:spTree>
    <p:extLst>
      <p:ext uri="{BB962C8B-B14F-4D97-AF65-F5344CB8AC3E}">
        <p14:creationId xmlns:p14="http://schemas.microsoft.com/office/powerpoint/2010/main" val="2979190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dirty="0"/>
              <a:t>在研究目的的部分，首先，針對資料不平衡的挑戰，相較於生成對抗網路（</a:t>
            </a:r>
            <a:r>
              <a:rPr lang="en-US" altLang="zh-TW" dirty="0"/>
              <a:t>GAN</a:t>
            </a:r>
            <a:r>
              <a:rPr lang="zh-TW" altLang="en-US" dirty="0"/>
              <a:t>）的限制，如難以處理離散文本與長距離語義依賴，</a:t>
            </a:r>
            <a:r>
              <a:rPr lang="en-US" altLang="zh-TW" dirty="0"/>
              <a:t>LLM </a:t>
            </a:r>
            <a:r>
              <a:rPr lang="zh-TW" altLang="en-US" dirty="0"/>
              <a:t>透過自回歸與自注意力機制，生成語義一致的評論。透過提示工程優化生成內容，本研究使用 </a:t>
            </a:r>
            <a:r>
              <a:rPr lang="en-US" altLang="zh-TW" dirty="0"/>
              <a:t>LLM </a:t>
            </a:r>
            <a:r>
              <a:rPr lang="zh-TW" altLang="en-US" dirty="0"/>
              <a:t>增生負向與中立評論，提升資料集平衡性。同時，結合深度學習技術，訓練情緒分類模型，分析露營者回饋，為後續系統開發奠定基礎。</a:t>
            </a: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7</a:t>
            </a:fld>
            <a:endParaRPr lang="zh-TW" altLang="en-US"/>
          </a:p>
        </p:txBody>
      </p:sp>
    </p:spTree>
    <p:extLst>
      <p:ext uri="{BB962C8B-B14F-4D97-AF65-F5344CB8AC3E}">
        <p14:creationId xmlns:p14="http://schemas.microsoft.com/office/powerpoint/2010/main" val="166012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dirty="0"/>
              <a:t>本研究具體目的分三個方向：</a:t>
            </a:r>
            <a:endParaRPr lang="en-US" altLang="zh-TW" dirty="0"/>
          </a:p>
          <a:p>
            <a:pPr rtl="0"/>
            <a:r>
              <a:rPr lang="zh-TW" altLang="en-US" dirty="0"/>
              <a:t>第一，以深度學習技術為基礎，使用原始露營評論資料集，訓練五種模型，並比較其效能指標；</a:t>
            </a:r>
            <a:endParaRPr lang="en-US" altLang="zh-TW" dirty="0"/>
          </a:p>
          <a:p>
            <a:pPr rtl="0"/>
            <a:r>
              <a:rPr lang="zh-TW" altLang="en-US" dirty="0"/>
              <a:t>第二，透過四種 </a:t>
            </a:r>
            <a:r>
              <a:rPr lang="en-US" altLang="zh-TW" dirty="0"/>
              <a:t>LLM</a:t>
            </a:r>
            <a:r>
              <a:rPr lang="zh-TW" altLang="en-US" dirty="0"/>
              <a:t>，生成中立及負向評論，平衡資料集，並設計多組實驗評估增生效果；</a:t>
            </a:r>
            <a:endParaRPr lang="en-US" altLang="zh-TW" dirty="0"/>
          </a:p>
          <a:p>
            <a:pPr rtl="0"/>
            <a:r>
              <a:rPr lang="zh-TW" altLang="en-US" dirty="0"/>
              <a:t>第三，將最佳情緒分類模型應用於 </a:t>
            </a:r>
            <a:r>
              <a:rPr lang="en-US" altLang="zh-TW" dirty="0"/>
              <a:t>ESG </a:t>
            </a:r>
            <a:r>
              <a:rPr lang="zh-TW" altLang="en-US" dirty="0"/>
              <a:t>導向的評論管理系統，分析情緒分佈與關注焦點，生成 </a:t>
            </a:r>
            <a:r>
              <a:rPr lang="en-US" altLang="zh-TW" dirty="0"/>
              <a:t>ESG </a:t>
            </a:r>
            <a:r>
              <a:rPr lang="zh-TW" altLang="en-US" dirty="0"/>
              <a:t>改進建議，協助業者提升服務品質，實現環境友善與顧客滿意的永續經營目標。</a:t>
            </a: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8</a:t>
            </a:fld>
            <a:endParaRPr lang="zh-TW" altLang="en-US"/>
          </a:p>
        </p:txBody>
      </p:sp>
    </p:spTree>
    <p:extLst>
      <p:ext uri="{BB962C8B-B14F-4D97-AF65-F5344CB8AC3E}">
        <p14:creationId xmlns:p14="http://schemas.microsoft.com/office/powerpoint/2010/main" val="135866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本章分為四個部分進行探討，第一節為露營的起源與露營種類的介紹，第二節為 大型語言模型，第三節為深度學習模型，第四節則是探討 </a:t>
            </a:r>
            <a:r>
              <a:rPr lang="en-US" altLang="zh-TW" dirty="0"/>
              <a:t>LLM </a:t>
            </a:r>
            <a:r>
              <a:rPr lang="zh-TW" altLang="en-US" dirty="0"/>
              <a:t>與深度學習在語意分 析的應用。</a:t>
            </a:r>
            <a:endParaRPr lang="en-US" dirty="0"/>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9</a:t>
            </a:fld>
            <a:endParaRPr lang="zh-TW" altLang="en-US"/>
          </a:p>
        </p:txBody>
      </p:sp>
    </p:spTree>
    <p:extLst>
      <p:ext uri="{BB962C8B-B14F-4D97-AF65-F5344CB8AC3E}">
        <p14:creationId xmlns:p14="http://schemas.microsoft.com/office/powerpoint/2010/main" val="141995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kern="1200" dirty="0">
                <a:solidFill>
                  <a:schemeClr val="tx1"/>
                </a:solidFill>
                <a:effectLst/>
                <a:latin typeface="+mn-lt"/>
                <a:ea typeface="+mn-ea"/>
                <a:cs typeface="+mn-cs"/>
              </a:rPr>
              <a:t>露營起源於</a:t>
            </a:r>
            <a:r>
              <a:rPr lang="en-US" altLang="zh-TW" sz="1200" b="0" kern="1200" dirty="0">
                <a:solidFill>
                  <a:schemeClr val="tx1"/>
                </a:solidFill>
                <a:effectLst/>
                <a:latin typeface="+mn-lt"/>
                <a:ea typeface="+mn-ea"/>
                <a:cs typeface="+mn-cs"/>
              </a:rPr>
              <a:t>19</a:t>
            </a:r>
            <a:r>
              <a:rPr lang="zh-TW" altLang="en-US" sz="1200" b="0" kern="1200" dirty="0">
                <a:solidFill>
                  <a:schemeClr val="tx1"/>
                </a:solidFill>
                <a:effectLst/>
                <a:latin typeface="+mn-lt"/>
                <a:ea typeface="+mn-ea"/>
                <a:cs typeface="+mn-cs"/>
              </a:rPr>
              <a:t>世紀歐美貴族的戶外活動，</a:t>
            </a:r>
            <a:r>
              <a:rPr lang="en-US" altLang="zh-TW" sz="1200" b="0" kern="1200" dirty="0">
                <a:solidFill>
                  <a:schemeClr val="tx1"/>
                </a:solidFill>
                <a:effectLst/>
                <a:latin typeface="+mn-lt"/>
                <a:ea typeface="+mn-ea"/>
                <a:cs typeface="+mn-cs"/>
              </a:rPr>
              <a:t>20</a:t>
            </a:r>
            <a:r>
              <a:rPr lang="zh-TW" altLang="en-US" sz="1200" b="0" kern="1200" dirty="0">
                <a:solidFill>
                  <a:schemeClr val="tx1"/>
                </a:solidFill>
                <a:effectLst/>
                <a:latin typeface="+mn-lt"/>
                <a:ea typeface="+mn-ea"/>
                <a:cs typeface="+mn-cs"/>
              </a:rPr>
              <a:t>世紀隨經濟發展與基礎設施完善而普及，</a:t>
            </a:r>
            <a:r>
              <a:rPr lang="en-US" altLang="zh-TW" sz="1200" b="0" kern="1200" dirty="0">
                <a:solidFill>
                  <a:schemeClr val="tx1"/>
                </a:solidFill>
                <a:effectLst/>
                <a:latin typeface="+mn-lt"/>
                <a:ea typeface="+mn-ea"/>
                <a:cs typeface="+mn-cs"/>
              </a:rPr>
              <a:t>21</a:t>
            </a:r>
            <a:r>
              <a:rPr lang="zh-TW" altLang="en-US" sz="1200" b="0" kern="1200" dirty="0">
                <a:solidFill>
                  <a:schemeClr val="tx1"/>
                </a:solidFill>
                <a:effectLst/>
                <a:latin typeface="+mn-lt"/>
                <a:ea typeface="+mn-ea"/>
                <a:cs typeface="+mn-cs"/>
              </a:rPr>
              <a:t>世紀形成傳統露營與懶人露營等多樣形式。</a:t>
            </a:r>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傳統露營強調自主性，需自備裝備，適合冒險者；懶人露營提供完善設施，強調舒適，費用較高。</a:t>
            </a:r>
            <a:endParaRPr lang="en-US" altLang="zh-TW" sz="1200" b="0" kern="1200" dirty="0">
              <a:solidFill>
                <a:schemeClr val="tx1"/>
              </a:solidFill>
              <a:effectLst/>
              <a:latin typeface="+mn-lt"/>
              <a:ea typeface="+mn-ea"/>
              <a:cs typeface="+mn-cs"/>
            </a:endParaRPr>
          </a:p>
          <a:p>
            <a:r>
              <a:rPr lang="zh-TW" altLang="en-US" sz="1200" b="0" kern="1200" dirty="0">
                <a:solidFill>
                  <a:schemeClr val="tx1"/>
                </a:solidFill>
                <a:effectLst/>
                <a:latin typeface="+mn-lt"/>
                <a:ea typeface="+mn-ea"/>
                <a:cs typeface="+mn-cs"/>
              </a:rPr>
              <a:t>兩者比較顯示，傳統露營成本低但技能要求高，懶人露營則便利舒適，吸引追求輕鬆的遊客。</a:t>
            </a:r>
          </a:p>
        </p:txBody>
      </p:sp>
      <p:sp>
        <p:nvSpPr>
          <p:cNvPr id="4" name="投影片編號版面配置區 3"/>
          <p:cNvSpPr>
            <a:spLocks noGrp="1"/>
          </p:cNvSpPr>
          <p:nvPr>
            <p:ph type="sldNum" sz="quarter" idx="10"/>
          </p:nvPr>
        </p:nvSpPr>
        <p:spPr/>
        <p:txBody>
          <a:bodyPr/>
          <a:lstStyle/>
          <a:p>
            <a:fld id="{B0A96B2A-161A-4801-A1FE-A8BA52F9D9DF}" type="slidenum">
              <a:rPr lang="zh-TW" altLang="en-US" smtClean="0"/>
              <a:t>10</a:t>
            </a:fld>
            <a:endParaRPr lang="zh-TW" altLang="en-US"/>
          </a:p>
        </p:txBody>
      </p:sp>
    </p:spTree>
    <p:extLst>
      <p:ext uri="{BB962C8B-B14F-4D97-AF65-F5344CB8AC3E}">
        <p14:creationId xmlns:p14="http://schemas.microsoft.com/office/powerpoint/2010/main" val="3530200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45CA36C-FE8D-BA4B-4CAB-F064A2F3DB26}"/>
              </a:ext>
            </a:extLst>
          </p:cNvPr>
          <p:cNvSpPr/>
          <p:nvPr userDrawn="1"/>
        </p:nvSpPr>
        <p:spPr>
          <a:xfrm>
            <a:off x="0" y="5968828"/>
            <a:ext cx="12192000" cy="884762"/>
          </a:xfrm>
          <a:prstGeom prst="rect">
            <a:avLst/>
          </a:prstGeom>
          <a:gradFill>
            <a:gsLst>
              <a:gs pos="0">
                <a:srgbClr val="B81B22"/>
              </a:gs>
              <a:gs pos="100000">
                <a:srgbClr val="B81B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標題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ea typeface="微軟正黑體" panose="020B0604030504040204" pitchFamily="34" charset="-120"/>
                <a:cs typeface="Times New Roman" panose="02020603050405020304" pitchFamily="18" charset="0"/>
              </a:defRPr>
            </a:lvl1pPr>
          </a:lstStyle>
          <a:p>
            <a:r>
              <a:rPr lang="zh-TW" altLang="en-US" dirty="0"/>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ea typeface="微軟正黑體" panose="020B0604030504040204" pitchFamily="34" charset="-12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2E5F9D6F-6EC1-46F2-AF55-D8DF88E0F743}" type="datetime1">
              <a:rPr lang="zh-TW" altLang="en-US" smtClean="0"/>
              <a:pPr/>
              <a:t>2025/6/13</a:t>
            </a:fld>
            <a:endParaRPr lang="zh-TW" altLang="en-US"/>
          </a:p>
        </p:txBody>
      </p:sp>
      <p:sp>
        <p:nvSpPr>
          <p:cNvPr id="5" name="頁尾版面配置區 4"/>
          <p:cNvSpPr>
            <a:spLocks noGrp="1"/>
          </p:cNvSpPr>
          <p:nvPr>
            <p:ph type="ftr" sz="quarter" idx="11"/>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96869A61-5376-46CE-9DEB-A3621B7A38BD}" type="slidenum">
              <a:rPr lang="zh-TW" altLang="en-US" smtClean="0"/>
              <a:pPr/>
              <a:t>‹#›</a:t>
            </a:fld>
            <a:endParaRPr lang="zh-TW" altLang="en-US"/>
          </a:p>
        </p:txBody>
      </p:sp>
      <p:grpSp>
        <p:nvGrpSpPr>
          <p:cNvPr id="16" name="群組 15">
            <a:extLst>
              <a:ext uri="{FF2B5EF4-FFF2-40B4-BE49-F238E27FC236}">
                <a16:creationId xmlns:a16="http://schemas.microsoft.com/office/drawing/2014/main" id="{EDE989EA-BAD6-4C6B-34B9-B221B4362BB2}"/>
              </a:ext>
            </a:extLst>
          </p:cNvPr>
          <p:cNvGrpSpPr/>
          <p:nvPr userDrawn="1"/>
        </p:nvGrpSpPr>
        <p:grpSpPr>
          <a:xfrm>
            <a:off x="0" y="0"/>
            <a:ext cx="12192000" cy="884762"/>
            <a:chOff x="0" y="0"/>
            <a:chExt cx="12192000" cy="884762"/>
          </a:xfrm>
        </p:grpSpPr>
        <p:sp>
          <p:nvSpPr>
            <p:cNvPr id="7" name="矩形 6"/>
            <p:cNvSpPr/>
            <p:nvPr userDrawn="1"/>
          </p:nvSpPr>
          <p:spPr>
            <a:xfrm>
              <a:off x="0" y="0"/>
              <a:ext cx="12192000" cy="884762"/>
            </a:xfrm>
            <a:prstGeom prst="rect">
              <a:avLst/>
            </a:prstGeom>
            <a:gradFill>
              <a:gsLst>
                <a:gs pos="0">
                  <a:srgbClr val="B81B22"/>
                </a:gs>
                <a:gs pos="100000">
                  <a:srgbClr val="B81B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15" name="圖片 14" descr="一張含有 字型, 卡通, 圖形, 白色 的圖片&#10;&#10;AI 產生的內容可能不正確。">
              <a:extLst>
                <a:ext uri="{FF2B5EF4-FFF2-40B4-BE49-F238E27FC236}">
                  <a16:creationId xmlns:a16="http://schemas.microsoft.com/office/drawing/2014/main" id="{16BCA564-0FE6-A922-5F22-EA6422EA22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25" y="111999"/>
              <a:ext cx="2710639" cy="660765"/>
            </a:xfrm>
            <a:prstGeom prst="rect">
              <a:avLst/>
            </a:prstGeom>
          </p:spPr>
        </p:pic>
      </p:grpSp>
    </p:spTree>
    <p:extLst>
      <p:ext uri="{BB962C8B-B14F-4D97-AF65-F5344CB8AC3E}">
        <p14:creationId xmlns:p14="http://schemas.microsoft.com/office/powerpoint/2010/main" val="310411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E8F2196-9B11-4016-A701-577E0FF5E660}" type="datetime1">
              <a:rPr lang="zh-TW" altLang="en-US" smtClean="0"/>
              <a:t>2025/6/13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136902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6469956-C1A7-44DF-A26D-AEAD0A92F2C9}" type="datetime1">
              <a:rPr lang="zh-TW" altLang="en-US" smtClean="0"/>
              <a:t>2025/6/13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880973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B2CB76BB-2A60-465C-8710-03FF69C9F0E2}" type="datetime1">
              <a:rPr lang="zh-TW" altLang="en-US" smtClean="0"/>
              <a:t>2025/6/13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1058815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9143772-2F5B-4BF2-BEB6-FD197FDD82A5}" type="datetime1">
              <a:rPr lang="zh-TW" altLang="en-US" smtClean="0"/>
              <a:t>2025/6/13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1280556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F40B3DA-BC48-44F9-99AF-7B7C9ED293E7}" type="datetime1">
              <a:rPr lang="zh-TW" altLang="en-US" smtClean="0"/>
              <a:t>2025/6/13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170563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錄">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5DEB2F7C-C5A9-6540-18DB-686E124972A6}"/>
              </a:ext>
            </a:extLst>
          </p:cNvPr>
          <p:cNvGrpSpPr/>
          <p:nvPr userDrawn="1"/>
        </p:nvGrpSpPr>
        <p:grpSpPr>
          <a:xfrm>
            <a:off x="0" y="6607834"/>
            <a:ext cx="12192000" cy="250166"/>
            <a:chOff x="0" y="1788459"/>
            <a:chExt cx="12192000" cy="1358152"/>
          </a:xfrm>
        </p:grpSpPr>
        <p:sp>
          <p:nvSpPr>
            <p:cNvPr id="4" name="矩形 3">
              <a:extLst>
                <a:ext uri="{FF2B5EF4-FFF2-40B4-BE49-F238E27FC236}">
                  <a16:creationId xmlns:a16="http://schemas.microsoft.com/office/drawing/2014/main" id="{F8FA45EC-1C6E-366B-D5F7-1E671CFB6C97}"/>
                </a:ext>
              </a:extLst>
            </p:cNvPr>
            <p:cNvSpPr/>
            <p:nvPr/>
          </p:nvSpPr>
          <p:spPr>
            <a:xfrm>
              <a:off x="0" y="1788459"/>
              <a:ext cx="6094800" cy="1358152"/>
            </a:xfrm>
            <a:prstGeom prst="rect">
              <a:avLst/>
            </a:prstGeom>
            <a:solidFill>
              <a:srgbClr val="B81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 name="矩形 4">
              <a:extLst>
                <a:ext uri="{FF2B5EF4-FFF2-40B4-BE49-F238E27FC236}">
                  <a16:creationId xmlns:a16="http://schemas.microsoft.com/office/drawing/2014/main" id="{58963E9E-6C37-D2B4-BD70-916223081FDF}"/>
                </a:ext>
              </a:extLst>
            </p:cNvPr>
            <p:cNvSpPr/>
            <p:nvPr/>
          </p:nvSpPr>
          <p:spPr>
            <a:xfrm>
              <a:off x="6094800" y="1788459"/>
              <a:ext cx="6097200" cy="1358152"/>
            </a:xfrm>
            <a:prstGeom prst="rect">
              <a:avLst/>
            </a:prstGeom>
            <a:solidFill>
              <a:srgbClr val="9F7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6" name="日期版面配置區 3">
            <a:extLst>
              <a:ext uri="{FF2B5EF4-FFF2-40B4-BE49-F238E27FC236}">
                <a16:creationId xmlns:a16="http://schemas.microsoft.com/office/drawing/2014/main" id="{865795D5-390D-2F39-CE5F-C08D2816BC1E}"/>
              </a:ext>
            </a:extLst>
          </p:cNvPr>
          <p:cNvSpPr>
            <a:spLocks noGrp="1"/>
          </p:cNvSpPr>
          <p:nvPr>
            <p:ph type="dt" sz="half" idx="10"/>
          </p:nvPr>
        </p:nvSpPr>
        <p:spPr>
          <a:xfrm>
            <a:off x="838200" y="6356350"/>
            <a:ext cx="2743200" cy="365125"/>
          </a:xfrm>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6D5273C3-30D6-476B-B433-28955887DE72}" type="datetime1">
              <a:rPr lang="zh-TW" altLang="en-US" smtClean="0"/>
              <a:pPr/>
              <a:t>2025/6/13</a:t>
            </a:fld>
            <a:endParaRPr lang="zh-TW" altLang="en-US"/>
          </a:p>
        </p:txBody>
      </p:sp>
      <p:sp>
        <p:nvSpPr>
          <p:cNvPr id="7" name="頁尾版面配置區 4">
            <a:extLst>
              <a:ext uri="{FF2B5EF4-FFF2-40B4-BE49-F238E27FC236}">
                <a16:creationId xmlns:a16="http://schemas.microsoft.com/office/drawing/2014/main" id="{471851C2-9A72-90F1-1566-854FE092C944}"/>
              </a:ext>
            </a:extLst>
          </p:cNvPr>
          <p:cNvSpPr>
            <a:spLocks noGrp="1"/>
          </p:cNvSpPr>
          <p:nvPr>
            <p:ph type="ftr" sz="quarter" idx="11"/>
          </p:nvPr>
        </p:nvSpPr>
        <p:spPr>
          <a:xfrm>
            <a:off x="4038600" y="6356350"/>
            <a:ext cx="4114800" cy="365125"/>
          </a:xfrm>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endParaRPr lang="zh-TW" altLang="en-US" dirty="0"/>
          </a:p>
        </p:txBody>
      </p:sp>
      <p:sp>
        <p:nvSpPr>
          <p:cNvPr id="12" name="投影片編號版面配置區 5">
            <a:extLst>
              <a:ext uri="{FF2B5EF4-FFF2-40B4-BE49-F238E27FC236}">
                <a16:creationId xmlns:a16="http://schemas.microsoft.com/office/drawing/2014/main" id="{56B3E9CF-1E32-8AF3-63A4-BBAE63FF6121}"/>
              </a:ext>
            </a:extLst>
          </p:cNvPr>
          <p:cNvSpPr>
            <a:spLocks noGrp="1"/>
          </p:cNvSpPr>
          <p:nvPr>
            <p:ph type="sldNum" sz="quarter" idx="12"/>
          </p:nvPr>
        </p:nvSpPr>
        <p:spPr>
          <a:xfrm>
            <a:off x="8610600" y="6356350"/>
            <a:ext cx="2743200" cy="365125"/>
          </a:xfrm>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96869A61-5376-46CE-9DEB-A3621B7A38BD}" type="slidenum">
              <a:rPr lang="zh-TW" altLang="en-US" smtClean="0"/>
              <a:pPr/>
              <a:t>‹#›</a:t>
            </a:fld>
            <a:endParaRPr lang="zh-TW" altLang="en-US"/>
          </a:p>
        </p:txBody>
      </p:sp>
      <p:sp>
        <p:nvSpPr>
          <p:cNvPr id="14" name="矩形 13">
            <a:extLst>
              <a:ext uri="{FF2B5EF4-FFF2-40B4-BE49-F238E27FC236}">
                <a16:creationId xmlns:a16="http://schemas.microsoft.com/office/drawing/2014/main" id="{8EC800B4-DF97-3BDF-876D-485B780BCE97}"/>
              </a:ext>
            </a:extLst>
          </p:cNvPr>
          <p:cNvSpPr/>
          <p:nvPr userDrawn="1"/>
        </p:nvSpPr>
        <p:spPr>
          <a:xfrm>
            <a:off x="0" y="872012"/>
            <a:ext cx="12192000" cy="144552"/>
          </a:xfrm>
          <a:prstGeom prst="rect">
            <a:avLst/>
          </a:prstGeom>
          <a:gradFill>
            <a:gsLst>
              <a:gs pos="0">
                <a:srgbClr val="B81B22"/>
              </a:gs>
              <a:gs pos="100000">
                <a:srgbClr val="9F7C3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標題 1">
            <a:extLst>
              <a:ext uri="{FF2B5EF4-FFF2-40B4-BE49-F238E27FC236}">
                <a16:creationId xmlns:a16="http://schemas.microsoft.com/office/drawing/2014/main" id="{3887FE13-6198-A3CB-C107-180AA5416D50}"/>
              </a:ext>
            </a:extLst>
          </p:cNvPr>
          <p:cNvSpPr>
            <a:spLocks noGrp="1"/>
          </p:cNvSpPr>
          <p:nvPr>
            <p:ph type="title"/>
          </p:nvPr>
        </p:nvSpPr>
        <p:spPr>
          <a:xfrm>
            <a:off x="1164566" y="2808"/>
            <a:ext cx="10515600" cy="881954"/>
          </a:xfrm>
        </p:spPr>
        <p:txBody>
          <a:bodyPr>
            <a:normAutofit/>
          </a:bodyPr>
          <a:lstStyle>
            <a:lvl1pPr algn="l">
              <a:defRPr sz="4000" b="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r>
              <a:rPr lang="zh-TW" altLang="en-US" dirty="0"/>
              <a:t>按一下以編輯母片標題樣式</a:t>
            </a:r>
          </a:p>
        </p:txBody>
      </p:sp>
      <p:pic>
        <p:nvPicPr>
          <p:cNvPr id="15" name="圖片 14">
            <a:extLst>
              <a:ext uri="{FF2B5EF4-FFF2-40B4-BE49-F238E27FC236}">
                <a16:creationId xmlns:a16="http://schemas.microsoft.com/office/drawing/2014/main" id="{2C152D0D-BB4C-833F-E6E9-BF45E07BF5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51828" y="60457"/>
            <a:ext cx="660911" cy="766656"/>
          </a:xfrm>
          <a:prstGeom prst="rect">
            <a:avLst/>
          </a:prstGeom>
        </p:spPr>
      </p:pic>
    </p:spTree>
    <p:extLst>
      <p:ext uri="{BB962C8B-B14F-4D97-AF65-F5344CB8AC3E}">
        <p14:creationId xmlns:p14="http://schemas.microsoft.com/office/powerpoint/2010/main" val="318882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AD3A20DD-19B8-4BB2-9F15-C5328DD328B4}" type="datetime1">
              <a:rPr lang="zh-TW" altLang="en-US" smtClean="0"/>
              <a:pPr/>
              <a:t>2025/6/13</a:t>
            </a:fld>
            <a:endParaRPr lang="zh-TW" altLang="en-US"/>
          </a:p>
        </p:txBody>
      </p:sp>
      <p:sp>
        <p:nvSpPr>
          <p:cNvPr id="5" name="頁尾版面配置區 4"/>
          <p:cNvSpPr>
            <a:spLocks noGrp="1"/>
          </p:cNvSpPr>
          <p:nvPr>
            <p:ph type="ftr" sz="quarter" idx="11"/>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endParaRPr lang="zh-TW" altLang="en-US" dirty="0"/>
          </a:p>
        </p:txBody>
      </p:sp>
      <p:sp>
        <p:nvSpPr>
          <p:cNvPr id="6" name="投影片編號版面配置區 5"/>
          <p:cNvSpPr>
            <a:spLocks noGrp="1"/>
          </p:cNvSpPr>
          <p:nvPr>
            <p:ph type="sldNum" sz="quarter" idx="12"/>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96869A61-5376-46CE-9DEB-A3621B7A38BD}" type="slidenum">
              <a:rPr lang="zh-TW" altLang="en-US" smtClean="0"/>
              <a:pPr/>
              <a:t>‹#›</a:t>
            </a:fld>
            <a:endParaRPr lang="zh-TW" altLang="en-US"/>
          </a:p>
        </p:txBody>
      </p:sp>
      <p:sp>
        <p:nvSpPr>
          <p:cNvPr id="7" name="矩形 6"/>
          <p:cNvSpPr/>
          <p:nvPr userDrawn="1"/>
        </p:nvSpPr>
        <p:spPr>
          <a:xfrm>
            <a:off x="1" y="2808"/>
            <a:ext cx="4623758" cy="6855192"/>
          </a:xfrm>
          <a:prstGeom prst="rect">
            <a:avLst/>
          </a:prstGeom>
          <a:solidFill>
            <a:srgbClr val="B81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540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標題 1"/>
          <p:cNvSpPr>
            <a:spLocks noGrp="1"/>
          </p:cNvSpPr>
          <p:nvPr>
            <p:ph type="title"/>
          </p:nvPr>
        </p:nvSpPr>
        <p:spPr>
          <a:xfrm>
            <a:off x="155276" y="2988023"/>
            <a:ext cx="4468483" cy="881954"/>
          </a:xfrm>
        </p:spPr>
        <p:txBody>
          <a:bodyPr>
            <a:normAutofit/>
          </a:bodyPr>
          <a:lstStyle>
            <a:lvl1pPr algn="l">
              <a:defRPr sz="4000" b="1">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r>
              <a:rPr lang="zh-TW" altLang="en-US" dirty="0"/>
              <a:t>按一下以編輯母片標題樣式</a:t>
            </a:r>
          </a:p>
        </p:txBody>
      </p:sp>
      <p:pic>
        <p:nvPicPr>
          <p:cNvPr id="11" name="圖片 10">
            <a:extLst>
              <a:ext uri="{FF2B5EF4-FFF2-40B4-BE49-F238E27FC236}">
                <a16:creationId xmlns:a16="http://schemas.microsoft.com/office/drawing/2014/main" id="{DF2DE8BE-883C-D6BE-17A4-BFE71F981F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828" y="159563"/>
            <a:ext cx="660911" cy="775468"/>
          </a:xfrm>
          <a:prstGeom prst="rect">
            <a:avLst/>
          </a:prstGeom>
        </p:spPr>
      </p:pic>
    </p:spTree>
    <p:extLst>
      <p:ext uri="{BB962C8B-B14F-4D97-AF65-F5344CB8AC3E}">
        <p14:creationId xmlns:p14="http://schemas.microsoft.com/office/powerpoint/2010/main" val="28273297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過場">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69995B-38DA-B0B4-D949-A8957F8D617F}"/>
              </a:ext>
            </a:extLst>
          </p:cNvPr>
          <p:cNvSpPr/>
          <p:nvPr userDrawn="1"/>
        </p:nvSpPr>
        <p:spPr>
          <a:xfrm>
            <a:off x="0" y="-2173"/>
            <a:ext cx="12192000" cy="1253954"/>
          </a:xfrm>
          <a:prstGeom prst="rect">
            <a:avLst/>
          </a:prstGeom>
          <a:gradFill>
            <a:gsLst>
              <a:gs pos="0">
                <a:srgbClr val="B81B22"/>
              </a:gs>
              <a:gs pos="100000">
                <a:srgbClr val="9F7C3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5400" b="1" dirty="0">
              <a:latin typeface="微軟正黑體" panose="020B0604030504040204" pitchFamily="34" charset="-120"/>
              <a:ea typeface="微軟正黑體" panose="020B0604030504040204" pitchFamily="34" charset="-120"/>
            </a:endParaRPr>
          </a:p>
        </p:txBody>
      </p:sp>
      <p:sp>
        <p:nvSpPr>
          <p:cNvPr id="4" name="日期版面配置區 3"/>
          <p:cNvSpPr>
            <a:spLocks noGrp="1"/>
          </p:cNvSpPr>
          <p:nvPr>
            <p:ph type="dt" sz="half" idx="10"/>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AD3A20DD-19B8-4BB2-9F15-C5328DD328B4}" type="datetime1">
              <a:rPr lang="zh-TW" altLang="en-US" smtClean="0"/>
              <a:pPr/>
              <a:t>2025/6/13</a:t>
            </a:fld>
            <a:endParaRPr lang="zh-TW" altLang="en-US"/>
          </a:p>
        </p:txBody>
      </p:sp>
      <p:sp>
        <p:nvSpPr>
          <p:cNvPr id="5" name="頁尾版面配置區 4"/>
          <p:cNvSpPr>
            <a:spLocks noGrp="1"/>
          </p:cNvSpPr>
          <p:nvPr>
            <p:ph type="ftr" sz="quarter" idx="11"/>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endParaRPr lang="zh-TW" altLang="en-US" dirty="0"/>
          </a:p>
        </p:txBody>
      </p:sp>
      <p:sp>
        <p:nvSpPr>
          <p:cNvPr id="6" name="投影片編號版面配置區 5"/>
          <p:cNvSpPr>
            <a:spLocks noGrp="1"/>
          </p:cNvSpPr>
          <p:nvPr>
            <p:ph type="sldNum" sz="quarter" idx="12"/>
          </p:nvPr>
        </p:nvSpPr>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96869A61-5376-46CE-9DEB-A3621B7A38BD}" type="slidenum">
              <a:rPr lang="zh-TW" altLang="en-US" smtClean="0"/>
              <a:pPr/>
              <a:t>‹#›</a:t>
            </a:fld>
            <a:endParaRPr lang="zh-TW" altLang="en-US"/>
          </a:p>
        </p:txBody>
      </p:sp>
      <p:sp>
        <p:nvSpPr>
          <p:cNvPr id="8" name="標題 1"/>
          <p:cNvSpPr>
            <a:spLocks noGrp="1"/>
          </p:cNvSpPr>
          <p:nvPr>
            <p:ph type="title"/>
          </p:nvPr>
        </p:nvSpPr>
        <p:spPr>
          <a:xfrm>
            <a:off x="1289649" y="183827"/>
            <a:ext cx="9612702" cy="881954"/>
          </a:xfrm>
        </p:spPr>
        <p:txBody>
          <a:bodyPr>
            <a:normAutofit/>
          </a:bodyPr>
          <a:lstStyle>
            <a:lvl1pPr algn="ctr">
              <a:defRPr sz="4000" b="1">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r>
              <a:rPr lang="zh-TW" altLang="en-US" dirty="0"/>
              <a:t>按一下以編輯母片標題樣式</a:t>
            </a:r>
          </a:p>
        </p:txBody>
      </p:sp>
      <p:pic>
        <p:nvPicPr>
          <p:cNvPr id="9" name="圖片 8">
            <a:extLst>
              <a:ext uri="{FF2B5EF4-FFF2-40B4-BE49-F238E27FC236}">
                <a16:creationId xmlns:a16="http://schemas.microsoft.com/office/drawing/2014/main" id="{7203A4A1-5CE5-5ACE-B7DA-D861E2D65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828" y="159563"/>
            <a:ext cx="660911" cy="775468"/>
          </a:xfrm>
          <a:prstGeom prst="rect">
            <a:avLst/>
          </a:prstGeom>
        </p:spPr>
      </p:pic>
    </p:spTree>
    <p:extLst>
      <p:ext uri="{BB962C8B-B14F-4D97-AF65-F5344CB8AC3E}">
        <p14:creationId xmlns:p14="http://schemas.microsoft.com/office/powerpoint/2010/main" val="18013526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內文">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5DEB2F7C-C5A9-6540-18DB-686E124972A6}"/>
              </a:ext>
            </a:extLst>
          </p:cNvPr>
          <p:cNvGrpSpPr/>
          <p:nvPr userDrawn="1"/>
        </p:nvGrpSpPr>
        <p:grpSpPr>
          <a:xfrm>
            <a:off x="0" y="6607834"/>
            <a:ext cx="12192000" cy="250166"/>
            <a:chOff x="0" y="1788459"/>
            <a:chExt cx="12192000" cy="1358152"/>
          </a:xfrm>
        </p:grpSpPr>
        <p:sp>
          <p:nvSpPr>
            <p:cNvPr id="4" name="矩形 3">
              <a:extLst>
                <a:ext uri="{FF2B5EF4-FFF2-40B4-BE49-F238E27FC236}">
                  <a16:creationId xmlns:a16="http://schemas.microsoft.com/office/drawing/2014/main" id="{F8FA45EC-1C6E-366B-D5F7-1E671CFB6C97}"/>
                </a:ext>
              </a:extLst>
            </p:cNvPr>
            <p:cNvSpPr/>
            <p:nvPr/>
          </p:nvSpPr>
          <p:spPr>
            <a:xfrm>
              <a:off x="0" y="1788459"/>
              <a:ext cx="6094800" cy="1358152"/>
            </a:xfrm>
            <a:prstGeom prst="rect">
              <a:avLst/>
            </a:prstGeom>
            <a:solidFill>
              <a:srgbClr val="B81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 name="矩形 4">
              <a:extLst>
                <a:ext uri="{FF2B5EF4-FFF2-40B4-BE49-F238E27FC236}">
                  <a16:creationId xmlns:a16="http://schemas.microsoft.com/office/drawing/2014/main" id="{58963E9E-6C37-D2B4-BD70-916223081FDF}"/>
                </a:ext>
              </a:extLst>
            </p:cNvPr>
            <p:cNvSpPr/>
            <p:nvPr/>
          </p:nvSpPr>
          <p:spPr>
            <a:xfrm>
              <a:off x="6094800" y="1788459"/>
              <a:ext cx="6097200" cy="1358152"/>
            </a:xfrm>
            <a:prstGeom prst="rect">
              <a:avLst/>
            </a:prstGeom>
            <a:solidFill>
              <a:srgbClr val="9F7C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6" name="日期版面配置區 3">
            <a:extLst>
              <a:ext uri="{FF2B5EF4-FFF2-40B4-BE49-F238E27FC236}">
                <a16:creationId xmlns:a16="http://schemas.microsoft.com/office/drawing/2014/main" id="{865795D5-390D-2F39-CE5F-C08D2816BC1E}"/>
              </a:ext>
            </a:extLst>
          </p:cNvPr>
          <p:cNvSpPr>
            <a:spLocks noGrp="1"/>
          </p:cNvSpPr>
          <p:nvPr>
            <p:ph type="dt" sz="half" idx="10"/>
          </p:nvPr>
        </p:nvSpPr>
        <p:spPr>
          <a:xfrm>
            <a:off x="838200" y="6356350"/>
            <a:ext cx="2743200" cy="365125"/>
          </a:xfrm>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6D5273C3-30D6-476B-B433-28955887DE72}" type="datetime1">
              <a:rPr lang="zh-TW" altLang="en-US" smtClean="0"/>
              <a:pPr/>
              <a:t>2025/6/13</a:t>
            </a:fld>
            <a:endParaRPr lang="zh-TW" altLang="en-US"/>
          </a:p>
        </p:txBody>
      </p:sp>
      <p:sp>
        <p:nvSpPr>
          <p:cNvPr id="7" name="頁尾版面配置區 4">
            <a:extLst>
              <a:ext uri="{FF2B5EF4-FFF2-40B4-BE49-F238E27FC236}">
                <a16:creationId xmlns:a16="http://schemas.microsoft.com/office/drawing/2014/main" id="{471851C2-9A72-90F1-1566-854FE092C944}"/>
              </a:ext>
            </a:extLst>
          </p:cNvPr>
          <p:cNvSpPr>
            <a:spLocks noGrp="1"/>
          </p:cNvSpPr>
          <p:nvPr>
            <p:ph type="ftr" sz="quarter" idx="11"/>
          </p:nvPr>
        </p:nvSpPr>
        <p:spPr>
          <a:xfrm>
            <a:off x="4038600" y="6356350"/>
            <a:ext cx="4114800" cy="365125"/>
          </a:xfrm>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endParaRPr lang="zh-TW" altLang="en-US" dirty="0"/>
          </a:p>
        </p:txBody>
      </p:sp>
      <p:sp>
        <p:nvSpPr>
          <p:cNvPr id="12" name="投影片編號版面配置區 5">
            <a:extLst>
              <a:ext uri="{FF2B5EF4-FFF2-40B4-BE49-F238E27FC236}">
                <a16:creationId xmlns:a16="http://schemas.microsoft.com/office/drawing/2014/main" id="{56B3E9CF-1E32-8AF3-63A4-BBAE63FF6121}"/>
              </a:ext>
            </a:extLst>
          </p:cNvPr>
          <p:cNvSpPr>
            <a:spLocks noGrp="1"/>
          </p:cNvSpPr>
          <p:nvPr>
            <p:ph type="sldNum" sz="quarter" idx="12"/>
          </p:nvPr>
        </p:nvSpPr>
        <p:spPr>
          <a:xfrm>
            <a:off x="8610600" y="6356350"/>
            <a:ext cx="2743200" cy="365125"/>
          </a:xfrm>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stStyle>
          <a:p>
            <a:fld id="{96869A61-5376-46CE-9DEB-A3621B7A38BD}" type="slidenum">
              <a:rPr lang="zh-TW" altLang="en-US" smtClean="0"/>
              <a:pPr/>
              <a:t>‹#›</a:t>
            </a:fld>
            <a:endParaRPr lang="zh-TW" altLang="en-US"/>
          </a:p>
        </p:txBody>
      </p:sp>
      <p:sp>
        <p:nvSpPr>
          <p:cNvPr id="14" name="矩形 13">
            <a:extLst>
              <a:ext uri="{FF2B5EF4-FFF2-40B4-BE49-F238E27FC236}">
                <a16:creationId xmlns:a16="http://schemas.microsoft.com/office/drawing/2014/main" id="{8EC800B4-DF97-3BDF-876D-485B780BCE97}"/>
              </a:ext>
            </a:extLst>
          </p:cNvPr>
          <p:cNvSpPr/>
          <p:nvPr userDrawn="1"/>
        </p:nvSpPr>
        <p:spPr>
          <a:xfrm>
            <a:off x="0" y="872012"/>
            <a:ext cx="12192000" cy="144552"/>
          </a:xfrm>
          <a:prstGeom prst="rect">
            <a:avLst/>
          </a:prstGeom>
          <a:gradFill>
            <a:gsLst>
              <a:gs pos="0">
                <a:srgbClr val="B81B22"/>
              </a:gs>
              <a:gs pos="100000">
                <a:srgbClr val="9F7C3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標題 1">
            <a:extLst>
              <a:ext uri="{FF2B5EF4-FFF2-40B4-BE49-F238E27FC236}">
                <a16:creationId xmlns:a16="http://schemas.microsoft.com/office/drawing/2014/main" id="{3887FE13-6198-A3CB-C107-180AA5416D50}"/>
              </a:ext>
            </a:extLst>
          </p:cNvPr>
          <p:cNvSpPr>
            <a:spLocks noGrp="1"/>
          </p:cNvSpPr>
          <p:nvPr>
            <p:ph type="title"/>
          </p:nvPr>
        </p:nvSpPr>
        <p:spPr>
          <a:xfrm>
            <a:off x="1164566" y="2808"/>
            <a:ext cx="10515600" cy="881954"/>
          </a:xfrm>
        </p:spPr>
        <p:txBody>
          <a:bodyPr>
            <a:normAutofit/>
          </a:bodyPr>
          <a:lstStyle>
            <a:lvl1pPr algn="l">
              <a:defRPr sz="4000" b="0">
                <a:solidFill>
                  <a:schemeClr val="tx1"/>
                </a:solidFill>
                <a:latin typeface="Times New Roman" panose="02020603050405020304" pitchFamily="18" charset="0"/>
                <a:ea typeface="微軟正黑體" panose="020B0604030504040204" pitchFamily="34" charset="-120"/>
                <a:cs typeface="Times New Roman" panose="02020603050405020304" pitchFamily="18" charset="0"/>
              </a:defRPr>
            </a:lvl1pPr>
          </a:lstStyle>
          <a:p>
            <a:r>
              <a:rPr lang="zh-TW" altLang="en-US" dirty="0"/>
              <a:t>按一下以編輯母片標題樣式</a:t>
            </a:r>
          </a:p>
        </p:txBody>
      </p:sp>
      <p:pic>
        <p:nvPicPr>
          <p:cNvPr id="15" name="圖片 14">
            <a:extLst>
              <a:ext uri="{FF2B5EF4-FFF2-40B4-BE49-F238E27FC236}">
                <a16:creationId xmlns:a16="http://schemas.microsoft.com/office/drawing/2014/main" id="{2C152D0D-BB4C-833F-E6E9-BF45E07BF5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51828" y="60457"/>
            <a:ext cx="660911" cy="766656"/>
          </a:xfrm>
          <a:prstGeom prst="rect">
            <a:avLst/>
          </a:prstGeom>
        </p:spPr>
      </p:pic>
      <p:sp>
        <p:nvSpPr>
          <p:cNvPr id="2" name="內容版面配置區 2">
            <a:extLst>
              <a:ext uri="{FF2B5EF4-FFF2-40B4-BE49-F238E27FC236}">
                <a16:creationId xmlns:a16="http://schemas.microsoft.com/office/drawing/2014/main" id="{94C34D36-EA58-307F-679C-E5B86D341942}"/>
              </a:ext>
            </a:extLst>
          </p:cNvPr>
          <p:cNvSpPr>
            <a:spLocks noGrp="1"/>
          </p:cNvSpPr>
          <p:nvPr>
            <p:ph idx="1"/>
          </p:nvPr>
        </p:nvSpPr>
        <p:spPr>
          <a:xfrm>
            <a:off x="586596" y="1233577"/>
            <a:ext cx="10767204" cy="4943386"/>
          </a:xfrm>
        </p:spPr>
        <p:txBody>
          <a:bodyPr/>
          <a:lstStyle>
            <a:lvl1pPr>
              <a:defRPr>
                <a:latin typeface="Times New Roman" panose="02020603050405020304" pitchFamily="18" charset="0"/>
                <a:ea typeface="微軟正黑體" panose="020B0604030504040204" pitchFamily="34" charset="-120"/>
                <a:cs typeface="Times New Roman" panose="02020603050405020304" pitchFamily="18" charset="0"/>
              </a:defRPr>
            </a:lvl1pPr>
            <a:lvl2pPr>
              <a:defRPr>
                <a:latin typeface="Times New Roman" panose="02020603050405020304" pitchFamily="18" charset="0"/>
                <a:ea typeface="微軟正黑體" panose="020B0604030504040204" pitchFamily="34" charset="-120"/>
                <a:cs typeface="Times New Roman" panose="02020603050405020304" pitchFamily="18" charset="0"/>
              </a:defRPr>
            </a:lvl2pPr>
            <a:lvl3pPr>
              <a:defRPr>
                <a:latin typeface="Times New Roman" panose="02020603050405020304" pitchFamily="18" charset="0"/>
                <a:ea typeface="微軟正黑體" panose="020B0604030504040204" pitchFamily="34" charset="-120"/>
                <a:cs typeface="Times New Roman" panose="02020603050405020304" pitchFamily="18" charset="0"/>
              </a:defRPr>
            </a:lvl3pPr>
            <a:lvl4pPr>
              <a:defRPr>
                <a:latin typeface="Times New Roman" panose="02020603050405020304" pitchFamily="18" charset="0"/>
                <a:ea typeface="微軟正黑體" panose="020B0604030504040204" pitchFamily="34" charset="-120"/>
                <a:cs typeface="Times New Roman" panose="02020603050405020304" pitchFamily="18" charset="0"/>
              </a:defRPr>
            </a:lvl4pPr>
            <a:lvl5pPr>
              <a:defRPr>
                <a:latin typeface="Times New Roman" panose="02020603050405020304" pitchFamily="18" charset="0"/>
                <a:ea typeface="微軟正黑體" panose="020B0604030504040204" pitchFamily="34" charset="-120"/>
                <a:cs typeface="Times New Roman" panose="02020603050405020304" pitchFamily="18" charset="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36079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91CDEEF-5C56-4C66-BD51-6288B206378C}" type="datetime1">
              <a:rPr lang="zh-TW" altLang="en-US" smtClean="0"/>
              <a:t>2025/6/13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426048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5F516B6-2A32-406F-BBD1-FE274C0B72CF}" type="datetime1">
              <a:rPr lang="zh-TW" altLang="en-US" smtClean="0"/>
              <a:t>2025/6/13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273779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ADE529FD-038C-4DC3-A28E-A883D04BC389}" type="datetime1">
              <a:rPr lang="zh-TW" altLang="en-US" smtClean="0"/>
              <a:t>2025/6/13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519639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FE237622-04D4-48CE-B3DC-FD96F4A45455}" type="datetime1">
              <a:rPr lang="zh-TW" altLang="en-US" smtClean="0"/>
              <a:t>2025/6/13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372007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B24DE-8403-46CA-9CD7-7BB11DDD3F4F}" type="datetime1">
              <a:rPr lang="zh-TW" altLang="en-US" smtClean="0"/>
              <a:t>2025/6/13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69A61-5376-46CE-9DEB-A3621B7A38BD}" type="slidenum">
              <a:rPr lang="zh-TW" altLang="en-US" smtClean="0"/>
              <a:t>‹#›</a:t>
            </a:fld>
            <a:endParaRPr lang="zh-TW" altLang="en-US"/>
          </a:p>
        </p:txBody>
      </p:sp>
    </p:spTree>
    <p:extLst>
      <p:ext uri="{BB962C8B-B14F-4D97-AF65-F5344CB8AC3E}">
        <p14:creationId xmlns:p14="http://schemas.microsoft.com/office/powerpoint/2010/main" val="261626963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1" r:id="rId3"/>
    <p:sldLayoutId id="2147483665" r:id="rId4"/>
    <p:sldLayoutId id="2147483664" r:id="rId5"/>
    <p:sldLayoutId id="214748365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hyperlink" Target="https://jiahua-yeh.github.io/camping-demo/#/overview" TargetMode="External"/><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hyperlink" Target="https://youtu.be/c85mcPQTZDw"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4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63040" y="1562146"/>
            <a:ext cx="9265920" cy="1999660"/>
          </a:xfrm>
        </p:spPr>
        <p:txBody>
          <a:bodyPr>
            <a:noAutofit/>
          </a:bodyPr>
          <a:lstStyle/>
          <a:p>
            <a:r>
              <a:rPr lang="zh-TW" altLang="en-US" sz="3600" b="1" dirty="0">
                <a:ea typeface="Microsoft JhengHei Light" panose="020B0304030504040204" pitchFamily="34" charset="-120"/>
              </a:rPr>
              <a:t>建立基於 </a:t>
            </a:r>
            <a:r>
              <a:rPr lang="en-US" altLang="zh-TW" sz="3600" b="1" dirty="0">
                <a:ea typeface="Microsoft JhengHei Light" panose="020B0304030504040204" pitchFamily="34" charset="-120"/>
              </a:rPr>
              <a:t>ESG</a:t>
            </a:r>
            <a:r>
              <a:rPr lang="zh-TW" altLang="en-US" sz="3600" b="1" dirty="0">
                <a:ea typeface="Microsoft JhengHei Light" panose="020B0304030504040204" pitchFamily="34" charset="-120"/>
              </a:rPr>
              <a:t> 的露營評論情緒分析管理系統：</a:t>
            </a:r>
            <a:br>
              <a:rPr lang="zh-TW" altLang="en-US" sz="3600" b="1" dirty="0">
                <a:ea typeface="Microsoft JhengHei Light" panose="020B0304030504040204" pitchFamily="34" charset="-120"/>
              </a:rPr>
            </a:br>
            <a:r>
              <a:rPr lang="zh-TW" altLang="en-US" sz="3600" b="1" dirty="0">
                <a:ea typeface="Microsoft JhengHei Light" panose="020B0304030504040204" pitchFamily="34" charset="-120"/>
              </a:rPr>
              <a:t>利用 </a:t>
            </a:r>
            <a:r>
              <a:rPr lang="en-US" altLang="zh-TW" sz="3600" b="1" dirty="0">
                <a:ea typeface="Microsoft JhengHei Light" panose="020B0304030504040204" pitchFamily="34" charset="-120"/>
              </a:rPr>
              <a:t>LLM</a:t>
            </a:r>
            <a:r>
              <a:rPr lang="zh-TW" altLang="en-US" sz="3600" b="1" dirty="0">
                <a:ea typeface="Microsoft JhengHei Light" panose="020B0304030504040204" pitchFamily="34" charset="-120"/>
              </a:rPr>
              <a:t> 進行資料增生和深度學習模型評估</a:t>
            </a:r>
          </a:p>
        </p:txBody>
      </p:sp>
      <p:sp>
        <p:nvSpPr>
          <p:cNvPr id="3" name="副標題 2"/>
          <p:cNvSpPr>
            <a:spLocks noGrp="1"/>
          </p:cNvSpPr>
          <p:nvPr>
            <p:ph type="subTitle" idx="1"/>
          </p:nvPr>
        </p:nvSpPr>
        <p:spPr>
          <a:xfrm>
            <a:off x="1524000" y="3701143"/>
            <a:ext cx="9144000" cy="2218509"/>
          </a:xfrm>
        </p:spPr>
        <p:txBody>
          <a:bodyPr anchor="ctr"/>
          <a:lstStyle/>
          <a:p>
            <a:r>
              <a:rPr lang="zh-TW" altLang="en-US" b="1" dirty="0">
                <a:ea typeface="Microsoft JhengHei Light" panose="020B0304030504040204" pitchFamily="34" charset="-120"/>
              </a:rPr>
              <a:t>工程科學系碩士在職專班</a:t>
            </a:r>
            <a:endParaRPr lang="en-US" altLang="zh-TW" b="1" dirty="0">
              <a:ea typeface="Microsoft JhengHei Light" panose="020B0304030504040204" pitchFamily="34" charset="-120"/>
            </a:endParaRPr>
          </a:p>
          <a:p>
            <a:r>
              <a:rPr lang="zh-TW" altLang="en-US" b="1" dirty="0">
                <a:ea typeface="Microsoft JhengHei Light" panose="020B0304030504040204" pitchFamily="34" charset="-120"/>
              </a:rPr>
              <a:t>研究生：葉家華</a:t>
            </a:r>
            <a:endParaRPr lang="en-US" altLang="zh-TW" b="1" dirty="0">
              <a:ea typeface="Microsoft JhengHei Light" panose="020B0304030504040204" pitchFamily="34" charset="-120"/>
            </a:endParaRPr>
          </a:p>
          <a:p>
            <a:r>
              <a:rPr lang="zh-TW" altLang="en-US" b="1" dirty="0">
                <a:ea typeface="Microsoft JhengHei Light" panose="020B0304030504040204" pitchFamily="34" charset="-120"/>
              </a:rPr>
              <a:t>指導教授：陳牧言 博士</a:t>
            </a:r>
            <a:endParaRPr lang="en-US" altLang="zh-TW" b="1" dirty="0">
              <a:ea typeface="Microsoft JhengHei Light" panose="020B0304030504040204" pitchFamily="34" charset="-120"/>
            </a:endParaRPr>
          </a:p>
          <a:p>
            <a:r>
              <a:rPr lang="zh-TW" altLang="en-US" b="1" dirty="0">
                <a:ea typeface="Microsoft JhengHei Light" panose="020B0304030504040204" pitchFamily="34" charset="-120"/>
              </a:rPr>
              <a:t>口試日期：</a:t>
            </a:r>
            <a:r>
              <a:rPr lang="en-US" altLang="zh-TW" b="1" dirty="0">
                <a:ea typeface="Microsoft JhengHei Light" panose="020B0304030504040204" pitchFamily="34" charset="-120"/>
              </a:rPr>
              <a:t>114</a:t>
            </a:r>
            <a:r>
              <a:rPr lang="zh-TW" altLang="en-US" b="1" dirty="0">
                <a:ea typeface="Microsoft JhengHei Light" panose="020B0304030504040204" pitchFamily="34" charset="-120"/>
              </a:rPr>
              <a:t> 年 </a:t>
            </a:r>
            <a:r>
              <a:rPr lang="en-US" altLang="zh-TW" b="1" dirty="0">
                <a:ea typeface="Microsoft JhengHei Light" panose="020B0304030504040204" pitchFamily="34" charset="-120"/>
              </a:rPr>
              <a:t>6</a:t>
            </a:r>
            <a:r>
              <a:rPr lang="zh-TW" altLang="en-US" b="1" dirty="0">
                <a:ea typeface="Microsoft JhengHei Light" panose="020B0304030504040204" pitchFamily="34" charset="-120"/>
              </a:rPr>
              <a:t> 月 </a:t>
            </a:r>
            <a:r>
              <a:rPr lang="en-US" altLang="zh-TW" b="1" dirty="0">
                <a:ea typeface="Microsoft JhengHei Light" panose="020B0304030504040204" pitchFamily="34" charset="-120"/>
              </a:rPr>
              <a:t>17 </a:t>
            </a:r>
            <a:r>
              <a:rPr lang="zh-TW" altLang="en-US" b="1" dirty="0">
                <a:ea typeface="Microsoft JhengHei Light" panose="020B0304030504040204" pitchFamily="34" charset="-120"/>
              </a:rPr>
              <a:t>日</a:t>
            </a:r>
            <a:endParaRPr lang="en-US" altLang="zh-TW" b="1" dirty="0">
              <a:ea typeface="Microsoft JhengHei Light" panose="020B0304030504040204" pitchFamily="34" charset="-120"/>
            </a:endParaRPr>
          </a:p>
        </p:txBody>
      </p:sp>
      <p:sp>
        <p:nvSpPr>
          <p:cNvPr id="5" name="投影片編號版面配置區 4">
            <a:extLst>
              <a:ext uri="{FF2B5EF4-FFF2-40B4-BE49-F238E27FC236}">
                <a16:creationId xmlns:a16="http://schemas.microsoft.com/office/drawing/2014/main" id="{127A4346-7477-9B7A-3BE8-7EAFB7BE01B0}"/>
              </a:ext>
            </a:extLst>
          </p:cNvPr>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1</a:t>
            </a:fld>
            <a:endParaRPr lang="zh-TW" altLang="en-US">
              <a:ea typeface="Microsoft JhengHei Light" panose="020B0304030504040204" pitchFamily="34" charset="-120"/>
            </a:endParaRPr>
          </a:p>
        </p:txBody>
      </p:sp>
    </p:spTree>
    <p:extLst>
      <p:ext uri="{BB962C8B-B14F-4D97-AF65-F5344CB8AC3E}">
        <p14:creationId xmlns:p14="http://schemas.microsoft.com/office/powerpoint/2010/main" val="170096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10</a:t>
            </a:fld>
            <a:endParaRPr lang="zh-TW" altLang="en-US"/>
          </a:p>
        </p:txBody>
      </p:sp>
      <p:sp>
        <p:nvSpPr>
          <p:cNvPr id="3" name="標題 2"/>
          <p:cNvSpPr>
            <a:spLocks noGrp="1"/>
          </p:cNvSpPr>
          <p:nvPr>
            <p:ph type="title"/>
          </p:nvPr>
        </p:nvSpPr>
        <p:spPr/>
        <p:txBody>
          <a:bodyPr/>
          <a:lstStyle/>
          <a:p>
            <a:r>
              <a:rPr lang="zh-TW" altLang="en-US" dirty="0"/>
              <a:t>露營的起源與演變</a:t>
            </a:r>
            <a:endParaRPr lang="en-US" dirty="0"/>
          </a:p>
        </p:txBody>
      </p:sp>
      <p:pic>
        <p:nvPicPr>
          <p:cNvPr id="29" name="圖片 28"/>
          <p:cNvPicPr>
            <a:picLocks noChangeAspect="1"/>
          </p:cNvPicPr>
          <p:nvPr/>
        </p:nvPicPr>
        <p:blipFill>
          <a:blip r:embed="rId3"/>
          <a:stretch>
            <a:fillRect/>
          </a:stretch>
        </p:blipFill>
        <p:spPr>
          <a:xfrm>
            <a:off x="148566" y="2514248"/>
            <a:ext cx="6273800" cy="3123820"/>
          </a:xfrm>
          <a:prstGeom prst="rect">
            <a:avLst/>
          </a:prstGeom>
        </p:spPr>
      </p:pic>
      <p:graphicFrame>
        <p:nvGraphicFramePr>
          <p:cNvPr id="30" name="表格 29"/>
          <p:cNvGraphicFramePr>
            <a:graphicFrameLocks noGrp="1"/>
          </p:cNvGraphicFramePr>
          <p:nvPr>
            <p:extLst>
              <p:ext uri="{D42A27DB-BD31-4B8C-83A1-F6EECF244321}">
                <p14:modId xmlns:p14="http://schemas.microsoft.com/office/powerpoint/2010/main" val="1199419218"/>
              </p:ext>
            </p:extLst>
          </p:nvPr>
        </p:nvGraphicFramePr>
        <p:xfrm>
          <a:off x="6756400" y="2809124"/>
          <a:ext cx="5181999" cy="2534069"/>
        </p:xfrm>
        <a:graphic>
          <a:graphicData uri="http://schemas.openxmlformats.org/drawingml/2006/table">
            <a:tbl>
              <a:tblPr firstRow="1" firstCol="1" bandRow="1">
                <a:tableStyleId>{C083E6E3-FA7D-4D7B-A595-EF9225AFEA82}</a:tableStyleId>
              </a:tblPr>
              <a:tblGrid>
                <a:gridCol w="1169059">
                  <a:extLst>
                    <a:ext uri="{9D8B030D-6E8A-4147-A177-3AD203B41FA5}">
                      <a16:colId xmlns:a16="http://schemas.microsoft.com/office/drawing/2014/main" val="609519134"/>
                    </a:ext>
                  </a:extLst>
                </a:gridCol>
                <a:gridCol w="1924595">
                  <a:extLst>
                    <a:ext uri="{9D8B030D-6E8A-4147-A177-3AD203B41FA5}">
                      <a16:colId xmlns:a16="http://schemas.microsoft.com/office/drawing/2014/main" val="3794576357"/>
                    </a:ext>
                  </a:extLst>
                </a:gridCol>
                <a:gridCol w="2088345">
                  <a:extLst>
                    <a:ext uri="{9D8B030D-6E8A-4147-A177-3AD203B41FA5}">
                      <a16:colId xmlns:a16="http://schemas.microsoft.com/office/drawing/2014/main" val="2750723299"/>
                    </a:ext>
                  </a:extLst>
                </a:gridCol>
              </a:tblGrid>
              <a:tr h="642004">
                <a:tc>
                  <a:txBody>
                    <a:bodyPr/>
                    <a:lstStyle/>
                    <a:p>
                      <a:pPr marL="0" marR="0" algn="ctr">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比較項目</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ctr">
                        <a:lnSpc>
                          <a:spcPct val="150000"/>
                        </a:lnSpc>
                        <a:spcBef>
                          <a:spcPts val="1200"/>
                        </a:spcBef>
                        <a:spcAft>
                          <a:spcPts val="600"/>
                        </a:spcAft>
                      </a:pPr>
                      <a:r>
                        <a:rPr lang="zh-TW" sz="1200" b="1" kern="100">
                          <a:effectLst/>
                          <a:latin typeface="Arial" panose="020B0604020202020204" pitchFamily="34" charset="0"/>
                          <a:ea typeface="微軟正黑體" panose="020B0604030504040204" pitchFamily="34" charset="-120"/>
                          <a:cs typeface="Arial" panose="020B0604020202020204" pitchFamily="34" charset="0"/>
                        </a:rPr>
                        <a:t>傳統露營</a:t>
                      </a:r>
                      <a:endParaRPr lang="en-US" sz="1200" b="1" kern="10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ctr">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懶人露營</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extLst>
                  <a:ext uri="{0D108BD9-81ED-4DB2-BD59-A6C34878D82A}">
                    <a16:rowId xmlns:a16="http://schemas.microsoft.com/office/drawing/2014/main" val="1210864239"/>
                  </a:ext>
                </a:extLst>
              </a:tr>
              <a:tr h="378413">
                <a:tc>
                  <a:txBody>
                    <a:bodyPr/>
                    <a:lstStyle/>
                    <a:p>
                      <a:pPr marL="0" marR="0" algn="just">
                        <a:lnSpc>
                          <a:spcPct val="150000"/>
                        </a:lnSpc>
                        <a:spcBef>
                          <a:spcPts val="1200"/>
                        </a:spcBef>
                        <a:spcAft>
                          <a:spcPts val="600"/>
                        </a:spcAft>
                      </a:pPr>
                      <a:r>
                        <a:rPr lang="zh-TW" sz="1200" b="1" kern="100">
                          <a:effectLst/>
                          <a:latin typeface="Arial" panose="020B0604020202020204" pitchFamily="34" charset="0"/>
                          <a:ea typeface="微軟正黑體" panose="020B0604030504040204" pitchFamily="34" charset="-120"/>
                          <a:cs typeface="Arial" panose="020B0604020202020204" pitchFamily="34" charset="0"/>
                        </a:rPr>
                        <a:t>設備需求</a:t>
                      </a:r>
                      <a:endParaRPr lang="en-US" sz="1200" b="1" kern="10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需自備裝備</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a:effectLst/>
                          <a:latin typeface="Arial" panose="020B0604020202020204" pitchFamily="34" charset="0"/>
                          <a:ea typeface="微軟正黑體" panose="020B0604030504040204" pitchFamily="34" charset="-120"/>
                          <a:cs typeface="Arial" panose="020B0604020202020204" pitchFamily="34" charset="0"/>
                        </a:rPr>
                        <a:t>提供完整設施</a:t>
                      </a:r>
                      <a:endParaRPr lang="en-US" sz="1200" b="1" kern="10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extLst>
                  <a:ext uri="{0D108BD9-81ED-4DB2-BD59-A6C34878D82A}">
                    <a16:rowId xmlns:a16="http://schemas.microsoft.com/office/drawing/2014/main" val="606131813"/>
                  </a:ext>
                </a:extLst>
              </a:tr>
              <a:tr h="378413">
                <a:tc>
                  <a:txBody>
                    <a:bodyPr/>
                    <a:lstStyle/>
                    <a:p>
                      <a:pPr marL="0" marR="0" algn="just">
                        <a:lnSpc>
                          <a:spcPct val="150000"/>
                        </a:lnSpc>
                        <a:spcBef>
                          <a:spcPts val="1200"/>
                        </a:spcBef>
                        <a:spcAft>
                          <a:spcPts val="600"/>
                        </a:spcAft>
                      </a:pPr>
                      <a:r>
                        <a:rPr lang="zh-TW" sz="1200" b="1" kern="100">
                          <a:effectLst/>
                          <a:latin typeface="Arial" panose="020B0604020202020204" pitchFamily="34" charset="0"/>
                          <a:ea typeface="微軟正黑體" panose="020B0604030504040204" pitchFamily="34" charset="-120"/>
                          <a:cs typeface="Arial" panose="020B0604020202020204" pitchFamily="34" charset="0"/>
                        </a:rPr>
                        <a:t>技能要求</a:t>
                      </a:r>
                      <a:endParaRPr lang="en-US" sz="1200" b="1" kern="10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需具備基本生存技能</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a:effectLst/>
                          <a:latin typeface="Arial" panose="020B0604020202020204" pitchFamily="34" charset="0"/>
                          <a:ea typeface="微軟正黑體" panose="020B0604030504040204" pitchFamily="34" charset="-120"/>
                          <a:cs typeface="Arial" panose="020B0604020202020204" pitchFamily="34" charset="0"/>
                        </a:rPr>
                        <a:t>無需特殊技能</a:t>
                      </a:r>
                      <a:endParaRPr lang="en-US" sz="1200" b="1" kern="10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extLst>
                  <a:ext uri="{0D108BD9-81ED-4DB2-BD59-A6C34878D82A}">
                    <a16:rowId xmlns:a16="http://schemas.microsoft.com/office/drawing/2014/main" val="482917777"/>
                  </a:ext>
                </a:extLst>
              </a:tr>
              <a:tr h="378413">
                <a:tc>
                  <a:txBody>
                    <a:bodyPr/>
                    <a:lstStyle/>
                    <a:p>
                      <a:pPr marL="0" marR="0" algn="just">
                        <a:lnSpc>
                          <a:spcPct val="150000"/>
                        </a:lnSpc>
                        <a:spcBef>
                          <a:spcPts val="1200"/>
                        </a:spcBef>
                        <a:spcAft>
                          <a:spcPts val="600"/>
                        </a:spcAft>
                      </a:pPr>
                      <a:r>
                        <a:rPr lang="zh-TW" sz="1200" b="1" kern="100">
                          <a:effectLst/>
                          <a:latin typeface="Arial" panose="020B0604020202020204" pitchFamily="34" charset="0"/>
                          <a:ea typeface="微軟正黑體" panose="020B0604030504040204" pitchFamily="34" charset="-120"/>
                          <a:cs typeface="Arial" panose="020B0604020202020204" pitchFamily="34" charset="0"/>
                        </a:rPr>
                        <a:t>舒適度</a:t>
                      </a:r>
                      <a:endParaRPr lang="en-US" sz="1200" b="1" kern="10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a:effectLst/>
                          <a:latin typeface="Arial" panose="020B0604020202020204" pitchFamily="34" charset="0"/>
                          <a:ea typeface="微軟正黑體" panose="020B0604030504040204" pitchFamily="34" charset="-120"/>
                          <a:cs typeface="Arial" panose="020B0604020202020204" pitchFamily="34" charset="0"/>
                        </a:rPr>
                        <a:t>相對較低，依賴個人準備</a:t>
                      </a:r>
                      <a:endParaRPr lang="en-US" sz="1200" b="1" kern="10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高度舒適，設施完善</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extLst>
                  <a:ext uri="{0D108BD9-81ED-4DB2-BD59-A6C34878D82A}">
                    <a16:rowId xmlns:a16="http://schemas.microsoft.com/office/drawing/2014/main" val="3455567739"/>
                  </a:ext>
                </a:extLst>
              </a:tr>
              <a:tr h="378413">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費用</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相對較低</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較高，包含服務與設施費用</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extLst>
                  <a:ext uri="{0D108BD9-81ED-4DB2-BD59-A6C34878D82A}">
                    <a16:rowId xmlns:a16="http://schemas.microsoft.com/office/drawing/2014/main" val="1369725458"/>
                  </a:ext>
                </a:extLst>
              </a:tr>
              <a:tr h="378413">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適合對象</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喜愛冒險與挑戰者</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tc>
                  <a:txBody>
                    <a:bodyPr/>
                    <a:lstStyle/>
                    <a:p>
                      <a:pPr marL="0" marR="0" algn="just">
                        <a:lnSpc>
                          <a:spcPct val="150000"/>
                        </a:lnSpc>
                        <a:spcBef>
                          <a:spcPts val="1200"/>
                        </a:spcBef>
                        <a:spcAft>
                          <a:spcPts val="600"/>
                        </a:spcAft>
                      </a:pPr>
                      <a:r>
                        <a:rPr lang="zh-TW" sz="1200" b="1" kern="100" dirty="0">
                          <a:effectLst/>
                          <a:latin typeface="Arial" panose="020B0604020202020204" pitchFamily="34" charset="0"/>
                          <a:ea typeface="微軟正黑體" panose="020B0604030504040204" pitchFamily="34" charset="-120"/>
                          <a:cs typeface="Arial" panose="020B0604020202020204" pitchFamily="34" charset="0"/>
                        </a:rPr>
                        <a:t>追求輕鬆與舒適者</a:t>
                      </a:r>
                      <a:endParaRPr lang="en-US" sz="1200" b="1"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80" marR="68580" marT="0" marB="0" anchor="ctr"/>
                </a:tc>
                <a:extLst>
                  <a:ext uri="{0D108BD9-81ED-4DB2-BD59-A6C34878D82A}">
                    <a16:rowId xmlns:a16="http://schemas.microsoft.com/office/drawing/2014/main" val="1419601607"/>
                  </a:ext>
                </a:extLst>
              </a:tr>
            </a:tbl>
          </a:graphicData>
        </a:graphic>
      </p:graphicFrame>
      <p:sp>
        <p:nvSpPr>
          <p:cNvPr id="31" name="矩形 30"/>
          <p:cNvSpPr/>
          <p:nvPr/>
        </p:nvSpPr>
        <p:spPr>
          <a:xfrm>
            <a:off x="1164566" y="1600374"/>
            <a:ext cx="10515600" cy="369332"/>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露營是一種備受喜愛的戶外活動，參與者通常在大自然中搭建帳篷或臨時住所， 享受野外生活的樂趣。</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5680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latin typeface="Arial" panose="020B0604020202020204" pitchFamily="34" charset="0"/>
                <a:cs typeface="Arial" panose="020B0604020202020204" pitchFamily="34" charset="0"/>
              </a:rPr>
              <a:pPr/>
              <a:t>11</a:t>
            </a:fld>
            <a:endParaRPr lang="zh-TW" altLang="en-US">
              <a:latin typeface="Arial" panose="020B0604020202020204" pitchFamily="34" charset="0"/>
              <a:cs typeface="Arial" panose="020B0604020202020204" pitchFamily="34" charset="0"/>
            </a:endParaRPr>
          </a:p>
        </p:txBody>
      </p:sp>
      <p:sp>
        <p:nvSpPr>
          <p:cNvPr id="3" name="標題 2"/>
          <p:cNvSpPr>
            <a:spLocks noGrp="1"/>
          </p:cNvSpPr>
          <p:nvPr>
            <p:ph type="title"/>
          </p:nvPr>
        </p:nvSpPr>
        <p:spPr/>
        <p:txBody>
          <a:bodyPr/>
          <a:lstStyle/>
          <a:p>
            <a:r>
              <a:rPr lang="zh-TW" altLang="en-US" dirty="0">
                <a:latin typeface="Arial" panose="020B0604020202020204" pitchFamily="34" charset="0"/>
                <a:cs typeface="Arial" panose="020B0604020202020204" pitchFamily="34" charset="0"/>
              </a:rPr>
              <a:t>大型語言模型</a:t>
            </a:r>
            <a:endParaRPr lang="en-US" dirty="0">
              <a:latin typeface="Arial" panose="020B0604020202020204" pitchFamily="34" charset="0"/>
              <a:cs typeface="Arial" panose="020B0604020202020204" pitchFamily="34" charset="0"/>
            </a:endParaRPr>
          </a:p>
        </p:txBody>
      </p:sp>
      <p:sp>
        <p:nvSpPr>
          <p:cNvPr id="8" name="矩形 7"/>
          <p:cNvSpPr/>
          <p:nvPr/>
        </p:nvSpPr>
        <p:spPr>
          <a:xfrm>
            <a:off x="740932" y="1507915"/>
            <a:ext cx="10710136" cy="1200329"/>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大型語言模型（</a:t>
            </a:r>
            <a:r>
              <a:rPr lang="en-US" altLang="zh-TW" dirty="0">
                <a:latin typeface="Arial" panose="020B0604020202020204" pitchFamily="34" charset="0"/>
                <a:ea typeface="微軟正黑體" panose="020B0604030504040204" pitchFamily="34" charset="-120"/>
                <a:cs typeface="Arial" panose="020B0604020202020204" pitchFamily="34" charset="0"/>
              </a:rPr>
              <a:t>Large Language Model, LLM</a:t>
            </a:r>
            <a:r>
              <a:rPr lang="zh-TW" altLang="en-US" dirty="0">
                <a:latin typeface="Arial" panose="020B0604020202020204" pitchFamily="34" charset="0"/>
                <a:ea typeface="微軟正黑體" panose="020B0604030504040204" pitchFamily="34" charset="-120"/>
                <a:cs typeface="Arial" panose="020B0604020202020204" pitchFamily="34" charset="0"/>
              </a:rPr>
              <a:t>）是一類基於深度學習的自然語言處理（</a:t>
            </a:r>
            <a:r>
              <a:rPr lang="en-US" altLang="zh-TW" dirty="0">
                <a:latin typeface="Arial" panose="020B0604020202020204" pitchFamily="34" charset="0"/>
                <a:ea typeface="微軟正黑體" panose="020B0604030504040204" pitchFamily="34" charset="-120"/>
                <a:cs typeface="Arial" panose="020B0604020202020204" pitchFamily="34" charset="0"/>
              </a:rPr>
              <a:t>Natural Language Processing, NLP</a:t>
            </a:r>
            <a:r>
              <a:rPr lang="zh-TW" altLang="en-US" dirty="0">
                <a:latin typeface="Arial" panose="020B0604020202020204" pitchFamily="34" charset="0"/>
                <a:ea typeface="微軟正黑體" panose="020B0604030504040204" pitchFamily="34" charset="-120"/>
                <a:cs typeface="Arial" panose="020B0604020202020204" pitchFamily="34" charset="0"/>
              </a:rPr>
              <a:t>）技術，透過大規模文本數據進行訓練，以學習語言模式、語法結構及語意關係。這些模型通常基於變換器（</a:t>
            </a:r>
            <a:r>
              <a:rPr lang="en-US" altLang="zh-TW" dirty="0">
                <a:latin typeface="Arial" panose="020B0604020202020204" pitchFamily="34" charset="0"/>
                <a:ea typeface="微軟正黑體" panose="020B0604030504040204" pitchFamily="34" charset="-120"/>
                <a:cs typeface="Arial" panose="020B0604020202020204" pitchFamily="34" charset="0"/>
              </a:rPr>
              <a:t>Transformer</a:t>
            </a:r>
            <a:r>
              <a:rPr lang="zh-TW" altLang="en-US" dirty="0">
                <a:latin typeface="Arial" panose="020B0604020202020204" pitchFamily="34" charset="0"/>
                <a:ea typeface="微軟正黑體" panose="020B0604030504040204" pitchFamily="34" charset="-120"/>
                <a:cs typeface="Arial" panose="020B0604020202020204" pitchFamily="34" charset="0"/>
              </a:rPr>
              <a:t>）架構， 並透過預訓練（</a:t>
            </a:r>
            <a:r>
              <a:rPr lang="en-US" altLang="zh-TW" dirty="0">
                <a:latin typeface="Arial" panose="020B0604020202020204" pitchFamily="34" charset="0"/>
                <a:ea typeface="微軟正黑體" panose="020B0604030504040204" pitchFamily="34" charset="-120"/>
                <a:cs typeface="Arial" panose="020B0604020202020204" pitchFamily="34" charset="0"/>
              </a:rPr>
              <a:t>Pre-training</a:t>
            </a:r>
            <a:r>
              <a:rPr lang="zh-TW" altLang="en-US" dirty="0">
                <a:latin typeface="Arial" panose="020B0604020202020204" pitchFamily="34" charset="0"/>
                <a:ea typeface="微軟正黑體" panose="020B0604030504040204" pitchFamily="34" charset="-120"/>
                <a:cs typeface="Arial" panose="020B0604020202020204" pitchFamily="34" charset="0"/>
              </a:rPr>
              <a:t>）與微調（</a:t>
            </a:r>
            <a:r>
              <a:rPr lang="en-US" altLang="zh-TW" dirty="0">
                <a:latin typeface="Arial" panose="020B0604020202020204" pitchFamily="34" charset="0"/>
                <a:ea typeface="微軟正黑體" panose="020B0604030504040204" pitchFamily="34" charset="-120"/>
                <a:cs typeface="Arial" panose="020B0604020202020204" pitchFamily="34" charset="0"/>
              </a:rPr>
              <a:t>Fine-tuning</a:t>
            </a:r>
            <a:r>
              <a:rPr lang="zh-TW" altLang="en-US" dirty="0">
                <a:latin typeface="Arial" panose="020B0604020202020204" pitchFamily="34" charset="0"/>
                <a:ea typeface="微軟正黑體" panose="020B0604030504040204" pitchFamily="34" charset="-120"/>
                <a:cs typeface="Arial" panose="020B0604020202020204" pitchFamily="34" charset="0"/>
              </a:rPr>
              <a:t>）來適應不同的語言任務。 </a:t>
            </a:r>
            <a:endParaRPr lang="en-US" dirty="0">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234849234"/>
              </p:ext>
            </p:extLst>
          </p:nvPr>
        </p:nvGraphicFramePr>
        <p:xfrm>
          <a:off x="1125678" y="3007725"/>
          <a:ext cx="9940644" cy="2423580"/>
        </p:xfrm>
        <a:graphic>
          <a:graphicData uri="http://schemas.openxmlformats.org/drawingml/2006/table">
            <a:tbl>
              <a:tblPr>
                <a:tableStyleId>{8799B23B-EC83-4686-B30A-512413B5E67A}</a:tableStyleId>
              </a:tblPr>
              <a:tblGrid>
                <a:gridCol w="1373326">
                  <a:extLst>
                    <a:ext uri="{9D8B030D-6E8A-4147-A177-3AD203B41FA5}">
                      <a16:colId xmlns:a16="http://schemas.microsoft.com/office/drawing/2014/main" val="3935211794"/>
                    </a:ext>
                  </a:extLst>
                </a:gridCol>
                <a:gridCol w="1610214">
                  <a:extLst>
                    <a:ext uri="{9D8B030D-6E8A-4147-A177-3AD203B41FA5}">
                      <a16:colId xmlns:a16="http://schemas.microsoft.com/office/drawing/2014/main" val="2670280467"/>
                    </a:ext>
                  </a:extLst>
                </a:gridCol>
                <a:gridCol w="1671672">
                  <a:extLst>
                    <a:ext uri="{9D8B030D-6E8A-4147-A177-3AD203B41FA5}">
                      <a16:colId xmlns:a16="http://schemas.microsoft.com/office/drawing/2014/main" val="1948973349"/>
                    </a:ext>
                  </a:extLst>
                </a:gridCol>
                <a:gridCol w="1364379">
                  <a:extLst>
                    <a:ext uri="{9D8B030D-6E8A-4147-A177-3AD203B41FA5}">
                      <a16:colId xmlns:a16="http://schemas.microsoft.com/office/drawing/2014/main" val="841467080"/>
                    </a:ext>
                  </a:extLst>
                </a:gridCol>
                <a:gridCol w="1069378">
                  <a:extLst>
                    <a:ext uri="{9D8B030D-6E8A-4147-A177-3AD203B41FA5}">
                      <a16:colId xmlns:a16="http://schemas.microsoft.com/office/drawing/2014/main" val="3022049735"/>
                    </a:ext>
                  </a:extLst>
                </a:gridCol>
                <a:gridCol w="2851675">
                  <a:extLst>
                    <a:ext uri="{9D8B030D-6E8A-4147-A177-3AD203B41FA5}">
                      <a16:colId xmlns:a16="http://schemas.microsoft.com/office/drawing/2014/main" val="2126215635"/>
                    </a:ext>
                  </a:extLst>
                </a:gridCol>
              </a:tblGrid>
              <a:tr h="0">
                <a:tc>
                  <a:txBody>
                    <a:bodyPr/>
                    <a:lstStyle/>
                    <a:p>
                      <a:pPr algn="ctr"/>
                      <a:r>
                        <a:rPr lang="zh-TW" altLang="en-US" sz="1200" b="1" dirty="0">
                          <a:latin typeface="Arial" panose="020B0604020202020204" pitchFamily="34" charset="0"/>
                          <a:ea typeface="微軟正黑體" panose="020B0604030504040204" pitchFamily="34" charset="-120"/>
                          <a:cs typeface="Arial" panose="020B0604020202020204" pitchFamily="34" charset="0"/>
                        </a:rPr>
                        <a:t>模型名稱</a:t>
                      </a:r>
                    </a:p>
                  </a:txBody>
                  <a:tcPr marL="45804" marR="45804" marT="22902" marB="22902" anchor="ctr">
                    <a:solidFill>
                      <a:schemeClr val="bg2">
                        <a:lumMod val="75000"/>
                      </a:schemeClr>
                    </a:solidFill>
                  </a:tcPr>
                </a:tc>
                <a:tc>
                  <a:txBody>
                    <a:bodyPr/>
                    <a:lstStyle/>
                    <a:p>
                      <a:pPr algn="ctr"/>
                      <a:r>
                        <a:rPr lang="zh-TW" altLang="en-US" sz="1200" b="1">
                          <a:latin typeface="Arial" panose="020B0604020202020204" pitchFamily="34" charset="0"/>
                          <a:ea typeface="微軟正黑體" panose="020B0604030504040204" pitchFamily="34" charset="-120"/>
                          <a:cs typeface="Arial" panose="020B0604020202020204" pitchFamily="34" charset="0"/>
                        </a:rPr>
                        <a:t>開發單位</a:t>
                      </a:r>
                    </a:p>
                  </a:txBody>
                  <a:tcPr marL="45804" marR="45804" marT="22902" marB="22902" anchor="ctr">
                    <a:solidFill>
                      <a:schemeClr val="bg2">
                        <a:lumMod val="75000"/>
                      </a:schemeClr>
                    </a:solidFill>
                  </a:tcPr>
                </a:tc>
                <a:tc>
                  <a:txBody>
                    <a:bodyPr/>
                    <a:lstStyle/>
                    <a:p>
                      <a:pPr algn="ctr"/>
                      <a:r>
                        <a:rPr lang="zh-TW" altLang="en-US" sz="1200" b="1">
                          <a:latin typeface="Arial" panose="020B0604020202020204" pitchFamily="34" charset="0"/>
                          <a:ea typeface="微軟正黑體" panose="020B0604030504040204" pitchFamily="34" charset="-120"/>
                          <a:cs typeface="Arial" panose="020B0604020202020204" pitchFamily="34" charset="0"/>
                        </a:rPr>
                        <a:t>架構</a:t>
                      </a:r>
                      <a:r>
                        <a:rPr lang="en-US" altLang="zh-TW" sz="1200" b="1">
                          <a:latin typeface="Arial" panose="020B0604020202020204" pitchFamily="34" charset="0"/>
                          <a:ea typeface="微軟正黑體" panose="020B0604030504040204" pitchFamily="34" charset="-120"/>
                          <a:cs typeface="Arial" panose="020B0604020202020204" pitchFamily="34" charset="0"/>
                        </a:rPr>
                        <a:t>/</a:t>
                      </a:r>
                      <a:r>
                        <a:rPr lang="zh-TW" altLang="en-US" sz="1200" b="1">
                          <a:latin typeface="Arial" panose="020B0604020202020204" pitchFamily="34" charset="0"/>
                          <a:ea typeface="微軟正黑體" panose="020B0604030504040204" pitchFamily="34" charset="-120"/>
                          <a:cs typeface="Arial" panose="020B0604020202020204" pitchFamily="34" charset="0"/>
                        </a:rPr>
                        <a:t>基礎模型</a:t>
                      </a:r>
                    </a:p>
                  </a:txBody>
                  <a:tcPr marL="45804" marR="45804" marT="22902" marB="22902" anchor="ctr">
                    <a:solidFill>
                      <a:schemeClr val="bg2">
                        <a:lumMod val="75000"/>
                      </a:schemeClr>
                    </a:solidFill>
                  </a:tcPr>
                </a:tc>
                <a:tc>
                  <a:txBody>
                    <a:bodyPr/>
                    <a:lstStyle/>
                    <a:p>
                      <a:pPr algn="ctr"/>
                      <a:r>
                        <a:rPr lang="zh-TW" altLang="en-US" sz="1200" b="1" dirty="0">
                          <a:latin typeface="Arial" panose="020B0604020202020204" pitchFamily="34" charset="0"/>
                          <a:ea typeface="微軟正黑體" panose="020B0604030504040204" pitchFamily="34" charset="-120"/>
                          <a:cs typeface="Arial" panose="020B0604020202020204" pitchFamily="34" charset="0"/>
                        </a:rPr>
                        <a:t>發布時間</a:t>
                      </a:r>
                    </a:p>
                  </a:txBody>
                  <a:tcPr marL="45804" marR="45804" marT="22902" marB="22902" anchor="ctr">
                    <a:solidFill>
                      <a:schemeClr val="bg2">
                        <a:lumMod val="75000"/>
                      </a:schemeClr>
                    </a:solidFill>
                  </a:tcPr>
                </a:tc>
                <a:tc>
                  <a:txBody>
                    <a:bodyPr/>
                    <a:lstStyle/>
                    <a:p>
                      <a:pPr algn="ctr"/>
                      <a:r>
                        <a:rPr lang="zh-TW" altLang="en-US" sz="1200" b="1">
                          <a:latin typeface="Arial" panose="020B0604020202020204" pitchFamily="34" charset="0"/>
                          <a:ea typeface="微軟正黑體" panose="020B0604030504040204" pitchFamily="34" charset="-120"/>
                          <a:cs typeface="Arial" panose="020B0604020202020204" pitchFamily="34" charset="0"/>
                        </a:rPr>
                        <a:t>參數量</a:t>
                      </a:r>
                    </a:p>
                  </a:txBody>
                  <a:tcPr marL="45804" marR="45804" marT="22902" marB="22902" anchor="ctr">
                    <a:solidFill>
                      <a:schemeClr val="bg2">
                        <a:lumMod val="75000"/>
                      </a:schemeClr>
                    </a:solidFill>
                  </a:tcPr>
                </a:tc>
                <a:tc>
                  <a:txBody>
                    <a:bodyPr/>
                    <a:lstStyle/>
                    <a:p>
                      <a:pPr algn="ctr"/>
                      <a:r>
                        <a:rPr lang="zh-TW" altLang="en-US" sz="1200" b="1" dirty="0">
                          <a:latin typeface="Arial" panose="020B0604020202020204" pitchFamily="34" charset="0"/>
                          <a:ea typeface="微軟正黑體" panose="020B0604030504040204" pitchFamily="34" charset="-120"/>
                          <a:cs typeface="Arial" panose="020B0604020202020204" pitchFamily="34" charset="0"/>
                        </a:rPr>
                        <a:t>特色與應用重點</a:t>
                      </a:r>
                    </a:p>
                  </a:txBody>
                  <a:tcPr marL="45804" marR="45804" marT="22902" marB="22902" anchor="ctr">
                    <a:solidFill>
                      <a:schemeClr val="bg2">
                        <a:lumMod val="75000"/>
                      </a:schemeClr>
                    </a:solidFill>
                  </a:tcPr>
                </a:tc>
                <a:extLst>
                  <a:ext uri="{0D108BD9-81ED-4DB2-BD59-A6C34878D82A}">
                    <a16:rowId xmlns:a16="http://schemas.microsoft.com/office/drawing/2014/main" val="700961319"/>
                  </a:ext>
                </a:extLst>
              </a:tr>
              <a:tr h="0">
                <a:tc>
                  <a:txBody>
                    <a:bodyPr/>
                    <a:lstStyle/>
                    <a:p>
                      <a:pPr algn="ctr"/>
                      <a:r>
                        <a:rPr lang="en-US" sz="1200" dirty="0">
                          <a:latin typeface="Arial" panose="020B0604020202020204" pitchFamily="34" charset="0"/>
                          <a:ea typeface="微軟正黑體" panose="020B0604030504040204" pitchFamily="34" charset="-120"/>
                          <a:cs typeface="Arial" panose="020B0604020202020204" pitchFamily="34" charset="0"/>
                        </a:rPr>
                        <a:t>GPT-4o mini</a:t>
                      </a:r>
                    </a:p>
                  </a:txBody>
                  <a:tcPr marL="45804" marR="45804" marT="22902" marB="22902" anchor="ctr"/>
                </a:tc>
                <a:tc>
                  <a:txBody>
                    <a:bodyPr/>
                    <a:lstStyle/>
                    <a:p>
                      <a:r>
                        <a:rPr lang="en-US" sz="1200" dirty="0" err="1">
                          <a:latin typeface="Arial" panose="020B0604020202020204" pitchFamily="34" charset="0"/>
                          <a:ea typeface="微軟正黑體" panose="020B0604030504040204" pitchFamily="34" charset="-120"/>
                          <a:cs typeface="Arial" panose="020B0604020202020204" pitchFamily="34" charset="0"/>
                        </a:rPr>
                        <a:t>OpenAI</a:t>
                      </a:r>
                      <a:endParaRPr lang="en-US" sz="1200" dirty="0">
                        <a:latin typeface="Arial" panose="020B0604020202020204" pitchFamily="34" charset="0"/>
                        <a:ea typeface="微軟正黑體" panose="020B0604030504040204" pitchFamily="34" charset="-120"/>
                        <a:cs typeface="Arial" panose="020B0604020202020204" pitchFamily="34" charset="0"/>
                      </a:endParaRPr>
                    </a:p>
                  </a:txBody>
                  <a:tcPr marL="45804" marR="45804" marT="22902" marB="22902" anchor="ctr"/>
                </a:tc>
                <a:tc>
                  <a:txBody>
                    <a:bodyPr/>
                    <a:lstStyle/>
                    <a:p>
                      <a:r>
                        <a:rPr lang="en-US" sz="1200" dirty="0">
                          <a:latin typeface="Arial" panose="020B0604020202020204" pitchFamily="34" charset="0"/>
                          <a:ea typeface="微軟正黑體" panose="020B0604030504040204" pitchFamily="34" charset="-120"/>
                          <a:cs typeface="Arial" panose="020B0604020202020204" pitchFamily="34" charset="0"/>
                        </a:rPr>
                        <a:t>GPT-4 </a:t>
                      </a:r>
                      <a:r>
                        <a:rPr lang="zh-TW" altLang="en-US" sz="1200" dirty="0">
                          <a:latin typeface="Arial" panose="020B0604020202020204" pitchFamily="34" charset="0"/>
                          <a:ea typeface="微軟正黑體" panose="020B0604030504040204" pitchFamily="34" charset="-120"/>
                          <a:cs typeface="Arial" panose="020B0604020202020204" pitchFamily="34" charset="0"/>
                        </a:rPr>
                        <a:t>最佳化小型版本</a:t>
                      </a:r>
                    </a:p>
                  </a:txBody>
                  <a:tcPr marL="45804" marR="45804" marT="22902" marB="22902" anchor="ctr"/>
                </a:tc>
                <a:tc>
                  <a:txBody>
                    <a:bodyPr/>
                    <a:lstStyle/>
                    <a:p>
                      <a:r>
                        <a:rPr lang="en-US" altLang="zh-TW" sz="1200">
                          <a:latin typeface="Arial" panose="020B0604020202020204" pitchFamily="34" charset="0"/>
                          <a:ea typeface="微軟正黑體" panose="020B0604030504040204" pitchFamily="34" charset="-120"/>
                          <a:cs typeface="Arial" panose="020B0604020202020204" pitchFamily="34" charset="0"/>
                        </a:rPr>
                        <a:t>2024</a:t>
                      </a:r>
                      <a:r>
                        <a:rPr lang="zh-TW" altLang="en-US" sz="1200">
                          <a:latin typeface="Arial" panose="020B0604020202020204" pitchFamily="34" charset="0"/>
                          <a:ea typeface="微軟正黑體" panose="020B0604030504040204" pitchFamily="34" charset="-120"/>
                          <a:cs typeface="Arial" panose="020B0604020202020204" pitchFamily="34" charset="0"/>
                        </a:rPr>
                        <a:t>年</a:t>
                      </a:r>
                      <a:r>
                        <a:rPr lang="en-US" altLang="zh-TW" sz="1200">
                          <a:latin typeface="Arial" panose="020B0604020202020204" pitchFamily="34" charset="0"/>
                          <a:ea typeface="微軟正黑體" panose="020B0604030504040204" pitchFamily="34" charset="-120"/>
                          <a:cs typeface="Arial" panose="020B0604020202020204" pitchFamily="34" charset="0"/>
                        </a:rPr>
                        <a:t>7</a:t>
                      </a:r>
                      <a:r>
                        <a:rPr lang="zh-TW" altLang="en-US" sz="1200">
                          <a:latin typeface="Arial" panose="020B0604020202020204" pitchFamily="34" charset="0"/>
                          <a:ea typeface="微軟正黑體" panose="020B0604030504040204" pitchFamily="34" charset="-120"/>
                          <a:cs typeface="Arial" panose="020B0604020202020204" pitchFamily="34" charset="0"/>
                        </a:rPr>
                        <a:t>月</a:t>
                      </a:r>
                    </a:p>
                  </a:txBody>
                  <a:tcPr marL="45804" marR="45804" marT="22902" marB="22902" anchor="ctr"/>
                </a:tc>
                <a:tc>
                  <a:txBody>
                    <a:bodyPr/>
                    <a:lstStyle/>
                    <a:p>
                      <a:r>
                        <a:rPr lang="zh-TW" altLang="en-US" sz="1200">
                          <a:latin typeface="Arial" panose="020B0604020202020204" pitchFamily="34" charset="0"/>
                          <a:ea typeface="微軟正黑體" panose="020B0604030504040204" pitchFamily="34" charset="-120"/>
                          <a:cs typeface="Arial" panose="020B0604020202020204" pitchFamily="34" charset="0"/>
                        </a:rPr>
                        <a:t>約</a:t>
                      </a:r>
                      <a:r>
                        <a:rPr lang="en-US" altLang="zh-TW" sz="1200">
                          <a:latin typeface="Arial" panose="020B0604020202020204" pitchFamily="34" charset="0"/>
                          <a:ea typeface="微軟正黑體" panose="020B0604030504040204" pitchFamily="34" charset="-120"/>
                          <a:cs typeface="Arial" panose="020B0604020202020204" pitchFamily="34" charset="0"/>
                        </a:rPr>
                        <a:t>80</a:t>
                      </a:r>
                      <a:r>
                        <a:rPr lang="zh-TW" altLang="en-US" sz="1200">
                          <a:latin typeface="Arial" panose="020B0604020202020204" pitchFamily="34" charset="0"/>
                          <a:ea typeface="微軟正黑體" panose="020B0604030504040204" pitchFamily="34" charset="-120"/>
                          <a:cs typeface="Arial" panose="020B0604020202020204" pitchFamily="34" charset="0"/>
                        </a:rPr>
                        <a:t>億</a:t>
                      </a:r>
                    </a:p>
                  </a:txBody>
                  <a:tcPr marL="45804" marR="45804" marT="22902" marB="22902"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多模態能力（圖文處理）、支援</a:t>
                      </a:r>
                      <a:r>
                        <a:rPr lang="en-US" altLang="zh-TW" sz="1200" dirty="0">
                          <a:latin typeface="Arial" panose="020B0604020202020204" pitchFamily="34" charset="0"/>
                          <a:ea typeface="微軟正黑體" panose="020B0604030504040204" pitchFamily="34" charset="-120"/>
                          <a:cs typeface="Arial" panose="020B0604020202020204" pitchFamily="34" charset="0"/>
                        </a:rPr>
                        <a:t>128K</a:t>
                      </a:r>
                      <a:r>
                        <a:rPr lang="zh-TW" altLang="en-US" sz="1200" dirty="0">
                          <a:latin typeface="Arial" panose="020B0604020202020204" pitchFamily="34" charset="0"/>
                          <a:ea typeface="微軟正黑體" panose="020B0604030504040204" pitchFamily="34" charset="-120"/>
                          <a:cs typeface="Arial" panose="020B0604020202020204" pitchFamily="34" charset="0"/>
                        </a:rPr>
                        <a:t>上下文長度、</a:t>
                      </a:r>
                      <a:r>
                        <a:rPr lang="en-US" altLang="zh-TW" sz="1200" dirty="0">
                          <a:latin typeface="Arial" panose="020B0604020202020204" pitchFamily="34" charset="0"/>
                          <a:ea typeface="微軟正黑體" panose="020B0604030504040204" pitchFamily="34" charset="-120"/>
                          <a:cs typeface="Arial" panose="020B0604020202020204" pitchFamily="34" charset="0"/>
                        </a:rPr>
                        <a:t>16K</a:t>
                      </a:r>
                      <a:r>
                        <a:rPr lang="zh-TW" altLang="en-US" sz="1200" dirty="0">
                          <a:latin typeface="Arial" panose="020B0604020202020204" pitchFamily="34" charset="0"/>
                          <a:ea typeface="微軟正黑體" panose="020B0604030504040204" pitchFamily="34" charset="-120"/>
                          <a:cs typeface="Arial" panose="020B0604020202020204" pitchFamily="34" charset="0"/>
                        </a:rPr>
                        <a:t>輸出 </a:t>
                      </a:r>
                      <a:r>
                        <a:rPr lang="en-US" altLang="zh-TW" sz="1200" dirty="0">
                          <a:latin typeface="Arial" panose="020B0604020202020204" pitchFamily="34" charset="0"/>
                          <a:ea typeface="微軟正黑體" panose="020B0604030504040204" pitchFamily="34" charset="-120"/>
                          <a:cs typeface="Arial" panose="020B0604020202020204" pitchFamily="34" charset="0"/>
                        </a:rPr>
                        <a:t>token</a:t>
                      </a:r>
                      <a:r>
                        <a:rPr lang="zh-TW" altLang="en-US" sz="1200" dirty="0">
                          <a:latin typeface="Arial" panose="020B0604020202020204" pitchFamily="34" charset="0"/>
                          <a:ea typeface="微軟正黑體" panose="020B0604030504040204" pitchFamily="34" charset="-120"/>
                          <a:cs typeface="Arial" panose="020B0604020202020204" pitchFamily="34" charset="0"/>
                        </a:rPr>
                        <a:t>，</a:t>
                      </a:r>
                      <a:r>
                        <a:rPr lang="en-US" altLang="zh-TW" sz="1200" dirty="0">
                          <a:latin typeface="Arial" panose="020B0604020202020204" pitchFamily="34" charset="0"/>
                          <a:ea typeface="微軟正黑體" panose="020B0604030504040204" pitchFamily="34" charset="-120"/>
                          <a:cs typeface="Arial" panose="020B0604020202020204" pitchFamily="34" charset="0"/>
                        </a:rPr>
                        <a:t>MMLU</a:t>
                      </a:r>
                      <a:r>
                        <a:rPr lang="zh-TW" altLang="en-US" sz="1200" dirty="0">
                          <a:latin typeface="Arial" panose="020B0604020202020204" pitchFamily="34" charset="0"/>
                          <a:ea typeface="微軟正黑體" panose="020B0604030504040204" pitchFamily="34" charset="-120"/>
                          <a:cs typeface="Arial" panose="020B0604020202020204" pitchFamily="34" charset="0"/>
                        </a:rPr>
                        <a:t>得分</a:t>
                      </a:r>
                      <a:r>
                        <a:rPr lang="en-US" altLang="zh-TW" sz="1200" dirty="0">
                          <a:latin typeface="Arial" panose="020B0604020202020204" pitchFamily="34" charset="0"/>
                          <a:ea typeface="微軟正黑體" panose="020B0604030504040204" pitchFamily="34" charset="-120"/>
                          <a:cs typeface="Arial" panose="020B0604020202020204" pitchFamily="34" charset="0"/>
                        </a:rPr>
                        <a:t>82%</a:t>
                      </a:r>
                      <a:r>
                        <a:rPr lang="zh-TW" altLang="en-US" sz="1200" dirty="0">
                          <a:latin typeface="Arial" panose="020B0604020202020204" pitchFamily="34" charset="0"/>
                          <a:ea typeface="微軟正黑體" panose="020B0604030504040204" pitchFamily="34" charset="-120"/>
                          <a:cs typeface="Arial" panose="020B0604020202020204" pitchFamily="34" charset="0"/>
                        </a:rPr>
                        <a:t>，效能高、成本低。</a:t>
                      </a:r>
                    </a:p>
                  </a:txBody>
                  <a:tcPr marL="45804" marR="45804" marT="22902" marB="22902" anchor="ctr"/>
                </a:tc>
                <a:extLst>
                  <a:ext uri="{0D108BD9-81ED-4DB2-BD59-A6C34878D82A}">
                    <a16:rowId xmlns:a16="http://schemas.microsoft.com/office/drawing/2014/main" val="733891969"/>
                  </a:ext>
                </a:extLst>
              </a:tr>
              <a:tr h="0">
                <a:tc>
                  <a:txBody>
                    <a:bodyPr/>
                    <a:lstStyle/>
                    <a:p>
                      <a:pPr algn="ctr"/>
                      <a:r>
                        <a:rPr lang="en-US" sz="1200" dirty="0">
                          <a:latin typeface="Arial" panose="020B0604020202020204" pitchFamily="34" charset="0"/>
                          <a:ea typeface="微軟正黑體" panose="020B0604030504040204" pitchFamily="34" charset="-120"/>
                          <a:cs typeface="Arial" panose="020B0604020202020204" pitchFamily="34" charset="0"/>
                        </a:rPr>
                        <a:t>TAIDE</a:t>
                      </a:r>
                    </a:p>
                  </a:txBody>
                  <a:tcPr marL="45804" marR="45804" marT="22902" marB="22902" anchor="ctr"/>
                </a:tc>
                <a:tc>
                  <a:txBody>
                    <a:bodyPr/>
                    <a:lstStyle/>
                    <a:p>
                      <a:r>
                        <a:rPr lang="zh-TW" altLang="en-US" sz="1200">
                          <a:latin typeface="Arial" panose="020B0604020202020204" pitchFamily="34" charset="0"/>
                          <a:ea typeface="微軟正黑體" panose="020B0604030504040204" pitchFamily="34" charset="-120"/>
                          <a:cs typeface="Arial" panose="020B0604020202020204" pitchFamily="34" charset="0"/>
                        </a:rPr>
                        <a:t>國科會（台灣）</a:t>
                      </a:r>
                    </a:p>
                  </a:txBody>
                  <a:tcPr marL="45804" marR="45804" marT="22902" marB="22902" anchor="ctr"/>
                </a:tc>
                <a:tc>
                  <a:txBody>
                    <a:bodyPr/>
                    <a:lstStyle/>
                    <a:p>
                      <a:r>
                        <a:rPr lang="en-US" sz="1200" dirty="0">
                          <a:latin typeface="Arial" panose="020B0604020202020204" pitchFamily="34" charset="0"/>
                          <a:ea typeface="微軟正黑體" panose="020B0604030504040204" pitchFamily="34" charset="-120"/>
                          <a:cs typeface="Arial" panose="020B0604020202020204" pitchFamily="34" charset="0"/>
                        </a:rPr>
                        <a:t>Llama 3-TAIDE-LX-8B</a:t>
                      </a:r>
                    </a:p>
                  </a:txBody>
                  <a:tcPr marL="45804" marR="45804" marT="22902" marB="22902" anchor="ctr"/>
                </a:tc>
                <a:tc>
                  <a:txBody>
                    <a:bodyPr/>
                    <a:lstStyle/>
                    <a:p>
                      <a:r>
                        <a:rPr lang="en-US" altLang="zh-TW" sz="1200" dirty="0">
                          <a:latin typeface="Arial" panose="020B0604020202020204" pitchFamily="34" charset="0"/>
                          <a:ea typeface="微軟正黑體" panose="020B0604030504040204" pitchFamily="34" charset="-120"/>
                          <a:cs typeface="Arial" panose="020B0604020202020204" pitchFamily="34" charset="0"/>
                        </a:rPr>
                        <a:t>2024</a:t>
                      </a:r>
                      <a:r>
                        <a:rPr lang="zh-TW" altLang="en-US" sz="1200" dirty="0">
                          <a:latin typeface="Arial" panose="020B0604020202020204" pitchFamily="34" charset="0"/>
                          <a:ea typeface="微軟正黑體" panose="020B0604030504040204" pitchFamily="34" charset="-120"/>
                          <a:cs typeface="Arial" panose="020B0604020202020204" pitchFamily="34" charset="0"/>
                        </a:rPr>
                        <a:t>年</a:t>
                      </a:r>
                      <a:r>
                        <a:rPr lang="en-US" altLang="zh-TW" sz="1200" dirty="0">
                          <a:latin typeface="Arial" panose="020B0604020202020204" pitchFamily="34" charset="0"/>
                          <a:ea typeface="微軟正黑體" panose="020B0604030504040204" pitchFamily="34" charset="-120"/>
                          <a:cs typeface="Arial" panose="020B0604020202020204" pitchFamily="34" charset="0"/>
                        </a:rPr>
                        <a:t>4</a:t>
                      </a:r>
                      <a:r>
                        <a:rPr lang="zh-TW" altLang="en-US" sz="1200" dirty="0">
                          <a:latin typeface="Arial" panose="020B0604020202020204" pitchFamily="34" charset="0"/>
                          <a:ea typeface="微軟正黑體" panose="020B0604030504040204" pitchFamily="34" charset="-120"/>
                          <a:cs typeface="Arial" panose="020B0604020202020204" pitchFamily="34" charset="0"/>
                        </a:rPr>
                        <a:t>月</a:t>
                      </a:r>
                    </a:p>
                  </a:txBody>
                  <a:tcPr marL="45804" marR="45804" marT="22902" marB="22902" anchor="ctr"/>
                </a:tc>
                <a:tc>
                  <a:txBody>
                    <a:bodyPr/>
                    <a:lstStyle/>
                    <a:p>
                      <a:r>
                        <a:rPr lang="en-US" altLang="zh-TW" sz="1200">
                          <a:latin typeface="Arial" panose="020B0604020202020204" pitchFamily="34" charset="0"/>
                          <a:ea typeface="微軟正黑體" panose="020B0604030504040204" pitchFamily="34" charset="-120"/>
                          <a:cs typeface="Arial" panose="020B0604020202020204" pitchFamily="34" charset="0"/>
                        </a:rPr>
                        <a:t>80</a:t>
                      </a:r>
                      <a:r>
                        <a:rPr lang="zh-TW" altLang="en-US" sz="1200">
                          <a:latin typeface="Arial" panose="020B0604020202020204" pitchFamily="34" charset="0"/>
                          <a:ea typeface="微軟正黑體" panose="020B0604030504040204" pitchFamily="34" charset="-120"/>
                          <a:cs typeface="Arial" panose="020B0604020202020204" pitchFamily="34" charset="0"/>
                        </a:rPr>
                        <a:t>億</a:t>
                      </a:r>
                    </a:p>
                  </a:txBody>
                  <a:tcPr marL="45804" marR="45804" marT="22902" marB="22902"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專為繁體中文與台灣文化訓練，強化摘要、書信、創作、翻譯等功能，重視在地化與可信任 </a:t>
                      </a:r>
                      <a:r>
                        <a:rPr lang="en-US" altLang="zh-TW" sz="1200" dirty="0">
                          <a:latin typeface="Arial" panose="020B0604020202020204" pitchFamily="34" charset="0"/>
                          <a:ea typeface="微軟正黑體" panose="020B0604030504040204" pitchFamily="34" charset="-120"/>
                          <a:cs typeface="Arial" panose="020B0604020202020204" pitchFamily="34" charset="0"/>
                        </a:rPr>
                        <a:t>AI </a:t>
                      </a:r>
                      <a:r>
                        <a:rPr lang="zh-TW" altLang="en-US" sz="1200" dirty="0">
                          <a:latin typeface="Arial" panose="020B0604020202020204" pitchFamily="34" charset="0"/>
                          <a:ea typeface="微軟正黑體" panose="020B0604030504040204" pitchFamily="34" charset="-120"/>
                          <a:cs typeface="Arial" panose="020B0604020202020204" pitchFamily="34" charset="0"/>
                        </a:rPr>
                        <a:t>發展。</a:t>
                      </a:r>
                    </a:p>
                  </a:txBody>
                  <a:tcPr marL="45804" marR="45804" marT="22902" marB="22902" anchor="ctr"/>
                </a:tc>
                <a:extLst>
                  <a:ext uri="{0D108BD9-81ED-4DB2-BD59-A6C34878D82A}">
                    <a16:rowId xmlns:a16="http://schemas.microsoft.com/office/drawing/2014/main" val="544453872"/>
                  </a:ext>
                </a:extLst>
              </a:tr>
              <a:tr h="0">
                <a:tc>
                  <a:txBody>
                    <a:bodyPr/>
                    <a:lstStyle/>
                    <a:p>
                      <a:pPr algn="ctr"/>
                      <a:r>
                        <a:rPr lang="en-US" sz="1200" dirty="0">
                          <a:latin typeface="Arial" panose="020B0604020202020204" pitchFamily="34" charset="0"/>
                          <a:ea typeface="微軟正黑體" panose="020B0604030504040204" pitchFamily="34" charset="-120"/>
                          <a:cs typeface="Arial" panose="020B0604020202020204" pitchFamily="34" charset="0"/>
                        </a:rPr>
                        <a:t>Breeze</a:t>
                      </a:r>
                    </a:p>
                  </a:txBody>
                  <a:tcPr marL="45804" marR="45804" marT="22902" marB="22902"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聯發科（</a:t>
                      </a:r>
                      <a:r>
                        <a:rPr lang="en-US" sz="1200" dirty="0" err="1">
                          <a:latin typeface="Arial" panose="020B0604020202020204" pitchFamily="34" charset="0"/>
                          <a:ea typeface="微軟正黑體" panose="020B0604030504040204" pitchFamily="34" charset="-120"/>
                          <a:cs typeface="Arial" panose="020B0604020202020204" pitchFamily="34" charset="0"/>
                        </a:rPr>
                        <a:t>MediaTek</a:t>
                      </a:r>
                      <a:r>
                        <a:rPr lang="en-US" sz="1200" dirty="0">
                          <a:latin typeface="Arial" panose="020B0604020202020204" pitchFamily="34" charset="0"/>
                          <a:ea typeface="微軟正黑體" panose="020B0604030504040204" pitchFamily="34" charset="-120"/>
                          <a:cs typeface="Arial" panose="020B0604020202020204" pitchFamily="34" charset="0"/>
                        </a:rPr>
                        <a:t>）</a:t>
                      </a:r>
                    </a:p>
                  </a:txBody>
                  <a:tcPr marL="45804" marR="45804" marT="22902" marB="22902" anchor="ctr"/>
                </a:tc>
                <a:tc>
                  <a:txBody>
                    <a:bodyPr/>
                    <a:lstStyle/>
                    <a:p>
                      <a:r>
                        <a:rPr lang="en-US" sz="1200" dirty="0">
                          <a:latin typeface="Arial" panose="020B0604020202020204" pitchFamily="34" charset="0"/>
                          <a:ea typeface="微軟正黑體" panose="020B0604030504040204" pitchFamily="34" charset="-120"/>
                          <a:cs typeface="Arial" panose="020B0604020202020204" pitchFamily="34" charset="0"/>
                        </a:rPr>
                        <a:t>Mistral-7B </a:t>
                      </a:r>
                      <a:r>
                        <a:rPr lang="zh-TW" altLang="en-US" sz="1200" dirty="0">
                          <a:latin typeface="Arial" panose="020B0604020202020204" pitchFamily="34" charset="0"/>
                          <a:ea typeface="微軟正黑體" panose="020B0604030504040204" pitchFamily="34" charset="-120"/>
                          <a:cs typeface="Arial" panose="020B0604020202020204" pitchFamily="34" charset="0"/>
                        </a:rPr>
                        <a:t>基礎</a:t>
                      </a:r>
                    </a:p>
                  </a:txBody>
                  <a:tcPr marL="45804" marR="45804" marT="22902" marB="22902" anchor="ctr"/>
                </a:tc>
                <a:tc>
                  <a:txBody>
                    <a:bodyPr/>
                    <a:lstStyle/>
                    <a:p>
                      <a:r>
                        <a:rPr lang="en-US" altLang="zh-TW" sz="1200" dirty="0">
                          <a:latin typeface="Arial" panose="020B0604020202020204" pitchFamily="34" charset="0"/>
                          <a:ea typeface="微軟正黑體" panose="020B0604030504040204" pitchFamily="34" charset="-120"/>
                          <a:cs typeface="Arial" panose="020B0604020202020204" pitchFamily="34" charset="0"/>
                        </a:rPr>
                        <a:t>2024</a:t>
                      </a:r>
                      <a:r>
                        <a:rPr lang="zh-TW" altLang="en-US" sz="1200" dirty="0">
                          <a:latin typeface="Arial" panose="020B0604020202020204" pitchFamily="34" charset="0"/>
                          <a:ea typeface="微軟正黑體" panose="020B0604030504040204" pitchFamily="34" charset="-120"/>
                          <a:cs typeface="Arial" panose="020B0604020202020204" pitchFamily="34" charset="0"/>
                        </a:rPr>
                        <a:t>年</a:t>
                      </a:r>
                      <a:r>
                        <a:rPr lang="en-US" altLang="zh-TW" sz="1200" dirty="0">
                          <a:latin typeface="Arial" panose="020B0604020202020204" pitchFamily="34" charset="0"/>
                          <a:ea typeface="微軟正黑體" panose="020B0604030504040204" pitchFamily="34" charset="-120"/>
                          <a:cs typeface="Arial" panose="020B0604020202020204" pitchFamily="34" charset="0"/>
                        </a:rPr>
                        <a:t>3</a:t>
                      </a:r>
                      <a:r>
                        <a:rPr lang="zh-TW" altLang="en-US" sz="1200" dirty="0">
                          <a:latin typeface="Arial" panose="020B0604020202020204" pitchFamily="34" charset="0"/>
                          <a:ea typeface="微軟正黑體" panose="020B0604030504040204" pitchFamily="34" charset="-120"/>
                          <a:cs typeface="Arial" panose="020B0604020202020204" pitchFamily="34" charset="0"/>
                        </a:rPr>
                        <a:t>月</a:t>
                      </a:r>
                    </a:p>
                  </a:txBody>
                  <a:tcPr marL="45804" marR="45804" marT="22902" marB="22902" anchor="ctr"/>
                </a:tc>
                <a:tc>
                  <a:txBody>
                    <a:bodyPr/>
                    <a:lstStyle/>
                    <a:p>
                      <a:r>
                        <a:rPr lang="en-US" altLang="zh-TW" sz="1200" dirty="0">
                          <a:latin typeface="Arial" panose="020B0604020202020204" pitchFamily="34" charset="0"/>
                          <a:ea typeface="微軟正黑體" panose="020B0604030504040204" pitchFamily="34" charset="-120"/>
                          <a:cs typeface="Arial" panose="020B0604020202020204" pitchFamily="34" charset="0"/>
                        </a:rPr>
                        <a:t>70</a:t>
                      </a:r>
                      <a:r>
                        <a:rPr lang="zh-TW" altLang="en-US" sz="1200" dirty="0">
                          <a:latin typeface="Arial" panose="020B0604020202020204" pitchFamily="34" charset="0"/>
                          <a:ea typeface="微軟正黑體" panose="020B0604030504040204" pitchFamily="34" charset="-120"/>
                          <a:cs typeface="Arial" panose="020B0604020202020204" pitchFamily="34" charset="0"/>
                        </a:rPr>
                        <a:t>億</a:t>
                      </a:r>
                    </a:p>
                  </a:txBody>
                  <a:tcPr marL="45804" marR="45804" marT="22902" marB="22902"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中文推理速度快於同類模型</a:t>
                      </a:r>
                      <a:r>
                        <a:rPr lang="en-US" altLang="zh-TW" sz="1200" dirty="0">
                          <a:latin typeface="Arial" panose="020B0604020202020204" pitchFamily="34" charset="0"/>
                          <a:ea typeface="微軟正黑體" panose="020B0604030504040204" pitchFamily="34" charset="-120"/>
                          <a:cs typeface="Arial" panose="020B0604020202020204" pitchFamily="34" charset="0"/>
                        </a:rPr>
                        <a:t>2</a:t>
                      </a:r>
                      <a:r>
                        <a:rPr lang="zh-TW" altLang="en-US" sz="1200" dirty="0">
                          <a:latin typeface="Arial" panose="020B0604020202020204" pitchFamily="34" charset="0"/>
                          <a:ea typeface="微軟正黑體" panose="020B0604030504040204" pitchFamily="34" charset="-120"/>
                          <a:cs typeface="Arial" panose="020B0604020202020204" pitchFamily="34" charset="0"/>
                        </a:rPr>
                        <a:t>倍，擅長表格數據處理，適合結構化資料的企業應用。</a:t>
                      </a:r>
                    </a:p>
                  </a:txBody>
                  <a:tcPr marL="45804" marR="45804" marT="22902" marB="22902" anchor="ctr"/>
                </a:tc>
                <a:extLst>
                  <a:ext uri="{0D108BD9-81ED-4DB2-BD59-A6C34878D82A}">
                    <a16:rowId xmlns:a16="http://schemas.microsoft.com/office/drawing/2014/main" val="278726472"/>
                  </a:ext>
                </a:extLst>
              </a:tr>
              <a:tr h="0">
                <a:tc>
                  <a:txBody>
                    <a:bodyPr/>
                    <a:lstStyle/>
                    <a:p>
                      <a:pPr algn="ctr"/>
                      <a:r>
                        <a:rPr lang="en-US" sz="1200" dirty="0">
                          <a:latin typeface="Arial" panose="020B0604020202020204" pitchFamily="34" charset="0"/>
                          <a:ea typeface="微軟正黑體" panose="020B0604030504040204" pitchFamily="34" charset="-120"/>
                          <a:cs typeface="Arial" panose="020B0604020202020204" pitchFamily="34" charset="0"/>
                        </a:rPr>
                        <a:t>Taiwan LLM</a:t>
                      </a:r>
                    </a:p>
                  </a:txBody>
                  <a:tcPr marL="45804" marR="45804" marT="22902" marB="22902"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優必達＋台大資訊系</a:t>
                      </a:r>
                    </a:p>
                  </a:txBody>
                  <a:tcPr marL="45804" marR="45804" marT="22902" marB="22902" anchor="ctr"/>
                </a:tc>
                <a:tc>
                  <a:txBody>
                    <a:bodyPr/>
                    <a:lstStyle/>
                    <a:p>
                      <a:r>
                        <a:rPr lang="en-US" sz="1200" dirty="0">
                          <a:latin typeface="Arial" panose="020B0604020202020204" pitchFamily="34" charset="0"/>
                          <a:ea typeface="微軟正黑體" panose="020B0604030504040204" pitchFamily="34" charset="-120"/>
                          <a:cs typeface="Arial" panose="020B0604020202020204" pitchFamily="34" charset="0"/>
                        </a:rPr>
                        <a:t>Llama-3-Taiwan-8B-Instruct</a:t>
                      </a:r>
                    </a:p>
                  </a:txBody>
                  <a:tcPr marL="45804" marR="45804" marT="22902" marB="22902" anchor="ctr"/>
                </a:tc>
                <a:tc>
                  <a:txBody>
                    <a:bodyPr/>
                    <a:lstStyle/>
                    <a:p>
                      <a:r>
                        <a:rPr lang="en-US" altLang="zh-TW" sz="1200" dirty="0">
                          <a:latin typeface="Arial" panose="020B0604020202020204" pitchFamily="34" charset="0"/>
                          <a:ea typeface="微軟正黑體" panose="020B0604030504040204" pitchFamily="34" charset="-120"/>
                          <a:cs typeface="Arial" panose="020B0604020202020204" pitchFamily="34" charset="0"/>
                        </a:rPr>
                        <a:t>2024</a:t>
                      </a:r>
                      <a:r>
                        <a:rPr lang="zh-TW" altLang="en-US" sz="1200" dirty="0">
                          <a:latin typeface="Arial" panose="020B0604020202020204" pitchFamily="34" charset="0"/>
                          <a:ea typeface="微軟正黑體" panose="020B0604030504040204" pitchFamily="34" charset="-120"/>
                          <a:cs typeface="Arial" panose="020B0604020202020204" pitchFamily="34" charset="0"/>
                        </a:rPr>
                        <a:t>年</a:t>
                      </a:r>
                      <a:r>
                        <a:rPr lang="en-US" altLang="zh-TW" sz="1200" dirty="0">
                          <a:latin typeface="Arial" panose="020B0604020202020204" pitchFamily="34" charset="0"/>
                          <a:ea typeface="微軟正黑體" panose="020B0604030504040204" pitchFamily="34" charset="-120"/>
                          <a:cs typeface="Arial" panose="020B0604020202020204" pitchFamily="34" charset="0"/>
                        </a:rPr>
                        <a:t>7</a:t>
                      </a:r>
                      <a:r>
                        <a:rPr lang="zh-TW" altLang="en-US" sz="1200" dirty="0">
                          <a:latin typeface="Arial" panose="020B0604020202020204" pitchFamily="34" charset="0"/>
                          <a:ea typeface="微軟正黑體" panose="020B0604030504040204" pitchFamily="34" charset="-120"/>
                          <a:cs typeface="Arial" panose="020B0604020202020204" pitchFamily="34" charset="0"/>
                        </a:rPr>
                        <a:t>月</a:t>
                      </a:r>
                    </a:p>
                  </a:txBody>
                  <a:tcPr marL="45804" marR="45804" marT="22902" marB="22902" anchor="ctr"/>
                </a:tc>
                <a:tc>
                  <a:txBody>
                    <a:bodyPr/>
                    <a:lstStyle/>
                    <a:p>
                      <a:r>
                        <a:rPr lang="en-US" altLang="zh-TW" sz="1200" dirty="0">
                          <a:latin typeface="Arial" panose="020B0604020202020204" pitchFamily="34" charset="0"/>
                          <a:ea typeface="微軟正黑體" panose="020B0604030504040204" pitchFamily="34" charset="-120"/>
                          <a:cs typeface="Arial" panose="020B0604020202020204" pitchFamily="34" charset="0"/>
                        </a:rPr>
                        <a:t>80</a:t>
                      </a:r>
                      <a:r>
                        <a:rPr lang="zh-TW" altLang="en-US" sz="1200" dirty="0">
                          <a:latin typeface="Arial" panose="020B0604020202020204" pitchFamily="34" charset="0"/>
                          <a:ea typeface="微軟正黑體" panose="020B0604030504040204" pitchFamily="34" charset="-120"/>
                          <a:cs typeface="Arial" panose="020B0604020202020204" pitchFamily="34" charset="0"/>
                        </a:rPr>
                        <a:t>億</a:t>
                      </a:r>
                    </a:p>
                  </a:txBody>
                  <a:tcPr marL="45804" marR="45804" marT="22902" marB="22902"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結合台灣本土語料與產業知識，強化本地化理解，支援醫療、法律、製造、電子等多領域應用。</a:t>
                      </a:r>
                    </a:p>
                  </a:txBody>
                  <a:tcPr marL="45804" marR="45804" marT="22902" marB="22902" anchor="ctr"/>
                </a:tc>
                <a:extLst>
                  <a:ext uri="{0D108BD9-81ED-4DB2-BD59-A6C34878D82A}">
                    <a16:rowId xmlns:a16="http://schemas.microsoft.com/office/drawing/2014/main" val="2296496565"/>
                  </a:ext>
                </a:extLst>
              </a:tr>
            </a:tbl>
          </a:graphicData>
        </a:graphic>
      </p:graphicFrame>
    </p:spTree>
    <p:extLst>
      <p:ext uri="{BB962C8B-B14F-4D97-AF65-F5344CB8AC3E}">
        <p14:creationId xmlns:p14="http://schemas.microsoft.com/office/powerpoint/2010/main" val="64476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12</a:t>
            </a:fld>
            <a:endParaRPr lang="zh-TW" altLang="en-US"/>
          </a:p>
        </p:txBody>
      </p:sp>
      <p:sp>
        <p:nvSpPr>
          <p:cNvPr id="3" name="標題 2"/>
          <p:cNvSpPr>
            <a:spLocks noGrp="1"/>
          </p:cNvSpPr>
          <p:nvPr>
            <p:ph type="title"/>
          </p:nvPr>
        </p:nvSpPr>
        <p:spPr/>
        <p:txBody>
          <a:bodyPr/>
          <a:lstStyle/>
          <a:p>
            <a:r>
              <a:rPr lang="zh-TW" altLang="en-US" dirty="0"/>
              <a:t>深度學習模型</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973270834"/>
              </p:ext>
            </p:extLst>
          </p:nvPr>
        </p:nvGraphicFramePr>
        <p:xfrm>
          <a:off x="1384300" y="1592234"/>
          <a:ext cx="9105900" cy="4351340"/>
        </p:xfrm>
        <a:graphic>
          <a:graphicData uri="http://schemas.openxmlformats.org/drawingml/2006/table">
            <a:tbl>
              <a:tblPr>
                <a:tableStyleId>{8799B23B-EC83-4686-B30A-512413B5E67A}</a:tableStyleId>
              </a:tblPr>
              <a:tblGrid>
                <a:gridCol w="1456096">
                  <a:extLst>
                    <a:ext uri="{9D8B030D-6E8A-4147-A177-3AD203B41FA5}">
                      <a16:colId xmlns:a16="http://schemas.microsoft.com/office/drawing/2014/main" val="1134646795"/>
                    </a:ext>
                  </a:extLst>
                </a:gridCol>
                <a:gridCol w="1912451">
                  <a:extLst>
                    <a:ext uri="{9D8B030D-6E8A-4147-A177-3AD203B41FA5}">
                      <a16:colId xmlns:a16="http://schemas.microsoft.com/office/drawing/2014/main" val="2642705653"/>
                    </a:ext>
                  </a:extLst>
                </a:gridCol>
                <a:gridCol w="1912451">
                  <a:extLst>
                    <a:ext uri="{9D8B030D-6E8A-4147-A177-3AD203B41FA5}">
                      <a16:colId xmlns:a16="http://schemas.microsoft.com/office/drawing/2014/main" val="4202095602"/>
                    </a:ext>
                  </a:extLst>
                </a:gridCol>
                <a:gridCol w="1912451">
                  <a:extLst>
                    <a:ext uri="{9D8B030D-6E8A-4147-A177-3AD203B41FA5}">
                      <a16:colId xmlns:a16="http://schemas.microsoft.com/office/drawing/2014/main" val="1814717124"/>
                    </a:ext>
                  </a:extLst>
                </a:gridCol>
                <a:gridCol w="1912451">
                  <a:extLst>
                    <a:ext uri="{9D8B030D-6E8A-4147-A177-3AD203B41FA5}">
                      <a16:colId xmlns:a16="http://schemas.microsoft.com/office/drawing/2014/main" val="949547495"/>
                    </a:ext>
                  </a:extLst>
                </a:gridCol>
              </a:tblGrid>
              <a:tr h="376042">
                <a:tc>
                  <a:txBody>
                    <a:bodyPr/>
                    <a:lstStyle/>
                    <a:p>
                      <a:pPr algn="ctr"/>
                      <a:r>
                        <a:rPr lang="zh-TW" altLang="en-US" sz="1200" b="1" dirty="0">
                          <a:latin typeface="Arial" panose="020B0604020202020204" pitchFamily="34" charset="0"/>
                          <a:ea typeface="微軟正黑體" panose="020B0604030504040204" pitchFamily="34" charset="-120"/>
                          <a:cs typeface="Arial" panose="020B0604020202020204" pitchFamily="34" charset="0"/>
                        </a:rPr>
                        <a:t>模型名稱</a:t>
                      </a:r>
                    </a:p>
                  </a:txBody>
                  <a:tcPr marL="53720" marR="53720" marT="26860" marB="26860" anchor="ctr">
                    <a:solidFill>
                      <a:schemeClr val="bg1"/>
                    </a:solidFill>
                  </a:tcPr>
                </a:tc>
                <a:tc>
                  <a:txBody>
                    <a:bodyPr/>
                    <a:lstStyle/>
                    <a:p>
                      <a:pPr algn="ctr"/>
                      <a:r>
                        <a:rPr lang="zh-TW" altLang="en-US" sz="1200" b="1" dirty="0">
                          <a:latin typeface="Arial" panose="020B0604020202020204" pitchFamily="34" charset="0"/>
                          <a:ea typeface="微軟正黑體" panose="020B0604030504040204" pitchFamily="34" charset="-120"/>
                          <a:cs typeface="Arial" panose="020B0604020202020204" pitchFamily="34" charset="0"/>
                        </a:rPr>
                        <a:t>核心技術</a:t>
                      </a:r>
                      <a:r>
                        <a:rPr lang="en-US" altLang="zh-TW" sz="1200" b="1" dirty="0">
                          <a:latin typeface="Arial" panose="020B0604020202020204" pitchFamily="34" charset="0"/>
                          <a:ea typeface="微軟正黑體" panose="020B0604030504040204" pitchFamily="34" charset="-120"/>
                          <a:cs typeface="Arial" panose="020B0604020202020204" pitchFamily="34" charset="0"/>
                        </a:rPr>
                        <a:t>/</a:t>
                      </a:r>
                      <a:r>
                        <a:rPr lang="zh-TW" altLang="en-US" sz="1200" b="1" dirty="0">
                          <a:latin typeface="Arial" panose="020B0604020202020204" pitchFamily="34" charset="0"/>
                          <a:ea typeface="微軟正黑體" panose="020B0604030504040204" pitchFamily="34" charset="-120"/>
                          <a:cs typeface="Arial" panose="020B0604020202020204" pitchFamily="34" charset="0"/>
                        </a:rPr>
                        <a:t>預訓練任務</a:t>
                      </a:r>
                    </a:p>
                  </a:txBody>
                  <a:tcPr marL="53720" marR="53720" marT="26860" marB="26860" anchor="ctr">
                    <a:solidFill>
                      <a:schemeClr val="bg1"/>
                    </a:solidFill>
                  </a:tcPr>
                </a:tc>
                <a:tc>
                  <a:txBody>
                    <a:bodyPr/>
                    <a:lstStyle/>
                    <a:p>
                      <a:pPr algn="ctr"/>
                      <a:r>
                        <a:rPr lang="zh-TW" altLang="en-US" sz="1200" b="1">
                          <a:latin typeface="Arial" panose="020B0604020202020204" pitchFamily="34" charset="0"/>
                          <a:ea typeface="微軟正黑體" panose="020B0604030504040204" pitchFamily="34" charset="-120"/>
                          <a:cs typeface="Arial" panose="020B0604020202020204" pitchFamily="34" charset="0"/>
                        </a:rPr>
                        <a:t>關鍵特色</a:t>
                      </a:r>
                    </a:p>
                  </a:txBody>
                  <a:tcPr marL="53720" marR="53720" marT="26860" marB="26860" anchor="ctr">
                    <a:solidFill>
                      <a:schemeClr val="bg1"/>
                    </a:solidFill>
                  </a:tcPr>
                </a:tc>
                <a:tc>
                  <a:txBody>
                    <a:bodyPr/>
                    <a:lstStyle/>
                    <a:p>
                      <a:pPr algn="ctr"/>
                      <a:r>
                        <a:rPr lang="zh-TW" altLang="en-US" sz="1200" b="1">
                          <a:latin typeface="Arial" panose="020B0604020202020204" pitchFamily="34" charset="0"/>
                          <a:ea typeface="微軟正黑體" panose="020B0604030504040204" pitchFamily="34" charset="-120"/>
                          <a:cs typeface="Arial" panose="020B0604020202020204" pitchFamily="34" charset="0"/>
                        </a:rPr>
                        <a:t>優勢</a:t>
                      </a:r>
                    </a:p>
                  </a:txBody>
                  <a:tcPr marL="53720" marR="53720" marT="26860" marB="26860" anchor="ctr">
                    <a:solidFill>
                      <a:schemeClr val="bg1"/>
                    </a:solidFill>
                  </a:tcPr>
                </a:tc>
                <a:tc>
                  <a:txBody>
                    <a:bodyPr/>
                    <a:lstStyle/>
                    <a:p>
                      <a:pPr algn="ctr"/>
                      <a:r>
                        <a:rPr lang="zh-TW" altLang="en-US" sz="1200" b="1" dirty="0">
                          <a:latin typeface="Arial" panose="020B0604020202020204" pitchFamily="34" charset="0"/>
                          <a:ea typeface="微軟正黑體" panose="020B0604030504040204" pitchFamily="34" charset="-120"/>
                          <a:cs typeface="Arial" panose="020B0604020202020204" pitchFamily="34" charset="0"/>
                        </a:rPr>
                        <a:t>適用場景</a:t>
                      </a:r>
                    </a:p>
                  </a:txBody>
                  <a:tcPr marL="53720" marR="53720" marT="26860" marB="26860" anchor="ctr">
                    <a:solidFill>
                      <a:schemeClr val="bg1"/>
                    </a:solidFill>
                  </a:tcPr>
                </a:tc>
                <a:extLst>
                  <a:ext uri="{0D108BD9-81ED-4DB2-BD59-A6C34878D82A}">
                    <a16:rowId xmlns:a16="http://schemas.microsoft.com/office/drawing/2014/main" val="4142874077"/>
                  </a:ext>
                </a:extLst>
              </a:tr>
              <a:tr h="859524">
                <a:tc>
                  <a:txBody>
                    <a:bodyPr/>
                    <a:lstStyle/>
                    <a:p>
                      <a:pPr algn="ctr"/>
                      <a:r>
                        <a:rPr lang="en-US" sz="1200">
                          <a:latin typeface="Arial" panose="020B0604020202020204" pitchFamily="34" charset="0"/>
                          <a:ea typeface="微軟正黑體" panose="020B0604030504040204" pitchFamily="34" charset="-120"/>
                          <a:cs typeface="Arial" panose="020B0604020202020204" pitchFamily="34" charset="0"/>
                        </a:rPr>
                        <a:t>BERT</a:t>
                      </a:r>
                    </a:p>
                  </a:txBody>
                  <a:tcPr marL="53720" marR="53720" marT="26860" marB="26860" anchor="ctr"/>
                </a:tc>
                <a:tc>
                  <a:txBody>
                    <a:bodyPr/>
                    <a:lstStyle/>
                    <a:p>
                      <a:pPr marL="171450" indent="-171450">
                        <a:buFontTx/>
                        <a:buChar char="-"/>
                      </a:pPr>
                      <a:r>
                        <a:rPr lang="en-US" sz="1200" dirty="0">
                          <a:latin typeface="Arial" panose="020B0604020202020204" pitchFamily="34" charset="0"/>
                          <a:ea typeface="微軟正黑體" panose="020B0604030504040204" pitchFamily="34" charset="-120"/>
                          <a:cs typeface="Arial" panose="020B0604020202020204" pitchFamily="34" charset="0"/>
                        </a:rPr>
                        <a:t>Masked Language Model (MLM) </a:t>
                      </a:r>
                    </a:p>
                    <a:p>
                      <a:pPr marL="171450" indent="-171450">
                        <a:buFontTx/>
                        <a:buChar char="-"/>
                      </a:pPr>
                      <a:r>
                        <a:rPr lang="en-US" sz="1200" dirty="0">
                          <a:latin typeface="Arial" panose="020B0604020202020204" pitchFamily="34" charset="0"/>
                          <a:ea typeface="微軟正黑體" panose="020B0604030504040204" pitchFamily="34" charset="-120"/>
                          <a:cs typeface="Arial" panose="020B0604020202020204" pitchFamily="34" charset="0"/>
                        </a:rPr>
                        <a:t>Next Sentence Prediction (NSP)</a:t>
                      </a:r>
                    </a:p>
                  </a:txBody>
                  <a:tcPr marL="53720" marR="53720" marT="26860" marB="26860" anchor="ctr"/>
                </a:tc>
                <a:tc>
                  <a:txBody>
                    <a:bodyPr/>
                    <a:lstStyle/>
                    <a:p>
                      <a:r>
                        <a:rPr lang="en-US" altLang="zh-TW" sz="1200" dirty="0">
                          <a:latin typeface="Arial" panose="020B0604020202020204" pitchFamily="34" charset="0"/>
                          <a:ea typeface="微軟正黑體" panose="020B0604030504040204" pitchFamily="34" charset="-120"/>
                          <a:cs typeface="Arial" panose="020B0604020202020204" pitchFamily="34" charset="0"/>
                        </a:rPr>
                        <a:t>- </a:t>
                      </a:r>
                      <a:r>
                        <a:rPr lang="zh-TW" altLang="en-US" sz="1200" dirty="0">
                          <a:latin typeface="Arial" panose="020B0604020202020204" pitchFamily="34" charset="0"/>
                          <a:ea typeface="微軟正黑體" panose="020B0604030504040204" pitchFamily="34" charset="-120"/>
                          <a:cs typeface="Arial" panose="020B0604020202020204" pitchFamily="34" charset="0"/>
                        </a:rPr>
                        <a:t>雙向 </a:t>
                      </a:r>
                      <a:r>
                        <a:rPr lang="en-US" altLang="zh-TW" sz="1200" dirty="0">
                          <a:latin typeface="Arial" panose="020B0604020202020204" pitchFamily="34" charset="0"/>
                          <a:ea typeface="微軟正黑體" panose="020B0604030504040204" pitchFamily="34" charset="-120"/>
                          <a:cs typeface="Arial" panose="020B0604020202020204" pitchFamily="34" charset="0"/>
                        </a:rPr>
                        <a:t>Transformer </a:t>
                      </a:r>
                      <a:r>
                        <a:rPr lang="zh-TW" altLang="en-US" sz="1200" dirty="0">
                          <a:latin typeface="Arial" panose="020B0604020202020204" pitchFamily="34" charset="0"/>
                          <a:ea typeface="微軟正黑體" panose="020B0604030504040204" pitchFamily="34" charset="-120"/>
                          <a:cs typeface="Arial" panose="020B0604020202020204" pitchFamily="34" charset="0"/>
                        </a:rPr>
                        <a:t>編碼器 </a:t>
                      </a:r>
                      <a:r>
                        <a:rPr lang="en-US" altLang="zh-TW" sz="1200" dirty="0">
                          <a:latin typeface="Arial" panose="020B0604020202020204" pitchFamily="34" charset="0"/>
                          <a:ea typeface="微軟正黑體" panose="020B0604030504040204" pitchFamily="34" charset="-120"/>
                          <a:cs typeface="Arial" panose="020B0604020202020204" pitchFamily="34" charset="0"/>
                        </a:rPr>
                        <a:t>- </a:t>
                      </a:r>
                      <a:r>
                        <a:rPr lang="zh-TW" altLang="en-US" sz="1200" dirty="0">
                          <a:latin typeface="Arial" panose="020B0604020202020204" pitchFamily="34" charset="0"/>
                          <a:ea typeface="微軟正黑體" panose="020B0604030504040204" pitchFamily="34" charset="-120"/>
                          <a:cs typeface="Arial" panose="020B0604020202020204" pitchFamily="34" charset="0"/>
                        </a:rPr>
                        <a:t>預訓練 </a:t>
                      </a:r>
                      <a:r>
                        <a:rPr lang="en-US" altLang="zh-TW" sz="1200" dirty="0">
                          <a:latin typeface="Arial" panose="020B0604020202020204" pitchFamily="34" charset="0"/>
                          <a:ea typeface="微軟正黑體" panose="020B0604030504040204" pitchFamily="34" charset="-120"/>
                          <a:cs typeface="Arial" panose="020B0604020202020204" pitchFamily="34" charset="0"/>
                        </a:rPr>
                        <a:t>+ </a:t>
                      </a:r>
                      <a:r>
                        <a:rPr lang="zh-TW" altLang="en-US" sz="1200" dirty="0">
                          <a:latin typeface="Arial" panose="020B0604020202020204" pitchFamily="34" charset="0"/>
                          <a:ea typeface="微軟正黑體" panose="020B0604030504040204" pitchFamily="34" charset="-120"/>
                          <a:cs typeface="Arial" panose="020B0604020202020204" pitchFamily="34" charset="0"/>
                        </a:rPr>
                        <a:t>微調機制</a:t>
                      </a:r>
                    </a:p>
                  </a:txBody>
                  <a:tcPr marL="53720" marR="53720" marT="26860" marB="26860" anchor="ctr"/>
                </a:tc>
                <a:tc>
                  <a:txBody>
                    <a:bodyPr/>
                    <a:lstStyle/>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精準理解上下文語意</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適用於各種  </a:t>
                      </a:r>
                      <a:r>
                        <a:rPr lang="en-US" altLang="zh-TW" sz="1200" dirty="0">
                          <a:latin typeface="Arial" panose="020B0604020202020204" pitchFamily="34" charset="0"/>
                          <a:ea typeface="微軟正黑體" panose="020B0604030504040204" pitchFamily="34" charset="-120"/>
                          <a:cs typeface="Arial" panose="020B0604020202020204" pitchFamily="34" charset="0"/>
                        </a:rPr>
                        <a:t>NLP </a:t>
                      </a:r>
                      <a:r>
                        <a:rPr lang="zh-TW" altLang="en-US" sz="1200" dirty="0">
                          <a:latin typeface="Arial" panose="020B0604020202020204" pitchFamily="34" charset="0"/>
                          <a:ea typeface="微軟正黑體" panose="020B0604030504040204" pitchFamily="34" charset="-120"/>
                          <a:cs typeface="Arial" panose="020B0604020202020204" pitchFamily="34" charset="0"/>
                        </a:rPr>
                        <a:t>任務</a:t>
                      </a:r>
                    </a:p>
                  </a:txBody>
                  <a:tcPr marL="53720" marR="53720" marT="26860" marB="26860"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問答系統、文本分類、命名實體辨識</a:t>
                      </a:r>
                    </a:p>
                  </a:txBody>
                  <a:tcPr marL="53720" marR="53720" marT="26860" marB="26860" anchor="ctr"/>
                </a:tc>
                <a:extLst>
                  <a:ext uri="{0D108BD9-81ED-4DB2-BD59-A6C34878D82A}">
                    <a16:rowId xmlns:a16="http://schemas.microsoft.com/office/drawing/2014/main" val="1733443063"/>
                  </a:ext>
                </a:extLst>
              </a:tr>
              <a:tr h="698363">
                <a:tc>
                  <a:txBody>
                    <a:bodyPr/>
                    <a:lstStyle/>
                    <a:p>
                      <a:pPr algn="ctr"/>
                      <a:r>
                        <a:rPr lang="en-US" sz="1200" dirty="0">
                          <a:latin typeface="Arial" panose="020B0604020202020204" pitchFamily="34" charset="0"/>
                          <a:ea typeface="微軟正黑體" panose="020B0604030504040204" pitchFamily="34" charset="-120"/>
                          <a:cs typeface="Arial" panose="020B0604020202020204" pitchFamily="34" charset="0"/>
                        </a:rPr>
                        <a:t>ALBERT</a:t>
                      </a:r>
                    </a:p>
                  </a:txBody>
                  <a:tcPr marL="53720" marR="53720" marT="26860" marB="26860" anchor="ctr">
                    <a:solidFill>
                      <a:schemeClr val="bg1">
                        <a:lumMod val="85000"/>
                      </a:schemeClr>
                    </a:solidFill>
                  </a:tcPr>
                </a:tc>
                <a:tc>
                  <a:txBody>
                    <a:bodyPr/>
                    <a:lstStyle/>
                    <a:p>
                      <a:pPr marL="171450" indent="-171450">
                        <a:buFontTx/>
                        <a:buChar char="-"/>
                      </a:pPr>
                      <a:r>
                        <a:rPr lang="en-US" sz="1200" dirty="0">
                          <a:latin typeface="Arial" panose="020B0604020202020204" pitchFamily="34" charset="0"/>
                          <a:ea typeface="微軟正黑體" panose="020B0604030504040204" pitchFamily="34" charset="-120"/>
                          <a:cs typeface="Arial" panose="020B0604020202020204" pitchFamily="34" charset="0"/>
                        </a:rPr>
                        <a:t>MLM </a:t>
                      </a:r>
                    </a:p>
                    <a:p>
                      <a:pPr marL="171450" indent="-171450">
                        <a:buFontTx/>
                        <a:buChar char="-"/>
                      </a:pPr>
                      <a:r>
                        <a:rPr lang="en-US" sz="1200" dirty="0">
                          <a:latin typeface="Arial" panose="020B0604020202020204" pitchFamily="34" charset="0"/>
                          <a:ea typeface="微軟正黑體" panose="020B0604030504040204" pitchFamily="34" charset="-120"/>
                          <a:cs typeface="Arial" panose="020B0604020202020204" pitchFamily="34" charset="0"/>
                        </a:rPr>
                        <a:t>Sentence Order Prediction (SOP)</a:t>
                      </a:r>
                    </a:p>
                  </a:txBody>
                  <a:tcPr marL="53720" marR="53720" marT="26860" marB="26860" anchor="ctr">
                    <a:solidFill>
                      <a:schemeClr val="bg1">
                        <a:lumMod val="85000"/>
                      </a:schemeClr>
                    </a:solidFill>
                  </a:tcPr>
                </a:tc>
                <a:tc>
                  <a:txBody>
                    <a:bodyPr/>
                    <a:lstStyle/>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跨層參數共享 </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詞嵌入因式分解 </a:t>
                      </a:r>
                      <a:r>
                        <a:rPr lang="en-US" altLang="zh-TW" sz="1200" dirty="0">
                          <a:latin typeface="Arial" panose="020B0604020202020204" pitchFamily="34" charset="0"/>
                          <a:ea typeface="微軟正黑體" panose="020B0604030504040204" pitchFamily="34" charset="-120"/>
                          <a:cs typeface="Arial" panose="020B0604020202020204" pitchFamily="34" charset="0"/>
                        </a:rPr>
                        <a:t>- </a:t>
                      </a:r>
                      <a:r>
                        <a:rPr lang="zh-TW" altLang="en-US" sz="1200" dirty="0">
                          <a:latin typeface="Arial" panose="020B0604020202020204" pitchFamily="34" charset="0"/>
                          <a:ea typeface="微軟正黑體" panose="020B0604030504040204" pitchFamily="34" charset="-120"/>
                          <a:cs typeface="Arial" panose="020B0604020202020204" pitchFamily="34" charset="0"/>
                        </a:rPr>
                        <a:t>替代 </a:t>
                      </a:r>
                      <a:r>
                        <a:rPr lang="en-US" altLang="zh-TW" sz="1200" dirty="0">
                          <a:latin typeface="Arial" panose="020B0604020202020204" pitchFamily="34" charset="0"/>
                          <a:ea typeface="微軟正黑體" panose="020B0604030504040204" pitchFamily="34" charset="-120"/>
                          <a:cs typeface="Arial" panose="020B0604020202020204" pitchFamily="34" charset="0"/>
                        </a:rPr>
                        <a:t>NSP </a:t>
                      </a:r>
                      <a:r>
                        <a:rPr lang="zh-TW" altLang="en-US" sz="1200" dirty="0">
                          <a:latin typeface="Arial" panose="020B0604020202020204" pitchFamily="34" charset="0"/>
                          <a:ea typeface="微軟正黑體" panose="020B0604030504040204" pitchFamily="34" charset="-120"/>
                          <a:cs typeface="Arial" panose="020B0604020202020204" pitchFamily="34" charset="0"/>
                        </a:rPr>
                        <a:t>的 </a:t>
                      </a:r>
                      <a:r>
                        <a:rPr lang="en-US" altLang="zh-TW" sz="1200" dirty="0">
                          <a:latin typeface="Arial" panose="020B0604020202020204" pitchFamily="34" charset="0"/>
                          <a:ea typeface="微軟正黑體" panose="020B0604030504040204" pitchFamily="34" charset="-120"/>
                          <a:cs typeface="Arial" panose="020B0604020202020204" pitchFamily="34" charset="0"/>
                        </a:rPr>
                        <a:t>SOP </a:t>
                      </a:r>
                      <a:r>
                        <a:rPr lang="zh-TW" altLang="en-US" sz="1200" dirty="0">
                          <a:latin typeface="Arial" panose="020B0604020202020204" pitchFamily="34" charset="0"/>
                          <a:ea typeface="微軟正黑體" panose="020B0604030504040204" pitchFamily="34" charset="-120"/>
                          <a:cs typeface="Arial" panose="020B0604020202020204" pitchFamily="34" charset="0"/>
                        </a:rPr>
                        <a:t>任務</a:t>
                      </a:r>
                    </a:p>
                  </a:txBody>
                  <a:tcPr marL="53720" marR="53720" marT="26860" marB="26860" anchor="ctr">
                    <a:solidFill>
                      <a:schemeClr val="bg1">
                        <a:lumMod val="85000"/>
                      </a:schemeClr>
                    </a:solidFill>
                  </a:tcPr>
                </a:tc>
                <a:tc>
                  <a:txBody>
                    <a:bodyPr/>
                    <a:lstStyle/>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模型參數大幅減少（</a:t>
                      </a:r>
                      <a:r>
                        <a:rPr lang="en-US" sz="1200" dirty="0">
                          <a:latin typeface="Arial" panose="020B0604020202020204" pitchFamily="34" charset="0"/>
                          <a:ea typeface="微軟正黑體" panose="020B0604030504040204" pitchFamily="34" charset="-120"/>
                          <a:cs typeface="Arial" panose="020B0604020202020204" pitchFamily="34" charset="0"/>
                        </a:rPr>
                        <a:t>BERT-large </a:t>
                      </a:r>
                      <a:r>
                        <a:rPr lang="zh-TW" altLang="en-US" sz="1200" dirty="0">
                          <a:latin typeface="Arial" panose="020B0604020202020204" pitchFamily="34" charset="0"/>
                          <a:ea typeface="微軟正黑體" panose="020B0604030504040204" pitchFamily="34" charset="-120"/>
                          <a:cs typeface="Arial" panose="020B0604020202020204" pitchFamily="34" charset="0"/>
                        </a:rPr>
                        <a:t>的 </a:t>
                      </a:r>
                      <a:r>
                        <a:rPr lang="en-US" altLang="zh-TW" sz="1200" dirty="0">
                          <a:latin typeface="Arial" panose="020B0604020202020204" pitchFamily="34" charset="0"/>
                          <a:ea typeface="微軟正黑體" panose="020B0604030504040204" pitchFamily="34" charset="-120"/>
                          <a:cs typeface="Arial" panose="020B0604020202020204" pitchFamily="34" charset="0"/>
                        </a:rPr>
                        <a:t>18%</a:t>
                      </a:r>
                      <a:r>
                        <a:rPr lang="zh-TW" altLang="en-US" sz="1200" dirty="0">
                          <a:latin typeface="Arial" panose="020B0604020202020204" pitchFamily="34" charset="0"/>
                          <a:ea typeface="微軟正黑體" panose="020B0604030504040204" pitchFamily="34" charset="-120"/>
                          <a:cs typeface="Arial" panose="020B0604020202020204" pitchFamily="34" charset="0"/>
                        </a:rPr>
                        <a:t>）</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效能不減反增</a:t>
                      </a:r>
                    </a:p>
                  </a:txBody>
                  <a:tcPr marL="53720" marR="53720" marT="26860" marB="26860" anchor="ctr">
                    <a:solidFill>
                      <a:schemeClr val="bg1">
                        <a:lumMod val="85000"/>
                      </a:schemeClr>
                    </a:solidFill>
                  </a:tcP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高效能 </a:t>
                      </a:r>
                      <a:r>
                        <a:rPr lang="en-US" altLang="zh-TW" sz="1200" dirty="0">
                          <a:latin typeface="Arial" panose="020B0604020202020204" pitchFamily="34" charset="0"/>
                          <a:ea typeface="微軟正黑體" panose="020B0604030504040204" pitchFamily="34" charset="-120"/>
                          <a:cs typeface="Arial" panose="020B0604020202020204" pitchFamily="34" charset="0"/>
                        </a:rPr>
                        <a:t>NLP </a:t>
                      </a:r>
                      <a:r>
                        <a:rPr lang="zh-TW" altLang="en-US" sz="1200" dirty="0">
                          <a:latin typeface="Arial" panose="020B0604020202020204" pitchFamily="34" charset="0"/>
                          <a:ea typeface="微軟正黑體" panose="020B0604030504040204" pitchFamily="34" charset="-120"/>
                          <a:cs typeface="Arial" panose="020B0604020202020204" pitchFamily="34" charset="0"/>
                        </a:rPr>
                        <a:t>模型訓練大規模任務</a:t>
                      </a:r>
                    </a:p>
                  </a:txBody>
                  <a:tcPr marL="53720" marR="53720" marT="26860" marB="26860" anchor="ctr">
                    <a:solidFill>
                      <a:schemeClr val="bg1">
                        <a:lumMod val="85000"/>
                      </a:schemeClr>
                    </a:solidFill>
                  </a:tcPr>
                </a:tc>
                <a:extLst>
                  <a:ext uri="{0D108BD9-81ED-4DB2-BD59-A6C34878D82A}">
                    <a16:rowId xmlns:a16="http://schemas.microsoft.com/office/drawing/2014/main" val="1806125370"/>
                  </a:ext>
                </a:extLst>
              </a:tr>
              <a:tr h="859524">
                <a:tc>
                  <a:txBody>
                    <a:bodyPr/>
                    <a:lstStyle/>
                    <a:p>
                      <a:pPr algn="ctr"/>
                      <a:r>
                        <a:rPr lang="en-US" sz="1200" dirty="0" err="1">
                          <a:latin typeface="Arial" panose="020B0604020202020204" pitchFamily="34" charset="0"/>
                          <a:ea typeface="微軟正黑體" panose="020B0604030504040204" pitchFamily="34" charset="-120"/>
                          <a:cs typeface="Arial" panose="020B0604020202020204" pitchFamily="34" charset="0"/>
                        </a:rPr>
                        <a:t>RoBERTa</a:t>
                      </a:r>
                      <a:endParaRPr lang="en-US" sz="1200" dirty="0">
                        <a:latin typeface="Arial" panose="020B0604020202020204" pitchFamily="34" charset="0"/>
                        <a:ea typeface="微軟正黑體" panose="020B0604030504040204" pitchFamily="34" charset="-120"/>
                        <a:cs typeface="Arial" panose="020B0604020202020204" pitchFamily="34" charset="0"/>
                      </a:endParaRPr>
                    </a:p>
                  </a:txBody>
                  <a:tcPr marL="53720" marR="53720" marT="26860" marB="26860" anchor="ctr"/>
                </a:tc>
                <a:tc>
                  <a:txBody>
                    <a:bodyPr/>
                    <a:lstStyle/>
                    <a:p>
                      <a:r>
                        <a:rPr lang="en-US" sz="1200" dirty="0">
                          <a:latin typeface="Arial" panose="020B0604020202020204" pitchFamily="34" charset="0"/>
                          <a:ea typeface="微軟正黑體" panose="020B0604030504040204" pitchFamily="34" charset="-120"/>
                          <a:cs typeface="Arial" panose="020B0604020202020204" pitchFamily="34" charset="0"/>
                        </a:rPr>
                        <a:t>- MLM（</a:t>
                      </a:r>
                      <a:r>
                        <a:rPr lang="zh-TW" altLang="en-US" sz="1200" dirty="0">
                          <a:latin typeface="Arial" panose="020B0604020202020204" pitchFamily="34" charset="0"/>
                          <a:ea typeface="微軟正黑體" panose="020B0604030504040204" pitchFamily="34" charset="-120"/>
                          <a:cs typeface="Arial" panose="020B0604020202020204" pitchFamily="34" charset="0"/>
                        </a:rPr>
                        <a:t>移除 </a:t>
                      </a:r>
                      <a:r>
                        <a:rPr lang="en-US" sz="1200" dirty="0">
                          <a:latin typeface="Arial" panose="020B0604020202020204" pitchFamily="34" charset="0"/>
                          <a:ea typeface="微軟正黑體" panose="020B0604030504040204" pitchFamily="34" charset="-120"/>
                          <a:cs typeface="Arial" panose="020B0604020202020204" pitchFamily="34" charset="0"/>
                        </a:rPr>
                        <a:t>NSP）</a:t>
                      </a:r>
                    </a:p>
                  </a:txBody>
                  <a:tcPr marL="53720" marR="53720" marT="26860" marB="26860" anchor="ctr"/>
                </a:tc>
                <a:tc>
                  <a:txBody>
                    <a:bodyPr/>
                    <a:lstStyle/>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更多資料（</a:t>
                      </a:r>
                      <a:r>
                        <a:rPr lang="en-US" altLang="zh-TW" sz="1200" dirty="0">
                          <a:latin typeface="Arial" panose="020B0604020202020204" pitchFamily="34" charset="0"/>
                          <a:ea typeface="微軟正黑體" panose="020B0604030504040204" pitchFamily="34" charset="-120"/>
                          <a:cs typeface="Arial" panose="020B0604020202020204" pitchFamily="34" charset="0"/>
                        </a:rPr>
                        <a:t>160GB</a:t>
                      </a:r>
                      <a:r>
                        <a:rPr lang="zh-TW" altLang="en-US" sz="1200" dirty="0">
                          <a:latin typeface="Arial" panose="020B0604020202020204" pitchFamily="34" charset="0"/>
                          <a:ea typeface="微軟正黑體" panose="020B0604030504040204" pitchFamily="34" charset="-120"/>
                          <a:cs typeface="Arial" panose="020B0604020202020204" pitchFamily="34" charset="0"/>
                        </a:rPr>
                        <a:t>） </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動態遮罩 </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長時間訓練與大 </a:t>
                      </a:r>
                      <a:r>
                        <a:rPr lang="en-US" altLang="zh-TW" sz="1200" dirty="0">
                          <a:latin typeface="Arial" panose="020B0604020202020204" pitchFamily="34" charset="0"/>
                          <a:ea typeface="微軟正黑體" panose="020B0604030504040204" pitchFamily="34" charset="-120"/>
                          <a:cs typeface="Arial" panose="020B0604020202020204" pitchFamily="34" charset="0"/>
                        </a:rPr>
                        <a:t>Batch Size</a:t>
                      </a:r>
                    </a:p>
                  </a:txBody>
                  <a:tcPr marL="53720" marR="53720" marT="26860" marB="26860" anchor="ctr"/>
                </a:tc>
                <a:tc>
                  <a:txBody>
                    <a:bodyPr/>
                    <a:lstStyle/>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預訓練策略更優化 </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提升泛化能力與效能</a:t>
                      </a:r>
                    </a:p>
                  </a:txBody>
                  <a:tcPr marL="53720" marR="53720" marT="26860" marB="26860"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各類 </a:t>
                      </a:r>
                      <a:r>
                        <a:rPr lang="en-US" altLang="zh-TW" sz="1200" dirty="0">
                          <a:latin typeface="Arial" panose="020B0604020202020204" pitchFamily="34" charset="0"/>
                          <a:ea typeface="微軟正黑體" panose="020B0604030504040204" pitchFamily="34" charset="-120"/>
                          <a:cs typeface="Arial" panose="020B0604020202020204" pitchFamily="34" charset="0"/>
                        </a:rPr>
                        <a:t>NLP </a:t>
                      </a:r>
                      <a:r>
                        <a:rPr lang="zh-TW" altLang="en-US" sz="1200" dirty="0">
                          <a:latin typeface="Arial" panose="020B0604020202020204" pitchFamily="34" charset="0"/>
                          <a:ea typeface="微軟正黑體" panose="020B0604030504040204" pitchFamily="34" charset="-120"/>
                          <a:cs typeface="Arial" panose="020B0604020202020204" pitchFamily="34" charset="0"/>
                        </a:rPr>
                        <a:t>任務，尤其是需要強語意理解的任務</a:t>
                      </a:r>
                    </a:p>
                  </a:txBody>
                  <a:tcPr marL="53720" marR="53720" marT="26860" marB="26860" anchor="ctr"/>
                </a:tc>
                <a:extLst>
                  <a:ext uri="{0D108BD9-81ED-4DB2-BD59-A6C34878D82A}">
                    <a16:rowId xmlns:a16="http://schemas.microsoft.com/office/drawing/2014/main" val="4229099410"/>
                  </a:ext>
                </a:extLst>
              </a:tr>
              <a:tr h="698363">
                <a:tc>
                  <a:txBody>
                    <a:bodyPr/>
                    <a:lstStyle/>
                    <a:p>
                      <a:pPr algn="ctr"/>
                      <a:r>
                        <a:rPr lang="en-US" sz="1200" dirty="0">
                          <a:latin typeface="Arial" panose="020B0604020202020204" pitchFamily="34" charset="0"/>
                          <a:ea typeface="微軟正黑體" panose="020B0604030504040204" pitchFamily="34" charset="-120"/>
                          <a:cs typeface="Arial" panose="020B0604020202020204" pitchFamily="34" charset="0"/>
                        </a:rPr>
                        <a:t>Multilingual BERT</a:t>
                      </a:r>
                    </a:p>
                  </a:txBody>
                  <a:tcPr marL="53720" marR="53720" marT="26860" marB="26860" anchor="ctr">
                    <a:solidFill>
                      <a:schemeClr val="bg1">
                        <a:lumMod val="85000"/>
                      </a:schemeClr>
                    </a:solidFill>
                  </a:tcPr>
                </a:tc>
                <a:tc>
                  <a:txBody>
                    <a:bodyPr/>
                    <a:lstStyle/>
                    <a:p>
                      <a:pPr marL="171450" indent="-171450">
                        <a:buFontTx/>
                        <a:buChar char="-"/>
                      </a:pPr>
                      <a:r>
                        <a:rPr lang="en-US" sz="1200" dirty="0">
                          <a:latin typeface="Arial" panose="020B0604020202020204" pitchFamily="34" charset="0"/>
                          <a:ea typeface="微軟正黑體" panose="020B0604030504040204" pitchFamily="34" charset="-120"/>
                          <a:cs typeface="Arial" panose="020B0604020202020204" pitchFamily="34" charset="0"/>
                        </a:rPr>
                        <a:t>MLM</a:t>
                      </a:r>
                    </a:p>
                    <a:p>
                      <a:pPr marL="171450" indent="-171450">
                        <a:buFontTx/>
                        <a:buChar char="-"/>
                      </a:pPr>
                      <a:r>
                        <a:rPr lang="en-US" sz="1200" dirty="0">
                          <a:latin typeface="Arial" panose="020B0604020202020204" pitchFamily="34" charset="0"/>
                          <a:ea typeface="微軟正黑體" panose="020B0604030504040204" pitchFamily="34" charset="-120"/>
                          <a:cs typeface="Arial" panose="020B0604020202020204" pitchFamily="34" charset="0"/>
                        </a:rPr>
                        <a:t>NSP</a:t>
                      </a:r>
                    </a:p>
                  </a:txBody>
                  <a:tcPr marL="53720" marR="53720" marT="26860" marB="26860" anchor="ctr">
                    <a:solidFill>
                      <a:schemeClr val="bg1">
                        <a:lumMod val="85000"/>
                      </a:schemeClr>
                    </a:solidFill>
                  </a:tcPr>
                </a:tc>
                <a:tc>
                  <a:txBody>
                    <a:bodyPr/>
                    <a:lstStyle/>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以 </a:t>
                      </a:r>
                      <a:r>
                        <a:rPr lang="en-US" altLang="zh-TW" sz="1200" dirty="0">
                          <a:latin typeface="Arial" panose="020B0604020202020204" pitchFamily="34" charset="0"/>
                          <a:ea typeface="微軟正黑體" panose="020B0604030504040204" pitchFamily="34" charset="-120"/>
                          <a:cs typeface="Arial" panose="020B0604020202020204" pitchFamily="34" charset="0"/>
                        </a:rPr>
                        <a:t>104 </a:t>
                      </a:r>
                      <a:r>
                        <a:rPr lang="zh-TW" altLang="en-US" sz="1200" dirty="0">
                          <a:latin typeface="Arial" panose="020B0604020202020204" pitchFamily="34" charset="0"/>
                          <a:ea typeface="微軟正黑體" panose="020B0604030504040204" pitchFamily="34" charset="-120"/>
                          <a:cs typeface="Arial" panose="020B0604020202020204" pitchFamily="34" charset="0"/>
                        </a:rPr>
                        <a:t>種語言預訓練 </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支援零樣本與跨語言遷移</a:t>
                      </a:r>
                    </a:p>
                  </a:txBody>
                  <a:tcPr marL="53720" marR="53720" marT="26860" marB="26860" anchor="ctr">
                    <a:solidFill>
                      <a:schemeClr val="bg1">
                        <a:lumMod val="85000"/>
                      </a:schemeClr>
                    </a:solidFill>
                  </a:tcPr>
                </a:tc>
                <a:tc>
                  <a:txBody>
                    <a:bodyPr/>
                    <a:lstStyle/>
                    <a:p>
                      <a:pPr marL="171450" indent="-171450">
                        <a:buFontTx/>
                        <a:buChar char="-"/>
                      </a:pPr>
                      <a:r>
                        <a:rPr lang="zh-TW" altLang="en-US" sz="1200">
                          <a:latin typeface="Arial" panose="020B0604020202020204" pitchFamily="34" charset="0"/>
                          <a:ea typeface="微軟正黑體" panose="020B0604030504040204" pitchFamily="34" charset="-120"/>
                          <a:cs typeface="Arial" panose="020B0604020202020204" pitchFamily="34" charset="0"/>
                        </a:rPr>
                        <a:t>適用低資源語言</a:t>
                      </a:r>
                      <a:endParaRPr lang="en-US" altLang="zh-TW" sz="120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a:latin typeface="Arial" panose="020B0604020202020204" pitchFamily="34" charset="0"/>
                          <a:ea typeface="微軟正黑體" panose="020B0604030504040204" pitchFamily="34" charset="-120"/>
                          <a:cs typeface="Arial" panose="020B0604020202020204" pitchFamily="34" charset="0"/>
                        </a:rPr>
                        <a:t>優秀跨語言泛化能力</a:t>
                      </a:r>
                    </a:p>
                  </a:txBody>
                  <a:tcPr marL="53720" marR="53720" marT="26860" marB="26860" anchor="ctr">
                    <a:solidFill>
                      <a:schemeClr val="bg1">
                        <a:lumMod val="85000"/>
                      </a:schemeClr>
                    </a:solidFill>
                  </a:tcP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多語言任務、低資源語言應用、跨語言分類</a:t>
                      </a:r>
                    </a:p>
                  </a:txBody>
                  <a:tcPr marL="53720" marR="53720" marT="26860" marB="26860" anchor="ctr">
                    <a:solidFill>
                      <a:schemeClr val="bg1">
                        <a:lumMod val="85000"/>
                      </a:schemeClr>
                    </a:solidFill>
                  </a:tcPr>
                </a:tc>
                <a:extLst>
                  <a:ext uri="{0D108BD9-81ED-4DB2-BD59-A6C34878D82A}">
                    <a16:rowId xmlns:a16="http://schemas.microsoft.com/office/drawing/2014/main" val="3295527692"/>
                  </a:ext>
                </a:extLst>
              </a:tr>
              <a:tr h="859524">
                <a:tc>
                  <a:txBody>
                    <a:bodyPr/>
                    <a:lstStyle/>
                    <a:p>
                      <a:pPr algn="ctr"/>
                      <a:r>
                        <a:rPr lang="en-US" sz="1200" dirty="0" err="1">
                          <a:latin typeface="Arial" panose="020B0604020202020204" pitchFamily="34" charset="0"/>
                          <a:ea typeface="微軟正黑體" panose="020B0604030504040204" pitchFamily="34" charset="-120"/>
                          <a:cs typeface="Arial" panose="020B0604020202020204" pitchFamily="34" charset="0"/>
                        </a:rPr>
                        <a:t>DistilBERT</a:t>
                      </a:r>
                      <a:endParaRPr lang="en-US" sz="1200" dirty="0">
                        <a:latin typeface="Arial" panose="020B0604020202020204" pitchFamily="34" charset="0"/>
                        <a:ea typeface="微軟正黑體" panose="020B0604030504040204" pitchFamily="34" charset="-120"/>
                        <a:cs typeface="Arial" panose="020B0604020202020204" pitchFamily="34" charset="0"/>
                      </a:endParaRPr>
                    </a:p>
                  </a:txBody>
                  <a:tcPr marL="53720" marR="53720" marT="26860" marB="26860" anchor="ctr"/>
                </a:tc>
                <a:tc>
                  <a:txBody>
                    <a:bodyPr/>
                    <a:lstStyle/>
                    <a:p>
                      <a:r>
                        <a:rPr lang="en-US" sz="1200">
                          <a:latin typeface="Arial" panose="020B0604020202020204" pitchFamily="34" charset="0"/>
                          <a:ea typeface="微軟正黑體" panose="020B0604030504040204" pitchFamily="34" charset="-120"/>
                          <a:cs typeface="Arial" panose="020B0604020202020204" pitchFamily="34" charset="0"/>
                        </a:rPr>
                        <a:t>- Knowledge Distillation - Triplet Loss - Soft Cross-Entropy</a:t>
                      </a:r>
                    </a:p>
                  </a:txBody>
                  <a:tcPr marL="53720" marR="53720" marT="26860" marB="26860" anchor="ctr"/>
                </a:tc>
                <a:tc>
                  <a:txBody>
                    <a:bodyPr/>
                    <a:lstStyle/>
                    <a:p>
                      <a:pPr marL="171450" indent="-171450">
                        <a:buFontTx/>
                        <a:buChar char="-"/>
                      </a:pPr>
                      <a:r>
                        <a:rPr lang="en-US" altLang="zh-TW" sz="1200" dirty="0">
                          <a:latin typeface="Arial" panose="020B0604020202020204" pitchFamily="34" charset="0"/>
                          <a:ea typeface="微軟正黑體" panose="020B0604030504040204" pitchFamily="34" charset="-120"/>
                          <a:cs typeface="Arial" panose="020B0604020202020204" pitchFamily="34" charset="0"/>
                        </a:rPr>
                        <a:t>BERT </a:t>
                      </a:r>
                      <a:r>
                        <a:rPr lang="zh-TW" altLang="en-US" sz="1200" dirty="0">
                          <a:latin typeface="Arial" panose="020B0604020202020204" pitchFamily="34" charset="0"/>
                          <a:ea typeface="微軟正黑體" panose="020B0604030504040204" pitchFamily="34" charset="-120"/>
                          <a:cs typeface="Arial" panose="020B0604020202020204" pitchFamily="34" charset="0"/>
                        </a:rPr>
                        <a:t>的壓縮版 </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層數減半（</a:t>
                      </a:r>
                      <a:r>
                        <a:rPr lang="en-US" altLang="zh-TW" sz="1200" dirty="0">
                          <a:latin typeface="Arial" panose="020B0604020202020204" pitchFamily="34" charset="0"/>
                          <a:ea typeface="微軟正黑體" panose="020B0604030504040204" pitchFamily="34" charset="-120"/>
                          <a:cs typeface="Arial" panose="020B0604020202020204" pitchFamily="34" charset="0"/>
                        </a:rPr>
                        <a:t>12 → 6</a:t>
                      </a:r>
                      <a:r>
                        <a:rPr lang="zh-TW" altLang="en-US" sz="1200" dirty="0">
                          <a:latin typeface="Arial" panose="020B0604020202020204" pitchFamily="34" charset="0"/>
                          <a:ea typeface="微軟正黑體" panose="020B0604030504040204" pitchFamily="34" charset="-120"/>
                          <a:cs typeface="Arial" panose="020B0604020202020204" pitchFamily="34" charset="0"/>
                        </a:rPr>
                        <a:t>）</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推理速度快</a:t>
                      </a:r>
                    </a:p>
                  </a:txBody>
                  <a:tcPr marL="53720" marR="53720" marT="26860" marB="26860" anchor="ctr"/>
                </a:tc>
                <a:tc>
                  <a:txBody>
                    <a:bodyPr/>
                    <a:lstStyle/>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減少 </a:t>
                      </a:r>
                      <a:r>
                        <a:rPr lang="en-US" altLang="zh-TW" sz="1200" dirty="0">
                          <a:latin typeface="Arial" panose="020B0604020202020204" pitchFamily="34" charset="0"/>
                          <a:ea typeface="微軟正黑體" panose="020B0604030504040204" pitchFamily="34" charset="-120"/>
                          <a:cs typeface="Arial" panose="020B0604020202020204" pitchFamily="34" charset="0"/>
                        </a:rPr>
                        <a:t>40% </a:t>
                      </a:r>
                      <a:r>
                        <a:rPr lang="zh-TW" altLang="en-US" sz="1200" dirty="0">
                          <a:latin typeface="Arial" panose="020B0604020202020204" pitchFamily="34" charset="0"/>
                          <a:ea typeface="微軟正黑體" panose="020B0604030504040204" pitchFamily="34" charset="-120"/>
                          <a:cs typeface="Arial" panose="020B0604020202020204" pitchFamily="34" charset="0"/>
                        </a:rPr>
                        <a:t>參數 </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提升 </a:t>
                      </a:r>
                      <a:r>
                        <a:rPr lang="en-US" altLang="zh-TW" sz="1200" dirty="0">
                          <a:latin typeface="Arial" panose="020B0604020202020204" pitchFamily="34" charset="0"/>
                          <a:ea typeface="微軟正黑體" panose="020B0604030504040204" pitchFamily="34" charset="-120"/>
                          <a:cs typeface="Arial" panose="020B0604020202020204" pitchFamily="34" charset="0"/>
                        </a:rPr>
                        <a:t>60% </a:t>
                      </a:r>
                      <a:r>
                        <a:rPr lang="zh-TW" altLang="en-US" sz="1200" dirty="0">
                          <a:latin typeface="Arial" panose="020B0604020202020204" pitchFamily="34" charset="0"/>
                          <a:ea typeface="微軟正黑體" panose="020B0604030504040204" pitchFamily="34" charset="-120"/>
                          <a:cs typeface="Arial" panose="020B0604020202020204" pitchFamily="34" charset="0"/>
                        </a:rPr>
                        <a:t>推理速度 </a:t>
                      </a:r>
                      <a:endParaRPr lang="en-US" altLang="zh-TW" sz="1200" dirty="0">
                        <a:latin typeface="Arial" panose="020B0604020202020204" pitchFamily="34" charset="0"/>
                        <a:ea typeface="微軟正黑體" panose="020B0604030504040204" pitchFamily="34" charset="-120"/>
                        <a:cs typeface="Arial" panose="020B0604020202020204" pitchFamily="34" charset="0"/>
                      </a:endParaRPr>
                    </a:p>
                    <a:p>
                      <a:pPr marL="171450" indent="-171450">
                        <a:buFontTx/>
                        <a:buChar char="-"/>
                      </a:pPr>
                      <a:r>
                        <a:rPr lang="zh-TW" altLang="en-US" sz="1200" dirty="0">
                          <a:latin typeface="Arial" panose="020B0604020202020204" pitchFamily="34" charset="0"/>
                          <a:ea typeface="微軟正黑體" panose="020B0604030504040204" pitchFamily="34" charset="-120"/>
                          <a:cs typeface="Arial" panose="020B0604020202020204" pitchFamily="34" charset="0"/>
                        </a:rPr>
                        <a:t>維持 </a:t>
                      </a:r>
                      <a:r>
                        <a:rPr lang="en-US" altLang="zh-TW" sz="1200" dirty="0">
                          <a:latin typeface="Arial" panose="020B0604020202020204" pitchFamily="34" charset="0"/>
                          <a:ea typeface="微軟正黑體" panose="020B0604030504040204" pitchFamily="34" charset="-120"/>
                          <a:cs typeface="Arial" panose="020B0604020202020204" pitchFamily="34" charset="0"/>
                        </a:rPr>
                        <a:t>97% </a:t>
                      </a:r>
                      <a:r>
                        <a:rPr lang="zh-TW" altLang="en-US" sz="1200" dirty="0">
                          <a:latin typeface="Arial" panose="020B0604020202020204" pitchFamily="34" charset="0"/>
                          <a:ea typeface="微軟正黑體" panose="020B0604030504040204" pitchFamily="34" charset="-120"/>
                          <a:cs typeface="Arial" panose="020B0604020202020204" pitchFamily="34" charset="0"/>
                        </a:rPr>
                        <a:t>效能</a:t>
                      </a:r>
                    </a:p>
                  </a:txBody>
                  <a:tcPr marL="53720" marR="53720" marT="26860" marB="26860" anchor="ctr"/>
                </a:tc>
                <a:tc>
                  <a:txBody>
                    <a:bodyPr/>
                    <a:lstStyle/>
                    <a:p>
                      <a:r>
                        <a:rPr lang="zh-TW" altLang="en-US" sz="1200" dirty="0">
                          <a:latin typeface="Arial" panose="020B0604020202020204" pitchFamily="34" charset="0"/>
                          <a:ea typeface="微軟正黑體" panose="020B0604030504040204" pitchFamily="34" charset="-120"/>
                          <a:cs typeface="Arial" panose="020B0604020202020204" pitchFamily="34" charset="0"/>
                        </a:rPr>
                        <a:t>手機端、邊緣計算、資源受限環境</a:t>
                      </a:r>
                    </a:p>
                  </a:txBody>
                  <a:tcPr marL="53720" marR="53720" marT="26860" marB="26860" anchor="ctr"/>
                </a:tc>
                <a:extLst>
                  <a:ext uri="{0D108BD9-81ED-4DB2-BD59-A6C34878D82A}">
                    <a16:rowId xmlns:a16="http://schemas.microsoft.com/office/drawing/2014/main" val="2961120827"/>
                  </a:ext>
                </a:extLst>
              </a:tr>
            </a:tbl>
          </a:graphicData>
        </a:graphic>
      </p:graphicFrame>
    </p:spTree>
    <p:extLst>
      <p:ext uri="{BB962C8B-B14F-4D97-AF65-F5344CB8AC3E}">
        <p14:creationId xmlns:p14="http://schemas.microsoft.com/office/powerpoint/2010/main" val="411643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13</a:t>
            </a:fld>
            <a:endParaRPr lang="zh-TW" altLang="en-US"/>
          </a:p>
        </p:txBody>
      </p:sp>
      <p:sp>
        <p:nvSpPr>
          <p:cNvPr id="3" name="標題 2"/>
          <p:cNvSpPr>
            <a:spLocks noGrp="1"/>
          </p:cNvSpPr>
          <p:nvPr>
            <p:ph type="title"/>
          </p:nvPr>
        </p:nvSpPr>
        <p:spPr/>
        <p:txBody>
          <a:bodyPr/>
          <a:lstStyle/>
          <a:p>
            <a:r>
              <a:rPr lang="zh-TW" altLang="en-US" dirty="0"/>
              <a:t>大型語言模型與深度學習在語意分析的應用</a:t>
            </a:r>
            <a:endParaRPr lang="en-US" dirty="0"/>
          </a:p>
        </p:txBody>
      </p:sp>
      <p:sp>
        <p:nvSpPr>
          <p:cNvPr id="4" name="矩形 3"/>
          <p:cNvSpPr/>
          <p:nvPr/>
        </p:nvSpPr>
        <p:spPr>
          <a:xfrm>
            <a:off x="774700" y="1340875"/>
            <a:ext cx="10434967" cy="1200329"/>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隨著自然語言處理（</a:t>
            </a:r>
            <a:r>
              <a:rPr lang="en-US" altLang="zh-TW" dirty="0">
                <a:latin typeface="Arial" panose="020B0604020202020204" pitchFamily="34" charset="0"/>
                <a:ea typeface="微軟正黑體" panose="020B0604030504040204" pitchFamily="34" charset="-120"/>
                <a:cs typeface="Arial" panose="020B0604020202020204" pitchFamily="34" charset="0"/>
              </a:rPr>
              <a:t>NLP</a:t>
            </a:r>
            <a:r>
              <a:rPr lang="zh-TW" altLang="en-US" dirty="0">
                <a:latin typeface="Arial" panose="020B0604020202020204" pitchFamily="34" charset="0"/>
                <a:ea typeface="微軟正黑體" panose="020B0604030504040204" pitchFamily="34" charset="-120"/>
                <a:cs typeface="Arial" panose="020B0604020202020204" pitchFamily="34" charset="0"/>
              </a:rPr>
              <a:t>）技術的快速發展，大型語言模型（</a:t>
            </a:r>
            <a:r>
              <a:rPr lang="en-US" altLang="zh-TW" dirty="0">
                <a:latin typeface="Arial" panose="020B0604020202020204" pitchFamily="34" charset="0"/>
                <a:ea typeface="微軟正黑體" panose="020B0604030504040204" pitchFamily="34" charset="-120"/>
                <a:cs typeface="Arial" panose="020B0604020202020204" pitchFamily="34" charset="0"/>
              </a:rPr>
              <a:t>LLM</a:t>
            </a:r>
            <a:r>
              <a:rPr lang="zh-TW" altLang="en-US" dirty="0">
                <a:latin typeface="Arial" panose="020B0604020202020204" pitchFamily="34" charset="0"/>
                <a:ea typeface="微軟正黑體" panose="020B0604030504040204" pitchFamily="34" charset="-120"/>
                <a:cs typeface="Arial" panose="020B0604020202020204" pitchFamily="34" charset="0"/>
              </a:rPr>
              <a:t>）與深度學習模型在語意分析（</a:t>
            </a:r>
            <a:r>
              <a:rPr lang="en-US" altLang="zh-TW" dirty="0">
                <a:latin typeface="Arial" panose="020B0604020202020204" pitchFamily="34" charset="0"/>
                <a:ea typeface="微軟正黑體" panose="020B0604030504040204" pitchFamily="34" charset="-120"/>
                <a:cs typeface="Arial" panose="020B0604020202020204" pitchFamily="34" charset="0"/>
              </a:rPr>
              <a:t>sentiment analysis</a:t>
            </a:r>
            <a:r>
              <a:rPr lang="zh-TW" altLang="en-US" dirty="0">
                <a:latin typeface="Arial" panose="020B0604020202020204" pitchFamily="34" charset="0"/>
                <a:ea typeface="微軟正黑體" panose="020B0604030504040204" pitchFamily="34" charset="-120"/>
                <a:cs typeface="Arial" panose="020B0604020202020204" pitchFamily="34" charset="0"/>
              </a:rPr>
              <a:t>）領域的應用日益廣泛，顯著提升了情感分類的準確性與應用範圍。</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r>
              <a:rPr lang="zh-TW" altLang="en-US" dirty="0">
                <a:latin typeface="Arial" panose="020B0604020202020204" pitchFamily="34" charset="0"/>
                <a:ea typeface="微軟正黑體" panose="020B0604030504040204" pitchFamily="34" charset="-120"/>
                <a:cs typeface="Arial" panose="020B0604020202020204" pitchFamily="34" charset="0"/>
              </a:rPr>
              <a:t>本節回顧 </a:t>
            </a:r>
            <a:r>
              <a:rPr lang="en-US" altLang="zh-TW" dirty="0">
                <a:latin typeface="Arial" panose="020B0604020202020204" pitchFamily="34" charset="0"/>
                <a:ea typeface="微軟正黑體" panose="020B0604030504040204" pitchFamily="34" charset="-120"/>
                <a:cs typeface="Arial" panose="020B0604020202020204" pitchFamily="34" charset="0"/>
              </a:rPr>
              <a:t>LLM </a:t>
            </a:r>
            <a:r>
              <a:rPr lang="zh-TW" altLang="en-US" dirty="0">
                <a:latin typeface="Arial" panose="020B0604020202020204" pitchFamily="34" charset="0"/>
                <a:ea typeface="微軟正黑體" panose="020B0604030504040204" pitchFamily="34" charset="-120"/>
                <a:cs typeface="Arial" panose="020B0604020202020204" pitchFamily="34" charset="0"/>
              </a:rPr>
              <a:t>與深度學習在語意分析中的研究現況，並探討其挑戰與進展，進而闡述本研究在露營評論分析中的定位與貢獻。</a:t>
            </a:r>
            <a:endParaRPr lang="en-US" dirty="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p:cNvSpPr/>
          <p:nvPr/>
        </p:nvSpPr>
        <p:spPr>
          <a:xfrm>
            <a:off x="774700" y="2615168"/>
            <a:ext cx="2550698" cy="369332"/>
          </a:xfrm>
          <a:prstGeom prst="rect">
            <a:avLst/>
          </a:prstGeom>
        </p:spPr>
        <p:txBody>
          <a:bodyPr wrap="none">
            <a:spAutoFit/>
          </a:bodyPr>
          <a:lstStyle/>
          <a:p>
            <a:pPr marL="285750" indent="-285750">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語意分析技術的演進</a:t>
            </a:r>
            <a:endParaRPr lang="en-US" altLang="zh-TW" dirty="0">
              <a:latin typeface="微軟正黑體" panose="020B0604030504040204" pitchFamily="34" charset="-120"/>
              <a:ea typeface="微軟正黑體" panose="020B0604030504040204" pitchFamily="34" charset="-120"/>
            </a:endParaRPr>
          </a:p>
        </p:txBody>
      </p:sp>
      <p:grpSp>
        <p:nvGrpSpPr>
          <p:cNvPr id="15" name="群組 14"/>
          <p:cNvGrpSpPr/>
          <p:nvPr/>
        </p:nvGrpSpPr>
        <p:grpSpPr>
          <a:xfrm>
            <a:off x="1955800" y="3208463"/>
            <a:ext cx="7924800" cy="769302"/>
            <a:chOff x="2667000" y="2870200"/>
            <a:chExt cx="7924800" cy="769302"/>
          </a:xfrm>
        </p:grpSpPr>
        <p:sp>
          <p:nvSpPr>
            <p:cNvPr id="8" name="矩形 7"/>
            <p:cNvSpPr/>
            <p:nvPr/>
          </p:nvSpPr>
          <p:spPr>
            <a:xfrm>
              <a:off x="2667000" y="2870200"/>
              <a:ext cx="2057400" cy="769302"/>
            </a:xfrm>
            <a:prstGeom prst="rect">
              <a:avLst/>
            </a:prstGeom>
            <a:noFill/>
            <a:ln w="38100">
              <a:solidFill>
                <a:srgbClr val="B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基於規則與詞典</a:t>
              </a:r>
              <a:endParaRPr lang="en-US"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矩形 8"/>
            <p:cNvSpPr/>
            <p:nvPr/>
          </p:nvSpPr>
          <p:spPr>
            <a:xfrm>
              <a:off x="5600700" y="2870200"/>
              <a:ext cx="2057400" cy="769302"/>
            </a:xfrm>
            <a:prstGeom prst="rect">
              <a:avLst/>
            </a:prstGeom>
            <a:noFill/>
            <a:ln w="38100">
              <a:solidFill>
                <a:srgbClr val="B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機器學習</a:t>
              </a:r>
              <a:endPar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algn="ct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深度學習</a:t>
              </a:r>
              <a:endParaRPr lang="en-US"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0" name="矩形 9"/>
            <p:cNvSpPr/>
            <p:nvPr/>
          </p:nvSpPr>
          <p:spPr>
            <a:xfrm>
              <a:off x="8534400" y="2870200"/>
              <a:ext cx="2057400" cy="769302"/>
            </a:xfrm>
            <a:prstGeom prst="rect">
              <a:avLst/>
            </a:prstGeom>
            <a:noFill/>
            <a:ln w="38100">
              <a:solidFill>
                <a:srgbClr val="B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現代 </a:t>
              </a:r>
              <a:r>
                <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rPr>
                <a:t>LLM</a:t>
              </a:r>
              <a:endParaRPr lang="en-US"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3" name="向右箭號 12"/>
            <p:cNvSpPr/>
            <p:nvPr/>
          </p:nvSpPr>
          <p:spPr>
            <a:xfrm>
              <a:off x="4984750" y="3137437"/>
              <a:ext cx="355600" cy="234828"/>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4" name="向右箭號 13"/>
            <p:cNvSpPr/>
            <p:nvPr/>
          </p:nvSpPr>
          <p:spPr>
            <a:xfrm>
              <a:off x="7918450" y="3137437"/>
              <a:ext cx="355600" cy="234828"/>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grpSp>
      <p:graphicFrame>
        <p:nvGraphicFramePr>
          <p:cNvPr id="17" name="表格 16"/>
          <p:cNvGraphicFramePr>
            <a:graphicFrameLocks noGrp="1"/>
          </p:cNvGraphicFramePr>
          <p:nvPr>
            <p:extLst>
              <p:ext uri="{D42A27DB-BD31-4B8C-83A1-F6EECF244321}">
                <p14:modId xmlns:p14="http://schemas.microsoft.com/office/powerpoint/2010/main" val="921208169"/>
              </p:ext>
            </p:extLst>
          </p:nvPr>
        </p:nvGraphicFramePr>
        <p:xfrm>
          <a:off x="774700" y="4313637"/>
          <a:ext cx="10434967" cy="1280160"/>
        </p:xfrm>
        <a:graphic>
          <a:graphicData uri="http://schemas.openxmlformats.org/drawingml/2006/table">
            <a:tbl>
              <a:tblPr>
                <a:tableStyleId>{8799B23B-EC83-4686-B30A-512413B5E67A}</a:tableStyleId>
              </a:tblPr>
              <a:tblGrid>
                <a:gridCol w="1851147">
                  <a:extLst>
                    <a:ext uri="{9D8B030D-6E8A-4147-A177-3AD203B41FA5}">
                      <a16:colId xmlns:a16="http://schemas.microsoft.com/office/drawing/2014/main" val="626525205"/>
                    </a:ext>
                  </a:extLst>
                </a:gridCol>
                <a:gridCol w="8583820">
                  <a:extLst>
                    <a:ext uri="{9D8B030D-6E8A-4147-A177-3AD203B41FA5}">
                      <a16:colId xmlns:a16="http://schemas.microsoft.com/office/drawing/2014/main" val="929349705"/>
                    </a:ext>
                  </a:extLst>
                </a:gridCol>
              </a:tblGrid>
              <a:tr h="640080">
                <a:tc>
                  <a:txBody>
                    <a:bodyPr/>
                    <a:lstStyle/>
                    <a:p>
                      <a:r>
                        <a:rPr lang="en-US" sz="1600" dirty="0">
                          <a:latin typeface="Arial" panose="020B0604020202020204" pitchFamily="34" charset="0"/>
                          <a:ea typeface="微軟正黑體" panose="020B0604030504040204" pitchFamily="34" charset="-120"/>
                          <a:cs typeface="Arial" panose="020B0604020202020204" pitchFamily="34" charset="0"/>
                        </a:rPr>
                        <a:t>LLM </a:t>
                      </a:r>
                      <a:r>
                        <a:rPr lang="zh-TW" altLang="en-US" sz="1600" dirty="0">
                          <a:latin typeface="Arial" panose="020B0604020202020204" pitchFamily="34" charset="0"/>
                          <a:ea typeface="微軟正黑體" panose="020B0604030504040204" pitchFamily="34" charset="-120"/>
                          <a:cs typeface="Arial" panose="020B0604020202020204" pitchFamily="34" charset="0"/>
                        </a:rPr>
                        <a:t>優勢</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txBody>
                  <a:tcPr anchor="ct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強大的語境理解與文本生成能力，顯著提升了處理複雜情感與多語言數據的性能</a:t>
                      </a:r>
                    </a:p>
                  </a:txBody>
                  <a:tcPr anchor="ctr"/>
                </a:tc>
                <a:extLst>
                  <a:ext uri="{0D108BD9-81ED-4DB2-BD59-A6C34878D82A}">
                    <a16:rowId xmlns:a16="http://schemas.microsoft.com/office/drawing/2014/main" val="3684804546"/>
                  </a:ext>
                </a:extLst>
              </a:tr>
              <a:tr h="640080">
                <a:tc>
                  <a:txBody>
                    <a:bodyPr/>
                    <a:lstStyle/>
                    <a:p>
                      <a:r>
                        <a:rPr lang="en-US" sz="1600">
                          <a:latin typeface="Arial" panose="020B0604020202020204" pitchFamily="34" charset="0"/>
                          <a:ea typeface="微軟正黑體" panose="020B0604030504040204" pitchFamily="34" charset="-120"/>
                          <a:cs typeface="Arial" panose="020B0604020202020204" pitchFamily="34" charset="0"/>
                        </a:rPr>
                        <a:t>LLM </a:t>
                      </a:r>
                      <a:r>
                        <a:rPr lang="zh-TW" altLang="en-US" sz="1600">
                          <a:latin typeface="Arial" panose="020B0604020202020204" pitchFamily="34" charset="0"/>
                          <a:ea typeface="微軟正黑體" panose="020B0604030504040204" pitchFamily="34" charset="-120"/>
                          <a:cs typeface="Arial" panose="020B0604020202020204" pitchFamily="34" charset="0"/>
                        </a:rPr>
                        <a:t>限制</a:t>
                      </a:r>
                    </a:p>
                  </a:txBody>
                  <a:tcPr anchor="ct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特定領域適應性問題，如：在地化語境或專業術語的理解不足</a:t>
                      </a:r>
                    </a:p>
                  </a:txBody>
                  <a:tcPr anchor="ctr"/>
                </a:tc>
                <a:extLst>
                  <a:ext uri="{0D108BD9-81ED-4DB2-BD59-A6C34878D82A}">
                    <a16:rowId xmlns:a16="http://schemas.microsoft.com/office/drawing/2014/main" val="1570786127"/>
                  </a:ext>
                </a:extLst>
              </a:tr>
            </a:tbl>
          </a:graphicData>
        </a:graphic>
      </p:graphicFrame>
    </p:spTree>
    <p:extLst>
      <p:ext uri="{BB962C8B-B14F-4D97-AF65-F5344CB8AC3E}">
        <p14:creationId xmlns:p14="http://schemas.microsoft.com/office/powerpoint/2010/main" val="59363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14</a:t>
            </a:fld>
            <a:endParaRPr lang="zh-TW" altLang="en-US"/>
          </a:p>
        </p:txBody>
      </p:sp>
      <p:sp>
        <p:nvSpPr>
          <p:cNvPr id="3" name="標題 2"/>
          <p:cNvSpPr>
            <a:spLocks noGrp="1"/>
          </p:cNvSpPr>
          <p:nvPr>
            <p:ph type="title"/>
          </p:nvPr>
        </p:nvSpPr>
        <p:spPr/>
        <p:txBody>
          <a:bodyPr/>
          <a:lstStyle/>
          <a:p>
            <a:r>
              <a:rPr lang="zh-TW" altLang="en-US" dirty="0"/>
              <a:t>大型語言模型與深度學習在語意分析的應用</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859770063"/>
              </p:ext>
            </p:extLst>
          </p:nvPr>
        </p:nvGraphicFramePr>
        <p:xfrm>
          <a:off x="1139166" y="2523224"/>
          <a:ext cx="9779000" cy="1645920"/>
        </p:xfrm>
        <a:graphic>
          <a:graphicData uri="http://schemas.openxmlformats.org/drawingml/2006/table">
            <a:tbl>
              <a:tblPr>
                <a:tableStyleId>{8799B23B-EC83-4686-B30A-512413B5E67A}</a:tableStyleId>
              </a:tblPr>
              <a:tblGrid>
                <a:gridCol w="1085814">
                  <a:extLst>
                    <a:ext uri="{9D8B030D-6E8A-4147-A177-3AD203B41FA5}">
                      <a16:colId xmlns:a16="http://schemas.microsoft.com/office/drawing/2014/main" val="2936004515"/>
                    </a:ext>
                  </a:extLst>
                </a:gridCol>
                <a:gridCol w="8693186">
                  <a:extLst>
                    <a:ext uri="{9D8B030D-6E8A-4147-A177-3AD203B41FA5}">
                      <a16:colId xmlns:a16="http://schemas.microsoft.com/office/drawing/2014/main" val="3503589873"/>
                    </a:ext>
                  </a:extLst>
                </a:gridCol>
              </a:tblGrid>
              <a:tr h="548640">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主要瓶頸</a:t>
                      </a:r>
                    </a:p>
                  </a:txBody>
                  <a:tcPr anchor="ct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資料不平衡（正向多、負向</a:t>
                      </a:r>
                      <a:r>
                        <a:rPr lang="en-US" altLang="zh-TW" sz="1600" dirty="0">
                          <a:latin typeface="Arial" panose="020B0604020202020204" pitchFamily="34" charset="0"/>
                          <a:ea typeface="微軟正黑體" panose="020B0604030504040204" pitchFamily="34" charset="-120"/>
                          <a:cs typeface="Arial" panose="020B0604020202020204" pitchFamily="34" charset="0"/>
                        </a:rPr>
                        <a:t>/</a:t>
                      </a:r>
                      <a:r>
                        <a:rPr lang="zh-TW" altLang="en-US" sz="1600" dirty="0">
                          <a:latin typeface="Arial" panose="020B0604020202020204" pitchFamily="34" charset="0"/>
                          <a:ea typeface="微軟正黑體" panose="020B0604030504040204" pitchFamily="34" charset="-120"/>
                          <a:cs typeface="Arial" panose="020B0604020202020204" pitchFamily="34" charset="0"/>
                        </a:rPr>
                        <a:t>中立少）、語境理解不足、高計算成本</a:t>
                      </a:r>
                    </a:p>
                  </a:txBody>
                  <a:tcPr anchor="ctr"/>
                </a:tc>
                <a:extLst>
                  <a:ext uri="{0D108BD9-81ED-4DB2-BD59-A6C34878D82A}">
                    <a16:rowId xmlns:a16="http://schemas.microsoft.com/office/drawing/2014/main" val="428828512"/>
                  </a:ext>
                </a:extLst>
              </a:tr>
              <a:tr h="548640">
                <a:tc>
                  <a:txBody>
                    <a:bodyPr/>
                    <a:lstStyle/>
                    <a:p>
                      <a:r>
                        <a:rPr lang="zh-TW" altLang="en-US" sz="1600">
                          <a:latin typeface="Arial" panose="020B0604020202020204" pitchFamily="34" charset="0"/>
                          <a:ea typeface="微軟正黑體" panose="020B0604030504040204" pitchFamily="34" charset="-120"/>
                          <a:cs typeface="Arial" panose="020B0604020202020204" pitchFamily="34" charset="0"/>
                        </a:rPr>
                        <a:t>解決方案</a:t>
                      </a:r>
                    </a:p>
                  </a:txBody>
                  <a:tcPr anchor="ct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資料增生、混合模型（規則</a:t>
                      </a:r>
                      <a:r>
                        <a:rPr lang="en-US" altLang="zh-TW" sz="1600" dirty="0">
                          <a:latin typeface="Arial" panose="020B0604020202020204" pitchFamily="34" charset="0"/>
                          <a:ea typeface="微軟正黑體" panose="020B0604030504040204" pitchFamily="34" charset="-120"/>
                          <a:cs typeface="Arial" panose="020B0604020202020204" pitchFamily="34" charset="0"/>
                        </a:rPr>
                        <a:t>+</a:t>
                      </a:r>
                      <a:r>
                        <a:rPr lang="zh-TW" altLang="en-US" sz="1600" dirty="0">
                          <a:latin typeface="Arial" panose="020B0604020202020204" pitchFamily="34" charset="0"/>
                          <a:ea typeface="微軟正黑體" panose="020B0604030504040204" pitchFamily="34" charset="-120"/>
                          <a:cs typeface="Arial" panose="020B0604020202020204" pitchFamily="34" charset="0"/>
                        </a:rPr>
                        <a:t>深度學習）、優化 </a:t>
                      </a:r>
                      <a:r>
                        <a:rPr lang="en-US" sz="1600" dirty="0">
                          <a:latin typeface="Arial" panose="020B0604020202020204" pitchFamily="34" charset="0"/>
                          <a:ea typeface="微軟正黑體" panose="020B0604030504040204" pitchFamily="34" charset="-120"/>
                          <a:cs typeface="Arial" panose="020B0604020202020204" pitchFamily="34" charset="0"/>
                        </a:rPr>
                        <a:t>Transformer </a:t>
                      </a:r>
                      <a:r>
                        <a:rPr lang="zh-TW" altLang="en-US" sz="1600" dirty="0">
                          <a:latin typeface="Arial" panose="020B0604020202020204" pitchFamily="34" charset="0"/>
                          <a:ea typeface="微軟正黑體" panose="020B0604030504040204" pitchFamily="34" charset="-120"/>
                          <a:cs typeface="Arial" panose="020B0604020202020204" pitchFamily="34" charset="0"/>
                        </a:rPr>
                        <a:t>架構（如 </a:t>
                      </a:r>
                      <a:r>
                        <a:rPr lang="en-US" sz="1600" dirty="0" err="1">
                          <a:latin typeface="Arial" panose="020B0604020202020204" pitchFamily="34" charset="0"/>
                          <a:ea typeface="微軟正黑體" panose="020B0604030504040204" pitchFamily="34" charset="-120"/>
                          <a:cs typeface="Arial" panose="020B0604020202020204" pitchFamily="34" charset="0"/>
                        </a:rPr>
                        <a:t>BERT、RoBERTa</a:t>
                      </a:r>
                      <a:r>
                        <a:rPr lang="en-US" sz="1600" dirty="0">
                          <a:latin typeface="Arial" panose="020B0604020202020204" pitchFamily="34" charset="0"/>
                          <a:ea typeface="微軟正黑體" panose="020B0604030504040204" pitchFamily="34" charset="-120"/>
                          <a:cs typeface="Arial" panose="020B0604020202020204" pitchFamily="34" charset="0"/>
                        </a:rPr>
                        <a:t>）</a:t>
                      </a:r>
                    </a:p>
                  </a:txBody>
                  <a:tcPr anchor="ctr"/>
                </a:tc>
                <a:extLst>
                  <a:ext uri="{0D108BD9-81ED-4DB2-BD59-A6C34878D82A}">
                    <a16:rowId xmlns:a16="http://schemas.microsoft.com/office/drawing/2014/main" val="2939383065"/>
                  </a:ext>
                </a:extLst>
              </a:tr>
              <a:tr h="548640">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理論基礎</a:t>
                      </a:r>
                    </a:p>
                  </a:txBody>
                  <a:tcPr anchor="ctr"/>
                </a:tc>
                <a:tc>
                  <a:txBody>
                    <a:bodyPr/>
                    <a:lstStyle/>
                    <a:p>
                      <a:r>
                        <a:rPr lang="en-US" altLang="zh-TW" sz="1600" dirty="0">
                          <a:latin typeface="Arial" panose="020B0604020202020204" pitchFamily="34" charset="0"/>
                          <a:ea typeface="微軟正黑體" panose="020B0604030504040204" pitchFamily="34" charset="-120"/>
                          <a:cs typeface="Arial" panose="020B0604020202020204" pitchFamily="34" charset="0"/>
                        </a:rPr>
                        <a:t>Islam </a:t>
                      </a:r>
                      <a:r>
                        <a:rPr lang="zh-TW" altLang="en-US" sz="1600" dirty="0">
                          <a:latin typeface="Arial" panose="020B0604020202020204" pitchFamily="34" charset="0"/>
                          <a:ea typeface="微軟正黑體" panose="020B0604030504040204" pitchFamily="34" charset="-120"/>
                          <a:cs typeface="Arial" panose="020B0604020202020204" pitchFamily="34" charset="0"/>
                        </a:rPr>
                        <a:t>等人（</a:t>
                      </a:r>
                      <a:r>
                        <a:rPr lang="en-US" altLang="zh-TW" sz="1600" dirty="0">
                          <a:latin typeface="Arial" panose="020B0604020202020204" pitchFamily="34" charset="0"/>
                          <a:ea typeface="微軟正黑體" panose="020B0604030504040204" pitchFamily="34" charset="-120"/>
                          <a:cs typeface="Arial" panose="020B0604020202020204" pitchFamily="34" charset="0"/>
                        </a:rPr>
                        <a:t>2024</a:t>
                      </a:r>
                      <a:r>
                        <a:rPr lang="zh-TW" altLang="en-US" sz="1600" dirty="0">
                          <a:latin typeface="Arial" panose="020B0604020202020204" pitchFamily="34" charset="0"/>
                          <a:ea typeface="微軟正黑體" panose="020B0604030504040204" pitchFamily="34" charset="-120"/>
                          <a:cs typeface="Arial" panose="020B0604020202020204" pitchFamily="34" charset="0"/>
                        </a:rPr>
                        <a:t>）提出混合模型，</a:t>
                      </a:r>
                      <a:r>
                        <a:rPr lang="zh-TW" altLang="en-US" sz="1600" kern="1200" dirty="0">
                          <a:solidFill>
                            <a:schemeClr val="tx1"/>
                          </a:solidFill>
                          <a:latin typeface="Arial" panose="020B0604020202020204" pitchFamily="34" charset="0"/>
                          <a:ea typeface="微軟正黑體" panose="020B0604030504040204" pitchFamily="34" charset="-120"/>
                          <a:cs typeface="Arial" panose="020B0604020202020204" pitchFamily="34" charset="0"/>
                        </a:rPr>
                        <a:t>提升分類準確性，但其在特定領域的應用仍需進一步驗證</a:t>
                      </a:r>
                    </a:p>
                  </a:txBody>
                  <a:tcPr anchor="ctr"/>
                </a:tc>
                <a:extLst>
                  <a:ext uri="{0D108BD9-81ED-4DB2-BD59-A6C34878D82A}">
                    <a16:rowId xmlns:a16="http://schemas.microsoft.com/office/drawing/2014/main" val="3727182767"/>
                  </a:ext>
                </a:extLst>
              </a:tr>
            </a:tbl>
          </a:graphicData>
        </a:graphic>
      </p:graphicFrame>
      <p:sp>
        <p:nvSpPr>
          <p:cNvPr id="5" name="矩形 4"/>
          <p:cNvSpPr/>
          <p:nvPr/>
        </p:nvSpPr>
        <p:spPr>
          <a:xfrm>
            <a:off x="787400" y="1741220"/>
            <a:ext cx="3935693" cy="369332"/>
          </a:xfrm>
          <a:prstGeom prst="rect">
            <a:avLst/>
          </a:prstGeom>
        </p:spPr>
        <p:txBody>
          <a:bodyPr wrap="none">
            <a:spAutoFit/>
          </a:bodyPr>
          <a:lstStyle/>
          <a:p>
            <a:pPr marL="285750" indent="-285750">
              <a:buFont typeface="Wingdings" panose="05000000000000000000" pitchFamily="2" charset="2"/>
              <a:buChar char="Ø"/>
            </a:pPr>
            <a:r>
              <a:rPr lang="zh-TW" altLang="en-US" dirty="0">
                <a:latin typeface="微軟正黑體" panose="020B0604030504040204" pitchFamily="34" charset="-120"/>
                <a:ea typeface="微軟正黑體" panose="020B0604030504040204" pitchFamily="34" charset="-120"/>
              </a:rPr>
              <a:t>深度學習在語意分析的挑戰與進展</a:t>
            </a:r>
            <a:endParaRPr lang="en-US" altLang="zh-TW" dirty="0">
              <a:latin typeface="微軟正黑體" panose="020B0604030504040204" pitchFamily="34" charset="-120"/>
              <a:ea typeface="微軟正黑體" panose="020B0604030504040204" pitchFamily="34" charset="-120"/>
            </a:endParaRPr>
          </a:p>
        </p:txBody>
      </p:sp>
      <p:sp>
        <p:nvSpPr>
          <p:cNvPr id="6" name="矩形 5"/>
          <p:cNvSpPr/>
          <p:nvPr/>
        </p:nvSpPr>
        <p:spPr>
          <a:xfrm>
            <a:off x="1498600" y="4766482"/>
            <a:ext cx="9419566" cy="646331"/>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這些挑戰與本研究聚焦的露營評論資料不平衡問題高度相關，為本研究利用 </a:t>
            </a:r>
            <a:r>
              <a:rPr lang="en-US" altLang="zh-TW" dirty="0">
                <a:latin typeface="Arial" panose="020B0604020202020204" pitchFamily="34" charset="0"/>
                <a:ea typeface="微軟正黑體" panose="020B0604030504040204" pitchFamily="34" charset="-120"/>
                <a:cs typeface="Arial" panose="020B0604020202020204" pitchFamily="34" charset="0"/>
              </a:rPr>
              <a:t>LLM </a:t>
            </a:r>
            <a:r>
              <a:rPr lang="zh-TW" altLang="en-US" dirty="0">
                <a:latin typeface="Arial" panose="020B0604020202020204" pitchFamily="34" charset="0"/>
                <a:ea typeface="微軟正黑體" panose="020B0604030504040204" pitchFamily="34" charset="-120"/>
                <a:cs typeface="Arial" panose="020B0604020202020204" pitchFamily="34" charset="0"/>
              </a:rPr>
              <a:t>進行資料增生提供了理論基礎。</a:t>
            </a:r>
            <a:endParaRPr lang="en-US" dirty="0">
              <a:latin typeface="Arial" panose="020B0604020202020204" pitchFamily="34" charset="0"/>
              <a:ea typeface="微軟正黑體" panose="020B0604030504040204" pitchFamily="34" charset="-120"/>
              <a:cs typeface="Arial" panose="020B0604020202020204" pitchFamily="34" charset="0"/>
            </a:endParaRPr>
          </a:p>
        </p:txBody>
      </p:sp>
      <p:sp>
        <p:nvSpPr>
          <p:cNvPr id="8" name="向右箭號 7"/>
          <p:cNvSpPr/>
          <p:nvPr/>
        </p:nvSpPr>
        <p:spPr>
          <a:xfrm flipV="1">
            <a:off x="961366" y="4838404"/>
            <a:ext cx="355600" cy="416273"/>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160029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15</a:t>
            </a:fld>
            <a:endParaRPr lang="zh-TW" altLang="en-US"/>
          </a:p>
        </p:txBody>
      </p:sp>
      <p:sp>
        <p:nvSpPr>
          <p:cNvPr id="3" name="標題 2"/>
          <p:cNvSpPr>
            <a:spLocks noGrp="1"/>
          </p:cNvSpPr>
          <p:nvPr>
            <p:ph type="title"/>
          </p:nvPr>
        </p:nvSpPr>
        <p:spPr/>
        <p:txBody>
          <a:bodyPr/>
          <a:lstStyle/>
          <a:p>
            <a:r>
              <a:rPr lang="zh-TW" altLang="en-US" dirty="0"/>
              <a:t>大型語言模型與深度學習在語意分析的應用</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472054894"/>
              </p:ext>
            </p:extLst>
          </p:nvPr>
        </p:nvGraphicFramePr>
        <p:xfrm>
          <a:off x="939801" y="2221703"/>
          <a:ext cx="10223500" cy="2407919"/>
        </p:xfrm>
        <a:graphic>
          <a:graphicData uri="http://schemas.openxmlformats.org/drawingml/2006/table">
            <a:tbl>
              <a:tblPr firstRow="1" bandRow="1">
                <a:tableStyleId>{8799B23B-EC83-4686-B30A-512413B5E67A}</a:tableStyleId>
              </a:tblPr>
              <a:tblGrid>
                <a:gridCol w="1982968">
                  <a:extLst>
                    <a:ext uri="{9D8B030D-6E8A-4147-A177-3AD203B41FA5}">
                      <a16:colId xmlns:a16="http://schemas.microsoft.com/office/drawing/2014/main" val="1695137458"/>
                    </a:ext>
                  </a:extLst>
                </a:gridCol>
                <a:gridCol w="2746844">
                  <a:extLst>
                    <a:ext uri="{9D8B030D-6E8A-4147-A177-3AD203B41FA5}">
                      <a16:colId xmlns:a16="http://schemas.microsoft.com/office/drawing/2014/main" val="3245432783"/>
                    </a:ext>
                  </a:extLst>
                </a:gridCol>
                <a:gridCol w="2746844">
                  <a:extLst>
                    <a:ext uri="{9D8B030D-6E8A-4147-A177-3AD203B41FA5}">
                      <a16:colId xmlns:a16="http://schemas.microsoft.com/office/drawing/2014/main" val="1607347378"/>
                    </a:ext>
                  </a:extLst>
                </a:gridCol>
                <a:gridCol w="2746844">
                  <a:extLst>
                    <a:ext uri="{9D8B030D-6E8A-4147-A177-3AD203B41FA5}">
                      <a16:colId xmlns:a16="http://schemas.microsoft.com/office/drawing/2014/main" val="2581695534"/>
                    </a:ext>
                  </a:extLst>
                </a:gridCol>
              </a:tblGrid>
              <a:tr h="370840">
                <a:tc>
                  <a:txBody>
                    <a:bodyPr/>
                    <a:lstStyle/>
                    <a:p>
                      <a:pPr algn="ctr"/>
                      <a:r>
                        <a:rPr lang="zh-TW" altLang="en-US" sz="1600" dirty="0">
                          <a:latin typeface="Arial" panose="020B0604020202020204" pitchFamily="34" charset="0"/>
                          <a:ea typeface="微軟正黑體" panose="020B0604030504040204" pitchFamily="34" charset="-120"/>
                          <a:cs typeface="Arial" panose="020B0604020202020204" pitchFamily="34" charset="0"/>
                        </a:rPr>
                        <a:t>文獻作者</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ctr"/>
                      <a:r>
                        <a:rPr lang="zh-TW" altLang="en-US" sz="1600" dirty="0">
                          <a:latin typeface="Arial" panose="020B0604020202020204" pitchFamily="34" charset="0"/>
                          <a:ea typeface="微軟正黑體" panose="020B0604030504040204" pitchFamily="34" charset="-120"/>
                          <a:cs typeface="Arial" panose="020B0604020202020204" pitchFamily="34" charset="0"/>
                        </a:rPr>
                        <a:t>應用內容</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ctr"/>
                      <a:r>
                        <a:rPr lang="zh-TW" altLang="en-US" sz="1600" dirty="0">
                          <a:latin typeface="Arial" panose="020B0604020202020204" pitchFamily="34" charset="0"/>
                          <a:ea typeface="微軟正黑體" panose="020B0604030504040204" pitchFamily="34" charset="-120"/>
                          <a:cs typeface="Arial" panose="020B0604020202020204" pitchFamily="34" charset="0"/>
                        </a:rPr>
                        <a:t>優點</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ctr"/>
                      <a:r>
                        <a:rPr lang="zh-TW" altLang="en-US" sz="1600" dirty="0">
                          <a:latin typeface="Arial" panose="020B0604020202020204" pitchFamily="34" charset="0"/>
                          <a:ea typeface="微軟正黑體" panose="020B0604030504040204" pitchFamily="34" charset="-120"/>
                          <a:cs typeface="Arial" panose="020B0604020202020204" pitchFamily="34" charset="0"/>
                        </a:rPr>
                        <a:t>缺點</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1362809263"/>
                  </a:ext>
                </a:extLst>
              </a:tr>
              <a:tr h="1195494">
                <a:tc>
                  <a:txBody>
                    <a:bodyPr/>
                    <a:lstStyle/>
                    <a:p>
                      <a:r>
                        <a:rPr lang="en-US" altLang="zh-TW" sz="1600" dirty="0">
                          <a:latin typeface="Arial" panose="020B0604020202020204" pitchFamily="34" charset="0"/>
                          <a:ea typeface="微軟正黑體" panose="020B0604030504040204" pitchFamily="34" charset="-120"/>
                          <a:cs typeface="Arial" panose="020B0604020202020204" pitchFamily="34" charset="0"/>
                        </a:rPr>
                        <a:t>Shaikh </a:t>
                      </a:r>
                      <a:r>
                        <a:rPr lang="zh-TW" altLang="en-US" sz="1600" dirty="0">
                          <a:latin typeface="Arial" panose="020B0604020202020204" pitchFamily="34" charset="0"/>
                          <a:ea typeface="微軟正黑體" panose="020B0604030504040204" pitchFamily="34" charset="-120"/>
                          <a:cs typeface="Arial" panose="020B0604020202020204" pitchFamily="34" charset="0"/>
                        </a:rPr>
                        <a:t>（</a:t>
                      </a:r>
                      <a:r>
                        <a:rPr lang="en-US" altLang="zh-TW" sz="1600" dirty="0">
                          <a:latin typeface="Arial" panose="020B0604020202020204" pitchFamily="34" charset="0"/>
                          <a:ea typeface="微軟正黑體" panose="020B0604030504040204" pitchFamily="34" charset="-120"/>
                          <a:cs typeface="Arial" panose="020B0604020202020204" pitchFamily="34" charset="0"/>
                        </a:rPr>
                        <a:t>2023</a:t>
                      </a:r>
                      <a:r>
                        <a:rPr lang="zh-TW" altLang="en-US" sz="1600" dirty="0">
                          <a:latin typeface="Arial" panose="020B0604020202020204" pitchFamily="34" charset="0"/>
                          <a:ea typeface="微軟正黑體" panose="020B0604030504040204" pitchFamily="34" charset="-120"/>
                          <a:cs typeface="Arial" panose="020B0604020202020204" pitchFamily="34" charset="0"/>
                        </a:rPr>
                        <a:t>）</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探討了 </a:t>
                      </a:r>
                      <a:r>
                        <a:rPr lang="en-US" altLang="zh-TW" sz="1600" dirty="0">
                          <a:latin typeface="Arial" panose="020B0604020202020204" pitchFamily="34" charset="0"/>
                          <a:ea typeface="微軟正黑體" panose="020B0604030504040204" pitchFamily="34" charset="-120"/>
                          <a:cs typeface="Arial" panose="020B0604020202020204" pitchFamily="34" charset="0"/>
                        </a:rPr>
                        <a:t>LLM </a:t>
                      </a:r>
                      <a:r>
                        <a:rPr lang="zh-TW" altLang="en-US" sz="1600" dirty="0">
                          <a:latin typeface="Arial" panose="020B0604020202020204" pitchFamily="34" charset="0"/>
                          <a:ea typeface="微軟正黑體" panose="020B0604030504040204" pitchFamily="34" charset="-120"/>
                          <a:cs typeface="Arial" panose="020B0604020202020204" pitchFamily="34" charset="0"/>
                        </a:rPr>
                        <a:t>在學生反饋語意分析中的應用</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結果顯示 </a:t>
                      </a:r>
                      <a:r>
                        <a:rPr lang="en-US" altLang="zh-TW" sz="1600" dirty="0">
                          <a:latin typeface="Arial" panose="020B0604020202020204" pitchFamily="34" charset="0"/>
                          <a:ea typeface="微軟正黑體" panose="020B0604030504040204" pitchFamily="34" charset="-120"/>
                          <a:cs typeface="Arial" panose="020B0604020202020204" pitchFamily="34" charset="0"/>
                        </a:rPr>
                        <a:t>LLM </a:t>
                      </a:r>
                      <a:r>
                        <a:rPr lang="zh-TW" altLang="en-US" sz="1600" dirty="0">
                          <a:latin typeface="Arial" panose="020B0604020202020204" pitchFamily="34" charset="0"/>
                          <a:ea typeface="微軟正黑體" panose="020B0604030504040204" pitchFamily="34" charset="-120"/>
                          <a:cs typeface="Arial" panose="020B0604020202020204" pitchFamily="34" charset="0"/>
                        </a:rPr>
                        <a:t>有效分類情感，還能生成針對性的反饋建議，提升了教育場景中的實用性。</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Arial" panose="020B0604020202020204" pitchFamily="34" charset="0"/>
                          <a:ea typeface="微軟正黑體" panose="020B0604030504040204" pitchFamily="34" charset="-120"/>
                          <a:cs typeface="Arial" panose="020B0604020202020204" pitchFamily="34" charset="0"/>
                        </a:rPr>
                        <a:t>高計算成本與對標註資料的依賴性，限制了其在資源受限環境中的應用。</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153708413"/>
                  </a:ext>
                </a:extLst>
              </a:tr>
              <a:tr h="841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Arial" panose="020B0604020202020204" pitchFamily="34" charset="0"/>
                          <a:ea typeface="微軟正黑體" panose="020B0604030504040204" pitchFamily="34" charset="-120"/>
                          <a:cs typeface="Arial" panose="020B0604020202020204" pitchFamily="34" charset="0"/>
                        </a:rPr>
                        <a:t>Gupta</a:t>
                      </a:r>
                      <a:r>
                        <a:rPr lang="zh-TW" altLang="en-US" sz="1600" dirty="0">
                          <a:latin typeface="Arial" panose="020B0604020202020204" pitchFamily="34" charset="0"/>
                          <a:ea typeface="微軟正黑體" panose="020B0604030504040204" pitchFamily="34" charset="-120"/>
                          <a:cs typeface="Arial" panose="020B0604020202020204" pitchFamily="34" charset="0"/>
                        </a:rPr>
                        <a:t> （</a:t>
                      </a:r>
                      <a:r>
                        <a:rPr lang="en-US" altLang="zh-TW" sz="1600" dirty="0">
                          <a:latin typeface="Arial" panose="020B0604020202020204" pitchFamily="34" charset="0"/>
                          <a:ea typeface="微軟正黑體" panose="020B0604030504040204" pitchFamily="34" charset="-120"/>
                          <a:cs typeface="Arial" panose="020B0604020202020204" pitchFamily="34" charset="0"/>
                        </a:rPr>
                        <a:t>2024</a:t>
                      </a:r>
                      <a:r>
                        <a:rPr lang="zh-TW" altLang="en-US" sz="1600" dirty="0">
                          <a:latin typeface="Arial" panose="020B0604020202020204" pitchFamily="34" charset="0"/>
                          <a:ea typeface="微軟正黑體" panose="020B0604030504040204" pitchFamily="34" charset="-120"/>
                          <a:cs typeface="Arial" panose="020B0604020202020204" pitchFamily="34" charset="0"/>
                        </a:rPr>
                        <a:t>）</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展示了 </a:t>
                      </a:r>
                      <a:r>
                        <a:rPr lang="en-US" altLang="zh-TW" sz="1600" dirty="0">
                          <a:latin typeface="Arial" panose="020B0604020202020204" pitchFamily="34" charset="0"/>
                          <a:ea typeface="微軟正黑體" panose="020B0604030504040204" pitchFamily="34" charset="-120"/>
                          <a:cs typeface="Arial" panose="020B0604020202020204" pitchFamily="34" charset="0"/>
                        </a:rPr>
                        <a:t>LLM </a:t>
                      </a:r>
                      <a:r>
                        <a:rPr lang="zh-TW" altLang="en-US" sz="1600" dirty="0">
                          <a:latin typeface="Arial" panose="020B0604020202020204" pitchFamily="34" charset="0"/>
                          <a:ea typeface="微軟正黑體" panose="020B0604030504040204" pitchFamily="34" charset="-120"/>
                          <a:cs typeface="Arial" panose="020B0604020202020204" pitchFamily="34" charset="0"/>
                        </a:rPr>
                        <a:t>在社交媒體評論分析中的成功案例</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強調其生成資料的能力緩解資料不平衡問題</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在地化語境的適應性仍需優化。</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1314796645"/>
                  </a:ext>
                </a:extLst>
              </a:tr>
            </a:tbl>
          </a:graphicData>
        </a:graphic>
      </p:graphicFrame>
      <p:sp>
        <p:nvSpPr>
          <p:cNvPr id="6" name="矩形 5"/>
          <p:cNvSpPr/>
          <p:nvPr/>
        </p:nvSpPr>
        <p:spPr>
          <a:xfrm>
            <a:off x="1587500" y="4931511"/>
            <a:ext cx="9575801" cy="646331"/>
          </a:xfrm>
          <a:prstGeom prst="rect">
            <a:avLst/>
          </a:prstGeom>
        </p:spPr>
        <p:txBody>
          <a:bodyPr wrap="square">
            <a:spAutoFit/>
          </a:bodyPr>
          <a:lstStyle/>
          <a:p>
            <a:pPr>
              <a:defRPr/>
            </a:pPr>
            <a:r>
              <a:rPr lang="zh-TW" altLang="en-US" dirty="0"/>
              <a:t>這些研究為本研究提供了重要啟發，特別是在利用 </a:t>
            </a:r>
            <a:r>
              <a:rPr lang="en-US" altLang="zh-TW" dirty="0"/>
              <a:t>LLM </a:t>
            </a:r>
            <a:r>
              <a:rPr lang="zh-TW" altLang="en-US" dirty="0"/>
              <a:t>生成負向與中立露營評論，以及生成 </a:t>
            </a:r>
            <a:r>
              <a:rPr lang="en-US" altLang="zh-TW" dirty="0"/>
              <a:t>ESG </a:t>
            </a:r>
            <a:r>
              <a:rPr lang="zh-TW" altLang="en-US" dirty="0"/>
              <a:t>改善建議的應用上。 </a:t>
            </a:r>
            <a:endParaRPr lang="en-US" dirty="0"/>
          </a:p>
        </p:txBody>
      </p:sp>
      <p:sp>
        <p:nvSpPr>
          <p:cNvPr id="7" name="矩形 6"/>
          <p:cNvSpPr/>
          <p:nvPr/>
        </p:nvSpPr>
        <p:spPr>
          <a:xfrm>
            <a:off x="939801" y="1550482"/>
            <a:ext cx="3692036" cy="369332"/>
          </a:xfrm>
          <a:prstGeom prst="rect">
            <a:avLst/>
          </a:prstGeom>
        </p:spPr>
        <p:txBody>
          <a:bodyPr wrap="none">
            <a:spAutoFit/>
          </a:bodyPr>
          <a:lstStyle/>
          <a:p>
            <a:pPr marL="285750" indent="-285750">
              <a:buFont typeface="Wingdings" panose="05000000000000000000" pitchFamily="2" charset="2"/>
              <a:buChar char="Ø"/>
            </a:pPr>
            <a:r>
              <a:rPr lang="en-US" altLang="zh-TW" dirty="0">
                <a:latin typeface="Arial" panose="020B0604020202020204" pitchFamily="34" charset="0"/>
                <a:cs typeface="Arial" panose="020B0604020202020204" pitchFamily="34" charset="0"/>
              </a:rPr>
              <a:t>LLM</a:t>
            </a:r>
            <a:r>
              <a:rPr lang="zh-TW" altLang="en-US" dirty="0">
                <a:latin typeface="Arial" panose="020B0604020202020204" pitchFamily="34" charset="0"/>
                <a:cs typeface="Arial" panose="020B0604020202020204" pitchFamily="34" charset="0"/>
              </a:rPr>
              <a:t>在特定領域語意分析的應用</a:t>
            </a:r>
            <a:endParaRPr lang="en-US" altLang="zh-TW" dirty="0">
              <a:latin typeface="Arial" panose="020B0604020202020204" pitchFamily="34" charset="0"/>
              <a:cs typeface="Arial" panose="020B0604020202020204" pitchFamily="34" charset="0"/>
            </a:endParaRPr>
          </a:p>
        </p:txBody>
      </p:sp>
      <p:sp>
        <p:nvSpPr>
          <p:cNvPr id="8" name="向右箭號 7"/>
          <p:cNvSpPr/>
          <p:nvPr/>
        </p:nvSpPr>
        <p:spPr>
          <a:xfrm flipV="1">
            <a:off x="986766" y="5046539"/>
            <a:ext cx="355600" cy="416273"/>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233559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0C1D8-591F-35B9-7FF4-D4FE54DC045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4B9DB567-FD81-46F2-4C8B-393B85D31A64}"/>
              </a:ext>
            </a:extLst>
          </p:cNvPr>
          <p:cNvSpPr>
            <a:spLocks noGrp="1"/>
          </p:cNvSpPr>
          <p:nvPr>
            <p:ph type="title"/>
          </p:nvPr>
        </p:nvSpPr>
        <p:spPr/>
        <p:txBody>
          <a:bodyPr>
            <a:normAutofit/>
          </a:bodyPr>
          <a:lstStyle/>
          <a:p>
            <a:r>
              <a:rPr lang="zh-TW" altLang="en-US" b="1" dirty="0"/>
              <a:t>三、研究方法</a:t>
            </a:r>
          </a:p>
        </p:txBody>
      </p:sp>
      <p:sp>
        <p:nvSpPr>
          <p:cNvPr id="4" name="投影片編號版面配置區 3">
            <a:extLst>
              <a:ext uri="{FF2B5EF4-FFF2-40B4-BE49-F238E27FC236}">
                <a16:creationId xmlns:a16="http://schemas.microsoft.com/office/drawing/2014/main" id="{F9A63091-E551-44E1-2789-5439BF5E250B}"/>
              </a:ext>
            </a:extLst>
          </p:cNvPr>
          <p:cNvSpPr>
            <a:spLocks noGrp="1"/>
          </p:cNvSpPr>
          <p:nvPr>
            <p:ph type="sldNum" sz="quarter" idx="12"/>
          </p:nvPr>
        </p:nvSpPr>
        <p:spPr/>
        <p:txBody>
          <a:bodyPr/>
          <a:lstStyle/>
          <a:p>
            <a:fld id="{96869A61-5376-46CE-9DEB-A3621B7A38BD}" type="slidenum">
              <a:rPr lang="zh-TW" altLang="en-US" smtClean="0"/>
              <a:pPr/>
              <a:t>16</a:t>
            </a:fld>
            <a:endParaRPr lang="zh-TW" altLang="en-US"/>
          </a:p>
        </p:txBody>
      </p:sp>
      <p:grpSp>
        <p:nvGrpSpPr>
          <p:cNvPr id="10" name="群組 9">
            <a:extLst>
              <a:ext uri="{FF2B5EF4-FFF2-40B4-BE49-F238E27FC236}">
                <a16:creationId xmlns:a16="http://schemas.microsoft.com/office/drawing/2014/main" id="{986EAE39-D4C3-FFC7-FEE2-93D82639ECCE}"/>
              </a:ext>
            </a:extLst>
          </p:cNvPr>
          <p:cNvGrpSpPr/>
          <p:nvPr/>
        </p:nvGrpSpPr>
        <p:grpSpPr>
          <a:xfrm>
            <a:off x="4623758" y="1848479"/>
            <a:ext cx="6650642" cy="3161041"/>
            <a:chOff x="1164564" y="1711214"/>
            <a:chExt cx="6650642" cy="3161041"/>
          </a:xfrm>
        </p:grpSpPr>
        <p:sp>
          <p:nvSpPr>
            <p:cNvPr id="5" name="矩形 4">
              <a:extLst>
                <a:ext uri="{FF2B5EF4-FFF2-40B4-BE49-F238E27FC236}">
                  <a16:creationId xmlns:a16="http://schemas.microsoft.com/office/drawing/2014/main" id="{E3439612-009B-0D8E-A158-277301AE308F}"/>
                </a:ext>
              </a:extLst>
            </p:cNvPr>
            <p:cNvSpPr/>
            <p:nvPr/>
          </p:nvSpPr>
          <p:spPr>
            <a:xfrm>
              <a:off x="1164564" y="3735746"/>
              <a:ext cx="6650641"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資料平衡</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矩形 5">
              <a:extLst>
                <a:ext uri="{FF2B5EF4-FFF2-40B4-BE49-F238E27FC236}">
                  <a16:creationId xmlns:a16="http://schemas.microsoft.com/office/drawing/2014/main" id="{58EB4C5F-D088-AE68-D9F4-C632FCC621D3}"/>
                </a:ext>
              </a:extLst>
            </p:cNvPr>
            <p:cNvSpPr/>
            <p:nvPr/>
          </p:nvSpPr>
          <p:spPr>
            <a:xfrm>
              <a:off x="1164565" y="1711214"/>
              <a:ext cx="4556965"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研究架構</a:t>
              </a:r>
              <a:endParaRPr lang="en-US" altLang="zh-CN"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36698650-7C18-62E3-F8B2-9E9AEE518878}"/>
                </a:ext>
              </a:extLst>
            </p:cNvPr>
            <p:cNvSpPr/>
            <p:nvPr/>
          </p:nvSpPr>
          <p:spPr>
            <a:xfrm>
              <a:off x="1164566" y="2386058"/>
              <a:ext cx="665064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資料蒐集</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矩形 7">
              <a:extLst>
                <a:ext uri="{FF2B5EF4-FFF2-40B4-BE49-F238E27FC236}">
                  <a16:creationId xmlns:a16="http://schemas.microsoft.com/office/drawing/2014/main" id="{BFC3BF97-00A1-753B-C407-1AE71876B2E2}"/>
                </a:ext>
              </a:extLst>
            </p:cNvPr>
            <p:cNvSpPr/>
            <p:nvPr/>
          </p:nvSpPr>
          <p:spPr>
            <a:xfrm>
              <a:off x="1164565" y="3060902"/>
              <a:ext cx="665064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資料前處理</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9" name="矩形 8">
              <a:extLst>
                <a:ext uri="{FF2B5EF4-FFF2-40B4-BE49-F238E27FC236}">
                  <a16:creationId xmlns:a16="http://schemas.microsoft.com/office/drawing/2014/main" id="{FDFF20C9-D294-386F-0571-494259936006}"/>
                </a:ext>
              </a:extLst>
            </p:cNvPr>
            <p:cNvSpPr/>
            <p:nvPr/>
          </p:nvSpPr>
          <p:spPr>
            <a:xfrm>
              <a:off x="1164564" y="4410590"/>
              <a:ext cx="6650641"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建立研究模型</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401656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a:extLst>
              <a:ext uri="{FF2B5EF4-FFF2-40B4-BE49-F238E27FC236}">
                <a16:creationId xmlns:a16="http://schemas.microsoft.com/office/drawing/2014/main" id="{A631E4D5-69CA-84B6-5B1B-99DF610DEFC5}"/>
              </a:ext>
            </a:extLst>
          </p:cNvPr>
          <p:cNvPicPr>
            <a:picLocks noChangeAspect="1"/>
          </p:cNvPicPr>
          <p:nvPr/>
        </p:nvPicPr>
        <p:blipFill>
          <a:blip r:embed="rId3"/>
          <a:stretch>
            <a:fillRect/>
          </a:stretch>
        </p:blipFill>
        <p:spPr>
          <a:xfrm>
            <a:off x="8742806" y="4718313"/>
            <a:ext cx="3055730" cy="1634151"/>
          </a:xfrm>
          <a:prstGeom prst="rect">
            <a:avLst/>
          </a:prstGeom>
        </p:spPr>
      </p:pic>
      <p:pic>
        <p:nvPicPr>
          <p:cNvPr id="9" name="圖片 8">
            <a:extLst>
              <a:ext uri="{FF2B5EF4-FFF2-40B4-BE49-F238E27FC236}">
                <a16:creationId xmlns:a16="http://schemas.microsoft.com/office/drawing/2014/main" id="{9C97AD93-B482-A3F0-693F-84F05D18A1A9}"/>
              </a:ext>
            </a:extLst>
          </p:cNvPr>
          <p:cNvPicPr>
            <a:picLocks noChangeAspect="1"/>
          </p:cNvPicPr>
          <p:nvPr/>
        </p:nvPicPr>
        <p:blipFill>
          <a:blip r:embed="rId4"/>
          <a:stretch>
            <a:fillRect/>
          </a:stretch>
        </p:blipFill>
        <p:spPr>
          <a:xfrm>
            <a:off x="1319022" y="3500541"/>
            <a:ext cx="2603464" cy="2787648"/>
          </a:xfrm>
          <a:prstGeom prst="rect">
            <a:avLst/>
          </a:prstGeom>
        </p:spPr>
      </p:pic>
      <p:pic>
        <p:nvPicPr>
          <p:cNvPr id="6" name="圖片 5">
            <a:extLst>
              <a:ext uri="{FF2B5EF4-FFF2-40B4-BE49-F238E27FC236}">
                <a16:creationId xmlns:a16="http://schemas.microsoft.com/office/drawing/2014/main" id="{716386B0-C346-5988-C18E-38C738123582}"/>
              </a:ext>
            </a:extLst>
          </p:cNvPr>
          <p:cNvPicPr>
            <a:picLocks noChangeAspect="1"/>
          </p:cNvPicPr>
          <p:nvPr/>
        </p:nvPicPr>
        <p:blipFill>
          <a:blip r:embed="rId5"/>
          <a:stretch>
            <a:fillRect/>
          </a:stretch>
        </p:blipFill>
        <p:spPr>
          <a:xfrm>
            <a:off x="349794" y="1609091"/>
            <a:ext cx="3572692" cy="1684463"/>
          </a:xfrm>
          <a:prstGeom prst="rect">
            <a:avLst/>
          </a:prstGeom>
        </p:spPr>
      </p:pic>
      <p:sp>
        <p:nvSpPr>
          <p:cNvPr id="2" name="投影片編號版面配置區 1"/>
          <p:cNvSpPr>
            <a:spLocks noGrp="1"/>
          </p:cNvSpPr>
          <p:nvPr>
            <p:ph type="sldNum" sz="quarter" idx="12"/>
          </p:nvPr>
        </p:nvSpPr>
        <p:spPr/>
        <p:txBody>
          <a:bodyPr/>
          <a:lstStyle/>
          <a:p>
            <a:fld id="{96869A61-5376-46CE-9DEB-A3621B7A38BD}" type="slidenum">
              <a:rPr lang="zh-TW" altLang="en-US" smtClean="0"/>
              <a:pPr/>
              <a:t>17</a:t>
            </a:fld>
            <a:endParaRPr lang="zh-TW" altLang="en-US"/>
          </a:p>
        </p:txBody>
      </p:sp>
      <p:sp>
        <p:nvSpPr>
          <p:cNvPr id="3" name="標題 2"/>
          <p:cNvSpPr>
            <a:spLocks noGrp="1"/>
          </p:cNvSpPr>
          <p:nvPr>
            <p:ph type="title"/>
          </p:nvPr>
        </p:nvSpPr>
        <p:spPr/>
        <p:txBody>
          <a:bodyPr/>
          <a:lstStyle/>
          <a:p>
            <a:r>
              <a:rPr lang="zh-TW" altLang="en-US" dirty="0"/>
              <a:t>研究架構</a:t>
            </a:r>
            <a:endParaRPr lang="en-US" dirty="0"/>
          </a:p>
        </p:txBody>
      </p:sp>
      <p:sp>
        <p:nvSpPr>
          <p:cNvPr id="5" name="矩形 4"/>
          <p:cNvSpPr/>
          <p:nvPr/>
        </p:nvSpPr>
        <p:spPr>
          <a:xfrm>
            <a:off x="3922486" y="3596691"/>
            <a:ext cx="3913414" cy="2308324"/>
          </a:xfrm>
          <a:prstGeom prst="rect">
            <a:avLst/>
          </a:prstGeom>
        </p:spPr>
        <p:txBody>
          <a:bodyPr wrap="square">
            <a:spAutoFit/>
          </a:bodyPr>
          <a:lstStyle/>
          <a:p>
            <a:pPr>
              <a:defRPr/>
            </a:pPr>
            <a:r>
              <a:rPr lang="zh-TW" altLang="en-US" dirty="0">
                <a:latin typeface="Arial" panose="020B0604020202020204" pitchFamily="34" charset="0"/>
                <a:ea typeface="微軟正黑體" panose="020B0604030504040204" pitchFamily="34" charset="-120"/>
                <a:cs typeface="Arial" panose="020B0604020202020204" pitchFamily="34" charset="0"/>
              </a:rPr>
              <a:t>包含兩項實驗：</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a:defRPr/>
            </a:pPr>
            <a:r>
              <a:rPr lang="zh-TW" altLang="en-US" dirty="0">
                <a:latin typeface="Arial" panose="020B0604020202020204" pitchFamily="34" charset="0"/>
                <a:ea typeface="微軟正黑體" panose="020B0604030504040204" pitchFamily="34" charset="-120"/>
                <a:cs typeface="Arial" panose="020B0604020202020204" pitchFamily="34" charset="0"/>
              </a:rPr>
              <a:t>一、經過前處理但未經平衡的資料集</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a:defRPr/>
            </a:pP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a:defRPr/>
            </a:pPr>
            <a:r>
              <a:rPr lang="zh-TW" altLang="en-US" dirty="0">
                <a:latin typeface="Arial" panose="020B0604020202020204" pitchFamily="34" charset="0"/>
                <a:ea typeface="微軟正黑體" panose="020B0604030504040204" pitchFamily="34" charset="-120"/>
                <a:cs typeface="Arial" panose="020B0604020202020204" pitchFamily="34" charset="0"/>
              </a:rPr>
              <a:t>二、基於相同的前處理資料集，進一步利用四種大型語言模型進行資料增生，以提升資料的平衡性。</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a:defRPr/>
            </a:pPr>
            <a:endParaRPr lang="en-US" dirty="0">
              <a:latin typeface="Arial" panose="020B0604020202020204" pitchFamily="34" charset="0"/>
              <a:ea typeface="微軟正黑體" panose="020B0604030504040204" pitchFamily="34" charset="-120"/>
              <a:cs typeface="Arial" panose="020B0604020202020204" pitchFamily="34" charset="0"/>
            </a:endParaRPr>
          </a:p>
          <a:p>
            <a:pPr>
              <a:defRPr/>
            </a:pPr>
            <a:r>
              <a:rPr lang="zh-TW" altLang="en-US" dirty="0">
                <a:latin typeface="Arial" panose="020B0604020202020204" pitchFamily="34" charset="0"/>
                <a:ea typeface="微軟正黑體" panose="020B0604030504040204" pitchFamily="34" charset="-120"/>
                <a:cs typeface="Arial" panose="020B0604020202020204" pitchFamily="34" charset="0"/>
              </a:rPr>
              <a:t>接著進行模型訓練並評估其準確度。</a:t>
            </a:r>
            <a:endParaRPr lang="en-US" dirty="0">
              <a:latin typeface="Arial" panose="020B0604020202020204" pitchFamily="34" charset="0"/>
              <a:ea typeface="微軟正黑體" panose="020B0604030504040204" pitchFamily="34" charset="-120"/>
              <a:cs typeface="Arial" panose="020B0604020202020204" pitchFamily="34" charset="0"/>
            </a:endParaRPr>
          </a:p>
        </p:txBody>
      </p:sp>
      <p:sp>
        <p:nvSpPr>
          <p:cNvPr id="10" name="矩形 9"/>
          <p:cNvSpPr/>
          <p:nvPr/>
        </p:nvSpPr>
        <p:spPr>
          <a:xfrm>
            <a:off x="8679542" y="1764416"/>
            <a:ext cx="3251200" cy="2985433"/>
          </a:xfrm>
          <a:prstGeom prst="rect">
            <a:avLst/>
          </a:prstGeom>
        </p:spPr>
        <p:txBody>
          <a:bodyPr wrap="square">
            <a:spAutoFit/>
          </a:bodyPr>
          <a:lstStyle/>
          <a:p>
            <a:pPr>
              <a:defRPr/>
            </a:pPr>
            <a:r>
              <a:rPr lang="zh-TW" altLang="en-US" b="1" dirty="0">
                <a:latin typeface="Microsoft JhengHei Light" panose="020B0304030504040204" pitchFamily="34" charset="-120"/>
                <a:ea typeface="Microsoft JhengHei Light" panose="020B0304030504040204" pitchFamily="34" charset="-120"/>
              </a:rPr>
              <a:t>建構結合 </a:t>
            </a:r>
            <a:r>
              <a:rPr lang="en-US" altLang="zh-TW" b="1" dirty="0">
                <a:latin typeface="Microsoft JhengHei Light" panose="020B0304030504040204" pitchFamily="34" charset="-120"/>
                <a:ea typeface="Microsoft JhengHei Light" panose="020B0304030504040204" pitchFamily="34" charset="-120"/>
              </a:rPr>
              <a:t>ESG </a:t>
            </a:r>
            <a:r>
              <a:rPr lang="zh-TW" altLang="en-US" b="1" dirty="0">
                <a:latin typeface="Microsoft JhengHei Light" panose="020B0304030504040204" pitchFamily="34" charset="-120"/>
                <a:ea typeface="Microsoft JhengHei Light" panose="020B0304030504040204" pitchFamily="34" charset="-120"/>
              </a:rPr>
              <a:t>理念的露營評論情緒分析管理系統</a:t>
            </a:r>
            <a:endParaRPr lang="en-US" altLang="zh-TW" dirty="0">
              <a:latin typeface="Microsoft JhengHei Light" panose="020B0304030504040204" pitchFamily="34" charset="-120"/>
              <a:ea typeface="Microsoft JhengHei Light" panose="020B0304030504040204" pitchFamily="34" charset="-120"/>
            </a:endParaRPr>
          </a:p>
          <a:p>
            <a:pPr>
              <a:defRPr/>
            </a:pPr>
            <a:endParaRPr lang="en-US" altLang="zh-TW" sz="800" dirty="0">
              <a:latin typeface="Microsoft JhengHei Light" panose="020B0304030504040204" pitchFamily="34" charset="-120"/>
              <a:ea typeface="Microsoft JhengHei Light" panose="020B0304030504040204" pitchFamily="34" charset="-120"/>
            </a:endParaRPr>
          </a:p>
          <a:p>
            <a:pPr>
              <a:defRPr/>
            </a:pPr>
            <a:r>
              <a:rPr lang="zh-TW" altLang="en-US" sz="1600" dirty="0">
                <a:latin typeface="Microsoft JhengHei Light" panose="020B0304030504040204" pitchFamily="34" charset="-120"/>
                <a:ea typeface="Microsoft JhengHei Light" panose="020B0304030504040204" pitchFamily="34" charset="-120"/>
              </a:rPr>
              <a:t>選取懶人露營實驗二最佳的訓練模型，期望能有效應用於露營市場，幫助露營業者深入了解露營者需求，進而改善服務品質與營地設施，全面提升整體露營體驗。</a:t>
            </a:r>
            <a:endParaRPr lang="en-US" altLang="zh-TW" sz="1600" dirty="0">
              <a:latin typeface="Microsoft JhengHei Light" panose="020B0304030504040204" pitchFamily="34" charset="-120"/>
              <a:ea typeface="Microsoft JhengHei Light" panose="020B0304030504040204" pitchFamily="34" charset="-120"/>
            </a:endParaRPr>
          </a:p>
          <a:p>
            <a:pPr>
              <a:defRPr/>
            </a:pPr>
            <a:r>
              <a:rPr lang="zh-TW" altLang="en-US" sz="1600" dirty="0">
                <a:latin typeface="Microsoft JhengHei Light" panose="020B0304030504040204" pitchFamily="34" charset="-120"/>
                <a:ea typeface="Microsoft JhengHei Light" panose="020B0304030504040204" pitchFamily="34" charset="-120"/>
              </a:rPr>
              <a:t>在追求營運效益的同時，也能落實永續經營的核心精神，實現環境保護與經濟發展的協同效益，達到永續與成長兼顧的目標。</a:t>
            </a:r>
            <a:endParaRPr lang="en-US" sz="1600" dirty="0">
              <a:latin typeface="Microsoft JhengHei Light" panose="020B0304030504040204" pitchFamily="34" charset="-120"/>
              <a:ea typeface="Microsoft JhengHei Light" panose="020B0304030504040204" pitchFamily="34" charset="-120"/>
            </a:endParaRPr>
          </a:p>
        </p:txBody>
      </p:sp>
      <p:sp>
        <p:nvSpPr>
          <p:cNvPr id="11" name="矩形 10"/>
          <p:cNvSpPr/>
          <p:nvPr/>
        </p:nvSpPr>
        <p:spPr>
          <a:xfrm>
            <a:off x="330200" y="1324913"/>
            <a:ext cx="7581900" cy="2044577"/>
          </a:xfrm>
          <a:prstGeom prst="rect">
            <a:avLst/>
          </a:prstGeom>
          <a:noFill/>
          <a:ln w="38100">
            <a:solidFill>
              <a:srgbClr val="B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330200" y="3488512"/>
            <a:ext cx="7581900" cy="2867838"/>
          </a:xfrm>
          <a:prstGeom prst="rect">
            <a:avLst/>
          </a:prstGeom>
          <a:noFill/>
          <a:ln w="38100">
            <a:solidFill>
              <a:srgbClr val="B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向右箭號 12"/>
          <p:cNvSpPr/>
          <p:nvPr/>
        </p:nvSpPr>
        <p:spPr>
          <a:xfrm>
            <a:off x="8015060" y="3647432"/>
            <a:ext cx="355600" cy="234828"/>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微軟正黑體" panose="020B0604030504040204" pitchFamily="34" charset="-120"/>
              <a:ea typeface="微軟正黑體" panose="020B0604030504040204" pitchFamily="34" charset="-120"/>
            </a:endParaRPr>
          </a:p>
        </p:txBody>
      </p:sp>
      <p:sp>
        <p:nvSpPr>
          <p:cNvPr id="14" name="矩形 13"/>
          <p:cNvSpPr/>
          <p:nvPr/>
        </p:nvSpPr>
        <p:spPr>
          <a:xfrm>
            <a:off x="124279" y="1105535"/>
            <a:ext cx="1447800" cy="457294"/>
          </a:xfrm>
          <a:prstGeom prst="rect">
            <a:avLst/>
          </a:prstGeom>
          <a:solidFill>
            <a:srgbClr val="A77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第一階段</a:t>
            </a:r>
            <a:endParaRPr lang="en-US" dirty="0">
              <a:latin typeface="微軟正黑體" panose="020B0604030504040204" pitchFamily="34" charset="-120"/>
              <a:ea typeface="微軟正黑體" panose="020B0604030504040204" pitchFamily="34" charset="-120"/>
            </a:endParaRPr>
          </a:p>
        </p:txBody>
      </p:sp>
      <p:sp>
        <p:nvSpPr>
          <p:cNvPr id="15" name="矩形 14"/>
          <p:cNvSpPr/>
          <p:nvPr/>
        </p:nvSpPr>
        <p:spPr>
          <a:xfrm>
            <a:off x="124279" y="6081618"/>
            <a:ext cx="1447800" cy="457294"/>
          </a:xfrm>
          <a:prstGeom prst="rect">
            <a:avLst/>
          </a:prstGeom>
          <a:solidFill>
            <a:srgbClr val="A77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第二階段</a:t>
            </a:r>
            <a:endParaRPr lang="en-US" dirty="0">
              <a:latin typeface="微軟正黑體" panose="020B0604030504040204" pitchFamily="34" charset="-120"/>
              <a:ea typeface="微軟正黑體" panose="020B0604030504040204" pitchFamily="34" charset="-120"/>
            </a:endParaRPr>
          </a:p>
        </p:txBody>
      </p:sp>
      <p:sp>
        <p:nvSpPr>
          <p:cNvPr id="16" name="矩形 15"/>
          <p:cNvSpPr/>
          <p:nvPr/>
        </p:nvSpPr>
        <p:spPr>
          <a:xfrm>
            <a:off x="3858986" y="1455964"/>
            <a:ext cx="3913414" cy="1815882"/>
          </a:xfrm>
          <a:prstGeom prst="rect">
            <a:avLst/>
          </a:prstGeom>
        </p:spPr>
        <p:txBody>
          <a:bodyPr wrap="square">
            <a:spAutoFit/>
          </a:bodyPr>
          <a:lstStyle/>
          <a:p>
            <a:pPr>
              <a:defRPr/>
            </a:pPr>
            <a:r>
              <a:rPr lang="zh-TW" altLang="en-US" sz="1600" dirty="0">
                <a:latin typeface="Arial" panose="020B0604020202020204" pitchFamily="34" charset="0"/>
                <a:ea typeface="微軟正黑體" panose="020B0604030504040204" pitchFamily="34" charset="-120"/>
                <a:cs typeface="Arial" panose="020B0604020202020204" pitchFamily="34" charset="0"/>
              </a:rPr>
              <a:t>涵蓋</a:t>
            </a:r>
            <a:r>
              <a:rPr lang="zh-TW" altLang="en-US" sz="1600" b="1" dirty="0">
                <a:latin typeface="Arial" panose="020B0604020202020204" pitchFamily="34" charset="0"/>
                <a:ea typeface="微軟正黑體" panose="020B0604030504040204" pitchFamily="34" charset="-120"/>
                <a:cs typeface="Arial" panose="020B0604020202020204" pitchFamily="34" charset="0"/>
              </a:rPr>
              <a:t>資料蒐集和前處理</a:t>
            </a:r>
            <a:r>
              <a:rPr lang="zh-TW" altLang="en-US" sz="1600" dirty="0">
                <a:latin typeface="Arial" panose="020B0604020202020204" pitchFamily="34" charset="0"/>
                <a:ea typeface="微軟正黑體" panose="020B0604030504040204" pitchFamily="34" charset="-120"/>
                <a:cs typeface="Arial" panose="020B0604020202020204" pitchFamily="34" charset="0"/>
              </a:rPr>
              <a:t>工作，透過 </a:t>
            </a:r>
            <a:r>
              <a:rPr lang="en-US" altLang="zh-TW" sz="1600" dirty="0">
                <a:latin typeface="Arial" panose="020B0604020202020204" pitchFamily="34" charset="0"/>
                <a:ea typeface="微軟正黑體" panose="020B0604030504040204" pitchFamily="34" charset="-120"/>
                <a:cs typeface="Arial" panose="020B0604020202020204" pitchFamily="34" charset="0"/>
              </a:rPr>
              <a:t>Google </a:t>
            </a:r>
            <a:r>
              <a:rPr lang="zh-TW" altLang="en-US" sz="1600" dirty="0">
                <a:latin typeface="Arial" panose="020B0604020202020204" pitchFamily="34" charset="0"/>
                <a:ea typeface="微軟正黑體" panose="020B0604030504040204" pitchFamily="34" charset="-120"/>
                <a:cs typeface="Arial" panose="020B0604020202020204" pitchFamily="34" charset="0"/>
              </a:rPr>
              <a:t>評論蒐集 </a:t>
            </a:r>
            <a:r>
              <a:rPr lang="en-US" altLang="zh-TW" sz="1600" dirty="0">
                <a:latin typeface="Arial" panose="020B0604020202020204" pitchFamily="34" charset="0"/>
                <a:ea typeface="微軟正黑體" panose="020B0604030504040204" pitchFamily="34" charset="-120"/>
                <a:cs typeface="Arial" panose="020B0604020202020204" pitchFamily="34" charset="0"/>
              </a:rPr>
              <a:t>2018 </a:t>
            </a:r>
            <a:r>
              <a:rPr lang="zh-TW" altLang="en-US" sz="1600" dirty="0">
                <a:latin typeface="Arial" panose="020B0604020202020204" pitchFamily="34" charset="0"/>
                <a:ea typeface="微軟正黑體" panose="020B0604030504040204" pitchFamily="34" charset="-120"/>
                <a:cs typeface="Arial" panose="020B0604020202020204" pitchFamily="34" charset="0"/>
              </a:rPr>
              <a:t>年至 </a:t>
            </a:r>
            <a:r>
              <a:rPr lang="en-US" altLang="zh-TW" sz="1600" dirty="0">
                <a:latin typeface="Arial" panose="020B0604020202020204" pitchFamily="34" charset="0"/>
                <a:ea typeface="微軟正黑體" panose="020B0604030504040204" pitchFamily="34" charset="-120"/>
                <a:cs typeface="Arial" panose="020B0604020202020204" pitchFamily="34" charset="0"/>
              </a:rPr>
              <a:t>2024 </a:t>
            </a:r>
            <a:r>
              <a:rPr lang="zh-TW" altLang="en-US" sz="1600" dirty="0">
                <a:latin typeface="Arial" panose="020B0604020202020204" pitchFamily="34" charset="0"/>
                <a:ea typeface="微軟正黑體" panose="020B0604030504040204" pitchFamily="34" charset="-120"/>
                <a:cs typeface="Arial" panose="020B0604020202020204" pitchFamily="34" charset="0"/>
              </a:rPr>
              <a:t>年 </a:t>
            </a:r>
            <a:r>
              <a:rPr lang="en-US" altLang="zh-TW" sz="1600" dirty="0">
                <a:latin typeface="Arial" panose="020B0604020202020204" pitchFamily="34" charset="0"/>
                <a:ea typeface="微軟正黑體" panose="020B0604030504040204" pitchFamily="34" charset="-120"/>
                <a:cs typeface="Arial" panose="020B0604020202020204" pitchFamily="34" charset="0"/>
              </a:rPr>
              <a:t>3 </a:t>
            </a:r>
            <a:r>
              <a:rPr lang="zh-TW" altLang="en-US" sz="1600" dirty="0">
                <a:latin typeface="Arial" panose="020B0604020202020204" pitchFamily="34" charset="0"/>
                <a:ea typeface="微軟正黑體" panose="020B0604030504040204" pitchFamily="34" charset="-120"/>
                <a:cs typeface="Arial" panose="020B0604020202020204" pitchFamily="34" charset="0"/>
              </a:rPr>
              <a:t>月關於傳統露營與懶人露營的相關評論，接著進行資料清理與前處理，以確保資料的品質與一致性，並依照 </a:t>
            </a:r>
            <a:r>
              <a:rPr lang="en-US" altLang="zh-TW" sz="1600" dirty="0">
                <a:latin typeface="Arial" panose="020B0604020202020204" pitchFamily="34" charset="0"/>
                <a:ea typeface="微軟正黑體" panose="020B0604030504040204" pitchFamily="34" charset="-120"/>
                <a:cs typeface="Arial" panose="020B0604020202020204" pitchFamily="34" charset="0"/>
              </a:rPr>
              <a:t>80%</a:t>
            </a:r>
            <a:r>
              <a:rPr lang="zh-TW" altLang="en-US" sz="1600" dirty="0">
                <a:latin typeface="Arial" panose="020B0604020202020204" pitchFamily="34" charset="0"/>
                <a:ea typeface="微軟正黑體" panose="020B0604030504040204" pitchFamily="34" charset="-120"/>
                <a:cs typeface="Arial" panose="020B0604020202020204" pitchFamily="34" charset="0"/>
              </a:rPr>
              <a:t>、</a:t>
            </a:r>
            <a:r>
              <a:rPr lang="en-US" altLang="zh-TW" sz="1600" dirty="0">
                <a:latin typeface="Arial" panose="020B0604020202020204" pitchFamily="34" charset="0"/>
                <a:ea typeface="微軟正黑體" panose="020B0604030504040204" pitchFamily="34" charset="-120"/>
                <a:cs typeface="Arial" panose="020B0604020202020204" pitchFamily="34" charset="0"/>
              </a:rPr>
              <a:t>10%</a:t>
            </a:r>
            <a:r>
              <a:rPr lang="zh-TW" altLang="en-US" sz="1600" dirty="0">
                <a:latin typeface="Arial" panose="020B0604020202020204" pitchFamily="34" charset="0"/>
                <a:ea typeface="微軟正黑體" panose="020B0604030504040204" pitchFamily="34" charset="-120"/>
                <a:cs typeface="Arial" panose="020B0604020202020204" pitchFamily="34" charset="0"/>
              </a:rPr>
              <a:t>、</a:t>
            </a:r>
            <a:r>
              <a:rPr lang="en-US" altLang="zh-TW" sz="1600" dirty="0">
                <a:latin typeface="Arial" panose="020B0604020202020204" pitchFamily="34" charset="0"/>
                <a:ea typeface="微軟正黑體" panose="020B0604030504040204" pitchFamily="34" charset="-120"/>
                <a:cs typeface="Arial" panose="020B0604020202020204" pitchFamily="34" charset="0"/>
              </a:rPr>
              <a:t>10% </a:t>
            </a:r>
            <a:r>
              <a:rPr lang="zh-TW" altLang="en-US" sz="1600" dirty="0">
                <a:latin typeface="Arial" panose="020B0604020202020204" pitchFamily="34" charset="0"/>
                <a:ea typeface="微軟正黑體" panose="020B0604030504040204" pitchFamily="34" charset="-120"/>
                <a:cs typeface="Arial" panose="020B0604020202020204" pitchFamily="34" charset="0"/>
              </a:rPr>
              <a:t>的比例分為訓練集、測試集與驗證集，進而為第二階段的實驗做好準備。</a:t>
            </a:r>
            <a:endParaRPr lang="en-US" sz="1600" dirty="0">
              <a:latin typeface="Arial" panose="020B0604020202020204" pitchFamily="34" charset="0"/>
              <a:ea typeface="微軟正黑體" panose="020B0604030504040204" pitchFamily="34" charset="-120"/>
              <a:cs typeface="Arial" panose="020B0604020202020204" pitchFamily="34" charset="0"/>
            </a:endParaRPr>
          </a:p>
        </p:txBody>
      </p:sp>
      <p:sp>
        <p:nvSpPr>
          <p:cNvPr id="18" name="矩形 17"/>
          <p:cNvSpPr/>
          <p:nvPr/>
        </p:nvSpPr>
        <p:spPr>
          <a:xfrm>
            <a:off x="8473621" y="1324913"/>
            <a:ext cx="3594100" cy="5031437"/>
          </a:xfrm>
          <a:prstGeom prst="rect">
            <a:avLst/>
          </a:prstGeom>
          <a:noFill/>
          <a:ln w="38100">
            <a:solidFill>
              <a:srgbClr val="B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p:cNvSpPr/>
          <p:nvPr/>
        </p:nvSpPr>
        <p:spPr>
          <a:xfrm>
            <a:off x="8192860" y="1129237"/>
            <a:ext cx="1447800" cy="457294"/>
          </a:xfrm>
          <a:prstGeom prst="rect">
            <a:avLst/>
          </a:prstGeom>
          <a:solidFill>
            <a:srgbClr val="A77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微軟正黑體" panose="020B0604030504040204" pitchFamily="34" charset="-120"/>
                <a:ea typeface="微軟正黑體" panose="020B0604030504040204" pitchFamily="34" charset="-120"/>
              </a:rPr>
              <a:t>第三階段</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5881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18</a:t>
            </a:fld>
            <a:endParaRPr lang="zh-TW" altLang="en-US"/>
          </a:p>
        </p:txBody>
      </p:sp>
      <p:sp>
        <p:nvSpPr>
          <p:cNvPr id="3" name="標題 2"/>
          <p:cNvSpPr>
            <a:spLocks noGrp="1"/>
          </p:cNvSpPr>
          <p:nvPr>
            <p:ph type="title"/>
          </p:nvPr>
        </p:nvSpPr>
        <p:spPr/>
        <p:txBody>
          <a:bodyPr/>
          <a:lstStyle/>
          <a:p>
            <a:r>
              <a:rPr lang="zh-TW" altLang="en-US" dirty="0"/>
              <a:t>資料蒐集</a:t>
            </a:r>
            <a:endParaRPr lang="en-US" dirty="0"/>
          </a:p>
        </p:txBody>
      </p:sp>
      <p:sp>
        <p:nvSpPr>
          <p:cNvPr id="6" name="矩形 5"/>
          <p:cNvSpPr/>
          <p:nvPr/>
        </p:nvSpPr>
        <p:spPr>
          <a:xfrm>
            <a:off x="1054137" y="1480236"/>
            <a:ext cx="10083726" cy="646331"/>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本研究的資料來源為 </a:t>
            </a:r>
            <a:r>
              <a:rPr lang="en-US" altLang="zh-TW" dirty="0">
                <a:latin typeface="Arial" panose="020B0604020202020204" pitchFamily="34" charset="0"/>
                <a:ea typeface="微軟正黑體" panose="020B0604030504040204" pitchFamily="34" charset="-120"/>
                <a:cs typeface="Arial" panose="020B0604020202020204" pitchFamily="34" charset="0"/>
              </a:rPr>
              <a:t>Google Maps </a:t>
            </a:r>
            <a:r>
              <a:rPr lang="zh-TW" altLang="en-US" dirty="0">
                <a:latin typeface="Arial" panose="020B0604020202020204" pitchFamily="34" charset="0"/>
                <a:ea typeface="微軟正黑體" panose="020B0604030504040204" pitchFamily="34" charset="-120"/>
                <a:cs typeface="Arial" panose="020B0604020202020204" pitchFamily="34" charset="0"/>
              </a:rPr>
              <a:t>上傳統露營與懶人露營的評論，使用 </a:t>
            </a:r>
            <a:r>
              <a:rPr lang="en-US" altLang="zh-TW" dirty="0">
                <a:latin typeface="Arial" panose="020B0604020202020204" pitchFamily="34" charset="0"/>
                <a:ea typeface="微軟正黑體" panose="020B0604030504040204" pitchFamily="34" charset="-120"/>
                <a:cs typeface="Arial" panose="020B0604020202020204" pitchFamily="34" charset="0"/>
              </a:rPr>
              <a:t>Python </a:t>
            </a:r>
            <a:r>
              <a:rPr lang="zh-TW" altLang="en-US" dirty="0">
                <a:latin typeface="Arial" panose="020B0604020202020204" pitchFamily="34" charset="0"/>
                <a:ea typeface="微軟正黑體" panose="020B0604030504040204" pitchFamily="34" charset="-120"/>
                <a:cs typeface="Arial" panose="020B0604020202020204" pitchFamily="34" charset="0"/>
              </a:rPr>
              <a:t>的套件 </a:t>
            </a:r>
            <a:r>
              <a:rPr lang="en-US" altLang="zh-TW" dirty="0">
                <a:latin typeface="Arial" panose="020B0604020202020204" pitchFamily="34" charset="0"/>
                <a:ea typeface="微軟正黑體" panose="020B0604030504040204" pitchFamily="34" charset="-120"/>
                <a:cs typeface="Arial" panose="020B0604020202020204" pitchFamily="34" charset="0"/>
              </a:rPr>
              <a:t>Selenium </a:t>
            </a:r>
            <a:r>
              <a:rPr lang="zh-TW" altLang="en-US" dirty="0">
                <a:latin typeface="Arial" panose="020B0604020202020204" pitchFamily="34" charset="0"/>
                <a:ea typeface="微軟正黑體" panose="020B0604030504040204" pitchFamily="34" charset="-120"/>
                <a:cs typeface="Arial" panose="020B0604020202020204" pitchFamily="34" charset="0"/>
              </a:rPr>
              <a:t>爬取，資料內容包含評論內容、評論星等以及當下爬取資料時所估算評論發布時間，如下圖。 </a:t>
            </a:r>
            <a:endParaRPr lang="en-US" dirty="0">
              <a:latin typeface="Arial" panose="020B0604020202020204" pitchFamily="34" charset="0"/>
              <a:ea typeface="微軟正黑體" panose="020B0604030504040204" pitchFamily="34" charset="-120"/>
              <a:cs typeface="Arial" panose="020B0604020202020204" pitchFamily="34" charset="0"/>
            </a:endParaRPr>
          </a:p>
        </p:txBody>
      </p:sp>
      <p:pic>
        <p:nvPicPr>
          <p:cNvPr id="7" name="圖片 6"/>
          <p:cNvPicPr/>
          <p:nvPr/>
        </p:nvPicPr>
        <p:blipFill>
          <a:blip r:embed="rId3">
            <a:extLst>
              <a:ext uri="{28A0092B-C50C-407E-A947-70E740481C1C}">
                <a14:useLocalDpi xmlns:a14="http://schemas.microsoft.com/office/drawing/2010/main" val="0"/>
              </a:ext>
            </a:extLst>
          </a:blip>
          <a:stretch>
            <a:fillRect/>
          </a:stretch>
        </p:blipFill>
        <p:spPr>
          <a:xfrm>
            <a:off x="5063428" y="2429256"/>
            <a:ext cx="2065144" cy="3787552"/>
          </a:xfrm>
          <a:prstGeom prst="rect">
            <a:avLst/>
          </a:prstGeom>
        </p:spPr>
      </p:pic>
    </p:spTree>
    <p:extLst>
      <p:ext uri="{BB962C8B-B14F-4D97-AF65-F5344CB8AC3E}">
        <p14:creationId xmlns:p14="http://schemas.microsoft.com/office/powerpoint/2010/main" val="9577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19</a:t>
            </a:fld>
            <a:endParaRPr lang="zh-TW" altLang="en-US"/>
          </a:p>
        </p:txBody>
      </p:sp>
      <p:sp>
        <p:nvSpPr>
          <p:cNvPr id="3" name="標題 2"/>
          <p:cNvSpPr>
            <a:spLocks noGrp="1"/>
          </p:cNvSpPr>
          <p:nvPr>
            <p:ph type="title"/>
          </p:nvPr>
        </p:nvSpPr>
        <p:spPr/>
        <p:txBody>
          <a:bodyPr/>
          <a:lstStyle/>
          <a:p>
            <a:r>
              <a:rPr lang="zh-TW" altLang="en-US" dirty="0"/>
              <a:t>資料前處理 </a:t>
            </a:r>
            <a:endParaRPr lang="en-US" dirty="0"/>
          </a:p>
        </p:txBody>
      </p:sp>
      <p:grpSp>
        <p:nvGrpSpPr>
          <p:cNvPr id="28" name="群組 27"/>
          <p:cNvGrpSpPr/>
          <p:nvPr/>
        </p:nvGrpSpPr>
        <p:grpSpPr>
          <a:xfrm>
            <a:off x="274928" y="2302752"/>
            <a:ext cx="11642145" cy="2840748"/>
            <a:chOff x="403658" y="1375655"/>
            <a:chExt cx="11642145" cy="2840748"/>
          </a:xfrm>
        </p:grpSpPr>
        <p:sp>
          <p:nvSpPr>
            <p:cNvPr id="25" name="圓角矩形 24"/>
            <p:cNvSpPr/>
            <p:nvPr/>
          </p:nvSpPr>
          <p:spPr>
            <a:xfrm>
              <a:off x="5415251" y="1858501"/>
              <a:ext cx="1770784" cy="2357902"/>
            </a:xfrm>
            <a:prstGeom prst="roundRect">
              <a:avLst/>
            </a:prstGeom>
            <a:noFill/>
            <a:ln>
              <a:solidFill>
                <a:srgbClr val="C4AD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600"/>
                </a:spcBef>
                <a:buFont typeface="Arial" panose="020B0604020202020204" pitchFamily="34" charset="0"/>
                <a:buChar char="•"/>
              </a:pPr>
              <a:endPar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Bef>
                  <a:spcPts val="600"/>
                </a:spcBef>
                <a:buFont typeface="Arial" panose="020B0604020202020204" pitchFamily="34" charset="0"/>
                <a:buChar char="•"/>
              </a:pP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使用 </a:t>
              </a:r>
              <a:r>
                <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Python </a:t>
              </a: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套件 </a:t>
              </a:r>
              <a:r>
                <a:rPr lang="en-US" altLang="zh-TW" sz="1200" dirty="0" err="1">
                  <a:solidFill>
                    <a:schemeClr val="tx1"/>
                  </a:solidFill>
                  <a:latin typeface="Arial" panose="020B0604020202020204" pitchFamily="34" charset="0"/>
                  <a:ea typeface="微軟正黑體" panose="020B0604030504040204" pitchFamily="34" charset="-120"/>
                  <a:cs typeface="Arial" panose="020B0604020202020204" pitchFamily="34" charset="0"/>
                </a:rPr>
                <a:t>jieba</a:t>
              </a:r>
              <a:r>
                <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 </a:t>
              </a: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對評論進行斷詞，並去除常見但無實質意義的停用詞，以提升文本的資訊密度。 </a:t>
              </a:r>
            </a:p>
          </p:txBody>
        </p:sp>
        <p:sp>
          <p:nvSpPr>
            <p:cNvPr id="26" name="圓角矩形 25"/>
            <p:cNvSpPr/>
            <p:nvPr/>
          </p:nvSpPr>
          <p:spPr>
            <a:xfrm>
              <a:off x="7845135" y="1858500"/>
              <a:ext cx="1770784" cy="2357902"/>
            </a:xfrm>
            <a:prstGeom prst="roundRect">
              <a:avLst/>
            </a:prstGeom>
            <a:noFill/>
            <a:ln>
              <a:solidFill>
                <a:srgbClr val="C4AD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600"/>
                </a:spcBef>
                <a:buFont typeface="Arial" panose="020B0604020202020204" pitchFamily="34" charset="0"/>
                <a:buChar char="•"/>
              </a:pPr>
              <a:endPar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Bef>
                  <a:spcPts val="600"/>
                </a:spcBef>
                <a:buFont typeface="Arial" panose="020B0604020202020204" pitchFamily="34" charset="0"/>
                <a:buChar char="•"/>
              </a:pP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根據評論的星等進行分類，</a:t>
              </a:r>
              <a:r>
                <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1 </a:t>
              </a: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星、</a:t>
              </a:r>
              <a:r>
                <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2 </a:t>
              </a: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星評論歸類為負向；</a:t>
              </a:r>
              <a:r>
                <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3 </a:t>
              </a: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星評論歸類為中立；</a:t>
              </a:r>
              <a:r>
                <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4 </a:t>
              </a: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星與 </a:t>
              </a:r>
              <a:r>
                <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5 </a:t>
              </a: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星則歸類為正向。 </a:t>
              </a:r>
              <a:endParaRPr lang="en-US" sz="1200" dirty="0">
                <a:solidFill>
                  <a:schemeClr val="tx1"/>
                </a:solidFill>
              </a:endParaRPr>
            </a:p>
          </p:txBody>
        </p:sp>
        <p:sp>
          <p:nvSpPr>
            <p:cNvPr id="27" name="圓角矩形 26"/>
            <p:cNvSpPr/>
            <p:nvPr/>
          </p:nvSpPr>
          <p:spPr>
            <a:xfrm>
              <a:off x="10275019" y="1858499"/>
              <a:ext cx="1770784" cy="2357902"/>
            </a:xfrm>
            <a:prstGeom prst="roundRect">
              <a:avLst/>
            </a:prstGeom>
            <a:noFill/>
            <a:ln>
              <a:solidFill>
                <a:srgbClr val="C4AD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600"/>
                </a:spcBef>
                <a:buFont typeface="Arial" panose="020B0604020202020204" pitchFamily="34" charset="0"/>
                <a:buChar char="•"/>
              </a:pPr>
              <a:endParaRPr lang="en-US" altLang="zh-TW" sz="120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Bef>
                  <a:spcPts val="600"/>
                </a:spcBef>
                <a:buFont typeface="Arial" panose="020B0604020202020204" pitchFamily="34" charset="0"/>
                <a:buChar char="•"/>
              </a:pPr>
              <a:r>
                <a:rPr lang="zh-TW" altLang="en-US" sz="1200">
                  <a:solidFill>
                    <a:schemeClr val="tx1"/>
                  </a:solidFill>
                  <a:latin typeface="Arial" panose="020B0604020202020204" pitchFamily="34" charset="0"/>
                  <a:ea typeface="微軟正黑體" panose="020B0604030504040204" pitchFamily="34" charset="-120"/>
                  <a:cs typeface="Arial" panose="020B0604020202020204" pitchFamily="34" charset="0"/>
                </a:rPr>
                <a:t>切割訓練資料集是為了後續模型訓練使用，切割為訓練集、測試集和驗證集。</a:t>
              </a:r>
              <a:endParaRPr lang="en-US" altLang="zh-TW" sz="120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Bef>
                  <a:spcPts val="600"/>
                </a:spcBef>
                <a:buFont typeface="Arial" panose="020B0604020202020204" pitchFamily="34" charset="0"/>
                <a:buChar char="•"/>
              </a:pPr>
              <a:r>
                <a:rPr lang="zh-TW" altLang="en-US" sz="1200">
                  <a:solidFill>
                    <a:schemeClr val="tx1"/>
                  </a:solidFill>
                  <a:latin typeface="Arial" panose="020B0604020202020204" pitchFamily="34" charset="0"/>
                  <a:ea typeface="微軟正黑體" panose="020B0604030504040204" pitchFamily="34" charset="-120"/>
                  <a:cs typeface="Arial" panose="020B0604020202020204" pitchFamily="34" charset="0"/>
                </a:rPr>
                <a:t>本研究將資料集切割為訓練集 </a:t>
              </a:r>
              <a:r>
                <a:rPr lang="en-US" altLang="zh-TW" sz="1200">
                  <a:solidFill>
                    <a:schemeClr val="tx1"/>
                  </a:solidFill>
                  <a:latin typeface="Arial" panose="020B0604020202020204" pitchFamily="34" charset="0"/>
                  <a:ea typeface="微軟正黑體" panose="020B0604030504040204" pitchFamily="34" charset="-120"/>
                  <a:cs typeface="Arial" panose="020B0604020202020204" pitchFamily="34" charset="0"/>
                </a:rPr>
                <a:t>80%</a:t>
              </a:r>
              <a:r>
                <a:rPr lang="zh-TW" altLang="en-US" sz="1200">
                  <a:solidFill>
                    <a:schemeClr val="tx1"/>
                  </a:solidFill>
                  <a:latin typeface="Arial" panose="020B0604020202020204" pitchFamily="34" charset="0"/>
                  <a:ea typeface="微軟正黑體" panose="020B0604030504040204" pitchFamily="34" charset="-120"/>
                  <a:cs typeface="Arial" panose="020B0604020202020204" pitchFamily="34" charset="0"/>
                </a:rPr>
                <a:t>、驗證集 </a:t>
              </a:r>
              <a:r>
                <a:rPr lang="en-US" altLang="zh-TW" sz="1200">
                  <a:solidFill>
                    <a:schemeClr val="tx1"/>
                  </a:solidFill>
                  <a:latin typeface="Arial" panose="020B0604020202020204" pitchFamily="34" charset="0"/>
                  <a:ea typeface="微軟正黑體" panose="020B0604030504040204" pitchFamily="34" charset="-120"/>
                  <a:cs typeface="Arial" panose="020B0604020202020204" pitchFamily="34" charset="0"/>
                </a:rPr>
                <a:t>10%</a:t>
              </a:r>
              <a:r>
                <a:rPr lang="zh-TW" altLang="en-US" sz="1200">
                  <a:solidFill>
                    <a:schemeClr val="tx1"/>
                  </a:solidFill>
                  <a:latin typeface="Arial" panose="020B0604020202020204" pitchFamily="34" charset="0"/>
                  <a:ea typeface="微軟正黑體" panose="020B0604030504040204" pitchFamily="34" charset="-120"/>
                  <a:cs typeface="Arial" panose="020B0604020202020204" pitchFamily="34" charset="0"/>
                </a:rPr>
                <a:t>、測試集 </a:t>
              </a:r>
              <a:r>
                <a:rPr lang="en-US" altLang="zh-TW" sz="1200">
                  <a:solidFill>
                    <a:schemeClr val="tx1"/>
                  </a:solidFill>
                  <a:latin typeface="Arial" panose="020B0604020202020204" pitchFamily="34" charset="0"/>
                  <a:ea typeface="微軟正黑體" panose="020B0604030504040204" pitchFamily="34" charset="-120"/>
                  <a:cs typeface="Arial" panose="020B0604020202020204" pitchFamily="34" charset="0"/>
                </a:rPr>
                <a:t>10%</a:t>
              </a:r>
              <a:r>
                <a:rPr lang="zh-TW" altLang="en-US" sz="1200">
                  <a:solidFill>
                    <a:schemeClr val="tx1"/>
                  </a:solidFill>
                  <a:latin typeface="Arial" panose="020B0604020202020204" pitchFamily="34" charset="0"/>
                  <a:ea typeface="微軟正黑體" panose="020B0604030504040204" pitchFamily="34" charset="-120"/>
                  <a:cs typeface="Arial" panose="020B0604020202020204" pitchFamily="34" charset="0"/>
                </a:rPr>
                <a:t>。 </a:t>
              </a:r>
            </a:p>
            <a:p>
              <a:pPr marL="285750" indent="-285750">
                <a:spcBef>
                  <a:spcPts val="600"/>
                </a:spcBef>
                <a:buFont typeface="Arial" panose="020B0604020202020204" pitchFamily="34" charset="0"/>
                <a:buChar char="•"/>
              </a:pPr>
              <a:endParaRPr lang="en-US" sz="1200">
                <a:solidFill>
                  <a:schemeClr val="tx1"/>
                </a:solidFill>
              </a:endParaRPr>
            </a:p>
          </p:txBody>
        </p:sp>
        <p:sp>
          <p:nvSpPr>
            <p:cNvPr id="24" name="圓角矩形 23"/>
            <p:cNvSpPr/>
            <p:nvPr/>
          </p:nvSpPr>
          <p:spPr>
            <a:xfrm>
              <a:off x="2984934" y="1858500"/>
              <a:ext cx="1770784" cy="2357901"/>
            </a:xfrm>
            <a:prstGeom prst="roundRect">
              <a:avLst/>
            </a:prstGeom>
            <a:noFill/>
            <a:ln>
              <a:solidFill>
                <a:srgbClr val="C4AD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600"/>
                </a:spcBef>
                <a:buFont typeface="Arial" panose="020B0604020202020204" pitchFamily="34" charset="0"/>
                <a:buChar char="•"/>
              </a:pPr>
              <a:endParaRPr lang="en-US" altLang="zh-TW" sz="1200"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a:p>
              <a:pPr marL="285750" indent="-285750">
                <a:spcBef>
                  <a:spcPts val="600"/>
                </a:spcBef>
                <a:buFont typeface="Arial" panose="020B0604020202020204" pitchFamily="34" charset="0"/>
                <a:buChar char="•"/>
              </a:pPr>
              <a:r>
                <a:rPr lang="zh-TW" altLang="en-US" sz="1200" dirty="0">
                  <a:solidFill>
                    <a:schemeClr val="tx1"/>
                  </a:solidFill>
                  <a:latin typeface="Arial" panose="020B0604020202020204" pitchFamily="34" charset="0"/>
                  <a:ea typeface="微軟正黑體" panose="020B0604030504040204" pitchFamily="34" charset="-120"/>
                  <a:cs typeface="Arial" panose="020B0604020202020204" pitchFamily="34" charset="0"/>
                </a:rPr>
                <a:t>為了確保評論的真實性，本研究刪除了出現「打卡送」、 「評論送」、 「五星 好評」等相關字眼的評論，以避免受此類行銷手段影響。 </a:t>
              </a:r>
              <a:endParaRPr lang="en-US" sz="1200" dirty="0">
                <a:solidFill>
                  <a:schemeClr val="tx1"/>
                </a:solidFill>
              </a:endParaRPr>
            </a:p>
          </p:txBody>
        </p:sp>
        <p:sp>
          <p:nvSpPr>
            <p:cNvPr id="7" name="圓角矩形 6"/>
            <p:cNvSpPr/>
            <p:nvPr/>
          </p:nvSpPr>
          <p:spPr>
            <a:xfrm>
              <a:off x="552163" y="1858501"/>
              <a:ext cx="1770784" cy="2357902"/>
            </a:xfrm>
            <a:prstGeom prst="roundRect">
              <a:avLst/>
            </a:prstGeom>
            <a:noFill/>
            <a:ln>
              <a:solidFill>
                <a:srgbClr val="C4AD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600"/>
                </a:spcBef>
                <a:buFont typeface="Arial" panose="020B0604020202020204" pitchFamily="34" charset="0"/>
                <a:buChar char="•"/>
              </a:pPr>
              <a:endParaRPr lang="en-US" altLang="zh-TW" sz="1200" dirty="0">
                <a:solidFill>
                  <a:schemeClr val="tx1"/>
                </a:solidFill>
                <a:latin typeface="Microsoft JhengHei Light" panose="020B0304030504040204" pitchFamily="34" charset="-120"/>
                <a:ea typeface="Microsoft JhengHei Light" panose="020B0304030504040204" pitchFamily="34" charset="-120"/>
                <a:cs typeface="Arial" panose="020B0604020202020204" pitchFamily="34" charset="0"/>
              </a:endParaRPr>
            </a:p>
            <a:p>
              <a:pPr marL="285750" indent="-285750">
                <a:spcBef>
                  <a:spcPts val="600"/>
                </a:spcBef>
                <a:buFont typeface="Arial" panose="020B0604020202020204" pitchFamily="34" charset="0"/>
                <a:buChar char="•"/>
              </a:pPr>
              <a:r>
                <a:rPr lang="zh-TW" altLang="en-US" sz="1200" dirty="0">
                  <a:solidFill>
                    <a:schemeClr val="tx1"/>
                  </a:solidFill>
                  <a:latin typeface="Microsoft JhengHei Light" panose="020B0304030504040204" pitchFamily="34" charset="-120"/>
                  <a:ea typeface="Microsoft JhengHei Light" panose="020B0304030504040204" pitchFamily="34" charset="-120"/>
                  <a:cs typeface="Arial" panose="020B0604020202020204" pitchFamily="34" charset="0"/>
                </a:rPr>
                <a:t>本研究主要關注中文評論，因此首先移除所有非中文評論。</a:t>
              </a:r>
              <a:endParaRPr lang="en-US" altLang="zh-TW" sz="1200" dirty="0">
                <a:solidFill>
                  <a:schemeClr val="tx1"/>
                </a:solidFill>
                <a:latin typeface="Microsoft JhengHei Light" panose="020B0304030504040204" pitchFamily="34" charset="-120"/>
                <a:ea typeface="Microsoft JhengHei Light" panose="020B0304030504040204" pitchFamily="34" charset="-120"/>
                <a:cs typeface="Arial" panose="020B0604020202020204" pitchFamily="34" charset="0"/>
              </a:endParaRPr>
            </a:p>
            <a:p>
              <a:pPr marL="285750" indent="-285750">
                <a:spcBef>
                  <a:spcPts val="600"/>
                </a:spcBef>
                <a:buFont typeface="Arial" panose="020B0604020202020204" pitchFamily="34" charset="0"/>
                <a:buChar char="•"/>
              </a:pPr>
              <a:r>
                <a:rPr lang="zh-TW" altLang="en-US" sz="1200" dirty="0">
                  <a:solidFill>
                    <a:schemeClr val="tx1"/>
                  </a:solidFill>
                  <a:latin typeface="Microsoft JhengHei Light" panose="020B0304030504040204" pitchFamily="34" charset="-120"/>
                  <a:ea typeface="Microsoft JhengHei Light" panose="020B0304030504040204" pitchFamily="34" charset="-120"/>
                </a:rPr>
                <a:t>刪除字數超過 </a:t>
              </a:r>
              <a:r>
                <a:rPr lang="en-US" altLang="zh-TW" sz="1200" dirty="0">
                  <a:solidFill>
                    <a:schemeClr val="tx1"/>
                  </a:solidFill>
                  <a:latin typeface="Microsoft JhengHei Light" panose="020B0304030504040204" pitchFamily="34" charset="-120"/>
                  <a:ea typeface="Microsoft JhengHei Light" panose="020B0304030504040204" pitchFamily="34" charset="-120"/>
                </a:rPr>
                <a:t>510 </a:t>
              </a:r>
              <a:r>
                <a:rPr lang="zh-TW" altLang="en-US" sz="1200" dirty="0">
                  <a:solidFill>
                    <a:schemeClr val="tx1"/>
                  </a:solidFill>
                  <a:latin typeface="Microsoft JhengHei Light" panose="020B0304030504040204" pitchFamily="34" charset="-120"/>
                  <a:ea typeface="Microsoft JhengHei Light" panose="020B0304030504040204" pitchFamily="34" charset="-120"/>
                </a:rPr>
                <a:t>的評論，以確保輸入符合模型的長度限制。</a:t>
              </a:r>
            </a:p>
          </p:txBody>
        </p:sp>
        <p:grpSp>
          <p:nvGrpSpPr>
            <p:cNvPr id="20" name="群組 19"/>
            <p:cNvGrpSpPr/>
            <p:nvPr/>
          </p:nvGrpSpPr>
          <p:grpSpPr>
            <a:xfrm>
              <a:off x="403658" y="1375655"/>
              <a:ext cx="11370829" cy="780603"/>
              <a:chOff x="249381" y="3038699"/>
              <a:chExt cx="11370829" cy="780603"/>
            </a:xfrm>
          </p:grpSpPr>
          <p:sp>
            <p:nvSpPr>
              <p:cNvPr id="6" name="向右箭號 5"/>
              <p:cNvSpPr/>
              <p:nvPr/>
            </p:nvSpPr>
            <p:spPr>
              <a:xfrm>
                <a:off x="1972541" y="3311586"/>
                <a:ext cx="355600" cy="234828"/>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微軟正黑體" panose="020B0604030504040204" pitchFamily="34" charset="-120"/>
                  <a:ea typeface="微軟正黑體" panose="020B0604030504040204" pitchFamily="34" charset="-120"/>
                </a:endParaRPr>
              </a:p>
            </p:txBody>
          </p:sp>
          <p:sp>
            <p:nvSpPr>
              <p:cNvPr id="15" name="向右箭號 14"/>
              <p:cNvSpPr/>
              <p:nvPr/>
            </p:nvSpPr>
            <p:spPr>
              <a:xfrm>
                <a:off x="4423641" y="3311586"/>
                <a:ext cx="355600" cy="234828"/>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微軟正黑體" panose="020B0604030504040204" pitchFamily="34" charset="-120"/>
                  <a:ea typeface="微軟正黑體" panose="020B0604030504040204" pitchFamily="34" charset="-120"/>
                </a:endParaRPr>
              </a:p>
            </p:txBody>
          </p:sp>
          <p:sp>
            <p:nvSpPr>
              <p:cNvPr id="17" name="向右箭號 16"/>
              <p:cNvSpPr/>
              <p:nvPr/>
            </p:nvSpPr>
            <p:spPr>
              <a:xfrm>
                <a:off x="6874741" y="3311586"/>
                <a:ext cx="355600" cy="234828"/>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微軟正黑體" panose="020B0604030504040204" pitchFamily="34" charset="-120"/>
                  <a:ea typeface="微軟正黑體" panose="020B0604030504040204" pitchFamily="34" charset="-120"/>
                </a:endParaRPr>
              </a:p>
            </p:txBody>
          </p:sp>
          <p:sp>
            <p:nvSpPr>
              <p:cNvPr id="19" name="向右箭號 18"/>
              <p:cNvSpPr/>
              <p:nvPr/>
            </p:nvSpPr>
            <p:spPr>
              <a:xfrm>
                <a:off x="9325841" y="3311586"/>
                <a:ext cx="355600" cy="234828"/>
              </a:xfrm>
              <a:prstGeom prst="rightArrow">
                <a:avLst/>
              </a:prstGeom>
              <a:solidFill>
                <a:srgbClr val="D1B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微軟正黑體" panose="020B0604030504040204" pitchFamily="34" charset="-120"/>
                  <a:ea typeface="微軟正黑體" panose="020B0604030504040204" pitchFamily="34" charset="-120"/>
                </a:endParaRPr>
              </a:p>
            </p:txBody>
          </p:sp>
          <p:sp>
            <p:nvSpPr>
              <p:cNvPr id="5" name="圓角矩形 4"/>
              <p:cNvSpPr/>
              <p:nvPr/>
            </p:nvSpPr>
            <p:spPr>
              <a:xfrm>
                <a:off x="249381" y="3038699"/>
                <a:ext cx="1566429" cy="780603"/>
              </a:xfrm>
              <a:prstGeom prst="roundRect">
                <a:avLst/>
              </a:prstGeom>
              <a:solidFill>
                <a:schemeClr val="bg1"/>
              </a:solidFill>
              <a:ln>
                <a:solidFill>
                  <a:srgbClr val="7E4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TW" altLang="en-US" sz="1400" dirty="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刪除非中文評論與過長評論</a:t>
                </a:r>
                <a:endParaRPr lang="zh-TW" altLang="en-US" sz="1400" dirty="0">
                  <a:solidFill>
                    <a:schemeClr val="tx1"/>
                  </a:solidFill>
                  <a:latin typeface="微軟正黑體" panose="020B0604030504040204" pitchFamily="34" charset="-120"/>
                  <a:ea typeface="微軟正黑體" panose="020B0604030504040204" pitchFamily="34" charset="-120"/>
                </a:endParaRPr>
              </a:p>
            </p:txBody>
          </p:sp>
          <p:sp>
            <p:nvSpPr>
              <p:cNvPr id="14" name="圓角矩形 13"/>
              <p:cNvSpPr/>
              <p:nvPr/>
            </p:nvSpPr>
            <p:spPr>
              <a:xfrm>
                <a:off x="5151581" y="3038699"/>
                <a:ext cx="1566429" cy="780603"/>
              </a:xfrm>
              <a:prstGeom prst="roundRect">
                <a:avLst/>
              </a:prstGeom>
              <a:solidFill>
                <a:schemeClr val="bg1"/>
              </a:solidFill>
              <a:ln>
                <a:solidFill>
                  <a:srgbClr val="7E4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TW" altLang="en-US" sz="140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評論斷詞與移除停用詞</a:t>
                </a:r>
                <a:endParaRPr lang="zh-TW" altLang="en-US" sz="1400">
                  <a:solidFill>
                    <a:schemeClr val="tx1"/>
                  </a:solidFill>
                  <a:latin typeface="微軟正黑體" panose="020B0604030504040204" pitchFamily="34" charset="-120"/>
                  <a:ea typeface="微軟正黑體" panose="020B0604030504040204" pitchFamily="34" charset="-120"/>
                </a:endParaRPr>
              </a:p>
            </p:txBody>
          </p:sp>
          <p:sp>
            <p:nvSpPr>
              <p:cNvPr id="16" name="圓角矩形 15"/>
              <p:cNvSpPr/>
              <p:nvPr/>
            </p:nvSpPr>
            <p:spPr>
              <a:xfrm>
                <a:off x="7602681" y="3038699"/>
                <a:ext cx="1566429" cy="780603"/>
              </a:xfrm>
              <a:prstGeom prst="roundRect">
                <a:avLst/>
              </a:prstGeom>
              <a:solidFill>
                <a:schemeClr val="bg1"/>
              </a:solidFill>
              <a:ln>
                <a:solidFill>
                  <a:srgbClr val="7E4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TW" altLang="en-US" sz="1400">
                    <a:solidFill>
                      <a:schemeClr val="tx1"/>
                    </a:solidFill>
                    <a:latin typeface="微軟正黑體" panose="020B0604030504040204" pitchFamily="34" charset="-120"/>
                    <a:ea typeface="微軟正黑體" panose="020B0604030504040204" pitchFamily="34" charset="-120"/>
                  </a:rPr>
                  <a:t>分類正向、中立與負向評論</a:t>
                </a:r>
              </a:p>
            </p:txBody>
          </p:sp>
          <p:sp>
            <p:nvSpPr>
              <p:cNvPr id="18" name="圓角矩形 17"/>
              <p:cNvSpPr/>
              <p:nvPr/>
            </p:nvSpPr>
            <p:spPr>
              <a:xfrm>
                <a:off x="10053781" y="3038699"/>
                <a:ext cx="1566429" cy="780603"/>
              </a:xfrm>
              <a:prstGeom prst="roundRect">
                <a:avLst/>
              </a:prstGeom>
              <a:solidFill>
                <a:schemeClr val="bg1"/>
              </a:solidFill>
              <a:ln>
                <a:solidFill>
                  <a:srgbClr val="7E4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TW" altLang="en-US" sz="1400">
                    <a:solidFill>
                      <a:schemeClr val="tx1"/>
                    </a:solidFill>
                    <a:latin typeface="微軟正黑體" panose="020B0604030504040204" pitchFamily="34" charset="-120"/>
                    <a:ea typeface="微軟正黑體" panose="020B0604030504040204" pitchFamily="34" charset="-120"/>
                  </a:rPr>
                  <a:t>切割訓練資料集</a:t>
                </a:r>
                <a:endParaRPr lang="en-US" altLang="zh-TW" sz="1400">
                  <a:solidFill>
                    <a:schemeClr val="tx1"/>
                  </a:solidFill>
                  <a:latin typeface="微軟正黑體" panose="020B0604030504040204" pitchFamily="34" charset="-120"/>
                  <a:ea typeface="微軟正黑體" panose="020B0604030504040204" pitchFamily="34" charset="-120"/>
                </a:endParaRPr>
              </a:p>
            </p:txBody>
          </p:sp>
          <p:sp>
            <p:nvSpPr>
              <p:cNvPr id="12" name="圓角矩形 11"/>
              <p:cNvSpPr/>
              <p:nvPr/>
            </p:nvSpPr>
            <p:spPr>
              <a:xfrm>
                <a:off x="2700481" y="3038699"/>
                <a:ext cx="1566429" cy="780603"/>
              </a:xfrm>
              <a:prstGeom prst="roundRect">
                <a:avLst/>
              </a:prstGeom>
              <a:solidFill>
                <a:schemeClr val="bg1"/>
              </a:solidFill>
              <a:ln>
                <a:solidFill>
                  <a:srgbClr val="7E4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TW" altLang="en-US" sz="1400">
                    <a:solidFill>
                      <a:schemeClr val="tx1"/>
                    </a:solidFill>
                    <a:latin typeface="微軟正黑體" panose="020B0604030504040204" pitchFamily="34" charset="-120"/>
                    <a:ea typeface="微軟正黑體" panose="020B0604030504040204" pitchFamily="34" charset="-120"/>
                    <a:cs typeface="Arial" panose="020B0604020202020204" pitchFamily="34" charset="0"/>
                  </a:rPr>
                  <a:t>移除商家行銷活動相關評論</a:t>
                </a:r>
                <a:endParaRPr lang="zh-TW" altLang="en-US" sz="1400">
                  <a:solidFill>
                    <a:schemeClr val="tx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82540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5216F083-20D9-9EE6-51C7-503A40165F98}"/>
              </a:ext>
            </a:extLst>
          </p:cNvPr>
          <p:cNvSpPr>
            <a:spLocks noGrp="1"/>
          </p:cNvSpPr>
          <p:nvPr>
            <p:ph type="sldNum" sz="quarter" idx="12"/>
          </p:nvPr>
        </p:nvSpPr>
        <p:spPr/>
        <p:txBody>
          <a:bodyPr/>
          <a:lstStyle/>
          <a:p>
            <a:fld id="{96869A61-5376-46CE-9DEB-A3621B7A38BD}" type="slidenum">
              <a:rPr lang="zh-TW" altLang="en-US" smtClean="0"/>
              <a:pPr/>
              <a:t>2</a:t>
            </a:fld>
            <a:endParaRPr lang="zh-TW" altLang="en-US"/>
          </a:p>
        </p:txBody>
      </p:sp>
      <p:sp>
        <p:nvSpPr>
          <p:cNvPr id="3" name="標題 2">
            <a:extLst>
              <a:ext uri="{FF2B5EF4-FFF2-40B4-BE49-F238E27FC236}">
                <a16:creationId xmlns:a16="http://schemas.microsoft.com/office/drawing/2014/main" id="{C59818AF-C5B3-66FD-B6B7-B62D0EDC16DD}"/>
              </a:ext>
            </a:extLst>
          </p:cNvPr>
          <p:cNvSpPr>
            <a:spLocks noGrp="1"/>
          </p:cNvSpPr>
          <p:nvPr>
            <p:ph type="title"/>
          </p:nvPr>
        </p:nvSpPr>
        <p:spPr/>
        <p:txBody>
          <a:bodyPr/>
          <a:lstStyle/>
          <a:p>
            <a:r>
              <a:rPr lang="zh-TW" altLang="en-US" b="0" dirty="0"/>
              <a:t>目錄</a:t>
            </a:r>
          </a:p>
        </p:txBody>
      </p:sp>
      <p:grpSp>
        <p:nvGrpSpPr>
          <p:cNvPr id="4" name="群組 3">
            <a:extLst>
              <a:ext uri="{FF2B5EF4-FFF2-40B4-BE49-F238E27FC236}">
                <a16:creationId xmlns:a16="http://schemas.microsoft.com/office/drawing/2014/main" id="{1DC12D3F-5E8C-83F2-07F5-4A3492C5115C}"/>
              </a:ext>
            </a:extLst>
          </p:cNvPr>
          <p:cNvGrpSpPr/>
          <p:nvPr/>
        </p:nvGrpSpPr>
        <p:grpSpPr>
          <a:xfrm>
            <a:off x="838199" y="1355537"/>
            <a:ext cx="3877986" cy="4474157"/>
            <a:chOff x="48272" y="1481368"/>
            <a:chExt cx="3877986" cy="4474157"/>
          </a:xfrm>
        </p:grpSpPr>
        <p:sp>
          <p:nvSpPr>
            <p:cNvPr id="5" name="矩形 4">
              <a:extLst>
                <a:ext uri="{FF2B5EF4-FFF2-40B4-BE49-F238E27FC236}">
                  <a16:creationId xmlns:a16="http://schemas.microsoft.com/office/drawing/2014/main" id="{8568D639-8FE9-B5F8-C98E-D7D887754627}"/>
                </a:ext>
              </a:extLst>
            </p:cNvPr>
            <p:cNvSpPr/>
            <p:nvPr/>
          </p:nvSpPr>
          <p:spPr>
            <a:xfrm>
              <a:off x="48272" y="1481368"/>
              <a:ext cx="1826141" cy="584775"/>
            </a:xfrm>
            <a:prstGeom prst="rect">
              <a:avLst/>
            </a:prstGeom>
          </p:spPr>
          <p:txBody>
            <a:bodyPr wrap="none">
              <a:spAutoFit/>
              <a:scene3d>
                <a:camera prst="orthographicFront"/>
                <a:lightRig rig="threePt" dir="t"/>
              </a:scene3d>
              <a:sp3d contourW="12700"/>
            </a:bodyPr>
            <a:lstStyle/>
            <a:p>
              <a:pPr algn="ct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一、緒論</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矩形 5">
              <a:extLst>
                <a:ext uri="{FF2B5EF4-FFF2-40B4-BE49-F238E27FC236}">
                  <a16:creationId xmlns:a16="http://schemas.microsoft.com/office/drawing/2014/main" id="{ED82991E-BF1F-3727-BE21-F6635150F8D1}"/>
                </a:ext>
              </a:extLst>
            </p:cNvPr>
            <p:cNvSpPr/>
            <p:nvPr/>
          </p:nvSpPr>
          <p:spPr>
            <a:xfrm>
              <a:off x="48272" y="2453714"/>
              <a:ext cx="2646879" cy="584775"/>
            </a:xfrm>
            <a:prstGeom prst="rect">
              <a:avLst/>
            </a:prstGeom>
          </p:spPr>
          <p:txBody>
            <a:bodyPr wrap="none">
              <a:spAutoFit/>
              <a:scene3d>
                <a:camera prst="orthographicFront"/>
                <a:lightRig rig="threePt" dir="t"/>
              </a:scene3d>
              <a:sp3d contourW="12700"/>
            </a:bodyPr>
            <a:lstStyle/>
            <a:p>
              <a:pPr algn="ct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二、文獻回顧</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FF761DF7-EF2A-0260-5B90-11D952CAF5BA}"/>
                </a:ext>
              </a:extLst>
            </p:cNvPr>
            <p:cNvSpPr/>
            <p:nvPr/>
          </p:nvSpPr>
          <p:spPr>
            <a:xfrm>
              <a:off x="48272" y="3426059"/>
              <a:ext cx="2646878" cy="584775"/>
            </a:xfrm>
            <a:prstGeom prst="rect">
              <a:avLst/>
            </a:prstGeom>
          </p:spPr>
          <p:txBody>
            <a:bodyPr wrap="none">
              <a:spAutoFit/>
              <a:scene3d>
                <a:camera prst="orthographicFront"/>
                <a:lightRig rig="threePt" dir="t"/>
              </a:scene3d>
              <a:sp3d contourW="12700"/>
            </a:bodyPr>
            <a:lstStyle/>
            <a:p>
              <a:pPr algn="ct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三、研究方法</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矩形 7">
              <a:extLst>
                <a:ext uri="{FF2B5EF4-FFF2-40B4-BE49-F238E27FC236}">
                  <a16:creationId xmlns:a16="http://schemas.microsoft.com/office/drawing/2014/main" id="{1BBB2B45-2632-D15D-CD3E-EBEAD9E79793}"/>
                </a:ext>
              </a:extLst>
            </p:cNvPr>
            <p:cNvSpPr/>
            <p:nvPr/>
          </p:nvSpPr>
          <p:spPr>
            <a:xfrm>
              <a:off x="48272" y="4398404"/>
              <a:ext cx="3877985" cy="584775"/>
            </a:xfrm>
            <a:prstGeom prst="rect">
              <a:avLst/>
            </a:prstGeom>
          </p:spPr>
          <p:txBody>
            <a:bodyPr wrap="none">
              <a:spAutoFit/>
              <a:scene3d>
                <a:camera prst="orthographicFront"/>
                <a:lightRig rig="threePt" dir="t"/>
              </a:scene3d>
              <a:sp3d contourW="12700"/>
            </a:bodyPr>
            <a:lstStyle/>
            <a:p>
              <a:pPr algn="ct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四、實驗結果與討論</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9" name="矩形 8">
              <a:extLst>
                <a:ext uri="{FF2B5EF4-FFF2-40B4-BE49-F238E27FC236}">
                  <a16:creationId xmlns:a16="http://schemas.microsoft.com/office/drawing/2014/main" id="{1378818B-7538-2A07-BEE7-AFD2F0FDC646}"/>
                </a:ext>
              </a:extLst>
            </p:cNvPr>
            <p:cNvSpPr/>
            <p:nvPr/>
          </p:nvSpPr>
          <p:spPr>
            <a:xfrm>
              <a:off x="48272" y="5370750"/>
              <a:ext cx="3877986" cy="584775"/>
            </a:xfrm>
            <a:prstGeom prst="rect">
              <a:avLst/>
            </a:prstGeom>
          </p:spPr>
          <p:txBody>
            <a:bodyPr wrap="none">
              <a:spAutoFit/>
              <a:scene3d>
                <a:camera prst="orthographicFront"/>
                <a:lightRig rig="threePt" dir="t"/>
              </a:scene3d>
              <a:sp3d contourW="12700"/>
            </a:bodyPr>
            <a:lstStyle/>
            <a:p>
              <a:pPr algn="ctr"/>
              <a:r>
                <a:rPr lang="zh-TW" altLang="en-US" sz="3200" dirty="0">
                  <a:latin typeface="Times New Roman" panose="02020603050405020304" pitchFamily="18" charset="0"/>
                  <a:ea typeface="微軟正黑體" panose="020B0604030504040204" pitchFamily="34" charset="-120"/>
                  <a:cs typeface="Times New Roman" panose="02020603050405020304" pitchFamily="18" charset="0"/>
                </a:rPr>
                <a:t>五、結論與未來展望</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1823275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20</a:t>
            </a:fld>
            <a:endParaRPr lang="zh-TW" altLang="en-US" dirty="0"/>
          </a:p>
        </p:txBody>
      </p:sp>
      <p:sp>
        <p:nvSpPr>
          <p:cNvPr id="3" name="標題 2"/>
          <p:cNvSpPr>
            <a:spLocks noGrp="1"/>
          </p:cNvSpPr>
          <p:nvPr>
            <p:ph type="title"/>
          </p:nvPr>
        </p:nvSpPr>
        <p:spPr/>
        <p:txBody>
          <a:bodyPr/>
          <a:lstStyle/>
          <a:p>
            <a:r>
              <a:rPr lang="zh-TW" altLang="en-US" dirty="0"/>
              <a:t>資料前處理 </a:t>
            </a:r>
            <a:endParaRPr lang="en-US" dirty="0"/>
          </a:p>
        </p:txBody>
      </p:sp>
      <p:grpSp>
        <p:nvGrpSpPr>
          <p:cNvPr id="22" name="群組 21"/>
          <p:cNvGrpSpPr/>
          <p:nvPr/>
        </p:nvGrpSpPr>
        <p:grpSpPr>
          <a:xfrm>
            <a:off x="2659997" y="1269881"/>
            <a:ext cx="6872006" cy="5345384"/>
            <a:chOff x="2877092" y="1333647"/>
            <a:chExt cx="6872006" cy="5345384"/>
          </a:xfrm>
        </p:grpSpPr>
        <p:grpSp>
          <p:nvGrpSpPr>
            <p:cNvPr id="19" name="群組 18"/>
            <p:cNvGrpSpPr/>
            <p:nvPr/>
          </p:nvGrpSpPr>
          <p:grpSpPr>
            <a:xfrm>
              <a:off x="2974157" y="1333647"/>
              <a:ext cx="3297792" cy="2690881"/>
              <a:chOff x="2124822" y="1662304"/>
              <a:chExt cx="3828048" cy="3123551"/>
            </a:xfrm>
          </p:grpSpPr>
          <p:pic>
            <p:nvPicPr>
              <p:cNvPr id="7" name="圖片 6"/>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124822" y="1662304"/>
                <a:ext cx="3828048" cy="2870894"/>
              </a:xfrm>
              <a:prstGeom prst="rect">
                <a:avLst/>
              </a:prstGeom>
              <a:noFill/>
            </p:spPr>
          </p:pic>
          <p:sp>
            <p:nvSpPr>
              <p:cNvPr id="12" name="矩形 11"/>
              <p:cNvSpPr/>
              <p:nvPr/>
            </p:nvSpPr>
            <p:spPr>
              <a:xfrm>
                <a:off x="2209622" y="4434678"/>
                <a:ext cx="3658448" cy="351177"/>
              </a:xfrm>
              <a:prstGeom prst="rect">
                <a:avLst/>
              </a:prstGeom>
            </p:spPr>
            <p:txBody>
              <a:bodyPr wrap="none">
                <a:spAutoFit/>
              </a:bodyPr>
              <a:lstStyle/>
              <a:p>
                <a:pPr algn="ctr" hangingPunct="0">
                  <a:spcBef>
                    <a:spcPts val="1200"/>
                  </a:spcBef>
                  <a:spcAft>
                    <a:spcPts val="1200"/>
                  </a:spcAft>
                </a:pPr>
                <a:r>
                  <a:rPr lang="zh-TW" altLang="en-US" sz="1400" kern="100" dirty="0">
                    <a:latin typeface="Arial" panose="020B0604020202020204" pitchFamily="34" charset="0"/>
                    <a:ea typeface="微軟正黑體" panose="020B0604030504040204" pitchFamily="34" charset="-120"/>
                    <a:cs typeface="Arial" panose="020B0604020202020204" pitchFamily="34" charset="0"/>
                  </a:rPr>
                  <a:t>圖</a:t>
                </a:r>
                <a:r>
                  <a:rPr lang="en-US" sz="1400" kern="100" dirty="0">
                    <a:latin typeface="Arial" panose="020B0604020202020204" pitchFamily="34" charset="0"/>
                    <a:ea typeface="微軟正黑體" panose="020B0604030504040204" pitchFamily="34" charset="-120"/>
                    <a:cs typeface="Arial" panose="020B0604020202020204" pitchFamily="34" charset="0"/>
                  </a:rPr>
                  <a:t>7 </a:t>
                </a:r>
                <a:r>
                  <a:rPr lang="zh-TW" altLang="en-US" sz="1400" kern="100" dirty="0">
                    <a:latin typeface="Arial" panose="020B0604020202020204" pitchFamily="34" charset="0"/>
                    <a:ea typeface="微軟正黑體" panose="020B0604030504040204" pitchFamily="34" charset="-120"/>
                    <a:cs typeface="Arial" panose="020B0604020202020204" pitchFamily="34" charset="0"/>
                  </a:rPr>
                  <a:t>傳統露營評論原始資料情緒分布圖</a:t>
                </a:r>
                <a:endParaRPr lang="en-US" sz="1400" kern="100" dirty="0">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20" name="群組 19"/>
            <p:cNvGrpSpPr/>
            <p:nvPr/>
          </p:nvGrpSpPr>
          <p:grpSpPr>
            <a:xfrm>
              <a:off x="2877092" y="3957100"/>
              <a:ext cx="3491921" cy="2721931"/>
              <a:chOff x="2132557" y="1662304"/>
              <a:chExt cx="4053391" cy="3159593"/>
            </a:xfrm>
          </p:grpSpPr>
          <p:pic>
            <p:nvPicPr>
              <p:cNvPr id="10" name="圖片 9"/>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57900" y="1662304"/>
                <a:ext cx="3828048" cy="2870894"/>
              </a:xfrm>
              <a:prstGeom prst="rect">
                <a:avLst/>
              </a:prstGeom>
              <a:noFill/>
            </p:spPr>
          </p:pic>
          <p:sp>
            <p:nvSpPr>
              <p:cNvPr id="14" name="矩形 13"/>
              <p:cNvSpPr/>
              <p:nvPr/>
            </p:nvSpPr>
            <p:spPr>
              <a:xfrm>
                <a:off x="2132557" y="4464632"/>
                <a:ext cx="3930279" cy="357265"/>
              </a:xfrm>
              <a:prstGeom prst="rect">
                <a:avLst/>
              </a:prstGeom>
            </p:spPr>
            <p:txBody>
              <a:bodyPr wrap="none">
                <a:spAutoFit/>
              </a:bodyPr>
              <a:lstStyle/>
              <a:p>
                <a:pPr hangingPunct="0"/>
                <a:r>
                  <a:rPr lang="zh-TW" altLang="en-US" sz="1400" dirty="0">
                    <a:latin typeface="Arial" panose="020B0604020202020204" pitchFamily="34" charset="0"/>
                    <a:ea typeface="微軟正黑體" panose="020B0604030504040204" pitchFamily="34" charset="-120"/>
                    <a:cs typeface="Arial" panose="020B0604020202020204" pitchFamily="34" charset="0"/>
                  </a:rPr>
                  <a:t>圖</a:t>
                </a:r>
                <a:r>
                  <a:rPr lang="en-US" sz="1400" dirty="0">
                    <a:latin typeface="Arial" panose="020B0604020202020204" pitchFamily="34" charset="0"/>
                    <a:ea typeface="微軟正黑體" panose="020B0604030504040204" pitchFamily="34" charset="-120"/>
                    <a:cs typeface="Arial" panose="020B0604020202020204" pitchFamily="34" charset="0"/>
                  </a:rPr>
                  <a:t>9 </a:t>
                </a:r>
                <a:r>
                  <a:rPr lang="zh-TW" altLang="en-US" sz="1400" dirty="0">
                    <a:latin typeface="Arial" panose="020B0604020202020204" pitchFamily="34" charset="0"/>
                    <a:ea typeface="微軟正黑體" panose="020B0604030504040204" pitchFamily="34" charset="-120"/>
                    <a:cs typeface="Arial" panose="020B0604020202020204" pitchFamily="34" charset="0"/>
                  </a:rPr>
                  <a:t>傳統露營評論原始資料集情緒分布圖</a:t>
                </a:r>
                <a:endParaRPr lang="en-US" sz="1400" dirty="0">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21" name="群組 20"/>
            <p:cNvGrpSpPr/>
            <p:nvPr/>
          </p:nvGrpSpPr>
          <p:grpSpPr>
            <a:xfrm>
              <a:off x="6323248" y="3986556"/>
              <a:ext cx="3425850" cy="2689852"/>
              <a:chOff x="6510719" y="1730686"/>
              <a:chExt cx="3976700" cy="3122357"/>
            </a:xfrm>
          </p:grpSpPr>
          <p:pic>
            <p:nvPicPr>
              <p:cNvPr id="11" name="圖片 10"/>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585045" y="1730686"/>
                <a:ext cx="3828048" cy="2870894"/>
              </a:xfrm>
              <a:prstGeom prst="rect">
                <a:avLst/>
              </a:prstGeom>
              <a:noFill/>
            </p:spPr>
          </p:pic>
          <p:sp>
            <p:nvSpPr>
              <p:cNvPr id="15" name="矩形 14"/>
              <p:cNvSpPr/>
              <p:nvPr/>
            </p:nvSpPr>
            <p:spPr>
              <a:xfrm>
                <a:off x="6510719" y="4501868"/>
                <a:ext cx="3976700" cy="351175"/>
              </a:xfrm>
              <a:prstGeom prst="rect">
                <a:avLst/>
              </a:prstGeom>
            </p:spPr>
            <p:txBody>
              <a:bodyPr wrap="none">
                <a:spAutoFit/>
              </a:bodyPr>
              <a:lstStyle/>
              <a:p>
                <a:pPr algn="ctr" hangingPunct="0">
                  <a:spcBef>
                    <a:spcPts val="1200"/>
                  </a:spcBef>
                  <a:spcAft>
                    <a:spcPts val="1200"/>
                  </a:spcAft>
                </a:pPr>
                <a:r>
                  <a:rPr lang="zh-TW" altLang="en-US" sz="1400" kern="100" dirty="0">
                    <a:latin typeface="Arial" panose="020B0604020202020204" pitchFamily="34" charset="0"/>
                    <a:ea typeface="微軟正黑體" panose="020B0604030504040204" pitchFamily="34" charset="-120"/>
                    <a:cs typeface="Arial" panose="020B0604020202020204" pitchFamily="34" charset="0"/>
                  </a:rPr>
                  <a:t>圖</a:t>
                </a:r>
                <a:r>
                  <a:rPr lang="en-US" sz="1400" kern="100" dirty="0">
                    <a:latin typeface="Arial" panose="020B0604020202020204" pitchFamily="34" charset="0"/>
                    <a:ea typeface="微軟正黑體" panose="020B0604030504040204" pitchFamily="34" charset="-120"/>
                    <a:cs typeface="Arial" panose="020B0604020202020204" pitchFamily="34" charset="0"/>
                  </a:rPr>
                  <a:t>10 </a:t>
                </a:r>
                <a:r>
                  <a:rPr lang="zh-TW" altLang="en-US" sz="1400" kern="100" dirty="0">
                    <a:latin typeface="Arial" panose="020B0604020202020204" pitchFamily="34" charset="0"/>
                    <a:ea typeface="微軟正黑體" panose="020B0604030504040204" pitchFamily="34" charset="-120"/>
                    <a:cs typeface="Arial" panose="020B0604020202020204" pitchFamily="34" charset="0"/>
                  </a:rPr>
                  <a:t>懶人露營評論原始資料集情緒分布圖</a:t>
                </a:r>
                <a:endParaRPr lang="en-US" sz="1400" kern="100" dirty="0">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18" name="群組 17"/>
            <p:cNvGrpSpPr/>
            <p:nvPr/>
          </p:nvGrpSpPr>
          <p:grpSpPr>
            <a:xfrm>
              <a:off x="6387279" y="1346803"/>
              <a:ext cx="3297788" cy="2677724"/>
              <a:chOff x="6585045" y="1721247"/>
              <a:chExt cx="3828048" cy="3108283"/>
            </a:xfrm>
          </p:grpSpPr>
          <p:pic>
            <p:nvPicPr>
              <p:cNvPr id="9" name="圖片 8"/>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585045" y="1721247"/>
                <a:ext cx="3828048" cy="2870894"/>
              </a:xfrm>
              <a:prstGeom prst="rect">
                <a:avLst/>
              </a:prstGeom>
              <a:noFill/>
            </p:spPr>
          </p:pic>
          <p:sp>
            <p:nvSpPr>
              <p:cNvPr id="16" name="矩形 15"/>
              <p:cNvSpPr/>
              <p:nvPr/>
            </p:nvSpPr>
            <p:spPr>
              <a:xfrm>
                <a:off x="6669846" y="4478354"/>
                <a:ext cx="3658449" cy="351176"/>
              </a:xfrm>
              <a:prstGeom prst="rect">
                <a:avLst/>
              </a:prstGeom>
            </p:spPr>
            <p:txBody>
              <a:bodyPr wrap="none">
                <a:spAutoFit/>
              </a:bodyPr>
              <a:lstStyle/>
              <a:p>
                <a:pPr algn="ctr" hangingPunct="0">
                  <a:spcBef>
                    <a:spcPts val="1200"/>
                  </a:spcBef>
                  <a:spcAft>
                    <a:spcPts val="1200"/>
                  </a:spcAft>
                </a:pPr>
                <a:r>
                  <a:rPr lang="zh-TW" altLang="en-US" sz="1400" kern="100" dirty="0">
                    <a:latin typeface="Arial" panose="020B0604020202020204" pitchFamily="34" charset="0"/>
                    <a:ea typeface="微軟正黑體" panose="020B0604030504040204" pitchFamily="34" charset="-120"/>
                    <a:cs typeface="Arial" panose="020B0604020202020204" pitchFamily="34" charset="0"/>
                  </a:rPr>
                  <a:t>圖</a:t>
                </a:r>
                <a:r>
                  <a:rPr lang="en-US" sz="1400" kern="100" dirty="0">
                    <a:latin typeface="Arial" panose="020B0604020202020204" pitchFamily="34" charset="0"/>
                    <a:ea typeface="微軟正黑體" panose="020B0604030504040204" pitchFamily="34" charset="-120"/>
                    <a:cs typeface="Arial" panose="020B0604020202020204" pitchFamily="34" charset="0"/>
                  </a:rPr>
                  <a:t>8 </a:t>
                </a:r>
                <a:r>
                  <a:rPr lang="zh-TW" altLang="en-US" sz="1400" kern="100" dirty="0">
                    <a:latin typeface="Arial" panose="020B0604020202020204" pitchFamily="34" charset="0"/>
                    <a:ea typeface="微軟正黑體" panose="020B0604030504040204" pitchFamily="34" charset="-120"/>
                    <a:cs typeface="Arial" panose="020B0604020202020204" pitchFamily="34" charset="0"/>
                  </a:rPr>
                  <a:t>懶人露營評論原始資料情緒分布圖</a:t>
                </a:r>
                <a:endParaRPr lang="en-US" sz="1400" kern="100" dirty="0">
                  <a:latin typeface="Arial" panose="020B0604020202020204" pitchFamily="34" charset="0"/>
                  <a:ea typeface="微軟正黑體" panose="020B0604030504040204" pitchFamily="34" charset="-120"/>
                  <a:cs typeface="Arial" panose="020B0604020202020204" pitchFamily="34" charset="0"/>
                </a:endParaRPr>
              </a:p>
            </p:txBody>
          </p:sp>
        </p:grpSp>
      </p:grpSp>
      <p:sp>
        <p:nvSpPr>
          <p:cNvPr id="17" name="矩形 16"/>
          <p:cNvSpPr/>
          <p:nvPr/>
        </p:nvSpPr>
        <p:spPr>
          <a:xfrm>
            <a:off x="964246" y="1085215"/>
            <a:ext cx="10922953" cy="369332"/>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最後，本研究經前處理後所獲得的傳統露營評論筆數為 </a:t>
            </a:r>
            <a:r>
              <a:rPr lang="en-US" altLang="zh-TW" dirty="0">
                <a:latin typeface="Arial" panose="020B0604020202020204" pitchFamily="34" charset="0"/>
                <a:ea typeface="微軟正黑體" panose="020B0604030504040204" pitchFamily="34" charset="-120"/>
                <a:cs typeface="Arial" panose="020B0604020202020204" pitchFamily="34" charset="0"/>
              </a:rPr>
              <a:t>7035 </a:t>
            </a:r>
            <a:r>
              <a:rPr lang="zh-TW" altLang="en-US" dirty="0">
                <a:latin typeface="Arial" panose="020B0604020202020204" pitchFamily="34" charset="0"/>
                <a:ea typeface="微軟正黑體" panose="020B0604030504040204" pitchFamily="34" charset="-120"/>
                <a:cs typeface="Arial" panose="020B0604020202020204" pitchFamily="34" charset="0"/>
              </a:rPr>
              <a:t>筆，懶人露營評論筆數為 </a:t>
            </a:r>
            <a:r>
              <a:rPr lang="en-US" altLang="zh-TW" dirty="0">
                <a:latin typeface="Arial" panose="020B0604020202020204" pitchFamily="34" charset="0"/>
                <a:ea typeface="微軟正黑體" panose="020B0604030504040204" pitchFamily="34" charset="-120"/>
                <a:cs typeface="Arial" panose="020B0604020202020204" pitchFamily="34" charset="0"/>
              </a:rPr>
              <a:t>6358 </a:t>
            </a:r>
            <a:r>
              <a:rPr lang="zh-TW" altLang="en-US" dirty="0">
                <a:latin typeface="Arial" panose="020B0604020202020204" pitchFamily="34" charset="0"/>
                <a:ea typeface="微軟正黑體" panose="020B0604030504040204" pitchFamily="34" charset="-120"/>
                <a:cs typeface="Arial" panose="020B0604020202020204" pitchFamily="34" charset="0"/>
              </a:rPr>
              <a:t>筆</a:t>
            </a:r>
            <a:endParaRPr lang="en-US" dirty="0"/>
          </a:p>
        </p:txBody>
      </p:sp>
    </p:spTree>
    <p:extLst>
      <p:ext uri="{BB962C8B-B14F-4D97-AF65-F5344CB8AC3E}">
        <p14:creationId xmlns:p14="http://schemas.microsoft.com/office/powerpoint/2010/main" val="112439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21</a:t>
            </a:fld>
            <a:endParaRPr lang="zh-TW" altLang="en-US"/>
          </a:p>
        </p:txBody>
      </p:sp>
      <p:sp>
        <p:nvSpPr>
          <p:cNvPr id="3" name="標題 2"/>
          <p:cNvSpPr>
            <a:spLocks noGrp="1"/>
          </p:cNvSpPr>
          <p:nvPr>
            <p:ph type="title"/>
          </p:nvPr>
        </p:nvSpPr>
        <p:spPr/>
        <p:txBody>
          <a:bodyPr/>
          <a:lstStyle/>
          <a:p>
            <a:r>
              <a:rPr lang="zh-TW" altLang="en-US" dirty="0"/>
              <a:t>資料平衡</a:t>
            </a:r>
            <a:endParaRPr lang="en-US" dirty="0"/>
          </a:p>
        </p:txBody>
      </p:sp>
      <p:sp>
        <p:nvSpPr>
          <p:cNvPr id="6" name="矩形 5"/>
          <p:cNvSpPr/>
          <p:nvPr/>
        </p:nvSpPr>
        <p:spPr>
          <a:xfrm>
            <a:off x="838200" y="1307049"/>
            <a:ext cx="10841966" cy="2031325"/>
          </a:xfrm>
          <a:prstGeom prst="rect">
            <a:avLst/>
          </a:prstGeom>
        </p:spPr>
        <p:txBody>
          <a:bodyPr wrap="square">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提示工程 </a:t>
            </a:r>
            <a:r>
              <a:rPr lang="en-US" altLang="zh-TW" dirty="0">
                <a:latin typeface="微軟正黑體" panose="020B0604030504040204" pitchFamily="34" charset="-120"/>
                <a:ea typeface="微軟正黑體" panose="020B0604030504040204" pitchFamily="34" charset="-120"/>
              </a:rPr>
              <a:t>(Prompt Engineering) </a:t>
            </a:r>
          </a:p>
          <a:p>
            <a:r>
              <a:rPr lang="zh-TW" altLang="en-US" dirty="0">
                <a:latin typeface="微軟正黑體" panose="020B0604030504040204" pitchFamily="34" charset="-120"/>
                <a:ea typeface="微軟正黑體" panose="020B0604030504040204" pitchFamily="34" charset="-120"/>
              </a:rPr>
              <a:t>是一種專門</a:t>
            </a:r>
            <a:r>
              <a:rPr lang="zh-TW" altLang="en-US" b="1" dirty="0">
                <a:latin typeface="微軟正黑體" panose="020B0604030504040204" pitchFamily="34" charset="-120"/>
                <a:ea typeface="微軟正黑體" panose="020B0604030504040204" pitchFamily="34" charset="-120"/>
              </a:rPr>
              <a:t>設計和優化提示詞（</a:t>
            </a:r>
            <a:r>
              <a:rPr lang="en-US" altLang="zh-TW" b="1" dirty="0">
                <a:latin typeface="微軟正黑體" panose="020B0604030504040204" pitchFamily="34" charset="-120"/>
                <a:ea typeface="微軟正黑體" panose="020B0604030504040204" pitchFamily="34" charset="-120"/>
              </a:rPr>
              <a:t>Prompts</a:t>
            </a:r>
            <a:r>
              <a:rPr lang="zh-TW" altLang="en-US" b="1"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的方法，目的是讓生成式 </a:t>
            </a:r>
            <a:r>
              <a:rPr lang="en-US" altLang="zh-TW" dirty="0">
                <a:latin typeface="微軟正黑體" panose="020B0604030504040204" pitchFamily="34" charset="-120"/>
                <a:ea typeface="微軟正黑體" panose="020B0604030504040204" pitchFamily="34" charset="-120"/>
              </a:rPr>
              <a:t>AI </a:t>
            </a:r>
            <a:r>
              <a:rPr lang="zh-TW" altLang="en-US" dirty="0">
                <a:latin typeface="微軟正黑體" panose="020B0604030504040204" pitchFamily="34" charset="-120"/>
                <a:ea typeface="微軟正黑體" panose="020B0604030504040204" pitchFamily="34" charset="-120"/>
              </a:rPr>
              <a:t>（如 </a:t>
            </a:r>
            <a:r>
              <a:rPr lang="en-US" altLang="zh-TW" dirty="0" err="1">
                <a:latin typeface="微軟正黑體" panose="020B0604030504040204" pitchFamily="34" charset="-120"/>
                <a:ea typeface="微軟正黑體" panose="020B0604030504040204" pitchFamily="34" charset="-120"/>
              </a:rPr>
              <a:t>ChatGPT</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等）產生更精準、高效的回應。</a:t>
            </a:r>
            <a:br>
              <a:rPr lang="en-US" altLang="zh-TW" dirty="0">
                <a:latin typeface="微軟正黑體" panose="020B0604030504040204" pitchFamily="34" charset="-120"/>
                <a:ea typeface="微軟正黑體" panose="020B0604030504040204" pitchFamily="34" charset="-120"/>
              </a:rPr>
            </a:b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為確保模型生成的評論具備高準確性並符合研究需求，我們必須設計嚴謹的 </a:t>
            </a:r>
            <a:r>
              <a:rPr lang="en-US" altLang="zh-TW" dirty="0">
                <a:latin typeface="微軟正黑體" panose="020B0604030504040204" pitchFamily="34" charset="-120"/>
                <a:ea typeface="微軟正黑體" panose="020B0604030504040204" pitchFamily="34" charset="-120"/>
              </a:rPr>
              <a:t>prompt</a:t>
            </a:r>
            <a:r>
              <a:rPr lang="zh-TW" altLang="en-US" dirty="0">
                <a:latin typeface="微軟正黑體" panose="020B0604030504040204" pitchFamily="34" charset="-120"/>
                <a:ea typeface="微軟正黑體" panose="020B0604030504040204" pitchFamily="34" charset="-120"/>
              </a:rPr>
              <a:t>，以規範模型的回應內容。這樣能有效避免模型出現無關或過於發散的回答，減少因幻覺產生而影響資料集品質。</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本研究針對此需求，設計了一組精確的 </a:t>
            </a:r>
            <a:r>
              <a:rPr lang="en-US" altLang="zh-TW" dirty="0">
                <a:latin typeface="微軟正黑體" panose="020B0604030504040204" pitchFamily="34" charset="-120"/>
                <a:ea typeface="微軟正黑體" panose="020B0604030504040204" pitchFamily="34" charset="-120"/>
              </a:rPr>
              <a:t>prompt </a:t>
            </a:r>
            <a:r>
              <a:rPr lang="zh-TW" altLang="en-US" dirty="0">
                <a:latin typeface="微軟正黑體" panose="020B0604030504040204" pitchFamily="34" charset="-120"/>
                <a:ea typeface="微軟正黑體" panose="020B0604030504040204" pitchFamily="34" charset="-120"/>
              </a:rPr>
              <a:t>來引導模型生成評論，確保其內容相關且符合研究目標。</a:t>
            </a:r>
            <a:endParaRPr lang="en-US" altLang="zh-TW" dirty="0">
              <a:latin typeface="微軟正黑體" panose="020B0604030504040204" pitchFamily="34" charset="-120"/>
              <a:ea typeface="微軟正黑體" panose="020B06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2263731826"/>
              </p:ext>
            </p:extLst>
          </p:nvPr>
        </p:nvGraphicFramePr>
        <p:xfrm>
          <a:off x="358814" y="4010975"/>
          <a:ext cx="6208692" cy="1691640"/>
        </p:xfrm>
        <a:graphic>
          <a:graphicData uri="http://schemas.openxmlformats.org/drawingml/2006/table">
            <a:tbl>
              <a:tblPr firstRow="1" bandRow="1">
                <a:tableStyleId>{8799B23B-EC83-4686-B30A-512413B5E67A}</a:tableStyleId>
              </a:tblPr>
              <a:tblGrid>
                <a:gridCol w="2861150">
                  <a:extLst>
                    <a:ext uri="{9D8B030D-6E8A-4147-A177-3AD203B41FA5}">
                      <a16:colId xmlns:a16="http://schemas.microsoft.com/office/drawing/2014/main" val="2640996865"/>
                    </a:ext>
                  </a:extLst>
                </a:gridCol>
                <a:gridCol w="3347542">
                  <a:extLst>
                    <a:ext uri="{9D8B030D-6E8A-4147-A177-3AD203B41FA5}">
                      <a16:colId xmlns:a16="http://schemas.microsoft.com/office/drawing/2014/main" val="912805379"/>
                    </a:ext>
                  </a:extLst>
                </a:gridCol>
              </a:tblGrid>
              <a:tr h="370840">
                <a:tc>
                  <a:txBody>
                    <a:bodyPr/>
                    <a:lstStyle/>
                    <a:p>
                      <a:r>
                        <a:rPr lang="en-US" altLang="zh-TW" sz="1600" dirty="0">
                          <a:latin typeface="Arial" panose="020B0604020202020204" pitchFamily="34" charset="0"/>
                          <a:ea typeface="微軟正黑體" panose="020B0604030504040204" pitchFamily="34" charset="-120"/>
                          <a:cs typeface="Arial" panose="020B0604020202020204" pitchFamily="34" charset="0"/>
                        </a:rPr>
                        <a:t>Prompt Role</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en-US" altLang="zh-TW" sz="1600" dirty="0">
                          <a:latin typeface="Arial" panose="020B0604020202020204" pitchFamily="34" charset="0"/>
                          <a:ea typeface="微軟正黑體" panose="020B0604030504040204" pitchFamily="34" charset="-120"/>
                          <a:cs typeface="Arial" panose="020B0604020202020204" pitchFamily="34" charset="0"/>
                        </a:rPr>
                        <a:t>Description</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1240146119"/>
                  </a:ext>
                </a:extLst>
              </a:tr>
              <a:tr h="370840">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使用者角色（</a:t>
                      </a:r>
                      <a:r>
                        <a:rPr lang="en-US" altLang="zh-TW" sz="1600" dirty="0">
                          <a:latin typeface="Arial" panose="020B0604020202020204" pitchFamily="34" charset="0"/>
                          <a:ea typeface="微軟正黑體" panose="020B0604030504040204" pitchFamily="34" charset="-120"/>
                          <a:cs typeface="Arial" panose="020B0604020202020204" pitchFamily="34" charset="0"/>
                        </a:rPr>
                        <a:t>User Role</a:t>
                      </a:r>
                      <a:r>
                        <a:rPr lang="zh-TW" altLang="en-US" sz="1600" dirty="0">
                          <a:latin typeface="Arial" panose="020B0604020202020204" pitchFamily="34" charset="0"/>
                          <a:ea typeface="微軟正黑體" panose="020B0604030504040204" pitchFamily="34" charset="-120"/>
                          <a:cs typeface="Arial" panose="020B0604020202020204" pitchFamily="34" charset="0"/>
                        </a:rPr>
                        <a:t>）</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向模型提供問題或指令的人</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929149223"/>
                  </a:ext>
                </a:extLst>
              </a:tr>
              <a:tr h="370840">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系統角色（</a:t>
                      </a:r>
                      <a:r>
                        <a:rPr lang="en-US" altLang="zh-TW" sz="1600" dirty="0">
                          <a:latin typeface="Arial" panose="020B0604020202020204" pitchFamily="34" charset="0"/>
                          <a:ea typeface="微軟正黑體" panose="020B0604030504040204" pitchFamily="34" charset="-120"/>
                          <a:cs typeface="Arial" panose="020B0604020202020204" pitchFamily="34" charset="0"/>
                        </a:rPr>
                        <a:t>System Role</a:t>
                      </a:r>
                      <a:r>
                        <a:rPr lang="zh-TW" altLang="en-US" sz="1600" dirty="0">
                          <a:latin typeface="Arial" panose="020B0604020202020204" pitchFamily="34" charset="0"/>
                          <a:ea typeface="微軟正黑體" panose="020B0604030504040204" pitchFamily="34" charset="-120"/>
                          <a:cs typeface="Arial" panose="020B0604020202020204" pitchFamily="34" charset="0"/>
                        </a:rPr>
                        <a:t>）</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用來設定模型的行為規範或是語氣</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1389903530"/>
                  </a:ext>
                </a:extLst>
              </a:tr>
              <a:tr h="370840">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助手角色（</a:t>
                      </a:r>
                      <a:r>
                        <a:rPr lang="en-US" altLang="zh-TW" sz="1600" dirty="0">
                          <a:latin typeface="Arial" panose="020B0604020202020204" pitchFamily="34" charset="0"/>
                          <a:ea typeface="微軟正黑體" panose="020B0604030504040204" pitchFamily="34" charset="-120"/>
                          <a:cs typeface="Arial" panose="020B0604020202020204" pitchFamily="34" charset="0"/>
                        </a:rPr>
                        <a:t>Assistant Role</a:t>
                      </a:r>
                      <a:r>
                        <a:rPr lang="zh-TW" altLang="en-US" sz="1600" dirty="0">
                          <a:latin typeface="Arial" panose="020B0604020202020204" pitchFamily="34" charset="0"/>
                          <a:ea typeface="微軟正黑體" panose="020B0604030504040204" pitchFamily="34" charset="-120"/>
                          <a:cs typeface="Arial" panose="020B0604020202020204" pitchFamily="34" charset="0"/>
                        </a:rPr>
                        <a:t>）</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模型本身，根據給定的 </a:t>
                      </a:r>
                      <a:r>
                        <a:rPr lang="en-US" altLang="zh-TW" sz="1600" dirty="0">
                          <a:latin typeface="Arial" panose="020B0604020202020204" pitchFamily="34" charset="0"/>
                          <a:ea typeface="微軟正黑體" panose="020B0604030504040204" pitchFamily="34" charset="-120"/>
                          <a:cs typeface="Arial" panose="020B0604020202020204" pitchFamily="34" charset="0"/>
                        </a:rPr>
                        <a:t>prompt </a:t>
                      </a:r>
                      <a:r>
                        <a:rPr lang="zh-TW" altLang="en-US" sz="1600" dirty="0">
                          <a:latin typeface="Arial" panose="020B0604020202020204" pitchFamily="34" charset="0"/>
                          <a:ea typeface="微軟正黑體" panose="020B0604030504040204" pitchFamily="34" charset="-120"/>
                          <a:cs typeface="Arial" panose="020B0604020202020204" pitchFamily="34" charset="0"/>
                        </a:rPr>
                        <a:t>以及系統角色生成回應</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3122357918"/>
                  </a:ext>
                </a:extLst>
              </a:tr>
            </a:tbl>
          </a:graphicData>
        </a:graphic>
      </p:graphicFrame>
      <p:pic>
        <p:nvPicPr>
          <p:cNvPr id="13" name="圖片 12"/>
          <p:cNvPicPr/>
          <p:nvPr/>
        </p:nvPicPr>
        <p:blipFill>
          <a:blip r:embed="rId3" cstate="print">
            <a:extLst>
              <a:ext uri="{28A0092B-C50C-407E-A947-70E740481C1C}">
                <a14:useLocalDpi xmlns:a14="http://schemas.microsoft.com/office/drawing/2010/main" val="0"/>
              </a:ext>
            </a:extLst>
          </a:blip>
          <a:stretch>
            <a:fillRect/>
          </a:stretch>
        </p:blipFill>
        <p:spPr>
          <a:xfrm>
            <a:off x="6798271" y="3610608"/>
            <a:ext cx="5035550" cy="2492375"/>
          </a:xfrm>
          <a:prstGeom prst="rect">
            <a:avLst/>
          </a:prstGeom>
        </p:spPr>
      </p:pic>
    </p:spTree>
    <p:extLst>
      <p:ext uri="{BB962C8B-B14F-4D97-AF65-F5344CB8AC3E}">
        <p14:creationId xmlns:p14="http://schemas.microsoft.com/office/powerpoint/2010/main" val="1092680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22</a:t>
            </a:fld>
            <a:endParaRPr lang="zh-TW" altLang="en-US"/>
          </a:p>
        </p:txBody>
      </p:sp>
      <p:sp>
        <p:nvSpPr>
          <p:cNvPr id="3" name="標題 2"/>
          <p:cNvSpPr>
            <a:spLocks noGrp="1"/>
          </p:cNvSpPr>
          <p:nvPr>
            <p:ph type="title"/>
          </p:nvPr>
        </p:nvSpPr>
        <p:spPr/>
        <p:txBody>
          <a:bodyPr/>
          <a:lstStyle/>
          <a:p>
            <a:r>
              <a:rPr lang="zh-TW" altLang="en-US" dirty="0"/>
              <a:t>資料平衡</a:t>
            </a:r>
            <a:endParaRPr lang="en-US" dirty="0"/>
          </a:p>
        </p:txBody>
      </p:sp>
      <p:graphicFrame>
        <p:nvGraphicFramePr>
          <p:cNvPr id="11" name="表格 10"/>
          <p:cNvGraphicFramePr>
            <a:graphicFrameLocks noGrp="1"/>
          </p:cNvGraphicFramePr>
          <p:nvPr>
            <p:extLst>
              <p:ext uri="{D42A27DB-BD31-4B8C-83A1-F6EECF244321}">
                <p14:modId xmlns:p14="http://schemas.microsoft.com/office/powerpoint/2010/main" val="1483167515"/>
              </p:ext>
            </p:extLst>
          </p:nvPr>
        </p:nvGraphicFramePr>
        <p:xfrm>
          <a:off x="4429017" y="1261667"/>
          <a:ext cx="7547082" cy="5033807"/>
        </p:xfrm>
        <a:graphic>
          <a:graphicData uri="http://schemas.openxmlformats.org/drawingml/2006/table">
            <a:tbl>
              <a:tblPr firstRow="1" firstCol="1" bandRow="1">
                <a:tableStyleId>{8799B23B-EC83-4686-B30A-512413B5E67A}</a:tableStyleId>
              </a:tblPr>
              <a:tblGrid>
                <a:gridCol w="3773541">
                  <a:extLst>
                    <a:ext uri="{9D8B030D-6E8A-4147-A177-3AD203B41FA5}">
                      <a16:colId xmlns:a16="http://schemas.microsoft.com/office/drawing/2014/main" val="3596619542"/>
                    </a:ext>
                  </a:extLst>
                </a:gridCol>
                <a:gridCol w="3773541">
                  <a:extLst>
                    <a:ext uri="{9D8B030D-6E8A-4147-A177-3AD203B41FA5}">
                      <a16:colId xmlns:a16="http://schemas.microsoft.com/office/drawing/2014/main" val="2697845350"/>
                    </a:ext>
                  </a:extLst>
                </a:gridCol>
              </a:tblGrid>
              <a:tr h="348572">
                <a:tc>
                  <a:txBody>
                    <a:bodyPr/>
                    <a:lstStyle/>
                    <a:p>
                      <a:pPr marL="0" marR="0" algn="ctr">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原始露營評論</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生成新的露營評論</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7809269"/>
                  </a:ext>
                </a:extLst>
              </a:tr>
              <a:tr h="580953">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營區不是宣導</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22:00</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後降低音量嗎？ 怎麼還有團體再彈吉他、喧嘩到半夜兩點卻沒有任何管制呢？ 是要不要讓人休息？</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這個露營區的管理似乎不太嚴格，團體在晚上持續製造噪音，完全沒有遵守規定。讓人無法好好休息，感到非常無奈。</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437239055"/>
                  </a:ext>
                </a:extLst>
              </a:tr>
              <a:tr h="1349531">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場地很大</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但</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F</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區 真的不推。 為何加壓機在旁邊 還要規劃讓人搭帳篷？</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24</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小時沒停過</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 ~</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停了也一下下就馬上開始叫</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 </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根本讓人無法完全入眠阿</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p>
                  </a:txBody>
                  <a:tcPr marL="68580" marR="68580" marT="0" marB="0"/>
                </a:tc>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這個露營地雖然佔地廣闊</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但</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F</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區的噪音問題令人詬病。加壓機就在附近</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不斷發出震耳欲聾的聲響</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更別說它</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24</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小時不停歇</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讓人無法好好休息。即使短暫停歇</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也只是短短幾分鐘</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馬上又恢復叫個不停</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完全打斷了露營者的寧靜時光。這種設計實在不合理</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根本讓人無法完全放鬆</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失去了露營的意義。</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33608940"/>
                  </a:ext>
                </a:extLst>
              </a:tr>
              <a:tr h="1161907">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真是惡夢啊！初三到初五連續三天都踩著爛泥渡過，真是苦不堪言啊！上個廁所路途也沒路燈ㄧ路上踩著爛泥去又踩著爛泥回帳篷，排水系統不完善雨也沒下的很大地上還可看見飄飄河，又ㄧ直跳電，熱水又不熱，難以忘懷的露營區啊！</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非常抱歉，我無法生成該露營評論的相似內容。</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59881888"/>
                  </a:ext>
                </a:extLst>
              </a:tr>
              <a:tr h="1072977">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地點雖大 但是營區規劃過緊密 導致沒什麼空間可以活動 活動的地方也因沒有樹蔭 會過熱衛浴如果太多人 會有明顯的不足</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  </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排隊洗澡</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  </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雖然有螢火蟲 溪水可以玩</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  </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但是比較好的露營區比這裡還多</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這個營區雖然佔地廣闊</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但營位規劃過於密集</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導致活動空間有限。活動區缺乏樹蔭</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容易感到炎熱。衛浴設備若同時有多人使用</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便會顯得不足</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需要排隊等候。儘管有螢火蟲和溪水可供玩樂</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但相較之下</a:t>
                      </a:r>
                      <a:r>
                        <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其他露營區更為優秀。</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854154560"/>
                  </a:ext>
                </a:extLst>
              </a:tr>
              <a:tr h="519867">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明明知道螞蟻繁殖期量多，卻不告知讓露營體驗大大降低</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600"/>
                        </a:spcAft>
                      </a:pPr>
                      <a:r>
                        <a:rPr lang="zh-TW"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rPr>
                        <a:t>雖然知道螞蟻繁殖期量多，但卻沒有事先告知，導致露營體驗大打折扣。</a:t>
                      </a:r>
                      <a:endParaRPr lang="en-US" sz="11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763099855"/>
                  </a:ext>
                </a:extLst>
              </a:tr>
            </a:tbl>
          </a:graphicData>
        </a:graphic>
      </p:graphicFrame>
      <p:pic>
        <p:nvPicPr>
          <p:cNvPr id="5" name="圖片 4" descr="一張含有 文字, 螢幕擷取畫面, 圖表, 字型 的圖片&#10;&#10;AI 產生的內容可能不正確。">
            <a:extLst>
              <a:ext uri="{FF2B5EF4-FFF2-40B4-BE49-F238E27FC236}">
                <a16:creationId xmlns:a16="http://schemas.microsoft.com/office/drawing/2014/main" id="{34848FA5-D8B2-3B91-B5D3-D1C5DF624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124" y="1963599"/>
            <a:ext cx="3717059" cy="3294201"/>
          </a:xfrm>
          <a:prstGeom prst="rect">
            <a:avLst/>
          </a:prstGeom>
        </p:spPr>
      </p:pic>
    </p:spTree>
    <p:extLst>
      <p:ext uri="{BB962C8B-B14F-4D97-AF65-F5344CB8AC3E}">
        <p14:creationId xmlns:p14="http://schemas.microsoft.com/office/powerpoint/2010/main" val="4246985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23</a:t>
            </a:fld>
            <a:endParaRPr lang="zh-TW" altLang="en-US"/>
          </a:p>
        </p:txBody>
      </p:sp>
      <p:sp>
        <p:nvSpPr>
          <p:cNvPr id="3" name="標題 2"/>
          <p:cNvSpPr>
            <a:spLocks noGrp="1"/>
          </p:cNvSpPr>
          <p:nvPr>
            <p:ph type="title"/>
          </p:nvPr>
        </p:nvSpPr>
        <p:spPr/>
        <p:txBody>
          <a:bodyPr/>
          <a:lstStyle/>
          <a:p>
            <a:r>
              <a:rPr lang="zh-TW" altLang="en-US" dirty="0"/>
              <a:t>建立研究模型</a:t>
            </a:r>
            <a:endParaRPr lang="en-US" dirty="0"/>
          </a:p>
        </p:txBody>
      </p:sp>
      <p:sp>
        <p:nvSpPr>
          <p:cNvPr id="5" name="矩形 4"/>
          <p:cNvSpPr/>
          <p:nvPr/>
        </p:nvSpPr>
        <p:spPr>
          <a:xfrm>
            <a:off x="1032948" y="1543080"/>
            <a:ext cx="10320852" cy="4591000"/>
          </a:xfrm>
          <a:prstGeom prst="rect">
            <a:avLst/>
          </a:prstGeom>
        </p:spPr>
        <p:txBody>
          <a:bodyPr wrap="square">
            <a:spAutoFit/>
          </a:bodyPr>
          <a:lstStyle/>
          <a:p>
            <a:pPr>
              <a:spcBef>
                <a:spcPts val="1000"/>
              </a:spcBef>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本階段將訓練五種模型建立情緒分類模型，模型名稱與使用版本分別為以下：</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spcBef>
                <a:spcPts val="1000"/>
              </a:spcBef>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BERT (</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ckiplab</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bert</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-base-</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chinese</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 、 ALBERT (</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ckiplab</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/albert-base-</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chinese</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 、 </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RoBERTa</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 (</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hfl</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chinese-roberta-wwm-ext</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)、Multilingual BERT (google-</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bert</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bert-base-multilingualcased</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以及 </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DistilBERT</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 (</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Geotrend</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distilbert</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-base-</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zh</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-cased)，</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並評估模型的準確度，可分為以下兩個實驗： </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spcBef>
                <a:spcPts val="1000"/>
              </a:spcBef>
            </a:pP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spcBef>
                <a:spcPts val="1000"/>
              </a:spcBef>
            </a:pP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3.5.1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實驗一：使用</a:t>
            </a: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原始資料集</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建立情緒分類模型</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spcBef>
                <a:spcPts val="1000"/>
              </a:spcBef>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本實驗以原始不平衡的資料集，以不同的 </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Batch Size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大小建立五種情緒分類模型， 將本實驗預測結果提供後續實驗預測的結果進行比對。 </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spcBef>
                <a:spcPts val="1000"/>
              </a:spcBef>
            </a:pP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spcBef>
                <a:spcPts val="1000"/>
              </a:spcBef>
            </a:pP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3.5.2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實驗二：</a:t>
            </a: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使用 </a:t>
            </a:r>
            <a:r>
              <a:rPr lang="en-US" b="1" dirty="0">
                <a:latin typeface="Times New Roman" panose="02020603050405020304" pitchFamily="18" charset="0"/>
                <a:ea typeface="Microsoft JhengHei Light" panose="020B0304030504040204" pitchFamily="34" charset="-120"/>
                <a:cs typeface="Times New Roman" panose="02020603050405020304" pitchFamily="18" charset="0"/>
              </a:rPr>
              <a:t>LLM </a:t>
            </a: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增生</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以平衡資料集並建立情緒分類模型</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spcBef>
                <a:spcPts val="1000"/>
              </a:spcBef>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本實驗將原始資料集透過四種 </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分別為 </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GPT-4o </a:t>
            </a:r>
            <a:r>
              <a:rPr lang="en-US" dirty="0" err="1">
                <a:latin typeface="Times New Roman" panose="02020603050405020304" pitchFamily="18" charset="0"/>
                <a:ea typeface="Microsoft JhengHei Light" panose="020B0304030504040204" pitchFamily="34" charset="-120"/>
                <a:cs typeface="Times New Roman" panose="02020603050405020304" pitchFamily="18" charset="0"/>
              </a:rPr>
              <a:t>mini、TAIDE、Breeze</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和 </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Taiwan 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生成缺少的中立與負向評論，接著再以增生後的平衡資料集以不同的 </a:t>
            </a:r>
            <a:r>
              <a:rPr lang="en-US" dirty="0">
                <a:latin typeface="Times New Roman" panose="02020603050405020304" pitchFamily="18" charset="0"/>
                <a:ea typeface="Microsoft JhengHei Light" panose="020B0304030504040204" pitchFamily="34" charset="-120"/>
                <a:cs typeface="Times New Roman" panose="02020603050405020304" pitchFamily="18" charset="0"/>
              </a:rPr>
              <a:t>Batch Size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大小建立五種情緒分類模型，將本實驗預測結果與實驗一預測的結果進行比對。 </a:t>
            </a:r>
            <a:endParaRPr 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9731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2B7C6-D856-7CE7-B61B-4196026DF3E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4169948-DF5F-6333-446F-EE19E2520FC5}"/>
              </a:ext>
            </a:extLst>
          </p:cNvPr>
          <p:cNvSpPr>
            <a:spLocks noGrp="1"/>
          </p:cNvSpPr>
          <p:nvPr>
            <p:ph type="title"/>
          </p:nvPr>
        </p:nvSpPr>
        <p:spPr/>
        <p:txBody>
          <a:bodyPr>
            <a:normAutofit fontScale="90000"/>
          </a:bodyPr>
          <a:lstStyle/>
          <a:p>
            <a:r>
              <a:rPr lang="zh-TW" altLang="en-US" dirty="0"/>
              <a:t>四</a:t>
            </a:r>
            <a:r>
              <a:rPr lang="zh-TW" altLang="en-US" b="1" dirty="0"/>
              <a:t>、實驗結果與討論</a:t>
            </a:r>
          </a:p>
        </p:txBody>
      </p:sp>
      <p:sp>
        <p:nvSpPr>
          <p:cNvPr id="4" name="投影片編號版面配置區 3">
            <a:extLst>
              <a:ext uri="{FF2B5EF4-FFF2-40B4-BE49-F238E27FC236}">
                <a16:creationId xmlns:a16="http://schemas.microsoft.com/office/drawing/2014/main" id="{B1F8EC3B-D676-2E13-9AB1-4310B3BF0F01}"/>
              </a:ext>
            </a:extLst>
          </p:cNvPr>
          <p:cNvSpPr>
            <a:spLocks noGrp="1"/>
          </p:cNvSpPr>
          <p:nvPr>
            <p:ph type="sldNum" sz="quarter" idx="12"/>
          </p:nvPr>
        </p:nvSpPr>
        <p:spPr/>
        <p:txBody>
          <a:bodyPr/>
          <a:lstStyle/>
          <a:p>
            <a:fld id="{96869A61-5376-46CE-9DEB-A3621B7A38BD}" type="slidenum">
              <a:rPr lang="zh-TW" altLang="en-US" smtClean="0"/>
              <a:pPr/>
              <a:t>24</a:t>
            </a:fld>
            <a:endParaRPr lang="zh-TW" altLang="en-US"/>
          </a:p>
        </p:txBody>
      </p:sp>
      <p:grpSp>
        <p:nvGrpSpPr>
          <p:cNvPr id="10" name="群組 9">
            <a:extLst>
              <a:ext uri="{FF2B5EF4-FFF2-40B4-BE49-F238E27FC236}">
                <a16:creationId xmlns:a16="http://schemas.microsoft.com/office/drawing/2014/main" id="{4CC9F4DB-7135-86E7-179E-B3D07A6E0624}"/>
              </a:ext>
            </a:extLst>
          </p:cNvPr>
          <p:cNvGrpSpPr/>
          <p:nvPr/>
        </p:nvGrpSpPr>
        <p:grpSpPr>
          <a:xfrm>
            <a:off x="4623758" y="2185901"/>
            <a:ext cx="6650642" cy="2486197"/>
            <a:chOff x="1164564" y="1711214"/>
            <a:chExt cx="6650642" cy="2486197"/>
          </a:xfrm>
        </p:grpSpPr>
        <p:sp>
          <p:nvSpPr>
            <p:cNvPr id="11" name="矩形 10">
              <a:extLst>
                <a:ext uri="{FF2B5EF4-FFF2-40B4-BE49-F238E27FC236}">
                  <a16:creationId xmlns:a16="http://schemas.microsoft.com/office/drawing/2014/main" id="{30A8032A-2790-5805-3DB6-4C354C739B84}"/>
                </a:ext>
              </a:extLst>
            </p:cNvPr>
            <p:cNvSpPr/>
            <p:nvPr/>
          </p:nvSpPr>
          <p:spPr>
            <a:xfrm>
              <a:off x="1164564" y="3735746"/>
              <a:ext cx="6650641"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實驗結果與討論</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矩形 11">
              <a:extLst>
                <a:ext uri="{FF2B5EF4-FFF2-40B4-BE49-F238E27FC236}">
                  <a16:creationId xmlns:a16="http://schemas.microsoft.com/office/drawing/2014/main" id="{6AE4CA92-68A6-B495-D2F9-277FA957B7A5}"/>
                </a:ext>
              </a:extLst>
            </p:cNvPr>
            <p:cNvSpPr/>
            <p:nvPr/>
          </p:nvSpPr>
          <p:spPr>
            <a:xfrm>
              <a:off x="1164565" y="1711214"/>
              <a:ext cx="4556965"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實驗環境</a:t>
              </a:r>
              <a:endParaRPr lang="en-US" altLang="zh-CN"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3" name="矩形 12">
              <a:extLst>
                <a:ext uri="{FF2B5EF4-FFF2-40B4-BE49-F238E27FC236}">
                  <a16:creationId xmlns:a16="http://schemas.microsoft.com/office/drawing/2014/main" id="{F27FEF86-1036-8914-A2F6-00C7901E49C9}"/>
                </a:ext>
              </a:extLst>
            </p:cNvPr>
            <p:cNvSpPr/>
            <p:nvPr/>
          </p:nvSpPr>
          <p:spPr>
            <a:xfrm>
              <a:off x="1164566" y="2386058"/>
              <a:ext cx="665064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模型參數設定</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 name="矩形 13">
              <a:extLst>
                <a:ext uri="{FF2B5EF4-FFF2-40B4-BE49-F238E27FC236}">
                  <a16:creationId xmlns:a16="http://schemas.microsoft.com/office/drawing/2014/main" id="{303DAA18-4E74-7C43-2A5A-76C4A0B2C4F4}"/>
                </a:ext>
              </a:extLst>
            </p:cNvPr>
            <p:cNvSpPr/>
            <p:nvPr/>
          </p:nvSpPr>
          <p:spPr>
            <a:xfrm>
              <a:off x="1164565" y="3060902"/>
              <a:ext cx="665064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評估績效指標</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2658537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25</a:t>
            </a:fld>
            <a:endParaRPr lang="zh-TW" altLang="en-US"/>
          </a:p>
        </p:txBody>
      </p:sp>
      <p:sp>
        <p:nvSpPr>
          <p:cNvPr id="3" name="標題 2"/>
          <p:cNvSpPr>
            <a:spLocks noGrp="1"/>
          </p:cNvSpPr>
          <p:nvPr>
            <p:ph type="title"/>
          </p:nvPr>
        </p:nvSpPr>
        <p:spPr/>
        <p:txBody>
          <a:bodyPr/>
          <a:lstStyle/>
          <a:p>
            <a:r>
              <a:rPr lang="zh-TW" altLang="en-US" dirty="0"/>
              <a:t>實驗環境</a:t>
            </a:r>
            <a:endParaRPr lang="en-US" dirty="0"/>
          </a:p>
        </p:txBody>
      </p:sp>
      <p:sp>
        <p:nvSpPr>
          <p:cNvPr id="5" name="矩形 4"/>
          <p:cNvSpPr/>
          <p:nvPr/>
        </p:nvSpPr>
        <p:spPr>
          <a:xfrm>
            <a:off x="1253466" y="1309454"/>
            <a:ext cx="9863652" cy="872418"/>
          </a:xfrm>
          <a:prstGeom prst="rect">
            <a:avLst/>
          </a:prstGeom>
        </p:spPr>
        <p:txBody>
          <a:bodyPr wrap="square">
            <a:spAutoFit/>
          </a:bodyPr>
          <a:lstStyle/>
          <a:p>
            <a:pPr>
              <a:lnSpc>
                <a:spcPct val="150000"/>
              </a:lnSpc>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本研究使用的電腦設備規格與程式開發工具清單如下表所示。使用的程式語言為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Python</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，爬蟲使用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Selenium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套件，訓練模型使用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Transformers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等相關套件，網頁開發使用 </a:t>
            </a:r>
            <a:r>
              <a:rPr lang="en-US" altLang="zh-TW" dirty="0" err="1">
                <a:latin typeface="Times New Roman" panose="02020603050405020304" pitchFamily="18" charset="0"/>
                <a:ea typeface="Microsoft JhengHei Light" panose="020B0304030504040204" pitchFamily="34" charset="-120"/>
                <a:cs typeface="Times New Roman" panose="02020603050405020304" pitchFamily="18" charset="0"/>
              </a:rPr>
              <a:t>Vue</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 </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框架。 </a:t>
            </a:r>
            <a:endParaRPr 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651150614"/>
              </p:ext>
            </p:extLst>
          </p:nvPr>
        </p:nvGraphicFramePr>
        <p:xfrm>
          <a:off x="2982212" y="2459530"/>
          <a:ext cx="6406161" cy="3680545"/>
        </p:xfrm>
        <a:graphic>
          <a:graphicData uri="http://schemas.openxmlformats.org/drawingml/2006/table">
            <a:tbl>
              <a:tblPr firstCol="1" bandRow="1">
                <a:tableStyleId>{8799B23B-EC83-4686-B30A-512413B5E67A}</a:tableStyleId>
              </a:tblPr>
              <a:tblGrid>
                <a:gridCol w="2252406">
                  <a:extLst>
                    <a:ext uri="{9D8B030D-6E8A-4147-A177-3AD203B41FA5}">
                      <a16:colId xmlns:a16="http://schemas.microsoft.com/office/drawing/2014/main" val="142694427"/>
                    </a:ext>
                  </a:extLst>
                </a:gridCol>
                <a:gridCol w="4153755">
                  <a:extLst>
                    <a:ext uri="{9D8B030D-6E8A-4147-A177-3AD203B41FA5}">
                      <a16:colId xmlns:a16="http://schemas.microsoft.com/office/drawing/2014/main" val="3034621991"/>
                    </a:ext>
                  </a:extLst>
                </a:gridCol>
              </a:tblGrid>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OS</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Windows 11</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1069263548"/>
                  </a:ext>
                </a:extLst>
              </a:tr>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CPU</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Intel(R) Core(TM) i7-14700 2.10 GHz</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3621835177"/>
                  </a:ext>
                </a:extLst>
              </a:tr>
              <a:tr h="330153">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GPU</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NVIDIA GeForce RTX 4060 Ti</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1126111653"/>
                  </a:ext>
                </a:extLst>
              </a:tr>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Memory</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64.0 GB</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946572447"/>
                  </a:ext>
                </a:extLst>
              </a:tr>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CUDA Version</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11.8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2310973249"/>
                  </a:ext>
                </a:extLst>
              </a:tr>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Python Version</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3.10.11</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950043153"/>
                  </a:ext>
                </a:extLst>
              </a:tr>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Visual Studio Code</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1.96.2</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3018115438"/>
                  </a:ext>
                </a:extLst>
              </a:tr>
              <a:tr h="330153">
                <a:tc>
                  <a:txBody>
                    <a:bodyPr/>
                    <a:lstStyle/>
                    <a:p>
                      <a:pPr marL="0" marR="0" algn="ctr">
                        <a:lnSpc>
                          <a:spcPct val="150000"/>
                        </a:lnSpc>
                        <a:spcBef>
                          <a:spcPts val="0"/>
                        </a:spcBef>
                        <a:spcAft>
                          <a:spcPts val="600"/>
                        </a:spcAft>
                      </a:pPr>
                      <a:r>
                        <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rPr>
                        <a:t>Selenium</a:t>
                      </a:r>
                    </a:p>
                  </a:txBody>
                  <a:tcPr marL="46584" marR="46584" marT="46584" marB="46584"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4.20.0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3698418435"/>
                  </a:ext>
                </a:extLst>
              </a:tr>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Transformers Version</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4.39.2</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712612631"/>
                  </a:ext>
                </a:extLst>
              </a:tr>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TorchVersion</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2.2.2+cu118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3824267953"/>
                  </a:ext>
                </a:extLst>
              </a:tr>
              <a:tr h="330153">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Vue</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3.3.4</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46584" marR="46584" marT="46584" marB="46584" anchor="ctr"/>
                </a:tc>
                <a:extLst>
                  <a:ext uri="{0D108BD9-81ED-4DB2-BD59-A6C34878D82A}">
                    <a16:rowId xmlns:a16="http://schemas.microsoft.com/office/drawing/2014/main" val="1379035110"/>
                  </a:ext>
                </a:extLst>
              </a:tr>
            </a:tbl>
          </a:graphicData>
        </a:graphic>
      </p:graphicFrame>
    </p:spTree>
    <p:extLst>
      <p:ext uri="{BB962C8B-B14F-4D97-AF65-F5344CB8AC3E}">
        <p14:creationId xmlns:p14="http://schemas.microsoft.com/office/powerpoint/2010/main" val="3336990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26</a:t>
            </a:fld>
            <a:endParaRPr lang="zh-TW" altLang="en-US"/>
          </a:p>
        </p:txBody>
      </p:sp>
      <p:sp>
        <p:nvSpPr>
          <p:cNvPr id="3" name="標題 2"/>
          <p:cNvSpPr>
            <a:spLocks noGrp="1"/>
          </p:cNvSpPr>
          <p:nvPr>
            <p:ph type="title"/>
          </p:nvPr>
        </p:nvSpPr>
        <p:spPr/>
        <p:txBody>
          <a:bodyPr/>
          <a:lstStyle/>
          <a:p>
            <a:r>
              <a:rPr lang="zh-TW" altLang="en-US" dirty="0"/>
              <a:t>模型參數設定</a:t>
            </a:r>
            <a:endParaRPr lang="en-US" dirty="0"/>
          </a:p>
        </p:txBody>
      </p:sp>
      <p:sp>
        <p:nvSpPr>
          <p:cNvPr id="5" name="矩形 4"/>
          <p:cNvSpPr/>
          <p:nvPr/>
        </p:nvSpPr>
        <p:spPr>
          <a:xfrm>
            <a:off x="1240766" y="1425819"/>
            <a:ext cx="9528835" cy="923330"/>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本研究使用五種模型：</a:t>
            </a:r>
            <a:r>
              <a:rPr lang="en-US" dirty="0" err="1">
                <a:latin typeface="Arial" panose="020B0604020202020204" pitchFamily="34" charset="0"/>
                <a:ea typeface="微軟正黑體" panose="020B0604030504040204" pitchFamily="34" charset="-120"/>
                <a:cs typeface="Arial" panose="020B0604020202020204" pitchFamily="34" charset="0"/>
              </a:rPr>
              <a:t>BERT、ALBERT、RoBERTa、Multilingual</a:t>
            </a:r>
            <a:r>
              <a:rPr lang="en-US" dirty="0">
                <a:latin typeface="Arial" panose="020B0604020202020204" pitchFamily="34" charset="0"/>
                <a:ea typeface="微軟正黑體" panose="020B0604030504040204" pitchFamily="34" charset="-120"/>
                <a:cs typeface="Arial" panose="020B0604020202020204" pitchFamily="34" charset="0"/>
              </a:rPr>
              <a:t> BERT </a:t>
            </a:r>
            <a:r>
              <a:rPr lang="zh-TW" altLang="en-US" dirty="0">
                <a:latin typeface="Arial" panose="020B0604020202020204" pitchFamily="34" charset="0"/>
                <a:ea typeface="微軟正黑體" panose="020B0604030504040204" pitchFamily="34" charset="-120"/>
                <a:cs typeface="Arial" panose="020B0604020202020204" pitchFamily="34" charset="0"/>
              </a:rPr>
              <a:t>以及 </a:t>
            </a:r>
            <a:r>
              <a:rPr lang="en-US" dirty="0" err="1">
                <a:latin typeface="Arial" panose="020B0604020202020204" pitchFamily="34" charset="0"/>
                <a:ea typeface="微軟正黑體" panose="020B0604030504040204" pitchFamily="34" charset="-120"/>
                <a:cs typeface="Arial" panose="020B0604020202020204" pitchFamily="34" charset="0"/>
              </a:rPr>
              <a:t>DistilBERT</a:t>
            </a:r>
            <a:r>
              <a:rPr lang="en-US" dirty="0">
                <a:latin typeface="Arial" panose="020B0604020202020204" pitchFamily="34" charset="0"/>
                <a:ea typeface="微軟正黑體" panose="020B0604030504040204" pitchFamily="34" charset="-120"/>
                <a:cs typeface="Arial" panose="020B0604020202020204" pitchFamily="34" charset="0"/>
              </a:rPr>
              <a:t>，</a:t>
            </a:r>
            <a:r>
              <a:rPr lang="zh-TW" altLang="en-US" dirty="0">
                <a:latin typeface="Arial" panose="020B0604020202020204" pitchFamily="34" charset="0"/>
                <a:ea typeface="微軟正黑體" panose="020B0604030504040204" pitchFamily="34" charset="-120"/>
                <a:cs typeface="Arial" panose="020B0604020202020204" pitchFamily="34" charset="0"/>
              </a:rPr>
              <a:t>透過試誤法設定參數，如表所示，</a:t>
            </a:r>
            <a:r>
              <a:rPr lang="en-US" dirty="0">
                <a:latin typeface="Arial" panose="020B0604020202020204" pitchFamily="34" charset="0"/>
                <a:ea typeface="微軟正黑體" panose="020B0604030504040204" pitchFamily="34" charset="-120"/>
                <a:cs typeface="Arial" panose="020B0604020202020204" pitchFamily="34" charset="0"/>
              </a:rPr>
              <a:t>Epoch </a:t>
            </a:r>
            <a:r>
              <a:rPr lang="zh-TW" altLang="en-US" dirty="0">
                <a:latin typeface="Arial" panose="020B0604020202020204" pitchFamily="34" charset="0"/>
                <a:ea typeface="微軟正黑體" panose="020B0604030504040204" pitchFamily="34" charset="-120"/>
                <a:cs typeface="Arial" panose="020B0604020202020204" pitchFamily="34" charset="0"/>
              </a:rPr>
              <a:t>參數設定為 </a:t>
            </a:r>
            <a:r>
              <a:rPr lang="en-US" altLang="zh-TW" dirty="0">
                <a:latin typeface="Arial" panose="020B0604020202020204" pitchFamily="34" charset="0"/>
                <a:ea typeface="微軟正黑體" panose="020B0604030504040204" pitchFamily="34" charset="-120"/>
                <a:cs typeface="Arial" panose="020B0604020202020204" pitchFamily="34" charset="0"/>
              </a:rPr>
              <a:t>10</a:t>
            </a:r>
            <a:r>
              <a:rPr lang="zh-TW" altLang="en-US" dirty="0">
                <a:latin typeface="Arial" panose="020B0604020202020204" pitchFamily="34" charset="0"/>
                <a:ea typeface="微軟正黑體" panose="020B0604030504040204" pitchFamily="34" charset="-120"/>
                <a:cs typeface="Arial" panose="020B0604020202020204" pitchFamily="34" charset="0"/>
              </a:rPr>
              <a:t>，</a:t>
            </a:r>
            <a:r>
              <a:rPr lang="en-US" dirty="0">
                <a:latin typeface="Arial" panose="020B0604020202020204" pitchFamily="34" charset="0"/>
                <a:ea typeface="微軟正黑體" panose="020B0604030504040204" pitchFamily="34" charset="-120"/>
                <a:cs typeface="Arial" panose="020B0604020202020204" pitchFamily="34" charset="0"/>
              </a:rPr>
              <a:t>Batch size </a:t>
            </a:r>
            <a:r>
              <a:rPr lang="zh-TW" altLang="en-US" dirty="0">
                <a:latin typeface="Arial" panose="020B0604020202020204" pitchFamily="34" charset="0"/>
                <a:ea typeface="微軟正黑體" panose="020B0604030504040204" pitchFamily="34" charset="-120"/>
                <a:cs typeface="Arial" panose="020B0604020202020204" pitchFamily="34" charset="0"/>
              </a:rPr>
              <a:t>參數設定為 </a:t>
            </a:r>
            <a:r>
              <a:rPr lang="en-US" altLang="zh-TW" dirty="0">
                <a:latin typeface="Arial" panose="020B0604020202020204" pitchFamily="34" charset="0"/>
                <a:ea typeface="微軟正黑體" panose="020B0604030504040204" pitchFamily="34" charset="-120"/>
                <a:cs typeface="Arial" panose="020B0604020202020204" pitchFamily="34" charset="0"/>
              </a:rPr>
              <a:t>8 </a:t>
            </a:r>
            <a:r>
              <a:rPr lang="zh-TW" altLang="en-US" dirty="0">
                <a:latin typeface="Arial" panose="020B0604020202020204" pitchFamily="34" charset="0"/>
                <a:ea typeface="微軟正黑體" panose="020B0604030504040204" pitchFamily="34" charset="-120"/>
                <a:cs typeface="Arial" panose="020B0604020202020204" pitchFamily="34" charset="0"/>
              </a:rPr>
              <a:t>和 </a:t>
            </a:r>
            <a:r>
              <a:rPr lang="en-US" altLang="zh-TW" dirty="0">
                <a:latin typeface="Arial" panose="020B0604020202020204" pitchFamily="34" charset="0"/>
                <a:ea typeface="微軟正黑體" panose="020B0604030504040204" pitchFamily="34" charset="-120"/>
                <a:cs typeface="Arial" panose="020B0604020202020204" pitchFamily="34" charset="0"/>
              </a:rPr>
              <a:t>16</a:t>
            </a:r>
            <a:r>
              <a:rPr lang="zh-TW" altLang="en-US" dirty="0">
                <a:latin typeface="Arial" panose="020B0604020202020204" pitchFamily="34" charset="0"/>
                <a:ea typeface="微軟正黑體" panose="020B0604030504040204" pitchFamily="34" charset="-120"/>
                <a:cs typeface="Arial" panose="020B0604020202020204" pitchFamily="34" charset="0"/>
              </a:rPr>
              <a:t>，</a:t>
            </a:r>
            <a:r>
              <a:rPr lang="en-US" dirty="0">
                <a:latin typeface="Arial" panose="020B0604020202020204" pitchFamily="34" charset="0"/>
                <a:ea typeface="微軟正黑體" panose="020B0604030504040204" pitchFamily="34" charset="-120"/>
                <a:cs typeface="Arial" panose="020B0604020202020204" pitchFamily="34" charset="0"/>
              </a:rPr>
              <a:t>Learning rate </a:t>
            </a:r>
            <a:r>
              <a:rPr lang="zh-TW" altLang="en-US" dirty="0">
                <a:latin typeface="Arial" panose="020B0604020202020204" pitchFamily="34" charset="0"/>
                <a:ea typeface="微軟正黑體" panose="020B0604030504040204" pitchFamily="34" charset="-120"/>
                <a:cs typeface="Arial" panose="020B0604020202020204" pitchFamily="34" charset="0"/>
              </a:rPr>
              <a:t>設定為 </a:t>
            </a:r>
            <a:r>
              <a:rPr lang="en-US" altLang="zh-TW" dirty="0">
                <a:latin typeface="Arial" panose="020B0604020202020204" pitchFamily="34" charset="0"/>
                <a:ea typeface="微軟正黑體" panose="020B0604030504040204" pitchFamily="34" charset="-120"/>
                <a:cs typeface="Arial" panose="020B0604020202020204" pitchFamily="34" charset="0"/>
              </a:rPr>
              <a:t>2</a:t>
            </a:r>
            <a:r>
              <a:rPr lang="en-US" dirty="0">
                <a:latin typeface="Arial" panose="020B0604020202020204" pitchFamily="34" charset="0"/>
                <a:ea typeface="微軟正黑體" panose="020B0604030504040204" pitchFamily="34" charset="-120"/>
                <a:cs typeface="Arial" panose="020B0604020202020204" pitchFamily="34" charset="0"/>
              </a:rPr>
              <a:t>e-5。</a:t>
            </a:r>
          </a:p>
        </p:txBody>
      </p:sp>
      <p:graphicFrame>
        <p:nvGraphicFramePr>
          <p:cNvPr id="4" name="表格 3"/>
          <p:cNvGraphicFramePr>
            <a:graphicFrameLocks noGrp="1"/>
          </p:cNvGraphicFramePr>
          <p:nvPr>
            <p:extLst>
              <p:ext uri="{D42A27DB-BD31-4B8C-83A1-F6EECF244321}">
                <p14:modId xmlns:p14="http://schemas.microsoft.com/office/powerpoint/2010/main" val="4243707621"/>
              </p:ext>
            </p:extLst>
          </p:nvPr>
        </p:nvGraphicFramePr>
        <p:xfrm>
          <a:off x="3224618" y="2890206"/>
          <a:ext cx="5561129" cy="1951038"/>
        </p:xfrm>
        <a:graphic>
          <a:graphicData uri="http://schemas.openxmlformats.org/drawingml/2006/table">
            <a:tbl>
              <a:tblPr firstRow="1" firstCol="1" bandRow="1">
                <a:tableStyleId>{8799B23B-EC83-4686-B30A-512413B5E67A}</a:tableStyleId>
              </a:tblPr>
              <a:tblGrid>
                <a:gridCol w="1638300">
                  <a:extLst>
                    <a:ext uri="{9D8B030D-6E8A-4147-A177-3AD203B41FA5}">
                      <a16:colId xmlns:a16="http://schemas.microsoft.com/office/drawing/2014/main" val="1435511150"/>
                    </a:ext>
                  </a:extLst>
                </a:gridCol>
                <a:gridCol w="3922829">
                  <a:extLst>
                    <a:ext uri="{9D8B030D-6E8A-4147-A177-3AD203B41FA5}">
                      <a16:colId xmlns:a16="http://schemas.microsoft.com/office/drawing/2014/main" val="908142348"/>
                    </a:ext>
                  </a:extLst>
                </a:gridCol>
              </a:tblGrid>
              <a:tr h="215900">
                <a:tc>
                  <a:txBody>
                    <a:bodyPr/>
                    <a:lstStyle/>
                    <a:p>
                      <a:pPr marL="0" marR="0" algn="ctr">
                        <a:lnSpc>
                          <a:spcPct val="150000"/>
                        </a:lnSpc>
                        <a:spcBef>
                          <a:spcPts val="0"/>
                        </a:spcBef>
                        <a:spcAft>
                          <a:spcPts val="600"/>
                        </a:spcAft>
                      </a:pPr>
                      <a:r>
                        <a:rPr lang="zh-TW" sz="1800" kern="0" dirty="0">
                          <a:effectLst/>
                          <a:latin typeface="Arial" panose="020B0604020202020204" pitchFamily="34" charset="0"/>
                          <a:ea typeface="微軟正黑體" panose="020B0604030504040204" pitchFamily="34" charset="-120"/>
                          <a:cs typeface="Arial" panose="020B0604020202020204" pitchFamily="34" charset="0"/>
                        </a:rPr>
                        <a:t>參數</a:t>
                      </a:r>
                      <a:endParaRPr lang="en-US" sz="18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pPr marL="0" marR="0" algn="ctr">
                        <a:lnSpc>
                          <a:spcPct val="150000"/>
                        </a:lnSpc>
                        <a:spcBef>
                          <a:spcPts val="0"/>
                        </a:spcBef>
                        <a:spcAft>
                          <a:spcPts val="600"/>
                        </a:spcAft>
                      </a:pPr>
                      <a:r>
                        <a:rPr lang="zh-TW" sz="1800" kern="0" dirty="0">
                          <a:effectLst/>
                          <a:latin typeface="Arial" panose="020B0604020202020204" pitchFamily="34" charset="0"/>
                          <a:ea typeface="微軟正黑體" panose="020B0604030504040204" pitchFamily="34" charset="-120"/>
                          <a:cs typeface="Arial" panose="020B0604020202020204" pitchFamily="34" charset="0"/>
                        </a:rPr>
                        <a:t>值</a:t>
                      </a:r>
                      <a:endParaRPr lang="en-US" sz="18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extLst>
                  <a:ext uri="{0D108BD9-81ED-4DB2-BD59-A6C34878D82A}">
                    <a16:rowId xmlns:a16="http://schemas.microsoft.com/office/drawing/2014/main" val="952423493"/>
                  </a:ext>
                </a:extLst>
              </a:tr>
              <a:tr h="215900">
                <a:tc>
                  <a:txBody>
                    <a:bodyPr/>
                    <a:lstStyle/>
                    <a:p>
                      <a:pPr marL="0" marR="0" algn="ctr">
                        <a:lnSpc>
                          <a:spcPct val="150000"/>
                        </a:lnSpc>
                        <a:spcBef>
                          <a:spcPts val="0"/>
                        </a:spcBef>
                        <a:spcAft>
                          <a:spcPts val="600"/>
                        </a:spcAft>
                      </a:pPr>
                      <a:r>
                        <a:rPr lang="en-US" sz="1800" kern="100" dirty="0">
                          <a:effectLst/>
                          <a:latin typeface="Arial" panose="020B0604020202020204" pitchFamily="34" charset="0"/>
                          <a:ea typeface="微軟正黑體" panose="020B0604030504040204" pitchFamily="34" charset="-120"/>
                          <a:cs typeface="Arial" panose="020B0604020202020204" pitchFamily="34" charset="0"/>
                        </a:rPr>
                        <a:t>Epoch</a:t>
                      </a:r>
                    </a:p>
                  </a:txBody>
                  <a:tcPr marL="63500" marR="63500" marT="63500" marB="63500" anchor="ctr"/>
                </a:tc>
                <a:tc>
                  <a:txBody>
                    <a:bodyPr/>
                    <a:lstStyle/>
                    <a:p>
                      <a:pPr marL="0" marR="0" algn="ctr">
                        <a:lnSpc>
                          <a:spcPct val="150000"/>
                        </a:lnSpc>
                        <a:spcBef>
                          <a:spcPts val="0"/>
                        </a:spcBef>
                        <a:spcAft>
                          <a:spcPts val="600"/>
                        </a:spcAft>
                      </a:pPr>
                      <a:r>
                        <a:rPr lang="en-US" sz="1800" kern="0" dirty="0">
                          <a:effectLst/>
                          <a:latin typeface="Arial" panose="020B0604020202020204" pitchFamily="34" charset="0"/>
                          <a:ea typeface="微軟正黑體" panose="020B0604030504040204" pitchFamily="34" charset="-120"/>
                          <a:cs typeface="Arial" panose="020B0604020202020204" pitchFamily="34" charset="0"/>
                        </a:rPr>
                        <a:t>​10</a:t>
                      </a:r>
                      <a:endParaRPr lang="en-US" sz="18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extLst>
                  <a:ext uri="{0D108BD9-81ED-4DB2-BD59-A6C34878D82A}">
                    <a16:rowId xmlns:a16="http://schemas.microsoft.com/office/drawing/2014/main" val="950163788"/>
                  </a:ext>
                </a:extLst>
              </a:tr>
              <a:tr h="215900">
                <a:tc>
                  <a:txBody>
                    <a:bodyPr/>
                    <a:lstStyle/>
                    <a:p>
                      <a:pPr marL="0" marR="0" algn="ctr">
                        <a:lnSpc>
                          <a:spcPct val="150000"/>
                        </a:lnSpc>
                        <a:spcBef>
                          <a:spcPts val="0"/>
                        </a:spcBef>
                        <a:spcAft>
                          <a:spcPts val="600"/>
                        </a:spcAft>
                      </a:pPr>
                      <a:r>
                        <a:rPr lang="en-US" sz="1800" kern="100" dirty="0">
                          <a:effectLst/>
                          <a:latin typeface="Arial" panose="020B0604020202020204" pitchFamily="34" charset="0"/>
                          <a:ea typeface="微軟正黑體" panose="020B0604030504040204" pitchFamily="34" charset="-120"/>
                          <a:cs typeface="Arial" panose="020B0604020202020204" pitchFamily="34" charset="0"/>
                        </a:rPr>
                        <a:t>Batch size</a:t>
                      </a:r>
                    </a:p>
                  </a:txBody>
                  <a:tcPr marL="63500" marR="63500" marT="63500" marB="63500" anchor="ctr"/>
                </a:tc>
                <a:tc>
                  <a:txBody>
                    <a:bodyPr/>
                    <a:lstStyle/>
                    <a:p>
                      <a:pPr marL="0" marR="0" algn="ctr">
                        <a:lnSpc>
                          <a:spcPct val="150000"/>
                        </a:lnSpc>
                        <a:spcBef>
                          <a:spcPts val="0"/>
                        </a:spcBef>
                        <a:spcAft>
                          <a:spcPts val="600"/>
                        </a:spcAft>
                      </a:pPr>
                      <a:r>
                        <a:rPr lang="en-US" sz="1800" kern="0" dirty="0">
                          <a:effectLst/>
                          <a:latin typeface="Arial" panose="020B0604020202020204" pitchFamily="34" charset="0"/>
                          <a:ea typeface="微軟正黑體" panose="020B0604030504040204" pitchFamily="34" charset="-120"/>
                          <a:cs typeface="Arial" panose="020B0604020202020204" pitchFamily="34" charset="0"/>
                        </a:rPr>
                        <a:t>8, 16</a:t>
                      </a:r>
                      <a:endParaRPr lang="en-US" sz="18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extLst>
                  <a:ext uri="{0D108BD9-81ED-4DB2-BD59-A6C34878D82A}">
                    <a16:rowId xmlns:a16="http://schemas.microsoft.com/office/drawing/2014/main" val="1244089554"/>
                  </a:ext>
                </a:extLst>
              </a:tr>
              <a:tr h="215900">
                <a:tc>
                  <a:txBody>
                    <a:bodyPr/>
                    <a:lstStyle/>
                    <a:p>
                      <a:pPr marL="0" marR="0" algn="ctr">
                        <a:lnSpc>
                          <a:spcPct val="150000"/>
                        </a:lnSpc>
                        <a:spcBef>
                          <a:spcPts val="0"/>
                        </a:spcBef>
                        <a:spcAft>
                          <a:spcPts val="600"/>
                        </a:spcAft>
                      </a:pPr>
                      <a:r>
                        <a:rPr lang="en-US" sz="1800" kern="100" dirty="0">
                          <a:effectLst/>
                          <a:latin typeface="Arial" panose="020B0604020202020204" pitchFamily="34" charset="0"/>
                          <a:ea typeface="微軟正黑體" panose="020B0604030504040204" pitchFamily="34" charset="-120"/>
                          <a:cs typeface="Arial" panose="020B0604020202020204" pitchFamily="34" charset="0"/>
                        </a:rPr>
                        <a:t>Learning rate</a:t>
                      </a:r>
                    </a:p>
                  </a:txBody>
                  <a:tcPr marL="63500" marR="63500" marT="63500" marB="63500" anchor="ctr"/>
                </a:tc>
                <a:tc>
                  <a:txBody>
                    <a:bodyPr/>
                    <a:lstStyle/>
                    <a:p>
                      <a:pPr marL="0" marR="0" algn="ctr">
                        <a:lnSpc>
                          <a:spcPct val="150000"/>
                        </a:lnSpc>
                        <a:spcBef>
                          <a:spcPts val="0"/>
                        </a:spcBef>
                        <a:spcAft>
                          <a:spcPts val="600"/>
                        </a:spcAft>
                      </a:pPr>
                      <a:r>
                        <a:rPr lang="en-US" sz="1800" kern="100" dirty="0">
                          <a:effectLst/>
                          <a:latin typeface="Arial" panose="020B0604020202020204" pitchFamily="34" charset="0"/>
                          <a:ea typeface="微軟正黑體" panose="020B0604030504040204" pitchFamily="34" charset="-120"/>
                          <a:cs typeface="Arial" panose="020B0604020202020204" pitchFamily="34" charset="0"/>
                        </a:rPr>
                        <a:t>2e-5</a:t>
                      </a:r>
                    </a:p>
                  </a:txBody>
                  <a:tcPr marL="63500" marR="63500" marT="63500" marB="63500" anchor="ctr"/>
                </a:tc>
                <a:extLst>
                  <a:ext uri="{0D108BD9-81ED-4DB2-BD59-A6C34878D82A}">
                    <a16:rowId xmlns:a16="http://schemas.microsoft.com/office/drawing/2014/main" val="1441998990"/>
                  </a:ext>
                </a:extLst>
              </a:tr>
            </a:tbl>
          </a:graphicData>
        </a:graphic>
      </p:graphicFrame>
    </p:spTree>
    <p:extLst>
      <p:ext uri="{BB962C8B-B14F-4D97-AF65-F5344CB8AC3E}">
        <p14:creationId xmlns:p14="http://schemas.microsoft.com/office/powerpoint/2010/main" val="97742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27</a:t>
            </a:fld>
            <a:endParaRPr lang="zh-TW" altLang="en-US">
              <a:ea typeface="Microsoft JhengHei Light" panose="020B0304030504040204" pitchFamily="34" charset="-120"/>
            </a:endParaRPr>
          </a:p>
        </p:txBody>
      </p:sp>
      <p:sp>
        <p:nvSpPr>
          <p:cNvPr id="3" name="標題 2"/>
          <p:cNvSpPr>
            <a:spLocks noGrp="1"/>
          </p:cNvSpPr>
          <p:nvPr>
            <p:ph type="title"/>
          </p:nvPr>
        </p:nvSpPr>
        <p:spPr/>
        <p:txBody>
          <a:bodyPr/>
          <a:lstStyle/>
          <a:p>
            <a:r>
              <a:rPr lang="zh-TW" altLang="en-US" dirty="0">
                <a:ea typeface="Microsoft JhengHei Light" panose="020B0304030504040204" pitchFamily="34" charset="-120"/>
              </a:rPr>
              <a:t>評估績效指標</a:t>
            </a:r>
            <a:endParaRPr lang="en-US" dirty="0">
              <a:ea typeface="Microsoft JhengHei Light" panose="020B0304030504040204" pitchFamily="34" charset="-120"/>
            </a:endParaRPr>
          </a:p>
        </p:txBody>
      </p:sp>
      <p:sp>
        <p:nvSpPr>
          <p:cNvPr id="5" name="矩形 4"/>
          <p:cNvSpPr/>
          <p:nvPr/>
        </p:nvSpPr>
        <p:spPr>
          <a:xfrm>
            <a:off x="889958" y="1564885"/>
            <a:ext cx="10765766" cy="646331"/>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本研究使用混淆矩陣（</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Confusion Matrix</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）來評估模型的分類效果。混淆矩陣是一種常見的工具，主要用來分析分類模型在不同類別上的預測準確性。本研究為多類分類問題，混淆矩陣的形式如下表所示：</a:t>
            </a:r>
            <a:endParaRPr 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8" name="矩形 7"/>
          <p:cNvSpPr/>
          <p:nvPr/>
        </p:nvSpPr>
        <p:spPr>
          <a:xfrm>
            <a:off x="889958" y="5029896"/>
            <a:ext cx="10765766" cy="646331"/>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在多類分類中，評估指標通常透過宏平均（</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Macro</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）、微平均（</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Micro</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）或加權平均（</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Weighted</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）來計算整體績效，本研究使用</a:t>
            </a: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加權平均</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來計算。</a:t>
            </a:r>
            <a:endParaRPr 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076993168"/>
                  </p:ext>
                </p:extLst>
              </p:nvPr>
            </p:nvGraphicFramePr>
            <p:xfrm>
              <a:off x="2539041" y="2576328"/>
              <a:ext cx="7467600" cy="1869504"/>
            </p:xfrm>
            <a:graphic>
              <a:graphicData uri="http://schemas.openxmlformats.org/drawingml/2006/table">
                <a:tbl>
                  <a:tblPr firstRow="1" firstCol="1" bandRow="1">
                    <a:tableStyleId>{8799B23B-EC83-4686-B30A-512413B5E67A}</a:tableStyleId>
                  </a:tblPr>
                  <a:tblGrid>
                    <a:gridCol w="1305337">
                      <a:extLst>
                        <a:ext uri="{9D8B030D-6E8A-4147-A177-3AD203B41FA5}">
                          <a16:colId xmlns:a16="http://schemas.microsoft.com/office/drawing/2014/main" val="569420973"/>
                        </a:ext>
                      </a:extLst>
                    </a:gridCol>
                    <a:gridCol w="2055083">
                      <a:extLst>
                        <a:ext uri="{9D8B030D-6E8A-4147-A177-3AD203B41FA5}">
                          <a16:colId xmlns:a16="http://schemas.microsoft.com/office/drawing/2014/main" val="140641837"/>
                        </a:ext>
                      </a:extLst>
                    </a:gridCol>
                    <a:gridCol w="2055083">
                      <a:extLst>
                        <a:ext uri="{9D8B030D-6E8A-4147-A177-3AD203B41FA5}">
                          <a16:colId xmlns:a16="http://schemas.microsoft.com/office/drawing/2014/main" val="2645460748"/>
                        </a:ext>
                      </a:extLst>
                    </a:gridCol>
                    <a:gridCol w="2052097">
                      <a:extLst>
                        <a:ext uri="{9D8B030D-6E8A-4147-A177-3AD203B41FA5}">
                          <a16:colId xmlns:a16="http://schemas.microsoft.com/office/drawing/2014/main" val="3447809038"/>
                        </a:ext>
                      </a:extLst>
                    </a:gridCol>
                  </a:tblGrid>
                  <a:tr h="179705">
                    <a:tc>
                      <a:txBody>
                        <a:bodyPr/>
                        <a:lstStyle/>
                        <a:p>
                          <a:pPr marL="0" marR="0" algn="ctr">
                            <a:lnSpc>
                              <a:spcPct val="150000"/>
                            </a:lnSpc>
                            <a:spcBef>
                              <a:spcPts val="0"/>
                            </a:spcBef>
                            <a:spcAft>
                              <a:spcPts val="600"/>
                            </a:spcAft>
                          </a:pPr>
                          <a:r>
                            <a:rPr lang="en-US" sz="1400" kern="0" dirty="0">
                              <a:effectLst/>
                              <a:latin typeface="Arial" panose="020B0604020202020204" pitchFamily="34" charset="0"/>
                              <a:ea typeface="微軟正黑體" panose="020B0604030504040204" pitchFamily="34" charset="-120"/>
                              <a:cs typeface="Arial" panose="020B0604020202020204" pitchFamily="34" charset="0"/>
                            </a:rPr>
                            <a:t> </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實際</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A</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pPr marL="0" marR="0" algn="ctr">
                            <a:lnSpc>
                              <a:spcPct val="150000"/>
                            </a:lnSpc>
                            <a:spcBef>
                              <a:spcPts val="0"/>
                            </a:spcBef>
                            <a:spcAft>
                              <a:spcPts val="600"/>
                            </a:spcAft>
                          </a:pPr>
                          <a:r>
                            <a:rPr lang="zh-TW" sz="1400" kern="0">
                              <a:effectLst/>
                              <a:latin typeface="Arial" panose="020B0604020202020204" pitchFamily="34" charset="0"/>
                              <a:ea typeface="微軟正黑體" panose="020B0604030504040204" pitchFamily="34" charset="-120"/>
                              <a:cs typeface="Arial" panose="020B0604020202020204" pitchFamily="34" charset="0"/>
                            </a:rPr>
                            <a:t>實際</a:t>
                          </a:r>
                          <a:r>
                            <a:rPr lang="en-US" sz="1400" kern="0">
                              <a:effectLst/>
                              <a:latin typeface="Arial" panose="020B0604020202020204" pitchFamily="34" charset="0"/>
                              <a:ea typeface="微軟正黑體" panose="020B0604030504040204" pitchFamily="34" charset="-120"/>
                              <a:cs typeface="Arial" panose="020B0604020202020204" pitchFamily="34" charset="0"/>
                            </a:rPr>
                            <a:t>B</a:t>
                          </a:r>
                          <a:endParaRPr lang="en-US" sz="1400" kern="100">
                            <a:effectLst/>
                            <a:latin typeface="Arial" panose="020B0604020202020204" pitchFamily="34" charset="0"/>
                            <a:ea typeface="微軟正黑體" panose="020B0604030504040204" pitchFamily="34" charset="-120"/>
                            <a:cs typeface="Arial" panose="020B0604020202020204" pitchFamily="34" charset="0"/>
                          </a:endParaRPr>
                        </a:p>
                      </a:txBody>
                      <a:tcPr marL="9525" marR="9525" marT="9525" marB="9525" anchor="ctr"/>
                    </a:tc>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實際</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C</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9525" marR="9525" marT="9525" marB="9525" anchor="ctr"/>
                    </a:tc>
                    <a:extLst>
                      <a:ext uri="{0D108BD9-81ED-4DB2-BD59-A6C34878D82A}">
                        <a16:rowId xmlns:a16="http://schemas.microsoft.com/office/drawing/2014/main" val="881601208"/>
                      </a:ext>
                    </a:extLst>
                  </a:tr>
                  <a:tr h="179705">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預測</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A</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pPr marL="0" marR="0" algn="ctr">
                            <a:lnSpc>
                              <a:spcPct val="150000"/>
                            </a:lnSpc>
                            <a:spcBef>
                              <a:spcPts val="0"/>
                            </a:spcBef>
                            <a:spcAft>
                              <a:spcPts val="600"/>
                            </a:spcAft>
                          </a:pPr>
                          <a:r>
                            <a:rPr lang="en-US" sz="1400" kern="0" dirty="0">
                              <a:effectLst/>
                            </a:rPr>
                            <a:t>​</a:t>
                          </a:r>
                          <a14:m>
                            <m:oMath xmlns:m="http://schemas.openxmlformats.org/officeDocument/2006/math">
                              <m:r>
                                <a:rPr lang="en-US" sz="1400" kern="0">
                                  <a:effectLst/>
                                  <a:latin typeface="Cambria Math" panose="02040503050406030204" pitchFamily="18" charset="0"/>
                                </a:rPr>
                                <m:t>𝑇</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𝐴</m:t>
                                  </m:r>
                                </m:sub>
                              </m:sSub>
                            </m:oMath>
                          </a14:m>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3500" marR="63500" marT="63500" marB="63500" anchor="ctr"/>
                    </a:tc>
                    <a:tc>
                      <a:txBody>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1400" kern="0">
                                    <a:effectLst/>
                                    <a:latin typeface="Cambria Math" panose="02040503050406030204" pitchFamily="18" charset="0"/>
                                  </a:rPr>
                                  <m:t>𝐹</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𝐵𝐴</m:t>
                                    </m:r>
                                  </m:sub>
                                </m:sSub>
                              </m:oMath>
                            </m:oMathPara>
                          </a14:m>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9525" anchor="ctr"/>
                    </a:tc>
                    <a:tc>
                      <a:txBody>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1400" kern="0">
                                    <a:effectLst/>
                                    <a:latin typeface="Cambria Math" panose="02040503050406030204" pitchFamily="18" charset="0"/>
                                  </a:rPr>
                                  <m:t>𝐹</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𝐶𝐴</m:t>
                                    </m:r>
                                  </m:sub>
                                </m:sSub>
                              </m:oMath>
                            </m:oMathPara>
                          </a14:m>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1450465073"/>
                      </a:ext>
                    </a:extLst>
                  </a:tr>
                  <a:tr h="179705">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預測</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B</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1400" kern="0">
                                    <a:effectLst/>
                                    <a:latin typeface="Cambria Math" panose="02040503050406030204" pitchFamily="18" charset="0"/>
                                  </a:rPr>
                                  <m:t>𝐹</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𝐴𝐵</m:t>
                                    </m:r>
                                  </m:sub>
                                </m:sSub>
                              </m:oMath>
                            </m:oMathPara>
                          </a14:m>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3500" marR="63500" marT="63500" marB="63500" anchor="ctr"/>
                    </a:tc>
                    <a:tc>
                      <a:txBody>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1400" kern="0">
                                    <a:effectLst/>
                                    <a:latin typeface="Cambria Math" panose="02040503050406030204" pitchFamily="18" charset="0"/>
                                  </a:rPr>
                                  <m:t>𝑇</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𝐵</m:t>
                                    </m:r>
                                  </m:sub>
                                </m:sSub>
                              </m:oMath>
                            </m:oMathPara>
                          </a14:m>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9525" anchor="ctr"/>
                    </a:tc>
                    <a:tc>
                      <a:txBody>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1400" kern="0">
                                    <a:effectLst/>
                                    <a:latin typeface="Cambria Math" panose="02040503050406030204" pitchFamily="18" charset="0"/>
                                  </a:rPr>
                                  <m:t>𝐹</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𝐶𝐵</m:t>
                                    </m:r>
                                  </m:sub>
                                </m:sSub>
                              </m:oMath>
                            </m:oMathPara>
                          </a14:m>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2516887494"/>
                      </a:ext>
                    </a:extLst>
                  </a:tr>
                  <a:tr h="179705">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預測</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C</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1400" kern="0">
                                    <a:effectLst/>
                                    <a:latin typeface="Cambria Math" panose="02040503050406030204" pitchFamily="18" charset="0"/>
                                  </a:rPr>
                                  <m:t>𝐹</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𝐴𝐶</m:t>
                                    </m:r>
                                  </m:sub>
                                </m:sSub>
                              </m:oMath>
                            </m:oMathPara>
                          </a14:m>
                          <a:endParaRPr lang="en-US"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3500" marR="63500" marT="63500" marB="63500" anchor="ctr"/>
                    </a:tc>
                    <a:tc>
                      <a:txBody>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1400" kern="0">
                                    <a:effectLst/>
                                    <a:latin typeface="Cambria Math" panose="02040503050406030204" pitchFamily="18" charset="0"/>
                                  </a:rPr>
                                  <m:t>𝐹</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𝐵𝐶</m:t>
                                    </m:r>
                                  </m:sub>
                                </m:sSub>
                              </m:oMath>
                            </m:oMathPara>
                          </a14:m>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9525" anchor="ctr"/>
                    </a:tc>
                    <a:tc>
                      <a:txBody>
                        <a:bodyPr/>
                        <a:lstStyle/>
                        <a:p>
                          <a:pPr marL="0" marR="0" algn="ctr">
                            <a:lnSpc>
                              <a:spcPct val="150000"/>
                            </a:lnSpc>
                            <a:spcBef>
                              <a:spcPts val="0"/>
                            </a:spcBef>
                            <a:spcAft>
                              <a:spcPts val="600"/>
                            </a:spcAft>
                          </a:pPr>
                          <a14:m>
                            <m:oMathPara xmlns:m="http://schemas.openxmlformats.org/officeDocument/2006/math">
                              <m:oMathParaPr>
                                <m:jc m:val="centerGroup"/>
                              </m:oMathParaPr>
                              <m:oMath xmlns:m="http://schemas.openxmlformats.org/officeDocument/2006/math">
                                <m:r>
                                  <a:rPr lang="en-US" sz="1400" kern="0">
                                    <a:effectLst/>
                                    <a:latin typeface="Cambria Math" panose="02040503050406030204" pitchFamily="18" charset="0"/>
                                  </a:rPr>
                                  <m:t>𝑇</m:t>
                                </m:r>
                                <m:sSub>
                                  <m:sSubPr>
                                    <m:ctrlPr>
                                      <a:rPr lang="en-US" sz="1400" i="1" kern="0">
                                        <a:effectLst/>
                                        <a:latin typeface="Cambria Math" panose="02040503050406030204" pitchFamily="18" charset="0"/>
                                      </a:rPr>
                                    </m:ctrlPr>
                                  </m:sSubPr>
                                  <m:e>
                                    <m:r>
                                      <a:rPr lang="en-US" sz="1400" kern="0">
                                        <a:effectLst/>
                                        <a:latin typeface="Cambria Math" panose="02040503050406030204" pitchFamily="18" charset="0"/>
                                      </a:rPr>
                                      <m:t>𝑃</m:t>
                                    </m:r>
                                  </m:e>
                                  <m:sub>
                                    <m:r>
                                      <a:rPr lang="en-US" sz="1400" kern="0">
                                        <a:effectLst/>
                                        <a:latin typeface="Cambria Math" panose="02040503050406030204" pitchFamily="18" charset="0"/>
                                      </a:rPr>
                                      <m:t>𝐶</m:t>
                                    </m:r>
                                  </m:sub>
                                </m:sSub>
                              </m:oMath>
                            </m:oMathPara>
                          </a14:m>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525" marR="9525" marT="9525" marB="9525" anchor="ctr"/>
                    </a:tc>
                    <a:extLst>
                      <a:ext uri="{0D108BD9-81ED-4DB2-BD59-A6C34878D82A}">
                        <a16:rowId xmlns:a16="http://schemas.microsoft.com/office/drawing/2014/main" val="593811470"/>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076993168"/>
                  </p:ext>
                </p:extLst>
              </p:nvPr>
            </p:nvGraphicFramePr>
            <p:xfrm>
              <a:off x="2539041" y="2576328"/>
              <a:ext cx="7467600" cy="1901254"/>
            </p:xfrm>
            <a:graphic>
              <a:graphicData uri="http://schemas.openxmlformats.org/drawingml/2006/table">
                <a:tbl>
                  <a:tblPr firstRow="1" firstCol="1" bandRow="1">
                    <a:tableStyleId>{8799B23B-EC83-4686-B30A-512413B5E67A}</a:tableStyleId>
                  </a:tblPr>
                  <a:tblGrid>
                    <a:gridCol w="1305337">
                      <a:extLst>
                        <a:ext uri="{9D8B030D-6E8A-4147-A177-3AD203B41FA5}">
                          <a16:colId xmlns:a16="http://schemas.microsoft.com/office/drawing/2014/main" val="569420973"/>
                        </a:ext>
                      </a:extLst>
                    </a:gridCol>
                    <a:gridCol w="2055083">
                      <a:extLst>
                        <a:ext uri="{9D8B030D-6E8A-4147-A177-3AD203B41FA5}">
                          <a16:colId xmlns:a16="http://schemas.microsoft.com/office/drawing/2014/main" val="140641837"/>
                        </a:ext>
                      </a:extLst>
                    </a:gridCol>
                    <a:gridCol w="2055083">
                      <a:extLst>
                        <a:ext uri="{9D8B030D-6E8A-4147-A177-3AD203B41FA5}">
                          <a16:colId xmlns:a16="http://schemas.microsoft.com/office/drawing/2014/main" val="2645460748"/>
                        </a:ext>
                      </a:extLst>
                    </a:gridCol>
                    <a:gridCol w="2052097">
                      <a:extLst>
                        <a:ext uri="{9D8B030D-6E8A-4147-A177-3AD203B41FA5}">
                          <a16:colId xmlns:a16="http://schemas.microsoft.com/office/drawing/2014/main" val="3447809038"/>
                        </a:ext>
                      </a:extLst>
                    </a:gridCol>
                  </a:tblGrid>
                  <a:tr h="407734">
                    <a:tc>
                      <a:txBody>
                        <a:bodyPr/>
                        <a:lstStyle/>
                        <a:p>
                          <a:pPr marL="0" marR="0" algn="ctr">
                            <a:lnSpc>
                              <a:spcPct val="150000"/>
                            </a:lnSpc>
                            <a:spcBef>
                              <a:spcPts val="0"/>
                            </a:spcBef>
                            <a:spcAft>
                              <a:spcPts val="600"/>
                            </a:spcAft>
                          </a:pPr>
                          <a:r>
                            <a:rPr lang="en-US" sz="1400" kern="0" dirty="0">
                              <a:effectLst/>
                              <a:latin typeface="Arial" panose="020B0604020202020204" pitchFamily="34" charset="0"/>
                              <a:ea typeface="微軟正黑體" panose="020B0604030504040204" pitchFamily="34" charset="-120"/>
                              <a:cs typeface="Arial" panose="020B0604020202020204" pitchFamily="34" charset="0"/>
                            </a:rPr>
                            <a:t> </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實際</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A</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pPr marL="0" marR="0" algn="ctr">
                            <a:lnSpc>
                              <a:spcPct val="150000"/>
                            </a:lnSpc>
                            <a:spcBef>
                              <a:spcPts val="0"/>
                            </a:spcBef>
                            <a:spcAft>
                              <a:spcPts val="600"/>
                            </a:spcAft>
                          </a:pPr>
                          <a:r>
                            <a:rPr lang="zh-TW" sz="1400" kern="0">
                              <a:effectLst/>
                              <a:latin typeface="Arial" panose="020B0604020202020204" pitchFamily="34" charset="0"/>
                              <a:ea typeface="微軟正黑體" panose="020B0604030504040204" pitchFamily="34" charset="-120"/>
                              <a:cs typeface="Arial" panose="020B0604020202020204" pitchFamily="34" charset="0"/>
                            </a:rPr>
                            <a:t>實際</a:t>
                          </a:r>
                          <a:r>
                            <a:rPr lang="en-US" sz="1400" kern="0">
                              <a:effectLst/>
                              <a:latin typeface="Arial" panose="020B0604020202020204" pitchFamily="34" charset="0"/>
                              <a:ea typeface="微軟正黑體" panose="020B0604030504040204" pitchFamily="34" charset="-120"/>
                              <a:cs typeface="Arial" panose="020B0604020202020204" pitchFamily="34" charset="0"/>
                            </a:rPr>
                            <a:t>B</a:t>
                          </a:r>
                          <a:endParaRPr lang="en-US" sz="1400" kern="100">
                            <a:effectLst/>
                            <a:latin typeface="Arial" panose="020B0604020202020204" pitchFamily="34" charset="0"/>
                            <a:ea typeface="微軟正黑體" panose="020B0604030504040204" pitchFamily="34" charset="-120"/>
                            <a:cs typeface="Arial" panose="020B0604020202020204" pitchFamily="34" charset="0"/>
                          </a:endParaRPr>
                        </a:p>
                      </a:txBody>
                      <a:tcPr marL="9525" marR="9525" marT="9525" marB="9525" anchor="ctr"/>
                    </a:tc>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實際</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C</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9525" marR="9525" marT="9525" marB="9525" anchor="ctr"/>
                    </a:tc>
                    <a:extLst>
                      <a:ext uri="{0D108BD9-81ED-4DB2-BD59-A6C34878D82A}">
                        <a16:rowId xmlns:a16="http://schemas.microsoft.com/office/drawing/2014/main" val="881601208"/>
                      </a:ext>
                    </a:extLst>
                  </a:tr>
                  <a:tr h="447040">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預測</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A</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endParaRPr lang="en-US"/>
                        </a:p>
                      </a:txBody>
                      <a:tcPr marL="63500" marR="63500" marT="63500" marB="63500" anchor="ctr">
                        <a:blipFill>
                          <a:blip r:embed="rId3"/>
                          <a:stretch>
                            <a:fillRect l="-63609" t="-91892" r="-200296" b="-235135"/>
                          </a:stretch>
                        </a:blipFill>
                      </a:tcPr>
                    </a:tc>
                    <a:tc>
                      <a:txBody>
                        <a:bodyPr/>
                        <a:lstStyle/>
                        <a:p>
                          <a:endParaRPr lang="en-US"/>
                        </a:p>
                      </a:txBody>
                      <a:tcPr marL="9525" marR="9525" marT="9525" marB="9525" anchor="ctr">
                        <a:blipFill>
                          <a:blip r:embed="rId3"/>
                          <a:stretch>
                            <a:fillRect l="-164095" t="-91892" r="-100890" b="-235135"/>
                          </a:stretch>
                        </a:blipFill>
                      </a:tcPr>
                    </a:tc>
                    <a:tc>
                      <a:txBody>
                        <a:bodyPr/>
                        <a:lstStyle/>
                        <a:p>
                          <a:endParaRPr lang="en-US"/>
                        </a:p>
                      </a:txBody>
                      <a:tcPr marL="9525" marR="9525" marT="9525" marB="9525" anchor="ctr">
                        <a:blipFill>
                          <a:blip r:embed="rId3"/>
                          <a:stretch>
                            <a:fillRect l="-264095" t="-91892" r="-890" b="-235135"/>
                          </a:stretch>
                        </a:blipFill>
                      </a:tcPr>
                    </a:tc>
                    <a:extLst>
                      <a:ext uri="{0D108BD9-81ED-4DB2-BD59-A6C34878D82A}">
                        <a16:rowId xmlns:a16="http://schemas.microsoft.com/office/drawing/2014/main" val="1450465073"/>
                      </a:ext>
                    </a:extLst>
                  </a:tr>
                  <a:tr h="523240">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預測</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B</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endParaRPr lang="en-US"/>
                        </a:p>
                      </a:txBody>
                      <a:tcPr marL="63500" marR="63500" marT="63500" marB="63500" anchor="ctr">
                        <a:blipFill>
                          <a:blip r:embed="rId3"/>
                          <a:stretch>
                            <a:fillRect l="-63609" t="-165116" r="-200296" b="-102326"/>
                          </a:stretch>
                        </a:blipFill>
                      </a:tcPr>
                    </a:tc>
                    <a:tc>
                      <a:txBody>
                        <a:bodyPr/>
                        <a:lstStyle/>
                        <a:p>
                          <a:endParaRPr lang="en-US"/>
                        </a:p>
                      </a:txBody>
                      <a:tcPr marL="9525" marR="9525" marT="9525" marB="9525" anchor="ctr">
                        <a:blipFill>
                          <a:blip r:embed="rId3"/>
                          <a:stretch>
                            <a:fillRect l="-164095" t="-165116" r="-100890" b="-102326"/>
                          </a:stretch>
                        </a:blipFill>
                      </a:tcPr>
                    </a:tc>
                    <a:tc>
                      <a:txBody>
                        <a:bodyPr/>
                        <a:lstStyle/>
                        <a:p>
                          <a:endParaRPr lang="en-US"/>
                        </a:p>
                      </a:txBody>
                      <a:tcPr marL="9525" marR="9525" marT="9525" marB="9525" anchor="ctr">
                        <a:blipFill>
                          <a:blip r:embed="rId3"/>
                          <a:stretch>
                            <a:fillRect l="-264095" t="-165116" r="-890" b="-102326"/>
                          </a:stretch>
                        </a:blipFill>
                      </a:tcPr>
                    </a:tc>
                    <a:extLst>
                      <a:ext uri="{0D108BD9-81ED-4DB2-BD59-A6C34878D82A}">
                        <a16:rowId xmlns:a16="http://schemas.microsoft.com/office/drawing/2014/main" val="2516887494"/>
                      </a:ext>
                    </a:extLst>
                  </a:tr>
                  <a:tr h="523240">
                    <a:tc>
                      <a:txBody>
                        <a:bodyPr/>
                        <a:lstStyle/>
                        <a:p>
                          <a:pPr marL="0" marR="0" algn="ctr">
                            <a:lnSpc>
                              <a:spcPct val="150000"/>
                            </a:lnSpc>
                            <a:spcBef>
                              <a:spcPts val="0"/>
                            </a:spcBef>
                            <a:spcAft>
                              <a:spcPts val="600"/>
                            </a:spcAft>
                          </a:pPr>
                          <a:r>
                            <a:rPr lang="zh-TW" sz="1400" kern="0" dirty="0">
                              <a:effectLst/>
                              <a:latin typeface="Arial" panose="020B0604020202020204" pitchFamily="34" charset="0"/>
                              <a:ea typeface="微軟正黑體" panose="020B0604030504040204" pitchFamily="34" charset="-120"/>
                              <a:cs typeface="Arial" panose="020B0604020202020204" pitchFamily="34" charset="0"/>
                            </a:rPr>
                            <a:t>預測</a:t>
                          </a:r>
                          <a:r>
                            <a:rPr lang="en-US" sz="1400" kern="0" dirty="0">
                              <a:effectLst/>
                              <a:latin typeface="Arial" panose="020B0604020202020204" pitchFamily="34" charset="0"/>
                              <a:ea typeface="微軟正黑體" panose="020B0604030504040204" pitchFamily="34" charset="-120"/>
                              <a:cs typeface="Arial" panose="020B0604020202020204" pitchFamily="34" charset="0"/>
                            </a:rPr>
                            <a:t>C</a:t>
                          </a:r>
                          <a:endParaRPr lang="en-US" sz="14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3500" marR="63500" marT="63500" marB="63500" anchor="ctr"/>
                    </a:tc>
                    <a:tc>
                      <a:txBody>
                        <a:bodyPr/>
                        <a:lstStyle/>
                        <a:p>
                          <a:endParaRPr lang="en-US"/>
                        </a:p>
                      </a:txBody>
                      <a:tcPr marL="63500" marR="63500" marT="63500" marB="63500" anchor="ctr">
                        <a:blipFill>
                          <a:blip r:embed="rId3"/>
                          <a:stretch>
                            <a:fillRect l="-63609" t="-265116" r="-200296" b="-2326"/>
                          </a:stretch>
                        </a:blipFill>
                      </a:tcPr>
                    </a:tc>
                    <a:tc>
                      <a:txBody>
                        <a:bodyPr/>
                        <a:lstStyle/>
                        <a:p>
                          <a:endParaRPr lang="en-US"/>
                        </a:p>
                      </a:txBody>
                      <a:tcPr marL="9525" marR="9525" marT="9525" marB="9525" anchor="ctr">
                        <a:blipFill>
                          <a:blip r:embed="rId3"/>
                          <a:stretch>
                            <a:fillRect l="-164095" t="-265116" r="-100890" b="-2326"/>
                          </a:stretch>
                        </a:blipFill>
                      </a:tcPr>
                    </a:tc>
                    <a:tc>
                      <a:txBody>
                        <a:bodyPr/>
                        <a:lstStyle/>
                        <a:p>
                          <a:endParaRPr lang="en-US"/>
                        </a:p>
                      </a:txBody>
                      <a:tcPr marL="9525" marR="9525" marT="9525" marB="9525" anchor="ctr">
                        <a:blipFill>
                          <a:blip r:embed="rId3"/>
                          <a:stretch>
                            <a:fillRect l="-264095" t="-265116" r="-890" b="-2326"/>
                          </a:stretch>
                        </a:blipFill>
                      </a:tcPr>
                    </a:tc>
                    <a:extLst>
                      <a:ext uri="{0D108BD9-81ED-4DB2-BD59-A6C34878D82A}">
                        <a16:rowId xmlns:a16="http://schemas.microsoft.com/office/drawing/2014/main" val="593811470"/>
                      </a:ext>
                    </a:extLst>
                  </a:tr>
                </a:tbl>
              </a:graphicData>
            </a:graphic>
          </p:graphicFrame>
        </mc:Fallback>
      </mc:AlternateContent>
    </p:spTree>
    <p:extLst>
      <p:ext uri="{BB962C8B-B14F-4D97-AF65-F5344CB8AC3E}">
        <p14:creationId xmlns:p14="http://schemas.microsoft.com/office/powerpoint/2010/main" val="3518787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28</a:t>
            </a:fld>
            <a:endParaRPr lang="zh-TW" altLang="en-US"/>
          </a:p>
        </p:txBody>
      </p:sp>
      <p:sp>
        <p:nvSpPr>
          <p:cNvPr id="3" name="標題 2"/>
          <p:cNvSpPr>
            <a:spLocks noGrp="1"/>
          </p:cNvSpPr>
          <p:nvPr>
            <p:ph type="title"/>
          </p:nvPr>
        </p:nvSpPr>
        <p:spPr/>
        <p:txBody>
          <a:bodyPr/>
          <a:lstStyle/>
          <a:p>
            <a:r>
              <a:rPr lang="zh-TW" altLang="en-US" dirty="0">
                <a:ea typeface="Microsoft JhengHei Light" panose="020B0304030504040204" pitchFamily="34" charset="-120"/>
              </a:rPr>
              <a:t>評估績效指標</a:t>
            </a:r>
            <a:endParaRPr lang="en-US" dirty="0">
              <a:ea typeface="Microsoft JhengHei Light" panose="020B0304030504040204" pitchFamily="34" charset="-120"/>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607998378"/>
                  </p:ext>
                </p:extLst>
              </p:nvPr>
            </p:nvGraphicFramePr>
            <p:xfrm>
              <a:off x="542266" y="1343954"/>
              <a:ext cx="10915100" cy="4986997"/>
            </p:xfrm>
            <a:graphic>
              <a:graphicData uri="http://schemas.openxmlformats.org/drawingml/2006/table">
                <a:tbl>
                  <a:tblPr firstRow="1" bandRow="1">
                    <a:tableStyleId>{1FECB4D8-DB02-4DC6-A0A2-4F2EBAE1DC90}</a:tableStyleId>
                  </a:tblPr>
                  <a:tblGrid>
                    <a:gridCol w="1890773">
                      <a:extLst>
                        <a:ext uri="{9D8B030D-6E8A-4147-A177-3AD203B41FA5}">
                          <a16:colId xmlns:a16="http://schemas.microsoft.com/office/drawing/2014/main" val="3990601616"/>
                        </a:ext>
                      </a:extLst>
                    </a:gridCol>
                    <a:gridCol w="3621028">
                      <a:extLst>
                        <a:ext uri="{9D8B030D-6E8A-4147-A177-3AD203B41FA5}">
                          <a16:colId xmlns:a16="http://schemas.microsoft.com/office/drawing/2014/main" val="3085369943"/>
                        </a:ext>
                      </a:extLst>
                    </a:gridCol>
                    <a:gridCol w="5403299">
                      <a:extLst>
                        <a:ext uri="{9D8B030D-6E8A-4147-A177-3AD203B41FA5}">
                          <a16:colId xmlns:a16="http://schemas.microsoft.com/office/drawing/2014/main" val="1466706129"/>
                        </a:ext>
                      </a:extLst>
                    </a:gridCol>
                  </a:tblGrid>
                  <a:tr h="323856">
                    <a:tc>
                      <a:txBody>
                        <a:bodyPr/>
                        <a:lstStyle/>
                        <a:p>
                          <a:pPr algn="ctr"/>
                          <a:r>
                            <a:rPr lang="zh-TW" altLang="en-US" sz="1600" dirty="0">
                              <a:latin typeface="Arial" panose="020B0604020202020204" pitchFamily="34" charset="0"/>
                              <a:ea typeface="微軟正黑體" panose="020B0604030504040204" pitchFamily="34" charset="-120"/>
                              <a:cs typeface="Arial" panose="020B0604020202020204" pitchFamily="34" charset="0"/>
                            </a:rPr>
                            <a:t>指標</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600" dirty="0">
                              <a:latin typeface="Arial" panose="020B0604020202020204" pitchFamily="34" charset="0"/>
                              <a:ea typeface="微軟正黑體" panose="020B0604030504040204" pitchFamily="34" charset="-120"/>
                              <a:cs typeface="Arial" panose="020B0604020202020204" pitchFamily="34" charset="0"/>
                            </a:rPr>
                            <a:t>說明</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600" dirty="0">
                              <a:latin typeface="Arial" panose="020B0604020202020204" pitchFamily="34" charset="0"/>
                              <a:ea typeface="微軟正黑體" panose="020B0604030504040204" pitchFamily="34" charset="-120"/>
                              <a:cs typeface="Arial" panose="020B0604020202020204" pitchFamily="34" charset="0"/>
                            </a:rPr>
                            <a:t>公式</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45228"/>
                      </a:ext>
                    </a:extLst>
                  </a:tr>
                  <a:tr h="6645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a:latin typeface="Arial" panose="020B0604020202020204" pitchFamily="34" charset="0"/>
                              <a:ea typeface="微軟正黑體" panose="020B0604030504040204" pitchFamily="34" charset="-120"/>
                              <a:cs typeface="Arial" panose="020B0604020202020204" pitchFamily="34" charset="0"/>
                            </a:rPr>
                            <a:t>準確率</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a:latin typeface="Arial" panose="020B0604020202020204" pitchFamily="34" charset="0"/>
                              <a:ea typeface="微軟正黑體" panose="020B0604030504040204" pitchFamily="34" charset="-120"/>
                              <a:cs typeface="Arial" panose="020B0604020202020204" pitchFamily="34" charset="0"/>
                            </a:rPr>
                            <a:t>（</a:t>
                          </a:r>
                          <a:r>
                            <a:rPr lang="en-US" altLang="zh-TW" sz="1600" dirty="0">
                              <a:latin typeface="Arial" panose="020B0604020202020204" pitchFamily="34" charset="0"/>
                              <a:ea typeface="微軟正黑體" panose="020B0604030504040204" pitchFamily="34" charset="-120"/>
                              <a:cs typeface="Arial" panose="020B0604020202020204" pitchFamily="34" charset="0"/>
                            </a:rPr>
                            <a:t>Accuracy</a:t>
                          </a:r>
                          <a:r>
                            <a:rPr lang="zh-TW" altLang="en-US" sz="1600" dirty="0">
                              <a:latin typeface="Arial" panose="020B0604020202020204" pitchFamily="34" charset="0"/>
                              <a:ea typeface="微軟正黑體" panose="020B0604030504040204" pitchFamily="34" charset="-120"/>
                              <a:cs typeface="Arial" panose="020B0604020202020204" pitchFamily="34" charset="0"/>
                            </a:rPr>
                            <a:t>） </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表示分類模型預測正確的比例，即所有預測中有多少比例是正確的。</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1200"/>
                            </a:spcBef>
                            <a:spcAft>
                              <a:spcPts val="600"/>
                            </a:spcAft>
                          </a:pPr>
                          <a14:m>
                            <m:oMath xmlns:m="http://schemas.openxmlformats.org/officeDocument/2006/math">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𝐴𝑐𝑐𝑢𝑟𝑎𝑐𝑦</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f>
                                <m:f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fPr>
                                <m:num>
                                  <m:nary>
                                    <m:naryPr>
                                      <m:chr m:val="∑"/>
                                      <m:limLoc m:val="undOvr"/>
                                      <m:subHide m:val="on"/>
                                      <m:supHide m:val="on"/>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naryPr>
                                    <m:sub/>
                                    <m:sup/>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e>
                                  </m:nary>
                                </m:num>
                                <m:den>
                                  <m:nary>
                                    <m:naryPr>
                                      <m:chr m:val="∑"/>
                                      <m:limLoc m:val="undOvr"/>
                                      <m:subHide m:val="on"/>
                                      <m:supHide m:val="on"/>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naryPr>
                                    <m:sub/>
                                    <m:sup/>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𝐹</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𝑖𝑗</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𝐹</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𝑁</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𝑗𝑖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e>
                                  </m:nary>
                                </m:den>
                              </m:f>
                              <m:r>
                                <a:rPr lang="en-US" sz="1200" b="0" i="0" kern="100" smtClean="0">
                                  <a:effectLst/>
                                  <a:latin typeface="Cambria Math" panose="02040503050406030204" pitchFamily="18" charset="0"/>
                                  <a:ea typeface="標楷體" panose="03000509000000000000" pitchFamily="65" charset="-120"/>
                                  <a:cs typeface="Times New Roman" panose="02020603050405020304" pitchFamily="18" charset="0"/>
                                </a:rPr>
                                <m:t> </m:t>
                              </m:r>
                            </m:oMath>
                          </a14:m>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080867"/>
                      </a:ext>
                    </a:extLst>
                  </a:tr>
                  <a:tr h="664531">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a:latin typeface="Arial" panose="020B0604020202020204" pitchFamily="34" charset="0"/>
                              <a:ea typeface="微軟正黑體" panose="020B0604030504040204" pitchFamily="34" charset="-120"/>
                              <a:cs typeface="Arial" panose="020B0604020202020204" pitchFamily="34" charset="0"/>
                            </a:rPr>
                            <a:t>精確率</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a:latin typeface="Arial" panose="020B0604020202020204" pitchFamily="34" charset="0"/>
                              <a:ea typeface="微軟正黑體" panose="020B0604030504040204" pitchFamily="34" charset="-120"/>
                              <a:cs typeface="Arial" panose="020B0604020202020204" pitchFamily="34" charset="0"/>
                            </a:rPr>
                            <a:t>（</a:t>
                          </a:r>
                          <a:r>
                            <a:rPr lang="en-US" altLang="zh-TW" sz="1600" dirty="0">
                              <a:latin typeface="Arial" panose="020B0604020202020204" pitchFamily="34" charset="0"/>
                              <a:ea typeface="微軟正黑體" panose="020B0604030504040204" pitchFamily="34" charset="-120"/>
                              <a:cs typeface="Arial" panose="020B0604020202020204" pitchFamily="34" charset="0"/>
                            </a:rPr>
                            <a:t>Precision</a:t>
                          </a:r>
                          <a:r>
                            <a:rPr lang="zh-TW" altLang="en-US" sz="1600" dirty="0">
                              <a:latin typeface="Arial" panose="020B0604020202020204" pitchFamily="34" charset="0"/>
                              <a:ea typeface="微軟正黑體" panose="020B0604030504040204" pitchFamily="34" charset="-120"/>
                              <a:cs typeface="Arial" panose="020B0604020202020204" pitchFamily="34" charset="0"/>
                            </a:rPr>
                            <a:t>） </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在所有被預測為正類的樣本中，實際為正類的比例。用來衡量模型在預測為正類時的可靠性。 </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1200"/>
                            </a:spcBef>
                            <a:spcAft>
                              <a:spcPts val="600"/>
                            </a:spcAft>
                          </a:pPr>
                          <a14:m>
                            <m:oMath xmlns:m="http://schemas.openxmlformats.org/officeDocument/2006/math">
                              <m:r>
                                <a:rPr lang="en-US" sz="1200" i="1" kern="100" smtClean="0">
                                  <a:effectLst/>
                                  <a:latin typeface="Cambria Math" panose="02040503050406030204" pitchFamily="18" charset="0"/>
                                  <a:ea typeface="標楷體" panose="03000509000000000000" pitchFamily="65" charset="-120"/>
                                  <a:cs typeface="Times New Roman" panose="02020603050405020304" pitchFamily="18" charset="0"/>
                                </a:rPr>
                                <m:t>𝑃𝑟𝑒𝑐𝑖𝑠𝑖𝑜</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𝑛</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f>
                                <m:f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fPr>
                                <m:num>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num>
                                <m:den>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nary>
                                    <m:naryPr>
                                      <m:chr m:val="∑"/>
                                      <m:limLoc m:val="undOvr"/>
                                      <m:subHide m:val="on"/>
                                      <m:supHide m:val="on"/>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naryPr>
                                    <m:sub/>
                                    <m:sup/>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𝐹</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𝑗𝑖</m:t>
                                          </m:r>
                                        </m:sub>
                                      </m:sSub>
                                    </m:e>
                                  </m:nary>
                                </m:den>
                              </m:f>
                              <m:r>
                                <a:rPr lang="en-US" sz="1200" b="0" i="0" kern="100" smtClean="0">
                                  <a:effectLst/>
                                  <a:latin typeface="Cambria Math" panose="02040503050406030204" pitchFamily="18" charset="0"/>
                                  <a:ea typeface="標楷體" panose="03000509000000000000" pitchFamily="65" charset="-120"/>
                                  <a:cs typeface="Times New Roman" panose="02020603050405020304" pitchFamily="18" charset="0"/>
                                </a:rPr>
                                <m:t> </m:t>
                              </m:r>
                            </m:oMath>
                          </a14:m>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915583"/>
                      </a:ext>
                    </a:extLst>
                  </a:tr>
                  <a:tr h="664531">
                    <a:tc vMerge="1">
                      <a:txBody>
                        <a:bodyPr/>
                        <a:lstStyle/>
                        <a:p>
                          <a:endParaRPr lang="en-US"/>
                        </a:p>
                      </a:txBody>
                      <a:tcPr/>
                    </a:tc>
                    <a:tc vMerge="1">
                      <a:txBody>
                        <a:bodyPr/>
                        <a:lstStyle/>
                        <a:p>
                          <a:endParaRPr lang="en-US"/>
                        </a:p>
                      </a:txBody>
                      <a:tcPr/>
                    </a:tc>
                    <a:tc>
                      <a:txBody>
                        <a:bodyPr/>
                        <a:lstStyle/>
                        <a:p>
                          <a:pPr marL="0" marR="0" algn="ctr">
                            <a:lnSpc>
                              <a:spcPct val="150000"/>
                            </a:lnSpc>
                            <a:spcBef>
                              <a:spcPts val="1200"/>
                            </a:spcBef>
                            <a:spcAft>
                              <a:spcPts val="600"/>
                            </a:spcAft>
                          </a:pPr>
                          <a14:m>
                            <m:oMath xmlns:m="http://schemas.openxmlformats.org/officeDocument/2006/math">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𝑊𝑒𝑖𝑔h𝑡𝑒𝑑</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𝑃𝑟𝑒𝑐𝑖𝑠𝑖𝑜𝑛</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nary>
                                <m:naryPr>
                                  <m:chr m:val="∑"/>
                                  <m:limLoc m:val="undOvr"/>
                                  <m:subHide m:val="on"/>
                                  <m:supHide m:val="on"/>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naryPr>
                                <m:sub/>
                                <m:sup/>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f>
                                    <m:f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fPr>
                                    <m:num>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𝐶𝑙𝑎𝑠</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𝑠</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num>
                                    <m:den>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𝑇𝑜𝑡𝑎𝑙</m:t>
                                      </m:r>
                                    </m:den>
                                  </m:f>
                                </m:e>
                              </m:nary>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𝑃𝑟𝑒𝑐𝑖𝑠𝑖𝑜</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𝑛</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baseline="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487634"/>
                      </a:ext>
                    </a:extLst>
                  </a:tr>
                  <a:tr h="664531">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a:latin typeface="Arial" panose="020B0604020202020204" pitchFamily="34" charset="0"/>
                              <a:ea typeface="微軟正黑體" panose="020B0604030504040204" pitchFamily="34" charset="-120"/>
                              <a:cs typeface="Arial" panose="020B0604020202020204" pitchFamily="34" charset="0"/>
                            </a:rPr>
                            <a:t>召回率</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a:latin typeface="Arial" panose="020B0604020202020204" pitchFamily="34" charset="0"/>
                              <a:ea typeface="微軟正黑體" panose="020B0604030504040204" pitchFamily="34" charset="-120"/>
                              <a:cs typeface="Arial" panose="020B0604020202020204" pitchFamily="34" charset="0"/>
                            </a:rPr>
                            <a:t>（</a:t>
                          </a:r>
                          <a:r>
                            <a:rPr lang="en-US" altLang="zh-TW" sz="1600" dirty="0">
                              <a:latin typeface="Arial" panose="020B0604020202020204" pitchFamily="34" charset="0"/>
                              <a:ea typeface="微軟正黑體" panose="020B0604030504040204" pitchFamily="34" charset="-120"/>
                              <a:cs typeface="Arial" panose="020B0604020202020204" pitchFamily="34" charset="0"/>
                            </a:rPr>
                            <a:t>Recall</a:t>
                          </a:r>
                          <a:r>
                            <a:rPr lang="zh-TW" altLang="en-US" sz="1600" dirty="0">
                              <a:latin typeface="Arial" panose="020B0604020202020204" pitchFamily="34" charset="0"/>
                              <a:ea typeface="微軟正黑體" panose="020B0604030504040204" pitchFamily="34" charset="-120"/>
                              <a:cs typeface="Arial" panose="020B0604020202020204" pitchFamily="34" charset="0"/>
                            </a:rPr>
                            <a:t>） </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zh-TW" altLang="en-US" sz="1600" dirty="0">
                              <a:latin typeface="Arial" panose="020B0604020202020204" pitchFamily="34" charset="0"/>
                              <a:ea typeface="微軟正黑體" panose="020B0604030504040204" pitchFamily="34" charset="-120"/>
                              <a:cs typeface="Arial" panose="020B0604020202020204" pitchFamily="34" charset="0"/>
                            </a:rPr>
                            <a:t>在所有實際為正類的樣本中，模型成功預測為正類的比例。衡量模型對正類的覆蓋程度。 </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1200"/>
                            </a:spcBef>
                            <a:spcAft>
                              <a:spcPts val="600"/>
                            </a:spcAft>
                          </a:pPr>
                          <a14:m>
                            <m:oMath xmlns:m="http://schemas.openxmlformats.org/officeDocument/2006/math">
                              <m:r>
                                <a:rPr lang="en-US" sz="1200" i="1" kern="100" smtClean="0">
                                  <a:effectLst/>
                                  <a:latin typeface="Cambria Math" panose="02040503050406030204" pitchFamily="18" charset="0"/>
                                  <a:ea typeface="標楷體" panose="03000509000000000000" pitchFamily="65" charset="-120"/>
                                  <a:cs typeface="Times New Roman" panose="02020603050405020304" pitchFamily="18" charset="0"/>
                                </a:rPr>
                                <m:t>𝑅𝑒𝑐𝑎𝑙</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𝑙</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f>
                                <m:f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fPr>
                                <m:num>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num>
                                <m:den>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nary>
                                    <m:naryPr>
                                      <m:chr m:val="∑"/>
                                      <m:limLoc m:val="undOvr"/>
                                      <m:subHide m:val="on"/>
                                      <m:supHide m:val="on"/>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naryPr>
                                    <m:sub/>
                                    <m:sup/>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𝐹</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𝑁</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𝑖𝑗</m:t>
                                          </m:r>
                                        </m:sub>
                                      </m:sSub>
                                    </m:e>
                                  </m:nary>
                                </m:den>
                              </m:f>
                              <m:r>
                                <a:rPr lang="en-US" sz="1200" b="0" i="0" kern="100" smtClean="0">
                                  <a:effectLst/>
                                  <a:latin typeface="Cambria Math" panose="02040503050406030204" pitchFamily="18" charset="0"/>
                                  <a:ea typeface="標楷體" panose="03000509000000000000" pitchFamily="65" charset="-120"/>
                                  <a:cs typeface="Times New Roman" panose="02020603050405020304" pitchFamily="18" charset="0"/>
                                </a:rPr>
                                <m:t> </m:t>
                              </m:r>
                            </m:oMath>
                          </a14:m>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943538"/>
                      </a:ext>
                    </a:extLst>
                  </a:tr>
                  <a:tr h="664531">
                    <a:tc vMerge="1">
                      <a:txBody>
                        <a:bodyPr/>
                        <a:lstStyle/>
                        <a:p>
                          <a:endParaRPr lang="en-US"/>
                        </a:p>
                      </a:txBody>
                      <a:tcPr/>
                    </a:tc>
                    <a:tc vMerge="1">
                      <a:txBody>
                        <a:bodyPr/>
                        <a:lstStyle/>
                        <a:p>
                          <a:endParaRPr lang="en-US"/>
                        </a:p>
                      </a:txBody>
                      <a:tcPr/>
                    </a:tc>
                    <a:tc>
                      <a:txBody>
                        <a:bodyPr/>
                        <a:lstStyle/>
                        <a:p>
                          <a:pPr marL="0" marR="0" algn="ctr">
                            <a:lnSpc>
                              <a:spcPct val="150000"/>
                            </a:lnSpc>
                            <a:spcBef>
                              <a:spcPts val="1200"/>
                            </a:spcBef>
                            <a:spcAft>
                              <a:spcPts val="600"/>
                            </a:spcAft>
                          </a:pPr>
                          <a14:m>
                            <m:oMath xmlns:m="http://schemas.openxmlformats.org/officeDocument/2006/math">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𝑊𝑒𝑖𝑔h𝑡𝑒𝑑</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𝑅𝑒𝑐𝑎𝑙𝑙</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nary>
                                <m:naryPr>
                                  <m:chr m:val="∑"/>
                                  <m:limLoc m:val="undOvr"/>
                                  <m:subHide m:val="on"/>
                                  <m:supHide m:val="on"/>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naryPr>
                                <m:sub/>
                                <m:sup/>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f>
                                    <m:f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fPr>
                                    <m:num>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𝐶𝑙𝑎𝑠</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𝑠</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num>
                                    <m:den>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𝑇𝑜𝑡𝑎𝑙</m:t>
                                      </m:r>
                                    </m:den>
                                  </m:f>
                                </m:e>
                              </m:nary>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𝑅𝑒𝑐𝑎𝑙</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𝑙</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baseline="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763784"/>
                      </a:ext>
                    </a:extLst>
                  </a:tr>
                  <a:tr h="664531">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Arial" panose="020B0604020202020204" pitchFamily="34" charset="0"/>
                              <a:ea typeface="微軟正黑體" panose="020B0604030504040204" pitchFamily="34" charset="-120"/>
                              <a:cs typeface="Arial" panose="020B0604020202020204" pitchFamily="34" charset="0"/>
                            </a:rPr>
                            <a:t>F1 Score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latin typeface="Arial" panose="020B0604020202020204" pitchFamily="34" charset="0"/>
                              <a:ea typeface="微軟正黑體" panose="020B0604030504040204" pitchFamily="34" charset="-120"/>
                              <a:cs typeface="Arial" panose="020B0604020202020204" pitchFamily="34" charset="0"/>
                            </a:rPr>
                            <a:t>F1 Score </a:t>
                          </a:r>
                          <a:r>
                            <a:rPr lang="zh-TW" altLang="en-US" sz="1600" dirty="0">
                              <a:latin typeface="Arial" panose="020B0604020202020204" pitchFamily="34" charset="0"/>
                              <a:ea typeface="微軟正黑體" panose="020B0604030504040204" pitchFamily="34" charset="-120"/>
                              <a:cs typeface="Arial" panose="020B0604020202020204" pitchFamily="34" charset="0"/>
                            </a:rPr>
                            <a:t>是精確率與召回率的調和平均數 </a:t>
                          </a:r>
                          <a:endParaRPr lang="en-US" altLang="zh-TW"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1200"/>
                            </a:spcBef>
                            <a:spcAft>
                              <a:spcPts val="600"/>
                            </a:spcAft>
                          </a:pPr>
                          <a14:m>
                            <m:oMath xmlns:m="http://schemas.openxmlformats.org/officeDocument/2006/math">
                              <m:r>
                                <a:rPr lang="en-US" sz="1200" i="1" kern="100" smtClean="0">
                                  <a:effectLst/>
                                  <a:latin typeface="Cambria Math" panose="02040503050406030204" pitchFamily="18" charset="0"/>
                                  <a:ea typeface="標楷體" panose="03000509000000000000" pitchFamily="65" charset="-120"/>
                                  <a:cs typeface="Times New Roman" panose="02020603050405020304" pitchFamily="18" charset="0"/>
                                </a:rPr>
                                <m:t>𝐹</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1</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f>
                                <m:f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fPr>
                                <m:num>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2×</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𝑃𝑟𝑒</m:t>
                                  </m:r>
                                  <m:r>
                                    <a:rPr lang="en-US" sz="1200" b="0" i="1" kern="100" smtClean="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𝑐𝑖𝑠𝑖𝑜</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𝑛</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𝑅𝑒𝑐𝑎𝑙</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𝑙</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num>
                                <m:den>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𝑃𝑟𝑒𝑐𝑖𝑠𝑖𝑜</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𝑛</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𝑅𝑒𝑐𝑎𝑙</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𝑙</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den>
                              </m:f>
                            </m:oMath>
                          </a14:m>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  (6)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194070"/>
                      </a:ext>
                    </a:extLst>
                  </a:tr>
                  <a:tr h="664531">
                    <a:tc vMerge="1">
                      <a:txBody>
                        <a:bodyPr/>
                        <a:lstStyle/>
                        <a:p>
                          <a:endParaRPr lang="en-US"/>
                        </a:p>
                      </a:txBody>
                      <a:tcPr/>
                    </a:tc>
                    <a:tc vMerge="1">
                      <a:txBody>
                        <a:bodyPr/>
                        <a:lstStyle/>
                        <a:p>
                          <a:endParaRPr lang="en-US"/>
                        </a:p>
                      </a:txBody>
                      <a:tcPr/>
                    </a:tc>
                    <a:tc>
                      <a:txBody>
                        <a:bodyPr/>
                        <a:lstStyle/>
                        <a:p>
                          <a:pPr marL="0" marR="0" algn="ctr">
                            <a:lnSpc>
                              <a:spcPct val="150000"/>
                            </a:lnSpc>
                            <a:spcBef>
                              <a:spcPts val="1200"/>
                            </a:spcBef>
                            <a:spcAft>
                              <a:spcPts val="600"/>
                            </a:spcAft>
                          </a:pPr>
                          <a14:m>
                            <m:oMath xmlns:m="http://schemas.openxmlformats.org/officeDocument/2006/math">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𝑊𝑒𝑖𝑔h𝑡𝑒𝑑</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 </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𝐹</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1= </m:t>
                              </m:r>
                              <m:nary>
                                <m:naryPr>
                                  <m:chr m:val="∑"/>
                                  <m:limLoc m:val="undOvr"/>
                                  <m:subHide m:val="on"/>
                                  <m:supHide m:val="on"/>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naryPr>
                                <m:sub/>
                                <m:sup/>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f>
                                    <m:f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fPr>
                                    <m:num>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𝐶𝑙𝑎𝑠</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𝑠</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num>
                                    <m:den>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𝑇𝑜𝑡𝑎𝑙</m:t>
                                      </m:r>
                                    </m:den>
                                  </m:f>
                                </m:e>
                              </m:nary>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𝐹</m:t>
                              </m:r>
                              <m:sSub>
                                <m:sSubPr>
                                  <m:ctrlP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1</m:t>
                                  </m:r>
                                </m:e>
                                <m:sub>
                                  <m:r>
                                    <a:rPr lang="en-US" sz="1200" i="1" kern="100">
                                      <a:effectLst/>
                                      <a:latin typeface="Cambria Math" panose="02040503050406030204" pitchFamily="18" charset="0"/>
                                      <a:ea typeface="標楷體" panose="03000509000000000000" pitchFamily="65" charset="-120"/>
                                      <a:cs typeface="Times New Roman" panose="02020603050405020304" pitchFamily="18" charset="0"/>
                                    </a:rPr>
                                    <m:t>𝑖</m:t>
                                  </m:r>
                                </m:sub>
                              </m:sSub>
                            </m:oMath>
                          </a14:m>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baseline="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3700427"/>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607998378"/>
                  </p:ext>
                </p:extLst>
              </p:nvPr>
            </p:nvGraphicFramePr>
            <p:xfrm>
              <a:off x="542266" y="1343954"/>
              <a:ext cx="10915100" cy="4986997"/>
            </p:xfrm>
            <a:graphic>
              <a:graphicData uri="http://schemas.openxmlformats.org/drawingml/2006/table">
                <a:tbl>
                  <a:tblPr firstRow="1" bandRow="1">
                    <a:tableStyleId>{1FECB4D8-DB02-4DC6-A0A2-4F2EBAE1DC90}</a:tableStyleId>
                  </a:tblPr>
                  <a:tblGrid>
                    <a:gridCol w="1890773">
                      <a:extLst>
                        <a:ext uri="{9D8B030D-6E8A-4147-A177-3AD203B41FA5}">
                          <a16:colId xmlns:a16="http://schemas.microsoft.com/office/drawing/2014/main" val="3990601616"/>
                        </a:ext>
                      </a:extLst>
                    </a:gridCol>
                    <a:gridCol w="3621028">
                      <a:extLst>
                        <a:ext uri="{9D8B030D-6E8A-4147-A177-3AD203B41FA5}">
                          <a16:colId xmlns:a16="http://schemas.microsoft.com/office/drawing/2014/main" val="3085369943"/>
                        </a:ext>
                      </a:extLst>
                    </a:gridCol>
                    <a:gridCol w="5403299">
                      <a:extLst>
                        <a:ext uri="{9D8B030D-6E8A-4147-A177-3AD203B41FA5}">
                          <a16:colId xmlns:a16="http://schemas.microsoft.com/office/drawing/2014/main" val="1466706129"/>
                        </a:ext>
                      </a:extLst>
                    </a:gridCol>
                  </a:tblGrid>
                  <a:tr h="335280">
                    <a:tc>
                      <a:txBody>
                        <a:bodyPr/>
                        <a:lstStyle/>
                        <a:p>
                          <a:pPr algn="ct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指標</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說明</a:t>
                          </a:r>
                          <a:endParaRPr lang="en-US" altLang="zh-TW" sz="1600" dirty="0" smtClean="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公式</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45228"/>
                      </a:ext>
                    </a:extLst>
                  </a:tr>
                  <a:tr h="6645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準確率</a:t>
                          </a:r>
                          <a:endParaRPr lang="en-US" altLang="zh-TW" sz="1600" dirty="0" smtClean="0">
                            <a:latin typeface="Arial" panose="020B0604020202020204" pitchFamily="34" charset="0"/>
                            <a:ea typeface="微軟正黑體" panose="020B0604030504040204" pitchFamily="34" charset="-120"/>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a:t>
                          </a:r>
                          <a:r>
                            <a:rPr lang="en-US" altLang="zh-TW" sz="1600" dirty="0" smtClean="0">
                              <a:latin typeface="Arial" panose="020B0604020202020204" pitchFamily="34" charset="0"/>
                              <a:ea typeface="微軟正黑體" panose="020B0604030504040204" pitchFamily="34" charset="-120"/>
                              <a:cs typeface="Arial" panose="020B0604020202020204" pitchFamily="34" charset="0"/>
                            </a:rPr>
                            <a:t>Accuracy</a:t>
                          </a: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 </a:t>
                          </a:r>
                          <a:endParaRPr lang="en-US" altLang="zh-TW" sz="1600" dirty="0" smtClean="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表示分類模型預測正確的比例，即所有預測中有多少比例是正確的。</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142" t="-54128" r="-225" b="-645872"/>
                          </a:stretch>
                        </a:blipFill>
                      </a:tcPr>
                    </a:tc>
                    <a:extLst>
                      <a:ext uri="{0D108BD9-81ED-4DB2-BD59-A6C34878D82A}">
                        <a16:rowId xmlns:a16="http://schemas.microsoft.com/office/drawing/2014/main" val="3815080867"/>
                      </a:ext>
                    </a:extLst>
                  </a:tr>
                  <a:tr h="664531">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精確率</a:t>
                          </a:r>
                          <a:endParaRPr lang="en-US" altLang="zh-TW" sz="1600" dirty="0" smtClean="0">
                            <a:latin typeface="Arial" panose="020B0604020202020204" pitchFamily="34" charset="0"/>
                            <a:ea typeface="微軟正黑體" panose="020B0604030504040204" pitchFamily="34" charset="-120"/>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a:t>
                          </a:r>
                          <a:r>
                            <a:rPr lang="en-US" altLang="zh-TW" sz="1600" dirty="0" smtClean="0">
                              <a:latin typeface="Arial" panose="020B0604020202020204" pitchFamily="34" charset="0"/>
                              <a:ea typeface="微軟正黑體" panose="020B0604030504040204" pitchFamily="34" charset="-120"/>
                              <a:cs typeface="Arial" panose="020B0604020202020204" pitchFamily="34" charset="0"/>
                            </a:rPr>
                            <a:t>Precision</a:t>
                          </a: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 </a:t>
                          </a:r>
                          <a:endParaRPr lang="en-US" altLang="zh-TW" sz="1600" dirty="0" smtClean="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在所有被預測為正類的樣本中，實際為正類的比例。用來衡量模型在預測為正類時的可靠性。 </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142" t="-154128" r="-225" b="-545872"/>
                          </a:stretch>
                        </a:blipFill>
                      </a:tcPr>
                    </a:tc>
                    <a:extLst>
                      <a:ext uri="{0D108BD9-81ED-4DB2-BD59-A6C34878D82A}">
                        <a16:rowId xmlns:a16="http://schemas.microsoft.com/office/drawing/2014/main" val="1866915583"/>
                      </a:ext>
                    </a:extLst>
                  </a:tr>
                  <a:tr h="664531">
                    <a:tc vMerge="1">
                      <a:txBody>
                        <a:bodyPr/>
                        <a:lstStyle/>
                        <a:p>
                          <a:endParaRPr lang="en-US"/>
                        </a:p>
                      </a:txBody>
                      <a:tcPr/>
                    </a:tc>
                    <a:tc vMerge="1">
                      <a:txBody>
                        <a:bodyPr/>
                        <a:lstStyle/>
                        <a:p>
                          <a:endParaRPr lang="en-US"/>
                        </a:p>
                      </a:txBody>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142" t="-254128" r="-225" b="-445872"/>
                          </a:stretch>
                        </a:blipFill>
                      </a:tcPr>
                    </a:tc>
                    <a:extLst>
                      <a:ext uri="{0D108BD9-81ED-4DB2-BD59-A6C34878D82A}">
                        <a16:rowId xmlns:a16="http://schemas.microsoft.com/office/drawing/2014/main" val="3170487634"/>
                      </a:ext>
                    </a:extLst>
                  </a:tr>
                  <a:tr h="664531">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召回率</a:t>
                          </a:r>
                          <a:endParaRPr lang="en-US" altLang="zh-TW" sz="1600" dirty="0" smtClean="0">
                            <a:latin typeface="Arial" panose="020B0604020202020204" pitchFamily="34" charset="0"/>
                            <a:ea typeface="微軟正黑體" panose="020B0604030504040204" pitchFamily="34" charset="-120"/>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a:t>
                          </a:r>
                          <a:r>
                            <a:rPr lang="en-US" altLang="zh-TW" sz="1600" dirty="0" smtClean="0">
                              <a:latin typeface="Arial" panose="020B0604020202020204" pitchFamily="34" charset="0"/>
                              <a:ea typeface="微軟正黑體" panose="020B0604030504040204" pitchFamily="34" charset="-120"/>
                              <a:cs typeface="Arial" panose="020B0604020202020204" pitchFamily="34" charset="0"/>
                            </a:rPr>
                            <a:t>Recall</a:t>
                          </a: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 </a:t>
                          </a:r>
                          <a:endParaRPr lang="en-US" altLang="zh-TW" sz="1600" dirty="0" smtClean="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在所有實際為正類的樣本中，模型成功預測為正類的比例。衡量模型對正類的覆蓋程度。 </a:t>
                          </a:r>
                          <a:endParaRPr lang="en-US" sz="16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142" t="-350909" r="-225" b="-341818"/>
                          </a:stretch>
                        </a:blipFill>
                      </a:tcPr>
                    </a:tc>
                    <a:extLst>
                      <a:ext uri="{0D108BD9-81ED-4DB2-BD59-A6C34878D82A}">
                        <a16:rowId xmlns:a16="http://schemas.microsoft.com/office/drawing/2014/main" val="594943538"/>
                      </a:ext>
                    </a:extLst>
                  </a:tr>
                  <a:tr h="664531">
                    <a:tc vMerge="1">
                      <a:txBody>
                        <a:bodyPr/>
                        <a:lstStyle/>
                        <a:p>
                          <a:endParaRPr lang="en-US"/>
                        </a:p>
                      </a:txBody>
                      <a:tcPr/>
                    </a:tc>
                    <a:tc vMerge="1">
                      <a:txBody>
                        <a:bodyPr/>
                        <a:lstStyle/>
                        <a:p>
                          <a:endParaRPr lang="en-US"/>
                        </a:p>
                      </a:txBody>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142" t="-455046" r="-225" b="-244954"/>
                          </a:stretch>
                        </a:blipFill>
                      </a:tcPr>
                    </a:tc>
                    <a:extLst>
                      <a:ext uri="{0D108BD9-81ED-4DB2-BD59-A6C34878D82A}">
                        <a16:rowId xmlns:a16="http://schemas.microsoft.com/office/drawing/2014/main" val="1020763784"/>
                      </a:ext>
                    </a:extLst>
                  </a:tr>
                  <a:tr h="664531">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Arial" panose="020B0604020202020204" pitchFamily="34" charset="0"/>
                              <a:ea typeface="微軟正黑體" panose="020B0604030504040204" pitchFamily="34" charset="-120"/>
                              <a:cs typeface="Arial" panose="020B0604020202020204" pitchFamily="34" charset="0"/>
                            </a:rPr>
                            <a:t>F1 Score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latin typeface="Arial" panose="020B0604020202020204" pitchFamily="34" charset="0"/>
                              <a:ea typeface="微軟正黑體" panose="020B0604030504040204" pitchFamily="34" charset="-120"/>
                              <a:cs typeface="Arial" panose="020B0604020202020204" pitchFamily="34" charset="0"/>
                            </a:rPr>
                            <a:t>F1 Score </a:t>
                          </a:r>
                          <a:r>
                            <a:rPr lang="zh-TW" altLang="en-US" sz="1600" dirty="0" smtClean="0">
                              <a:latin typeface="Arial" panose="020B0604020202020204" pitchFamily="34" charset="0"/>
                              <a:ea typeface="微軟正黑體" panose="020B0604030504040204" pitchFamily="34" charset="-120"/>
                              <a:cs typeface="Arial" panose="020B0604020202020204" pitchFamily="34" charset="0"/>
                            </a:rPr>
                            <a:t>是精確率與召回率的調和平均數 </a:t>
                          </a:r>
                          <a:endParaRPr lang="en-US" altLang="zh-TW" sz="1600" dirty="0" smtClean="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142" t="-555046" r="-225" b="-144954"/>
                          </a:stretch>
                        </a:blipFill>
                      </a:tcPr>
                    </a:tc>
                    <a:extLst>
                      <a:ext uri="{0D108BD9-81ED-4DB2-BD59-A6C34878D82A}">
                        <a16:rowId xmlns:a16="http://schemas.microsoft.com/office/drawing/2014/main" val="4105194070"/>
                      </a:ext>
                    </a:extLst>
                  </a:tr>
                  <a:tr h="664531">
                    <a:tc vMerge="1">
                      <a:txBody>
                        <a:bodyPr/>
                        <a:lstStyle/>
                        <a:p>
                          <a:endParaRPr lang="en-US"/>
                        </a:p>
                      </a:txBody>
                      <a:tcPr/>
                    </a:tc>
                    <a:tc vMerge="1">
                      <a:txBody>
                        <a:bodyPr/>
                        <a:lstStyle/>
                        <a:p>
                          <a:endParaRPr lang="en-US"/>
                        </a:p>
                      </a:txBody>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142" t="-655046" r="-225" b="-44954"/>
                          </a:stretch>
                        </a:blipFill>
                      </a:tcPr>
                    </a:tc>
                    <a:extLst>
                      <a:ext uri="{0D108BD9-81ED-4DB2-BD59-A6C34878D82A}">
                        <a16:rowId xmlns:a16="http://schemas.microsoft.com/office/drawing/2014/main" val="1603700427"/>
                      </a:ext>
                    </a:extLst>
                  </a:tr>
                </a:tbl>
              </a:graphicData>
            </a:graphic>
          </p:graphicFrame>
        </mc:Fallback>
      </mc:AlternateContent>
    </p:spTree>
    <p:extLst>
      <p:ext uri="{BB962C8B-B14F-4D97-AF65-F5344CB8AC3E}">
        <p14:creationId xmlns:p14="http://schemas.microsoft.com/office/powerpoint/2010/main" val="1693615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29</a:t>
            </a:fld>
            <a:endParaRPr lang="zh-TW" altLang="en-US">
              <a:ea typeface="Microsoft JhengHei Light" panose="020B0304030504040204" pitchFamily="34" charset="-120"/>
            </a:endParaRPr>
          </a:p>
        </p:txBody>
      </p:sp>
      <p:sp>
        <p:nvSpPr>
          <p:cNvPr id="3" name="標題 2"/>
          <p:cNvSpPr>
            <a:spLocks noGrp="1"/>
          </p:cNvSpPr>
          <p:nvPr>
            <p:ph type="title"/>
          </p:nvPr>
        </p:nvSpPr>
        <p:spPr/>
        <p:txBody>
          <a:bodyPr>
            <a:normAutofit/>
          </a:bodyPr>
          <a:lstStyle/>
          <a:p>
            <a:r>
              <a:rPr lang="zh-TW" altLang="en-US" dirty="0">
                <a:ea typeface="Microsoft JhengHei Light" panose="020B0304030504040204" pitchFamily="34" charset="-120"/>
              </a:rPr>
              <a:t>實驗結果與討論</a:t>
            </a:r>
            <a:r>
              <a:rPr lang="en-US" altLang="zh-TW" dirty="0">
                <a:ea typeface="Microsoft JhengHei Light" panose="020B0304030504040204" pitchFamily="34" charset="-120"/>
              </a:rPr>
              <a:t> – </a:t>
            </a:r>
            <a:r>
              <a:rPr lang="zh-TW" altLang="en-US" dirty="0">
                <a:ea typeface="Microsoft JhengHei Light" panose="020B0304030504040204" pitchFamily="34" charset="-120"/>
              </a:rPr>
              <a:t>傳統露營（實驗一） </a:t>
            </a:r>
            <a:endParaRPr lang="en-US" dirty="0">
              <a:ea typeface="Microsoft JhengHei Light" panose="020B03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2802352566"/>
              </p:ext>
            </p:extLst>
          </p:nvPr>
        </p:nvGraphicFramePr>
        <p:xfrm>
          <a:off x="2145671" y="1974636"/>
          <a:ext cx="7900658" cy="3291840"/>
        </p:xfrm>
        <a:graphic>
          <a:graphicData uri="http://schemas.openxmlformats.org/drawingml/2006/table">
            <a:tbl>
              <a:tblPr firstRow="1" firstCol="1" bandRow="1">
                <a:tableStyleId>{8799B23B-EC83-4686-B30A-512413B5E67A}</a:tableStyleId>
              </a:tblPr>
              <a:tblGrid>
                <a:gridCol w="981205">
                  <a:extLst>
                    <a:ext uri="{9D8B030D-6E8A-4147-A177-3AD203B41FA5}">
                      <a16:colId xmlns:a16="http://schemas.microsoft.com/office/drawing/2014/main" val="4283951512"/>
                    </a:ext>
                  </a:extLst>
                </a:gridCol>
                <a:gridCol w="1200897">
                  <a:extLst>
                    <a:ext uri="{9D8B030D-6E8A-4147-A177-3AD203B41FA5}">
                      <a16:colId xmlns:a16="http://schemas.microsoft.com/office/drawing/2014/main" val="1089346027"/>
                    </a:ext>
                  </a:extLst>
                </a:gridCol>
                <a:gridCol w="1200897">
                  <a:extLst>
                    <a:ext uri="{9D8B030D-6E8A-4147-A177-3AD203B41FA5}">
                      <a16:colId xmlns:a16="http://schemas.microsoft.com/office/drawing/2014/main" val="2045766546"/>
                    </a:ext>
                  </a:extLst>
                </a:gridCol>
                <a:gridCol w="1200897">
                  <a:extLst>
                    <a:ext uri="{9D8B030D-6E8A-4147-A177-3AD203B41FA5}">
                      <a16:colId xmlns:a16="http://schemas.microsoft.com/office/drawing/2014/main" val="2741244408"/>
                    </a:ext>
                  </a:extLst>
                </a:gridCol>
                <a:gridCol w="1200897">
                  <a:extLst>
                    <a:ext uri="{9D8B030D-6E8A-4147-A177-3AD203B41FA5}">
                      <a16:colId xmlns:a16="http://schemas.microsoft.com/office/drawing/2014/main" val="4240615702"/>
                    </a:ext>
                  </a:extLst>
                </a:gridCol>
                <a:gridCol w="1200897">
                  <a:extLst>
                    <a:ext uri="{9D8B030D-6E8A-4147-A177-3AD203B41FA5}">
                      <a16:colId xmlns:a16="http://schemas.microsoft.com/office/drawing/2014/main" val="1143436105"/>
                    </a:ext>
                  </a:extLst>
                </a:gridCol>
                <a:gridCol w="914968">
                  <a:extLst>
                    <a:ext uri="{9D8B030D-6E8A-4147-A177-3AD203B41FA5}">
                      <a16:colId xmlns:a16="http://schemas.microsoft.com/office/drawing/2014/main" val="2992652834"/>
                    </a:ext>
                  </a:extLst>
                </a:gridCol>
              </a:tblGrid>
              <a:tr h="548640">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Batch Size</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zh-TW"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a:lnSpc>
                          <a:spcPct val="10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943348868"/>
                  </a:ext>
                </a:extLst>
              </a:tr>
              <a:tr h="274320">
                <a:tc rowSpan="2">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91.05%</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88.80%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91.05%</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89.63%</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44:38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2003094172"/>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88.64%</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90.43%</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88.64%</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89.47%</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42:21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254641069"/>
                  </a:ext>
                </a:extLst>
              </a:tr>
              <a:tr h="274320">
                <a:tc rowSpan="2">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90.20%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83.92%</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90.20%</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85.98%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38:40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681933628"/>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90.06%</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81.10%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90.06%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85.35%</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37:47</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4108220732"/>
                  </a:ext>
                </a:extLst>
              </a:tr>
              <a:tr h="274320">
                <a:tc rowSpan="2">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89.91%</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90.23%</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89.91%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90.04%</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44:54</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785038339"/>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89.35%</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88.88%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89.35%</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89.10%</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42:21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290180215"/>
                  </a:ext>
                </a:extLst>
              </a:tr>
              <a:tr h="274320">
                <a:tc rowSpan="2">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 BERT</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89.06%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83.60%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89.06%</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85.11%</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47:57</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513317374"/>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87.64%</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87.83%</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87.64%</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87.60%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44:23</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441910253"/>
                  </a:ext>
                </a:extLst>
              </a:tr>
              <a:tr h="274320">
                <a:tc rowSpan="2">
                  <a:txBody>
                    <a:bodyPr/>
                    <a:lstStyle/>
                    <a:p>
                      <a:pPr marL="0" marR="0" algn="ctr">
                        <a:lnSpc>
                          <a:spcPct val="150000"/>
                        </a:lnSpc>
                        <a:spcBef>
                          <a:spcPts val="0"/>
                        </a:spcBef>
                        <a:spcAft>
                          <a:spcPts val="600"/>
                        </a:spcAft>
                      </a:pPr>
                      <a:r>
                        <a:rPr lang="en-US" sz="12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88.79%</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89.48%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23:12</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1626865749"/>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87.50%</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88.17%</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87.50%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87.62%</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21:56</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val="3896851804"/>
                  </a:ext>
                </a:extLst>
              </a:tr>
            </a:tbl>
          </a:graphicData>
        </a:graphic>
      </p:graphicFrame>
      <p:sp>
        <p:nvSpPr>
          <p:cNvPr id="7" name="矩形 6"/>
          <p:cNvSpPr/>
          <p:nvPr/>
        </p:nvSpPr>
        <p:spPr>
          <a:xfrm>
            <a:off x="4325174" y="2524005"/>
            <a:ext cx="1192214" cy="26564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8" name="矩形 7"/>
          <p:cNvSpPr/>
          <p:nvPr/>
        </p:nvSpPr>
        <p:spPr>
          <a:xfrm>
            <a:off x="5518696" y="2807937"/>
            <a:ext cx="1192214" cy="26564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9" name="矩形 8"/>
          <p:cNvSpPr/>
          <p:nvPr/>
        </p:nvSpPr>
        <p:spPr>
          <a:xfrm>
            <a:off x="6730506" y="2527481"/>
            <a:ext cx="1192214" cy="26564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10" name="矩形 9"/>
          <p:cNvSpPr/>
          <p:nvPr/>
        </p:nvSpPr>
        <p:spPr>
          <a:xfrm>
            <a:off x="7933172" y="3631325"/>
            <a:ext cx="1192214" cy="26564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92143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一、緒論</a:t>
            </a:r>
          </a:p>
        </p:txBody>
      </p:sp>
      <p:sp>
        <p:nvSpPr>
          <p:cNvPr id="4" name="投影片編號版面配置區 3">
            <a:extLst>
              <a:ext uri="{FF2B5EF4-FFF2-40B4-BE49-F238E27FC236}">
                <a16:creationId xmlns:a16="http://schemas.microsoft.com/office/drawing/2014/main" id="{8EC4CBA0-D7D2-ED82-C132-96E46AD40E04}"/>
              </a:ext>
            </a:extLst>
          </p:cNvPr>
          <p:cNvSpPr>
            <a:spLocks noGrp="1"/>
          </p:cNvSpPr>
          <p:nvPr>
            <p:ph type="sldNum" sz="quarter" idx="12"/>
          </p:nvPr>
        </p:nvSpPr>
        <p:spPr/>
        <p:txBody>
          <a:bodyPr/>
          <a:lstStyle/>
          <a:p>
            <a:fld id="{96869A61-5376-46CE-9DEB-A3621B7A38BD}" type="slidenum">
              <a:rPr lang="zh-TW" altLang="en-US" smtClean="0"/>
              <a:pPr/>
              <a:t>3</a:t>
            </a:fld>
            <a:endParaRPr lang="zh-TW" altLang="en-US"/>
          </a:p>
        </p:txBody>
      </p:sp>
      <p:grpSp>
        <p:nvGrpSpPr>
          <p:cNvPr id="10" name="群組 9">
            <a:extLst>
              <a:ext uri="{FF2B5EF4-FFF2-40B4-BE49-F238E27FC236}">
                <a16:creationId xmlns:a16="http://schemas.microsoft.com/office/drawing/2014/main" id="{63E15293-BB91-B6A0-248B-92FED4DE1A9A}"/>
              </a:ext>
            </a:extLst>
          </p:cNvPr>
          <p:cNvGrpSpPr/>
          <p:nvPr/>
        </p:nvGrpSpPr>
        <p:grpSpPr>
          <a:xfrm>
            <a:off x="4623758" y="2860745"/>
            <a:ext cx="3060000" cy="1136509"/>
            <a:chOff x="4689566" y="4267912"/>
            <a:chExt cx="3060000" cy="1136509"/>
          </a:xfrm>
        </p:grpSpPr>
        <p:sp>
          <p:nvSpPr>
            <p:cNvPr id="6" name="矩形 5">
              <a:extLst>
                <a:ext uri="{FF2B5EF4-FFF2-40B4-BE49-F238E27FC236}">
                  <a16:creationId xmlns:a16="http://schemas.microsoft.com/office/drawing/2014/main" id="{36C16B23-1885-7B92-21A0-D24FB58AFF14}"/>
                </a:ext>
              </a:extLst>
            </p:cNvPr>
            <p:cNvSpPr/>
            <p:nvPr/>
          </p:nvSpPr>
          <p:spPr>
            <a:xfrm>
              <a:off x="4689566" y="4267912"/>
              <a:ext cx="306000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研究背景與動機</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E370EB6-8523-5428-9C89-B6D6EB75CD36}"/>
                </a:ext>
              </a:extLst>
            </p:cNvPr>
            <p:cNvSpPr/>
            <p:nvPr/>
          </p:nvSpPr>
          <p:spPr>
            <a:xfrm>
              <a:off x="4689566" y="4942756"/>
              <a:ext cx="306000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研究目的</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2234529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30</a:t>
            </a:fld>
            <a:endParaRPr lang="zh-TW" altLang="en-US">
              <a:ea typeface="Microsoft JhengHei Light" panose="020B0304030504040204" pitchFamily="34" charset="-120"/>
            </a:endParaRPr>
          </a:p>
        </p:txBody>
      </p:sp>
      <p:sp>
        <p:nvSpPr>
          <p:cNvPr id="3" name="標題 2"/>
          <p:cNvSpPr>
            <a:spLocks noGrp="1"/>
          </p:cNvSpPr>
          <p:nvPr>
            <p:ph type="title"/>
          </p:nvPr>
        </p:nvSpPr>
        <p:spPr/>
        <p:txBody>
          <a:bodyPr>
            <a:normAutofit/>
          </a:bodyPr>
          <a:lstStyle/>
          <a:p>
            <a:r>
              <a:rPr lang="zh-TW" altLang="en-US" dirty="0">
                <a:ea typeface="Microsoft JhengHei Light" panose="020B0304030504040204" pitchFamily="34" charset="-120"/>
              </a:rPr>
              <a:t>實驗結果與討論 </a:t>
            </a:r>
            <a:r>
              <a:rPr lang="en-US" altLang="zh-TW" dirty="0">
                <a:ea typeface="Microsoft JhengHei Light" panose="020B0304030504040204" pitchFamily="34" charset="-120"/>
              </a:rPr>
              <a:t>– </a:t>
            </a:r>
            <a:r>
              <a:rPr lang="zh-TW" altLang="en-US" dirty="0">
                <a:ea typeface="Microsoft JhengHei Light" panose="020B0304030504040204" pitchFamily="34" charset="-120"/>
              </a:rPr>
              <a:t>懶人露營（實驗一）  </a:t>
            </a:r>
            <a:endParaRPr lang="en-US" dirty="0">
              <a:ea typeface="Microsoft JhengHei Light" panose="020B03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3704898680"/>
              </p:ext>
            </p:extLst>
          </p:nvPr>
        </p:nvGraphicFramePr>
        <p:xfrm>
          <a:off x="2105527" y="1974636"/>
          <a:ext cx="7904747" cy="3291840"/>
        </p:xfrm>
        <a:graphic>
          <a:graphicData uri="http://schemas.openxmlformats.org/drawingml/2006/table">
            <a:tbl>
              <a:tblPr firstRow="1" firstCol="1" bandRow="1">
                <a:tableStyleId>{8799B23B-EC83-4686-B30A-512413B5E67A}</a:tableStyleId>
              </a:tblPr>
              <a:tblGrid>
                <a:gridCol w="964245">
                  <a:extLst>
                    <a:ext uri="{9D8B030D-6E8A-4147-A177-3AD203B41FA5}">
                      <a16:colId xmlns:a16="http://schemas.microsoft.com/office/drawing/2014/main" val="1972251774"/>
                    </a:ext>
                  </a:extLst>
                </a:gridCol>
                <a:gridCol w="1204550">
                  <a:extLst>
                    <a:ext uri="{9D8B030D-6E8A-4147-A177-3AD203B41FA5}">
                      <a16:colId xmlns:a16="http://schemas.microsoft.com/office/drawing/2014/main" val="71369761"/>
                    </a:ext>
                  </a:extLst>
                </a:gridCol>
                <a:gridCol w="1204550">
                  <a:extLst>
                    <a:ext uri="{9D8B030D-6E8A-4147-A177-3AD203B41FA5}">
                      <a16:colId xmlns:a16="http://schemas.microsoft.com/office/drawing/2014/main" val="319802543"/>
                    </a:ext>
                  </a:extLst>
                </a:gridCol>
                <a:gridCol w="1204550">
                  <a:extLst>
                    <a:ext uri="{9D8B030D-6E8A-4147-A177-3AD203B41FA5}">
                      <a16:colId xmlns:a16="http://schemas.microsoft.com/office/drawing/2014/main" val="2812125596"/>
                    </a:ext>
                  </a:extLst>
                </a:gridCol>
                <a:gridCol w="1204550">
                  <a:extLst>
                    <a:ext uri="{9D8B030D-6E8A-4147-A177-3AD203B41FA5}">
                      <a16:colId xmlns:a16="http://schemas.microsoft.com/office/drawing/2014/main" val="2272314263"/>
                    </a:ext>
                  </a:extLst>
                </a:gridCol>
                <a:gridCol w="1204550">
                  <a:extLst>
                    <a:ext uri="{9D8B030D-6E8A-4147-A177-3AD203B41FA5}">
                      <a16:colId xmlns:a16="http://schemas.microsoft.com/office/drawing/2014/main" val="713028897"/>
                    </a:ext>
                  </a:extLst>
                </a:gridCol>
                <a:gridCol w="917752">
                  <a:extLst>
                    <a:ext uri="{9D8B030D-6E8A-4147-A177-3AD203B41FA5}">
                      <a16:colId xmlns:a16="http://schemas.microsoft.com/office/drawing/2014/main" val="3104935263"/>
                    </a:ext>
                  </a:extLst>
                </a:gridCol>
              </a:tblGrid>
              <a:tr h="548640">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Batch Size</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zh-TW"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a:lnSpc>
                          <a:spcPct val="10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611949457"/>
                  </a:ext>
                </a:extLst>
              </a:tr>
              <a:tr h="274320">
                <a:tc rowSpan="2">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93.87%</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93.26%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93.87%</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93.49%</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41:47</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475717679"/>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93.55%</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94.07%</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93.55%</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93.56%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39:34</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743011050"/>
                  </a:ext>
                </a:extLst>
              </a:tr>
              <a:tr h="274320">
                <a:tc rowSpan="2">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91.19%</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88.98%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91.19%</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90.07%</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35:43</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51117928"/>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90.72%</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82.31%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90.72%</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86.31%</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34:28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45425926"/>
                  </a:ext>
                </a:extLst>
              </a:tr>
              <a:tr h="274320">
                <a:tc rowSpan="2">
                  <a:txBody>
                    <a:bodyPr/>
                    <a:lstStyle/>
                    <a:p>
                      <a:pPr marL="0" marR="0" algn="ctr">
                        <a:lnSpc>
                          <a:spcPct val="150000"/>
                        </a:lnSpc>
                        <a:spcBef>
                          <a:spcPts val="0"/>
                        </a:spcBef>
                        <a:spcAft>
                          <a:spcPts val="600"/>
                        </a:spcAft>
                      </a:pPr>
                      <a:r>
                        <a:rPr lang="en-US" sz="12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94.34%</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93.36%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94.34%</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93.78%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41:46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690823144"/>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93.71%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94.73%</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93.71%</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94.09%</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39:41</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847839564"/>
                  </a:ext>
                </a:extLst>
              </a:tr>
              <a:tr h="274320">
                <a:tc rowSpan="2">
                  <a:txBody>
                    <a:bodyPr/>
                    <a:lstStyle/>
                    <a:p>
                      <a:pPr marL="0" marR="0" algn="ctr">
                        <a:lnSpc>
                          <a:spcPct val="10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a:lnSpc>
                          <a:spcPct val="10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 BERT</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93.40%</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91.31%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93.40%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92.13%</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45:12</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013122431"/>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92.61%</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92.89%</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92.61%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92.69%</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41:21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542173236"/>
                  </a:ext>
                </a:extLst>
              </a:tr>
              <a:tr h="274320">
                <a:tc rowSpan="2">
                  <a:txBody>
                    <a:bodyPr/>
                    <a:lstStyle/>
                    <a:p>
                      <a:pPr marL="0" marR="0" algn="ctr">
                        <a:lnSpc>
                          <a:spcPct val="150000"/>
                        </a:lnSpc>
                        <a:spcBef>
                          <a:spcPts val="0"/>
                        </a:spcBef>
                        <a:spcAft>
                          <a:spcPts val="600"/>
                        </a:spcAft>
                      </a:pPr>
                      <a:r>
                        <a:rPr lang="en-US" sz="12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93.08%</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93.00%</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93.08%</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93.04%</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21:26</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505050284"/>
                  </a:ext>
                </a:extLst>
              </a:tr>
              <a:tr h="274320">
                <a:tc vMerge="1">
                  <a:txBody>
                    <a:bodyPr/>
                    <a:lstStyle/>
                    <a:p>
                      <a:endParaRPr lang="en-US"/>
                    </a:p>
                  </a:txBody>
                  <a:tcP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92.77%</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a:effectLst/>
                          <a:latin typeface="Times New Roman" panose="02020603050405020304" pitchFamily="18" charset="0"/>
                          <a:ea typeface="Microsoft JhengHei Light" panose="020B0304030504040204" pitchFamily="34" charset="-120"/>
                          <a:cs typeface="Times New Roman" panose="02020603050405020304" pitchFamily="18" charset="0"/>
                        </a:rPr>
                        <a:t>92.29%</a:t>
                      </a:r>
                      <a:endParaRPr lang="en-US" sz="12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92.77%</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92.51%</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2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20:14</a:t>
                      </a:r>
                      <a:endParaRPr lang="en-US" sz="12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582035485"/>
                  </a:ext>
                </a:extLst>
              </a:tr>
            </a:tbl>
          </a:graphicData>
        </a:graphic>
      </p:graphicFrame>
      <p:sp>
        <p:nvSpPr>
          <p:cNvPr id="13" name="矩形 12"/>
          <p:cNvSpPr/>
          <p:nvPr/>
        </p:nvSpPr>
        <p:spPr>
          <a:xfrm>
            <a:off x="4293031" y="3621793"/>
            <a:ext cx="1192214" cy="260056"/>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14" name="矩形 13"/>
          <p:cNvSpPr/>
          <p:nvPr/>
        </p:nvSpPr>
        <p:spPr>
          <a:xfrm>
            <a:off x="5486434" y="3908305"/>
            <a:ext cx="1192214" cy="26564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15" name="矩形 14"/>
          <p:cNvSpPr/>
          <p:nvPr/>
        </p:nvSpPr>
        <p:spPr>
          <a:xfrm>
            <a:off x="6694486" y="3616205"/>
            <a:ext cx="1192214" cy="26564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16" name="矩形 15"/>
          <p:cNvSpPr/>
          <p:nvPr/>
        </p:nvSpPr>
        <p:spPr>
          <a:xfrm>
            <a:off x="7875586" y="3892049"/>
            <a:ext cx="1192214" cy="26564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259764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31</a:t>
            </a:fld>
            <a:endParaRPr lang="zh-TW" altLang="en-US">
              <a:ea typeface="Microsoft JhengHei Light" panose="020B0304030504040204" pitchFamily="34" charset="-120"/>
            </a:endParaRPr>
          </a:p>
        </p:txBody>
      </p:sp>
      <p:sp>
        <p:nvSpPr>
          <p:cNvPr id="3" name="標題 2"/>
          <p:cNvSpPr>
            <a:spLocks noGrp="1"/>
          </p:cNvSpPr>
          <p:nvPr>
            <p:ph type="title"/>
          </p:nvPr>
        </p:nvSpPr>
        <p:spPr/>
        <p:txBody>
          <a:bodyPr>
            <a:normAutofit/>
          </a:bodyPr>
          <a:lstStyle/>
          <a:p>
            <a:r>
              <a:rPr lang="zh-TW" altLang="en-US" dirty="0">
                <a:ea typeface="Microsoft JhengHei Light" panose="020B0304030504040204" pitchFamily="34" charset="-120"/>
              </a:rPr>
              <a:t>實驗結果與討論</a:t>
            </a:r>
            <a:r>
              <a:rPr lang="en-US" altLang="zh-TW" dirty="0">
                <a:ea typeface="Microsoft JhengHei Light" panose="020B0304030504040204" pitchFamily="34" charset="-120"/>
              </a:rPr>
              <a:t>—</a:t>
            </a:r>
            <a:r>
              <a:rPr lang="zh-TW" altLang="en-US" dirty="0">
                <a:ea typeface="Microsoft JhengHei Light" panose="020B0304030504040204" pitchFamily="34" charset="-120"/>
              </a:rPr>
              <a:t>資料增生傳統露營之實驗二</a:t>
            </a:r>
            <a:endParaRPr lang="en-US" dirty="0">
              <a:ea typeface="Microsoft JhengHei Light" panose="020B0304030504040204" pitchFamily="34"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295920942"/>
              </p:ext>
            </p:extLst>
          </p:nvPr>
        </p:nvGraphicFramePr>
        <p:xfrm>
          <a:off x="595400" y="1287781"/>
          <a:ext cx="5121933" cy="2426783"/>
        </p:xfrm>
        <a:graphic>
          <a:graphicData uri="http://schemas.openxmlformats.org/drawingml/2006/table">
            <a:tbl>
              <a:tblPr firstRow="1" firstCol="1" bandRow="1">
                <a:tableStyleId>{8799B23B-EC83-4686-B30A-512413B5E67A}</a:tableStyleId>
              </a:tblPr>
              <a:tblGrid>
                <a:gridCol w="759206">
                  <a:extLst>
                    <a:ext uri="{9D8B030D-6E8A-4147-A177-3AD203B41FA5}">
                      <a16:colId xmlns:a16="http://schemas.microsoft.com/office/drawing/2014/main" val="33554717"/>
                    </a:ext>
                  </a:extLst>
                </a:gridCol>
                <a:gridCol w="449817">
                  <a:extLst>
                    <a:ext uri="{9D8B030D-6E8A-4147-A177-3AD203B41FA5}">
                      <a16:colId xmlns:a16="http://schemas.microsoft.com/office/drawing/2014/main" val="3130162546"/>
                    </a:ext>
                  </a:extLst>
                </a:gridCol>
                <a:gridCol w="821711">
                  <a:extLst>
                    <a:ext uri="{9D8B030D-6E8A-4147-A177-3AD203B41FA5}">
                      <a16:colId xmlns:a16="http://schemas.microsoft.com/office/drawing/2014/main" val="283224058"/>
                    </a:ext>
                  </a:extLst>
                </a:gridCol>
                <a:gridCol w="821711">
                  <a:extLst>
                    <a:ext uri="{9D8B030D-6E8A-4147-A177-3AD203B41FA5}">
                      <a16:colId xmlns:a16="http://schemas.microsoft.com/office/drawing/2014/main" val="3737055729"/>
                    </a:ext>
                  </a:extLst>
                </a:gridCol>
                <a:gridCol w="821711">
                  <a:extLst>
                    <a:ext uri="{9D8B030D-6E8A-4147-A177-3AD203B41FA5}">
                      <a16:colId xmlns:a16="http://schemas.microsoft.com/office/drawing/2014/main" val="3662828976"/>
                    </a:ext>
                  </a:extLst>
                </a:gridCol>
                <a:gridCol w="821711">
                  <a:extLst>
                    <a:ext uri="{9D8B030D-6E8A-4147-A177-3AD203B41FA5}">
                      <a16:colId xmlns:a16="http://schemas.microsoft.com/office/drawing/2014/main" val="2368437590"/>
                    </a:ext>
                  </a:extLst>
                </a:gridCol>
                <a:gridCol w="626066">
                  <a:extLst>
                    <a:ext uri="{9D8B030D-6E8A-4147-A177-3AD203B41FA5}">
                      <a16:colId xmlns:a16="http://schemas.microsoft.com/office/drawing/2014/main" val="4039657834"/>
                    </a:ext>
                  </a:extLst>
                </a:gridCol>
              </a:tblGrid>
              <a:tr h="404463">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Batch </a:t>
                      </a:r>
                    </a:p>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Size</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ts val="1080"/>
                        </a:lnSpc>
                        <a:spcBef>
                          <a:spcPts val="0"/>
                        </a:spcBef>
                        <a:spcAft>
                          <a:spcPts val="0"/>
                        </a:spcAft>
                      </a:pP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時</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774749271"/>
                  </a:ext>
                </a:extLst>
              </a:tr>
              <a:tr h="202232">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91.19%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90.18%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91.19%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1:57:50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842198570"/>
                  </a:ext>
                </a:extLst>
              </a:tr>
              <a:tr h="202232">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90.91%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89.11%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90.91%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89.55%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1:53:24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401775962"/>
                  </a:ext>
                </a:extLst>
              </a:tr>
              <a:tr h="202232">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85.32%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87.65%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1:43:34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652069293"/>
                  </a:ext>
                </a:extLst>
              </a:tr>
              <a:tr h="202232">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91.48%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89.64%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90.19%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1:40:13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478286155"/>
                  </a:ext>
                </a:extLst>
              </a:tr>
              <a:tr h="202232">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92.33%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91.10%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92.33%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91.42%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1:57:20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1999936739"/>
                  </a:ext>
                </a:extLst>
              </a:tr>
              <a:tr h="202232">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90.17%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90.71%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1:50:50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1199237721"/>
                  </a:ext>
                </a:extLst>
              </a:tr>
              <a:tr h="202232">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 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90.91%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89.70%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90.91%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90.21%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2:04:58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526431505"/>
                  </a:ext>
                </a:extLst>
              </a:tr>
              <a:tr h="202232">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88.74%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89.34%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1:55:09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751712591"/>
                  </a:ext>
                </a:extLst>
              </a:tr>
              <a:tr h="202232">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89.60%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89.76%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1:00:52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462685418"/>
                  </a:ext>
                </a:extLst>
              </a:tr>
              <a:tr h="202232">
                <a:tc vMerge="1">
                  <a:txBody>
                    <a:bodyPr/>
                    <a:lstStyle/>
                    <a:p>
                      <a:endParaRPr lang="en-US"/>
                    </a:p>
                  </a:txBody>
                  <a:tcP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90.48%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88.65%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90.48%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89.17%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57:32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010866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99541690"/>
              </p:ext>
            </p:extLst>
          </p:nvPr>
        </p:nvGraphicFramePr>
        <p:xfrm>
          <a:off x="6231866" y="1308102"/>
          <a:ext cx="5121935" cy="2489676"/>
        </p:xfrm>
        <a:graphic>
          <a:graphicData uri="http://schemas.openxmlformats.org/drawingml/2006/table">
            <a:tbl>
              <a:tblPr firstRow="1" firstCol="1" bandRow="1">
                <a:tableStyleId>{8799B23B-EC83-4686-B30A-512413B5E67A}</a:tableStyleId>
              </a:tblPr>
              <a:tblGrid>
                <a:gridCol w="757773">
                  <a:extLst>
                    <a:ext uri="{9D8B030D-6E8A-4147-A177-3AD203B41FA5}">
                      <a16:colId xmlns:a16="http://schemas.microsoft.com/office/drawing/2014/main" val="2965912415"/>
                    </a:ext>
                  </a:extLst>
                </a:gridCol>
                <a:gridCol w="427428">
                  <a:extLst>
                    <a:ext uri="{9D8B030D-6E8A-4147-A177-3AD203B41FA5}">
                      <a16:colId xmlns:a16="http://schemas.microsoft.com/office/drawing/2014/main" val="3272153189"/>
                    </a:ext>
                  </a:extLst>
                </a:gridCol>
                <a:gridCol w="826714">
                  <a:extLst>
                    <a:ext uri="{9D8B030D-6E8A-4147-A177-3AD203B41FA5}">
                      <a16:colId xmlns:a16="http://schemas.microsoft.com/office/drawing/2014/main" val="834936905"/>
                    </a:ext>
                  </a:extLst>
                </a:gridCol>
                <a:gridCol w="826714">
                  <a:extLst>
                    <a:ext uri="{9D8B030D-6E8A-4147-A177-3AD203B41FA5}">
                      <a16:colId xmlns:a16="http://schemas.microsoft.com/office/drawing/2014/main" val="927286835"/>
                    </a:ext>
                  </a:extLst>
                </a:gridCol>
                <a:gridCol w="826714">
                  <a:extLst>
                    <a:ext uri="{9D8B030D-6E8A-4147-A177-3AD203B41FA5}">
                      <a16:colId xmlns:a16="http://schemas.microsoft.com/office/drawing/2014/main" val="2378289179"/>
                    </a:ext>
                  </a:extLst>
                </a:gridCol>
                <a:gridCol w="826714">
                  <a:extLst>
                    <a:ext uri="{9D8B030D-6E8A-4147-A177-3AD203B41FA5}">
                      <a16:colId xmlns:a16="http://schemas.microsoft.com/office/drawing/2014/main" val="2295542390"/>
                    </a:ext>
                  </a:extLst>
                </a:gridCol>
                <a:gridCol w="629878">
                  <a:extLst>
                    <a:ext uri="{9D8B030D-6E8A-4147-A177-3AD203B41FA5}">
                      <a16:colId xmlns:a16="http://schemas.microsoft.com/office/drawing/2014/main" val="1198751988"/>
                    </a:ext>
                  </a:extLst>
                </a:gridCol>
              </a:tblGrid>
              <a:tr h="405411">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Batch</a:t>
                      </a:r>
                    </a:p>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Size</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ts val="1080"/>
                        </a:lnSpc>
                        <a:spcBef>
                          <a:spcPts val="0"/>
                        </a:spcBef>
                        <a:spcAft>
                          <a:spcPts val="0"/>
                        </a:spcAft>
                      </a:pP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時</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4159518168"/>
                  </a:ext>
                </a:extLst>
              </a:tr>
              <a:tr h="202705">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92.61%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92.35%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92.61%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92.47%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1:57:13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833221926"/>
                  </a:ext>
                </a:extLst>
              </a:tr>
              <a:tr h="202705">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91.62%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92.07%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91.62%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91.81%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1:50:52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512792964"/>
                  </a:ext>
                </a:extLst>
              </a:tr>
              <a:tr h="202705">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92.90%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92.18%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92.90%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92.02%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1:43:35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768495563"/>
                  </a:ext>
                </a:extLst>
              </a:tr>
              <a:tr h="202705">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90.06%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90.09%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90.06%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90.02%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1:41:06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1015908498"/>
                  </a:ext>
                </a:extLst>
              </a:tr>
              <a:tr h="202705">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93.18%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92.84%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93.18%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92.85%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1:57:09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435039858"/>
                  </a:ext>
                </a:extLst>
              </a:tr>
              <a:tr h="202705">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92.01%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91.62%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1:50:47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162360272"/>
                  </a:ext>
                </a:extLst>
              </a:tr>
              <a:tr h="202705">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 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91.19%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90.73%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91.19%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90.83%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2:04:52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1381922981"/>
                  </a:ext>
                </a:extLst>
              </a:tr>
              <a:tr h="259920">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90.48%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90.55%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1:55:09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513799197"/>
                  </a:ext>
                </a:extLst>
              </a:tr>
              <a:tr h="202705">
                <a:tc rowSpan="2">
                  <a:txBody>
                    <a:bodyPr/>
                    <a:lstStyle/>
                    <a:p>
                      <a:pPr marL="0" marR="0" algn="ctr">
                        <a:lnSpc>
                          <a:spcPct val="100000"/>
                        </a:lnSpc>
                        <a:spcBef>
                          <a:spcPts val="0"/>
                        </a:spcBef>
                        <a:spcAft>
                          <a:spcPts val="600"/>
                        </a:spcAft>
                      </a:pPr>
                      <a:r>
                        <a:rPr lang="en-US" sz="9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90.91%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90.83%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90.91%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90.86%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1:00:52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66405719"/>
                  </a:ext>
                </a:extLst>
              </a:tr>
              <a:tr h="202705">
                <a:tc vMerge="1">
                  <a:txBody>
                    <a:bodyPr/>
                    <a:lstStyle/>
                    <a:p>
                      <a:endParaRPr lang="en-US"/>
                    </a:p>
                  </a:txBody>
                  <a:tcP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88.21%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89.21%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88.21%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88.63%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57:25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7614813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285595502"/>
              </p:ext>
            </p:extLst>
          </p:nvPr>
        </p:nvGraphicFramePr>
        <p:xfrm>
          <a:off x="595400" y="4111336"/>
          <a:ext cx="5121935" cy="2432363"/>
        </p:xfrm>
        <a:graphic>
          <a:graphicData uri="http://schemas.openxmlformats.org/drawingml/2006/table">
            <a:tbl>
              <a:tblPr firstRow="1" firstCol="1" bandRow="1">
                <a:tableStyleId>{8799B23B-EC83-4686-B30A-512413B5E67A}</a:tableStyleId>
              </a:tblPr>
              <a:tblGrid>
                <a:gridCol w="750531">
                  <a:extLst>
                    <a:ext uri="{9D8B030D-6E8A-4147-A177-3AD203B41FA5}">
                      <a16:colId xmlns:a16="http://schemas.microsoft.com/office/drawing/2014/main" val="4050667437"/>
                    </a:ext>
                  </a:extLst>
                </a:gridCol>
                <a:gridCol w="447850">
                  <a:extLst>
                    <a:ext uri="{9D8B030D-6E8A-4147-A177-3AD203B41FA5}">
                      <a16:colId xmlns:a16="http://schemas.microsoft.com/office/drawing/2014/main" val="2189917717"/>
                    </a:ext>
                  </a:extLst>
                </a:gridCol>
                <a:gridCol w="823946">
                  <a:extLst>
                    <a:ext uri="{9D8B030D-6E8A-4147-A177-3AD203B41FA5}">
                      <a16:colId xmlns:a16="http://schemas.microsoft.com/office/drawing/2014/main" val="2737675475"/>
                    </a:ext>
                  </a:extLst>
                </a:gridCol>
                <a:gridCol w="823946">
                  <a:extLst>
                    <a:ext uri="{9D8B030D-6E8A-4147-A177-3AD203B41FA5}">
                      <a16:colId xmlns:a16="http://schemas.microsoft.com/office/drawing/2014/main" val="1334007359"/>
                    </a:ext>
                  </a:extLst>
                </a:gridCol>
                <a:gridCol w="823946">
                  <a:extLst>
                    <a:ext uri="{9D8B030D-6E8A-4147-A177-3AD203B41FA5}">
                      <a16:colId xmlns:a16="http://schemas.microsoft.com/office/drawing/2014/main" val="3275805802"/>
                    </a:ext>
                  </a:extLst>
                </a:gridCol>
                <a:gridCol w="823946">
                  <a:extLst>
                    <a:ext uri="{9D8B030D-6E8A-4147-A177-3AD203B41FA5}">
                      <a16:colId xmlns:a16="http://schemas.microsoft.com/office/drawing/2014/main" val="542217706"/>
                    </a:ext>
                  </a:extLst>
                </a:gridCol>
                <a:gridCol w="627770">
                  <a:extLst>
                    <a:ext uri="{9D8B030D-6E8A-4147-A177-3AD203B41FA5}">
                      <a16:colId xmlns:a16="http://schemas.microsoft.com/office/drawing/2014/main" val="2328489351"/>
                    </a:ext>
                  </a:extLst>
                </a:gridCol>
              </a:tblGrid>
              <a:tr h="390346">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Batch </a:t>
                      </a:r>
                    </a:p>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Size</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ts val="1080"/>
                        </a:lnSpc>
                        <a:spcBef>
                          <a:spcPts val="0"/>
                        </a:spcBef>
                        <a:spcAft>
                          <a:spcPts val="0"/>
                        </a:spcAft>
                      </a:pP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時</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725129725"/>
                  </a:ext>
                </a:extLst>
              </a:tr>
              <a:tr h="195174">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1:57:01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877033967"/>
                  </a:ext>
                </a:extLst>
              </a:tr>
              <a:tr h="195174">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89.49%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90.87%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89.49%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90.10%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1:51:11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41108114"/>
                  </a:ext>
                </a:extLst>
              </a:tr>
              <a:tr h="195174">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90.62%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90.45%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90.43%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1:42:54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946892216"/>
                  </a:ext>
                </a:extLst>
              </a:tr>
              <a:tr h="195174">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90.77%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90.77%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1:39:55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56133141"/>
                  </a:ext>
                </a:extLst>
              </a:tr>
              <a:tr h="195174">
                <a:tc rowSpan="2">
                  <a:txBody>
                    <a:bodyPr/>
                    <a:lstStyle/>
                    <a:p>
                      <a:pPr marL="0" marR="0" algn="ctr">
                        <a:lnSpc>
                          <a:spcPct val="100000"/>
                        </a:lnSpc>
                        <a:spcBef>
                          <a:spcPts val="0"/>
                        </a:spcBef>
                        <a:spcAft>
                          <a:spcPts val="600"/>
                        </a:spcAft>
                      </a:pPr>
                      <a:r>
                        <a:rPr lang="en-US" sz="9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91.90%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92.13%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91.90%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91.98%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1:57:01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456391753"/>
                  </a:ext>
                </a:extLst>
              </a:tr>
              <a:tr h="195174">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92.19%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91.64%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92.19%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91.82%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1:51:04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135066530"/>
                  </a:ext>
                </a:extLst>
              </a:tr>
              <a:tr h="195174">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 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90.96%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91.48%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91.15%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2:04:44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218777"/>
                  </a:ext>
                </a:extLst>
              </a:tr>
              <a:tr h="285451">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90.91%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90.16%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90.91%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90.43%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1:55:37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944910153"/>
                  </a:ext>
                </a:extLst>
              </a:tr>
              <a:tr h="195174">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90.53%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90.56%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1:00:46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1902808700"/>
                  </a:ext>
                </a:extLst>
              </a:tr>
              <a:tr h="195174">
                <a:tc vMerge="1">
                  <a:txBody>
                    <a:bodyPr/>
                    <a:lstStyle/>
                    <a:p>
                      <a:endParaRPr lang="en-US"/>
                    </a:p>
                  </a:txBody>
                  <a:tcP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91.19%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90.40%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91.19%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90.61%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57:36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89994192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856520480"/>
              </p:ext>
            </p:extLst>
          </p:nvPr>
        </p:nvGraphicFramePr>
        <p:xfrm>
          <a:off x="6231866" y="4111334"/>
          <a:ext cx="5121933" cy="2432364"/>
        </p:xfrm>
        <a:graphic>
          <a:graphicData uri="http://schemas.openxmlformats.org/drawingml/2006/table">
            <a:tbl>
              <a:tblPr firstRow="1" firstCol="1" bandRow="1">
                <a:tableStyleId>{8799B23B-EC83-4686-B30A-512413B5E67A}</a:tableStyleId>
              </a:tblPr>
              <a:tblGrid>
                <a:gridCol w="754691">
                  <a:extLst>
                    <a:ext uri="{9D8B030D-6E8A-4147-A177-3AD203B41FA5}">
                      <a16:colId xmlns:a16="http://schemas.microsoft.com/office/drawing/2014/main" val="820947841"/>
                    </a:ext>
                  </a:extLst>
                </a:gridCol>
                <a:gridCol w="425689">
                  <a:extLst>
                    <a:ext uri="{9D8B030D-6E8A-4147-A177-3AD203B41FA5}">
                      <a16:colId xmlns:a16="http://schemas.microsoft.com/office/drawing/2014/main" val="3740764090"/>
                    </a:ext>
                  </a:extLst>
                </a:gridCol>
                <a:gridCol w="827726">
                  <a:extLst>
                    <a:ext uri="{9D8B030D-6E8A-4147-A177-3AD203B41FA5}">
                      <a16:colId xmlns:a16="http://schemas.microsoft.com/office/drawing/2014/main" val="2879798492"/>
                    </a:ext>
                  </a:extLst>
                </a:gridCol>
                <a:gridCol w="827726">
                  <a:extLst>
                    <a:ext uri="{9D8B030D-6E8A-4147-A177-3AD203B41FA5}">
                      <a16:colId xmlns:a16="http://schemas.microsoft.com/office/drawing/2014/main" val="979167587"/>
                    </a:ext>
                  </a:extLst>
                </a:gridCol>
                <a:gridCol w="827726">
                  <a:extLst>
                    <a:ext uri="{9D8B030D-6E8A-4147-A177-3AD203B41FA5}">
                      <a16:colId xmlns:a16="http://schemas.microsoft.com/office/drawing/2014/main" val="2613324379"/>
                    </a:ext>
                  </a:extLst>
                </a:gridCol>
                <a:gridCol w="827726">
                  <a:extLst>
                    <a:ext uri="{9D8B030D-6E8A-4147-A177-3AD203B41FA5}">
                      <a16:colId xmlns:a16="http://schemas.microsoft.com/office/drawing/2014/main" val="1082155411"/>
                    </a:ext>
                  </a:extLst>
                </a:gridCol>
                <a:gridCol w="630649">
                  <a:extLst>
                    <a:ext uri="{9D8B030D-6E8A-4147-A177-3AD203B41FA5}">
                      <a16:colId xmlns:a16="http://schemas.microsoft.com/office/drawing/2014/main" val="4281627098"/>
                    </a:ext>
                  </a:extLst>
                </a:gridCol>
              </a:tblGrid>
              <a:tr h="405394">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Batch</a:t>
                      </a:r>
                    </a:p>
                    <a:p>
                      <a:pPr marL="0" marR="0" algn="ctr">
                        <a:lnSpc>
                          <a:spcPts val="1080"/>
                        </a:lnSpc>
                        <a:spcBef>
                          <a:spcPts val="0"/>
                        </a:spcBef>
                        <a:spcAft>
                          <a:spcPts val="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Size</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defTabSz="914400" rtl="0" eaLnBrk="1" latinLnBrk="0" hangingPunct="1">
                        <a:lnSpc>
                          <a:spcPts val="1080"/>
                        </a:lnSpc>
                        <a:spcBef>
                          <a:spcPts val="0"/>
                        </a:spcBef>
                        <a:spcAft>
                          <a:spcPts val="0"/>
                        </a:spcAft>
                      </a:pP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defTabSz="914400" rtl="0" eaLnBrk="1" latinLnBrk="0" hangingPunct="1">
                        <a:lnSpc>
                          <a:spcPts val="108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時</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p>
                  </a:txBody>
                  <a:tcPr marL="52631" marR="52631" marT="0" marB="0" anchor="ctr"/>
                </a:tc>
                <a:extLst>
                  <a:ext uri="{0D108BD9-81ED-4DB2-BD59-A6C34878D82A}">
                    <a16:rowId xmlns:a16="http://schemas.microsoft.com/office/drawing/2014/main" val="1776007845"/>
                  </a:ext>
                </a:extLst>
              </a:tr>
              <a:tr h="202697">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91.48%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92.46%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91.86%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1:59:11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127959818"/>
                  </a:ext>
                </a:extLst>
              </a:tr>
              <a:tr h="202697">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92.90%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94.59%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92.90%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93.50%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1:51:56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26492911"/>
                  </a:ext>
                </a:extLst>
              </a:tr>
              <a:tr h="202697">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90.77%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91.02%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90.77%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90.89%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1:44:15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1586540293"/>
                  </a:ext>
                </a:extLst>
              </a:tr>
              <a:tr h="202697">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89.49%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91.66%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89.49%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1:39:42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55148855"/>
                  </a:ext>
                </a:extLst>
              </a:tr>
              <a:tr h="202697">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93.32%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94.26%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93.32%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93.68%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1:57:02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371014915"/>
                  </a:ext>
                </a:extLst>
              </a:tr>
              <a:tr h="202697">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93.75%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94.13%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93.75%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93.86%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1:50:50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3164977702"/>
                  </a:ext>
                </a:extLst>
              </a:tr>
              <a:tr h="202697">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 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92.05%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93.31%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92.05%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92.56%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2:04:44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728460231"/>
                  </a:ext>
                </a:extLst>
              </a:tr>
              <a:tr h="202697">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93.18%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93.62%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93.18%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93.36%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1:55:23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40668092"/>
                  </a:ext>
                </a:extLst>
              </a:tr>
              <a:tr h="202697">
                <a:tc rowSpan="2">
                  <a:txBody>
                    <a:bodyPr/>
                    <a:lstStyle/>
                    <a:p>
                      <a:pPr marL="0" marR="0" algn="ctr">
                        <a:lnSpc>
                          <a:spcPct val="100000"/>
                        </a:lnSpc>
                        <a:spcBef>
                          <a:spcPts val="0"/>
                        </a:spcBef>
                        <a:spcAft>
                          <a:spcPts val="600"/>
                        </a:spcAft>
                      </a:pPr>
                      <a:r>
                        <a:rPr lang="en-US" sz="9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90.34%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90.36%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1:00:45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380742340"/>
                  </a:ext>
                </a:extLst>
              </a:tr>
              <a:tr h="202697">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93.47%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93.45%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93.47%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93.42%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59:23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52631" marR="52631" marT="0" marB="0" anchor="ctr"/>
                </a:tc>
                <a:extLst>
                  <a:ext uri="{0D108BD9-81ED-4DB2-BD59-A6C34878D82A}">
                    <a16:rowId xmlns:a16="http://schemas.microsoft.com/office/drawing/2014/main" val="2892714862"/>
                  </a:ext>
                </a:extLst>
              </a:tr>
            </a:tbl>
          </a:graphicData>
        </a:graphic>
      </p:graphicFrame>
      <p:sp>
        <p:nvSpPr>
          <p:cNvPr id="11" name="矩形 10"/>
          <p:cNvSpPr/>
          <p:nvPr/>
        </p:nvSpPr>
        <p:spPr>
          <a:xfrm>
            <a:off x="2613414" y="969967"/>
            <a:ext cx="1510029" cy="369332"/>
          </a:xfrm>
          <a:prstGeom prst="rect">
            <a:avLst/>
          </a:prstGeom>
        </p:spPr>
        <p:txBody>
          <a:bodyPr wrap="none">
            <a:spAutoFit/>
          </a:bodyPr>
          <a:lstStyle/>
          <a:p>
            <a:r>
              <a:rPr lang="en-US" altLang="zh-TW" b="1" dirty="0">
                <a:latin typeface="Times New Roman" panose="02020603050405020304" pitchFamily="18" charset="0"/>
                <a:ea typeface="Microsoft JhengHei Light" panose="020B0304030504040204" pitchFamily="34" charset="-120"/>
                <a:cs typeface="Times New Roman" panose="02020603050405020304" pitchFamily="18" charset="0"/>
              </a:rPr>
              <a:t>GPT-4o mini </a:t>
            </a:r>
            <a:endParaRPr lang="en-US" b="1"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14" name="矩形 13"/>
          <p:cNvSpPr/>
          <p:nvPr/>
        </p:nvSpPr>
        <p:spPr>
          <a:xfrm>
            <a:off x="8269469" y="957267"/>
            <a:ext cx="898516" cy="369332"/>
          </a:xfrm>
          <a:prstGeom prst="rect">
            <a:avLst/>
          </a:prstGeom>
        </p:spPr>
        <p:txBody>
          <a:bodyPr wrap="none">
            <a:spAutoFit/>
          </a:bodyPr>
          <a:lstStyle/>
          <a:p>
            <a:r>
              <a:rPr lang="en-US" altLang="zh-TW" b="1" dirty="0">
                <a:latin typeface="Times New Roman" panose="02020603050405020304" pitchFamily="18" charset="0"/>
                <a:ea typeface="Microsoft JhengHei Light" panose="020B0304030504040204" pitchFamily="34" charset="-120"/>
                <a:cs typeface="Times New Roman" panose="02020603050405020304" pitchFamily="18" charset="0"/>
              </a:rPr>
              <a:t>TAIDE</a:t>
            </a:r>
            <a:endParaRPr lang="en-US" b="1"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17" name="矩形 16"/>
          <p:cNvSpPr/>
          <p:nvPr/>
        </p:nvSpPr>
        <p:spPr>
          <a:xfrm>
            <a:off x="2896421" y="3767403"/>
            <a:ext cx="847348" cy="369332"/>
          </a:xfrm>
          <a:prstGeom prst="rect">
            <a:avLst/>
          </a:prstGeom>
        </p:spPr>
        <p:txBody>
          <a:bodyPr wrap="none">
            <a:spAutoFit/>
          </a:bodyPr>
          <a:lstStyle/>
          <a:p>
            <a:r>
              <a:rPr lang="en-US" b="1" dirty="0">
                <a:latin typeface="Times New Roman" panose="02020603050405020304" pitchFamily="18" charset="0"/>
                <a:ea typeface="Microsoft JhengHei Light" panose="020B0304030504040204" pitchFamily="34" charset="-120"/>
                <a:cs typeface="Times New Roman" panose="02020603050405020304" pitchFamily="18" charset="0"/>
              </a:rPr>
              <a:t>Breeze</a:t>
            </a:r>
          </a:p>
        </p:txBody>
      </p:sp>
      <p:sp>
        <p:nvSpPr>
          <p:cNvPr id="18" name="矩形 17"/>
          <p:cNvSpPr/>
          <p:nvPr/>
        </p:nvSpPr>
        <p:spPr>
          <a:xfrm>
            <a:off x="7970524" y="3742003"/>
            <a:ext cx="1490793" cy="369332"/>
          </a:xfrm>
          <a:prstGeom prst="rect">
            <a:avLst/>
          </a:prstGeom>
        </p:spPr>
        <p:txBody>
          <a:bodyPr wrap="none">
            <a:spAutoFit/>
          </a:bodyPr>
          <a:lstStyle/>
          <a:p>
            <a:r>
              <a:rPr lang="en-US" b="1" dirty="0">
                <a:latin typeface="Times New Roman" panose="02020603050405020304" pitchFamily="18" charset="0"/>
                <a:ea typeface="Microsoft JhengHei Light" panose="020B0304030504040204" pitchFamily="34" charset="-120"/>
                <a:cs typeface="Times New Roman" panose="02020603050405020304" pitchFamily="18" charset="0"/>
              </a:rPr>
              <a:t>Taiwan LLM</a:t>
            </a:r>
          </a:p>
        </p:txBody>
      </p:sp>
      <p:sp>
        <p:nvSpPr>
          <p:cNvPr id="19" name="矩形 18"/>
          <p:cNvSpPr/>
          <p:nvPr/>
        </p:nvSpPr>
        <p:spPr>
          <a:xfrm>
            <a:off x="1362456" y="2495552"/>
            <a:ext cx="3742944" cy="204510"/>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0" name="矩形 19"/>
          <p:cNvSpPr/>
          <p:nvPr/>
        </p:nvSpPr>
        <p:spPr>
          <a:xfrm>
            <a:off x="6973557" y="2511547"/>
            <a:ext cx="3723018"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1" name="矩形 20"/>
          <p:cNvSpPr/>
          <p:nvPr/>
        </p:nvSpPr>
        <p:spPr>
          <a:xfrm>
            <a:off x="1790954" y="5472098"/>
            <a:ext cx="831847" cy="20625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2" name="矩形 21"/>
          <p:cNvSpPr/>
          <p:nvPr/>
        </p:nvSpPr>
        <p:spPr>
          <a:xfrm>
            <a:off x="2622803" y="5281598"/>
            <a:ext cx="831847" cy="196850"/>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3" name="矩形 22"/>
          <p:cNvSpPr/>
          <p:nvPr/>
        </p:nvSpPr>
        <p:spPr>
          <a:xfrm>
            <a:off x="3435603" y="5478448"/>
            <a:ext cx="817019" cy="20625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4" name="矩形 23"/>
          <p:cNvSpPr/>
          <p:nvPr/>
        </p:nvSpPr>
        <p:spPr>
          <a:xfrm>
            <a:off x="4247641" y="5281598"/>
            <a:ext cx="857759" cy="196850"/>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5" name="矩形 24"/>
          <p:cNvSpPr/>
          <p:nvPr/>
        </p:nvSpPr>
        <p:spPr>
          <a:xfrm>
            <a:off x="7404101" y="5527600"/>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6" name="矩形 25"/>
          <p:cNvSpPr/>
          <p:nvPr/>
        </p:nvSpPr>
        <p:spPr>
          <a:xfrm>
            <a:off x="8235760" y="4714103"/>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7" name="矩形 26"/>
          <p:cNvSpPr/>
          <p:nvPr/>
        </p:nvSpPr>
        <p:spPr>
          <a:xfrm>
            <a:off x="9067420" y="5535226"/>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8" name="矩形 27"/>
          <p:cNvSpPr/>
          <p:nvPr/>
        </p:nvSpPr>
        <p:spPr>
          <a:xfrm>
            <a:off x="9899079" y="5535226"/>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823500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a:graphicFrameLocks noGrp="1"/>
          </p:cNvGraphicFramePr>
          <p:nvPr>
            <p:extLst>
              <p:ext uri="{D42A27DB-BD31-4B8C-83A1-F6EECF244321}">
                <p14:modId xmlns:p14="http://schemas.microsoft.com/office/powerpoint/2010/main" val="364627965"/>
              </p:ext>
            </p:extLst>
          </p:nvPr>
        </p:nvGraphicFramePr>
        <p:xfrm>
          <a:off x="6126962" y="1333040"/>
          <a:ext cx="5277637" cy="2399029"/>
        </p:xfrm>
        <a:graphic>
          <a:graphicData uri="http://schemas.openxmlformats.org/drawingml/2006/table">
            <a:tbl>
              <a:tblPr firstRow="1" firstCol="1" bandRow="1">
                <a:tableStyleId>{8799B23B-EC83-4686-B30A-512413B5E67A}</a:tableStyleId>
              </a:tblPr>
              <a:tblGrid>
                <a:gridCol w="779820">
                  <a:extLst>
                    <a:ext uri="{9D8B030D-6E8A-4147-A177-3AD203B41FA5}">
                      <a16:colId xmlns:a16="http://schemas.microsoft.com/office/drawing/2014/main" val="859206948"/>
                    </a:ext>
                  </a:extLst>
                </a:gridCol>
                <a:gridCol w="452749">
                  <a:extLst>
                    <a:ext uri="{9D8B030D-6E8A-4147-A177-3AD203B41FA5}">
                      <a16:colId xmlns:a16="http://schemas.microsoft.com/office/drawing/2014/main" val="2115558351"/>
                    </a:ext>
                  </a:extLst>
                </a:gridCol>
                <a:gridCol w="838917">
                  <a:extLst>
                    <a:ext uri="{9D8B030D-6E8A-4147-A177-3AD203B41FA5}">
                      <a16:colId xmlns:a16="http://schemas.microsoft.com/office/drawing/2014/main" val="1965681890"/>
                    </a:ext>
                  </a:extLst>
                </a:gridCol>
                <a:gridCol w="865550">
                  <a:extLst>
                    <a:ext uri="{9D8B030D-6E8A-4147-A177-3AD203B41FA5}">
                      <a16:colId xmlns:a16="http://schemas.microsoft.com/office/drawing/2014/main" val="689372682"/>
                    </a:ext>
                  </a:extLst>
                </a:gridCol>
                <a:gridCol w="825601">
                  <a:extLst>
                    <a:ext uri="{9D8B030D-6E8A-4147-A177-3AD203B41FA5}">
                      <a16:colId xmlns:a16="http://schemas.microsoft.com/office/drawing/2014/main" val="1989595494"/>
                    </a:ext>
                  </a:extLst>
                </a:gridCol>
                <a:gridCol w="855452">
                  <a:extLst>
                    <a:ext uri="{9D8B030D-6E8A-4147-A177-3AD203B41FA5}">
                      <a16:colId xmlns:a16="http://schemas.microsoft.com/office/drawing/2014/main" val="1722254630"/>
                    </a:ext>
                  </a:extLst>
                </a:gridCol>
                <a:gridCol w="659548">
                  <a:extLst>
                    <a:ext uri="{9D8B030D-6E8A-4147-A177-3AD203B41FA5}">
                      <a16:colId xmlns:a16="http://schemas.microsoft.com/office/drawing/2014/main" val="64299782"/>
                    </a:ext>
                  </a:extLst>
                </a:gridCol>
              </a:tblGrid>
              <a:tr h="399839">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Batch</a:t>
                      </a:r>
                    </a:p>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Size</a:t>
                      </a: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defTabSz="914400" rtl="0" eaLnBrk="1" latinLnBrk="0" hangingPunct="1">
                        <a:lnSpc>
                          <a:spcPts val="1440"/>
                        </a:lnSpc>
                        <a:spcBef>
                          <a:spcPts val="0"/>
                        </a:spcBef>
                        <a:spcAft>
                          <a:spcPts val="0"/>
                        </a:spcAft>
                      </a:pP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時</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p>
                  </a:txBody>
                  <a:tcPr marL="61549" marR="61549" marT="0" marB="0" anchor="ctr"/>
                </a:tc>
                <a:extLst>
                  <a:ext uri="{0D108BD9-81ED-4DB2-BD59-A6C34878D82A}">
                    <a16:rowId xmlns:a16="http://schemas.microsoft.com/office/drawing/2014/main" val="3020819252"/>
                  </a:ext>
                </a:extLst>
              </a:tr>
              <a:tr h="199919">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95.75%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95.82%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95.75%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95.79%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1:48:00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4282153836"/>
                  </a:ext>
                </a:extLst>
              </a:tr>
              <a:tr h="199919">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96.23%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96.36%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96.23%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96.28%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1:41:55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732529835"/>
                  </a:ext>
                </a:extLst>
              </a:tr>
              <a:tr h="199919">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95.13%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95.13%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95.24%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1:34:20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1815822444"/>
                  </a:ext>
                </a:extLst>
              </a:tr>
              <a:tr h="199919">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95.91%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95.89%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95.91%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95.77%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1:31:40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2900293240"/>
                  </a:ext>
                </a:extLst>
              </a:tr>
              <a:tr h="199919">
                <a:tc rowSpan="2">
                  <a:txBody>
                    <a:bodyPr/>
                    <a:lstStyle/>
                    <a:p>
                      <a:pPr marL="0" marR="0" algn="ctr">
                        <a:lnSpc>
                          <a:spcPct val="100000"/>
                        </a:lnSpc>
                        <a:spcBef>
                          <a:spcPts val="0"/>
                        </a:spcBef>
                        <a:spcAft>
                          <a:spcPts val="600"/>
                        </a:spcAft>
                      </a:pPr>
                      <a:r>
                        <a:rPr lang="en-US" sz="9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96.23%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96.25%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96.23%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96.24%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1:48:15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4233503106"/>
                  </a:ext>
                </a:extLst>
              </a:tr>
              <a:tr h="199919">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95.60%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95.78%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95.60%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95.52%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1:42:09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953856274"/>
                  </a:ext>
                </a:extLst>
              </a:tr>
              <a:tr h="199919">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 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95.13%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95.25%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95.13%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95.14%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1:56:06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920549355"/>
                  </a:ext>
                </a:extLst>
              </a:tr>
              <a:tr h="199919">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95.60%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95.51%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95.60%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95.53%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1:48:51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1135356921"/>
                  </a:ext>
                </a:extLst>
              </a:tr>
              <a:tr h="199919">
                <a:tc rowSpan="2">
                  <a:txBody>
                    <a:bodyPr/>
                    <a:lstStyle/>
                    <a:p>
                      <a:pPr marL="0" marR="0" algn="ctr">
                        <a:lnSpc>
                          <a:spcPct val="100000"/>
                        </a:lnSpc>
                        <a:spcBef>
                          <a:spcPts val="0"/>
                        </a:spcBef>
                        <a:spcAft>
                          <a:spcPts val="600"/>
                        </a:spcAft>
                      </a:pPr>
                      <a:r>
                        <a:rPr lang="en-US" sz="9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95.28%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95.82%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95.28%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95.40%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56:42</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1202638601"/>
                  </a:ext>
                </a:extLst>
              </a:tr>
              <a:tr h="199919">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94.50%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94.78%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94.50%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94.60%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53.33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1549" marR="61549" marT="0" marB="0" anchor="ctr"/>
                </a:tc>
                <a:extLst>
                  <a:ext uri="{0D108BD9-81ED-4DB2-BD59-A6C34878D82A}">
                    <a16:rowId xmlns:a16="http://schemas.microsoft.com/office/drawing/2014/main" val="1280301442"/>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450487993"/>
              </p:ext>
            </p:extLst>
          </p:nvPr>
        </p:nvGraphicFramePr>
        <p:xfrm>
          <a:off x="355599" y="1333041"/>
          <a:ext cx="5401178" cy="2381377"/>
        </p:xfrm>
        <a:graphic>
          <a:graphicData uri="http://schemas.openxmlformats.org/drawingml/2006/table">
            <a:tbl>
              <a:tblPr firstRow="1" firstCol="1" bandRow="1">
                <a:tableStyleId>{8799B23B-EC83-4686-B30A-512413B5E67A}</a:tableStyleId>
              </a:tblPr>
              <a:tblGrid>
                <a:gridCol w="831590">
                  <a:extLst>
                    <a:ext uri="{9D8B030D-6E8A-4147-A177-3AD203B41FA5}">
                      <a16:colId xmlns:a16="http://schemas.microsoft.com/office/drawing/2014/main" val="725612892"/>
                    </a:ext>
                  </a:extLst>
                </a:gridCol>
                <a:gridCol w="481218">
                  <a:extLst>
                    <a:ext uri="{9D8B030D-6E8A-4147-A177-3AD203B41FA5}">
                      <a16:colId xmlns:a16="http://schemas.microsoft.com/office/drawing/2014/main" val="491697699"/>
                    </a:ext>
                  </a:extLst>
                </a:gridCol>
                <a:gridCol w="858558">
                  <a:extLst>
                    <a:ext uri="{9D8B030D-6E8A-4147-A177-3AD203B41FA5}">
                      <a16:colId xmlns:a16="http://schemas.microsoft.com/office/drawing/2014/main" val="2562159776"/>
                    </a:ext>
                  </a:extLst>
                </a:gridCol>
                <a:gridCol w="858558">
                  <a:extLst>
                    <a:ext uri="{9D8B030D-6E8A-4147-A177-3AD203B41FA5}">
                      <a16:colId xmlns:a16="http://schemas.microsoft.com/office/drawing/2014/main" val="1459958955"/>
                    </a:ext>
                  </a:extLst>
                </a:gridCol>
                <a:gridCol w="858558">
                  <a:extLst>
                    <a:ext uri="{9D8B030D-6E8A-4147-A177-3AD203B41FA5}">
                      <a16:colId xmlns:a16="http://schemas.microsoft.com/office/drawing/2014/main" val="3590076519"/>
                    </a:ext>
                  </a:extLst>
                </a:gridCol>
                <a:gridCol w="858558">
                  <a:extLst>
                    <a:ext uri="{9D8B030D-6E8A-4147-A177-3AD203B41FA5}">
                      <a16:colId xmlns:a16="http://schemas.microsoft.com/office/drawing/2014/main" val="2698794812"/>
                    </a:ext>
                  </a:extLst>
                </a:gridCol>
                <a:gridCol w="654138">
                  <a:extLst>
                    <a:ext uri="{9D8B030D-6E8A-4147-A177-3AD203B41FA5}">
                      <a16:colId xmlns:a16="http://schemas.microsoft.com/office/drawing/2014/main" val="1746207127"/>
                    </a:ext>
                  </a:extLst>
                </a:gridCol>
              </a:tblGrid>
              <a:tr h="403860">
                <a:tc>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Model</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Batch</a:t>
                      </a:r>
                    </a:p>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Size</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1"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1"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時</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p>
                  </a:txBody>
                  <a:tcPr marL="68580" marR="68580" marT="0" marB="0" anchor="ctr"/>
                </a:tc>
                <a:extLst>
                  <a:ext uri="{0D108BD9-81ED-4DB2-BD59-A6C34878D82A}">
                    <a16:rowId xmlns:a16="http://schemas.microsoft.com/office/drawing/2014/main" val="969194233"/>
                  </a:ext>
                </a:extLst>
              </a:tr>
              <a:tr h="201930">
                <a:tc rowSpan="2">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BERT</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94.34%</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94.11%</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94.34%</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94.22%</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1:49:07</a:t>
                      </a:r>
                    </a:p>
                  </a:txBody>
                  <a:tcPr marL="68580" marR="68580" marT="0" marB="0" anchor="ctr"/>
                </a:tc>
                <a:extLst>
                  <a:ext uri="{0D108BD9-81ED-4DB2-BD59-A6C34878D82A}">
                    <a16:rowId xmlns:a16="http://schemas.microsoft.com/office/drawing/2014/main" val="3181400649"/>
                  </a:ext>
                </a:extLst>
              </a:tr>
              <a:tr h="201930">
                <a:tc vMerge="1">
                  <a:txBody>
                    <a:bodyPr/>
                    <a:lstStyle/>
                    <a:p>
                      <a:endParaRPr lang="en-US"/>
                    </a:p>
                  </a:txBody>
                  <a:tcP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16</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95.28%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94.88%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95.28%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94.85%</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1:42:22</a:t>
                      </a:r>
                    </a:p>
                  </a:txBody>
                  <a:tcPr marL="68580" marR="68580" marT="0" marB="0" anchor="ctr"/>
                </a:tc>
                <a:extLst>
                  <a:ext uri="{0D108BD9-81ED-4DB2-BD59-A6C34878D82A}">
                    <a16:rowId xmlns:a16="http://schemas.microsoft.com/office/drawing/2014/main" val="3766766883"/>
                  </a:ext>
                </a:extLst>
              </a:tr>
              <a:tr h="201930">
                <a:tc rowSpan="2">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94.65%</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94.95%</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94.65%</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93.94%</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1:35:21</a:t>
                      </a:r>
                    </a:p>
                  </a:txBody>
                  <a:tcPr marL="68580" marR="68580" marT="0" marB="0" anchor="ctr"/>
                </a:tc>
                <a:extLst>
                  <a:ext uri="{0D108BD9-81ED-4DB2-BD59-A6C34878D82A}">
                    <a16:rowId xmlns:a16="http://schemas.microsoft.com/office/drawing/2014/main" val="904621557"/>
                  </a:ext>
                </a:extLst>
              </a:tr>
              <a:tr h="201930">
                <a:tc vMerge="1">
                  <a:txBody>
                    <a:bodyPr/>
                    <a:lstStyle/>
                    <a:p>
                      <a:endParaRPr lang="en-US"/>
                    </a:p>
                  </a:txBody>
                  <a:tcP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16</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94.34%</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93.76%</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94.34%</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93.99%</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1:32:31</a:t>
                      </a:r>
                    </a:p>
                  </a:txBody>
                  <a:tcPr marL="68580" marR="68580" marT="0" marB="0" anchor="ctr"/>
                </a:tc>
                <a:extLst>
                  <a:ext uri="{0D108BD9-81ED-4DB2-BD59-A6C34878D82A}">
                    <a16:rowId xmlns:a16="http://schemas.microsoft.com/office/drawing/2014/main" val="2353084552"/>
                  </a:ext>
                </a:extLst>
              </a:tr>
              <a:tr h="201930">
                <a:tc rowSpan="2">
                  <a:txBody>
                    <a:bodyPr/>
                    <a:lstStyle/>
                    <a:p>
                      <a:pPr marL="0" marR="0" algn="ctr" defTabSz="914400" rtl="0" eaLnBrk="1" latinLnBrk="0" hangingPunct="1">
                        <a:lnSpc>
                          <a:spcPts val="1440"/>
                        </a:lnSpc>
                        <a:spcBef>
                          <a:spcPts val="0"/>
                        </a:spcBef>
                        <a:spcAft>
                          <a:spcPts val="0"/>
                        </a:spcAft>
                      </a:pPr>
                      <a:r>
                        <a:rPr lang="en-US" sz="900" b="1" kern="0" dirty="0" err="1">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95.13%</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94.56%</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95.13%</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94.75%</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1:48:22</a:t>
                      </a:r>
                    </a:p>
                  </a:txBody>
                  <a:tcPr marL="68580" marR="68580" marT="0" marB="0" anchor="ctr"/>
                </a:tc>
                <a:extLst>
                  <a:ext uri="{0D108BD9-81ED-4DB2-BD59-A6C34878D82A}">
                    <a16:rowId xmlns:a16="http://schemas.microsoft.com/office/drawing/2014/main" val="1358310014"/>
                  </a:ext>
                </a:extLst>
              </a:tr>
              <a:tr h="201930">
                <a:tc vMerge="1">
                  <a:txBody>
                    <a:bodyPr/>
                    <a:lstStyle/>
                    <a:p>
                      <a:endParaRPr lang="en-US"/>
                    </a:p>
                  </a:txBody>
                  <a:tcP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16</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94.81%</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94.76%</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94.81%</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94.58%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1:42:03</a:t>
                      </a:r>
                    </a:p>
                  </a:txBody>
                  <a:tcPr marL="68580" marR="68580" marT="0" marB="0" anchor="ctr"/>
                </a:tc>
                <a:extLst>
                  <a:ext uri="{0D108BD9-81ED-4DB2-BD59-A6C34878D82A}">
                    <a16:rowId xmlns:a16="http://schemas.microsoft.com/office/drawing/2014/main" val="3263626558"/>
                  </a:ext>
                </a:extLst>
              </a:tr>
              <a:tr h="201930">
                <a:tc rowSpan="2">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 BERT</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94.65%</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94.50%</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94.65%</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94.52%</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1:55:19</a:t>
                      </a:r>
                    </a:p>
                  </a:txBody>
                  <a:tcPr marL="68580" marR="68580" marT="0" marB="0" anchor="ctr"/>
                </a:tc>
                <a:extLst>
                  <a:ext uri="{0D108BD9-81ED-4DB2-BD59-A6C34878D82A}">
                    <a16:rowId xmlns:a16="http://schemas.microsoft.com/office/drawing/2014/main" val="3626193283"/>
                  </a:ext>
                </a:extLst>
              </a:tr>
              <a:tr h="201930">
                <a:tc vMerge="1">
                  <a:txBody>
                    <a:bodyPr/>
                    <a:lstStyle/>
                    <a:p>
                      <a:endParaRPr lang="en-US"/>
                    </a:p>
                  </a:txBody>
                  <a:tcP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16</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94.81%</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94.99%</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94.81%</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94.90%</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1:48:35</a:t>
                      </a:r>
                    </a:p>
                  </a:txBody>
                  <a:tcPr marL="68580" marR="68580" marT="0" marB="0" anchor="ctr"/>
                </a:tc>
                <a:extLst>
                  <a:ext uri="{0D108BD9-81ED-4DB2-BD59-A6C34878D82A}">
                    <a16:rowId xmlns:a16="http://schemas.microsoft.com/office/drawing/2014/main" val="1674996509"/>
                  </a:ext>
                </a:extLst>
              </a:tr>
              <a:tr h="201930">
                <a:tc rowSpan="2">
                  <a:txBody>
                    <a:bodyPr/>
                    <a:lstStyle/>
                    <a:p>
                      <a:pPr marL="0" marR="0" algn="ctr" defTabSz="914400" rtl="0" eaLnBrk="1" latinLnBrk="0" hangingPunct="1">
                        <a:lnSpc>
                          <a:spcPts val="1440"/>
                        </a:lnSpc>
                        <a:spcBef>
                          <a:spcPts val="0"/>
                        </a:spcBef>
                        <a:spcAft>
                          <a:spcPts val="0"/>
                        </a:spcAft>
                      </a:pPr>
                      <a:r>
                        <a:rPr lang="en-US" sz="900" b="1" kern="0" dirty="0" err="1">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94.97%</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94.18%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94.97%</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94.41%</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56:54</a:t>
                      </a:r>
                    </a:p>
                  </a:txBody>
                  <a:tcPr marL="68580" marR="68580" marT="0" marB="0" anchor="ctr"/>
                </a:tc>
                <a:extLst>
                  <a:ext uri="{0D108BD9-81ED-4DB2-BD59-A6C34878D82A}">
                    <a16:rowId xmlns:a16="http://schemas.microsoft.com/office/drawing/2014/main" val="666102467"/>
                  </a:ext>
                </a:extLst>
              </a:tr>
              <a:tr h="0">
                <a:tc vMerge="1">
                  <a:txBody>
                    <a:bodyPr/>
                    <a:lstStyle/>
                    <a:p>
                      <a:endParaRPr lang="en-US"/>
                    </a:p>
                  </a:txBody>
                  <a:tcP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16</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94.81%</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94.48%</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94.81%</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94.17%</a:t>
                      </a: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0"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52:51</a:t>
                      </a:r>
                    </a:p>
                  </a:txBody>
                  <a:tcPr marL="68580" marR="68580" marT="0" marB="0" anchor="ctr"/>
                </a:tc>
                <a:extLst>
                  <a:ext uri="{0D108BD9-81ED-4DB2-BD59-A6C34878D82A}">
                    <a16:rowId xmlns:a16="http://schemas.microsoft.com/office/drawing/2014/main" val="96368313"/>
                  </a:ext>
                </a:extLst>
              </a:tr>
            </a:tbl>
          </a:graphicData>
        </a:graphic>
      </p:graphicFrame>
      <p:sp>
        <p:nvSpPr>
          <p:cNvPr id="2" name="投影片編號版面配置區 1"/>
          <p:cNvSpPr>
            <a:spLocks noGrp="1"/>
          </p:cNvSpPr>
          <p:nvPr>
            <p:ph type="sldNum" sz="quarter" idx="12"/>
          </p:nvPr>
        </p:nvSpPr>
        <p:spPr>
          <a:xfrm>
            <a:off x="8505698" y="6353542"/>
            <a:ext cx="2743200" cy="365125"/>
          </a:xfrm>
        </p:spPr>
        <p:txBody>
          <a:bodyPr/>
          <a:lstStyle/>
          <a:p>
            <a:fld id="{96869A61-5376-46CE-9DEB-A3621B7A38BD}" type="slidenum">
              <a:rPr lang="zh-TW" altLang="en-US" smtClean="0">
                <a:ea typeface="Microsoft JhengHei Light" panose="020B0304030504040204" pitchFamily="34" charset="-120"/>
              </a:rPr>
              <a:pPr/>
              <a:t>32</a:t>
            </a:fld>
            <a:endParaRPr lang="zh-TW" altLang="en-US">
              <a:ea typeface="Microsoft JhengHei Light" panose="020B0304030504040204" pitchFamily="34" charset="-120"/>
            </a:endParaRPr>
          </a:p>
        </p:txBody>
      </p:sp>
      <p:sp>
        <p:nvSpPr>
          <p:cNvPr id="3" name="標題 2"/>
          <p:cNvSpPr>
            <a:spLocks noGrp="1"/>
          </p:cNvSpPr>
          <p:nvPr>
            <p:ph type="title"/>
          </p:nvPr>
        </p:nvSpPr>
        <p:spPr>
          <a:xfrm>
            <a:off x="1059664" y="0"/>
            <a:ext cx="10515600" cy="881954"/>
          </a:xfrm>
        </p:spPr>
        <p:txBody>
          <a:bodyPr>
            <a:normAutofit/>
          </a:bodyPr>
          <a:lstStyle/>
          <a:p>
            <a:r>
              <a:rPr lang="zh-TW" altLang="en-US" dirty="0">
                <a:ea typeface="Microsoft JhengHei Light" panose="020B0304030504040204" pitchFamily="34" charset="-120"/>
              </a:rPr>
              <a:t>實驗結果與討論</a:t>
            </a:r>
            <a:r>
              <a:rPr lang="en-US" altLang="zh-TW" dirty="0">
                <a:ea typeface="Microsoft JhengHei Light" panose="020B0304030504040204" pitchFamily="34" charset="-120"/>
              </a:rPr>
              <a:t>—</a:t>
            </a:r>
            <a:r>
              <a:rPr lang="zh-TW" altLang="en-US" dirty="0">
                <a:ea typeface="Microsoft JhengHei Light" panose="020B0304030504040204" pitchFamily="34" charset="-120"/>
              </a:rPr>
              <a:t>資料增生懶人露營之實驗二</a:t>
            </a:r>
            <a:endParaRPr lang="en-US" dirty="0">
              <a:ea typeface="Microsoft JhengHei Light" panose="020B0304030504040204" pitchFamily="34" charset="-120"/>
            </a:endParaRPr>
          </a:p>
        </p:txBody>
      </p:sp>
      <p:sp>
        <p:nvSpPr>
          <p:cNvPr id="11" name="矩形 10"/>
          <p:cNvSpPr/>
          <p:nvPr/>
        </p:nvSpPr>
        <p:spPr>
          <a:xfrm>
            <a:off x="2362440" y="967159"/>
            <a:ext cx="1569660" cy="369332"/>
          </a:xfrm>
          <a:prstGeom prst="rect">
            <a:avLst/>
          </a:prstGeom>
        </p:spPr>
        <p:txBody>
          <a:bodyPr wrap="none">
            <a:spAutoFit/>
          </a:bodyPr>
          <a:lstStyle/>
          <a:p>
            <a:r>
              <a:rPr lang="en-US" altLang="zh-TW" b="1" dirty="0">
                <a:latin typeface="Times New Roman" panose="02020603050405020304" pitchFamily="18" charset="0"/>
                <a:ea typeface="Microsoft JhengHei Light" panose="020B0304030504040204" pitchFamily="34" charset="-120"/>
                <a:cs typeface="Times New Roman" panose="02020603050405020304" pitchFamily="18" charset="0"/>
              </a:rPr>
              <a:t>GPT-4o mini </a:t>
            </a:r>
            <a:endParaRPr lang="en-US" b="1"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14" name="矩形 13"/>
          <p:cNvSpPr/>
          <p:nvPr/>
        </p:nvSpPr>
        <p:spPr>
          <a:xfrm>
            <a:off x="8403533" y="954459"/>
            <a:ext cx="898516" cy="369332"/>
          </a:xfrm>
          <a:prstGeom prst="rect">
            <a:avLst/>
          </a:prstGeom>
        </p:spPr>
        <p:txBody>
          <a:bodyPr wrap="none">
            <a:spAutoFit/>
          </a:bodyPr>
          <a:lstStyle/>
          <a:p>
            <a:r>
              <a:rPr lang="en-US" altLang="zh-TW" b="1" dirty="0">
                <a:latin typeface="Times New Roman" panose="02020603050405020304" pitchFamily="18" charset="0"/>
                <a:ea typeface="Microsoft JhengHei Light" panose="020B0304030504040204" pitchFamily="34" charset="-120"/>
                <a:cs typeface="Times New Roman" panose="02020603050405020304" pitchFamily="18" charset="0"/>
              </a:rPr>
              <a:t>TAIDE</a:t>
            </a:r>
            <a:endParaRPr lang="en-US" b="1"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17" name="矩形 16"/>
          <p:cNvSpPr/>
          <p:nvPr/>
        </p:nvSpPr>
        <p:spPr>
          <a:xfrm>
            <a:off x="2647679" y="3764595"/>
            <a:ext cx="847348" cy="369332"/>
          </a:xfrm>
          <a:prstGeom prst="rect">
            <a:avLst/>
          </a:prstGeom>
        </p:spPr>
        <p:txBody>
          <a:bodyPr wrap="none">
            <a:spAutoFit/>
          </a:bodyPr>
          <a:lstStyle/>
          <a:p>
            <a:r>
              <a:rPr lang="en-US" b="1" dirty="0">
                <a:latin typeface="Times New Roman" panose="02020603050405020304" pitchFamily="18" charset="0"/>
                <a:ea typeface="Microsoft JhengHei Light" panose="020B0304030504040204" pitchFamily="34" charset="-120"/>
                <a:cs typeface="Times New Roman" panose="02020603050405020304" pitchFamily="18" charset="0"/>
              </a:rPr>
              <a:t>Breeze</a:t>
            </a:r>
          </a:p>
        </p:txBody>
      </p:sp>
      <p:sp>
        <p:nvSpPr>
          <p:cNvPr id="18" name="矩形 17"/>
          <p:cNvSpPr/>
          <p:nvPr/>
        </p:nvSpPr>
        <p:spPr>
          <a:xfrm>
            <a:off x="8124291" y="3739195"/>
            <a:ext cx="1490793" cy="369332"/>
          </a:xfrm>
          <a:prstGeom prst="rect">
            <a:avLst/>
          </a:prstGeom>
        </p:spPr>
        <p:txBody>
          <a:bodyPr wrap="none">
            <a:spAutoFit/>
          </a:bodyPr>
          <a:lstStyle/>
          <a:p>
            <a:r>
              <a:rPr lang="en-US" b="1" dirty="0">
                <a:latin typeface="Times New Roman" panose="02020603050405020304" pitchFamily="18" charset="0"/>
                <a:ea typeface="Microsoft JhengHei Light" panose="020B0304030504040204" pitchFamily="34" charset="-120"/>
                <a:cs typeface="Times New Roman" panose="02020603050405020304" pitchFamily="18" charset="0"/>
              </a:rPr>
              <a:t>Taiwan LLM</a:t>
            </a:r>
          </a:p>
        </p:txBody>
      </p:sp>
      <p:sp>
        <p:nvSpPr>
          <p:cNvPr id="19" name="矩形 18"/>
          <p:cNvSpPr/>
          <p:nvPr/>
        </p:nvSpPr>
        <p:spPr>
          <a:xfrm>
            <a:off x="7345680" y="1925486"/>
            <a:ext cx="3390901" cy="214491"/>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496086749"/>
              </p:ext>
            </p:extLst>
          </p:nvPr>
        </p:nvGraphicFramePr>
        <p:xfrm>
          <a:off x="355599" y="4108524"/>
          <a:ext cx="5401178" cy="2362225"/>
        </p:xfrm>
        <a:graphic>
          <a:graphicData uri="http://schemas.openxmlformats.org/drawingml/2006/table">
            <a:tbl>
              <a:tblPr firstRow="1" firstCol="1" bandRow="1">
                <a:tableStyleId>{8799B23B-EC83-4686-B30A-512413B5E67A}</a:tableStyleId>
              </a:tblPr>
              <a:tblGrid>
                <a:gridCol w="771127">
                  <a:extLst>
                    <a:ext uri="{9D8B030D-6E8A-4147-A177-3AD203B41FA5}">
                      <a16:colId xmlns:a16="http://schemas.microsoft.com/office/drawing/2014/main" val="2029660640"/>
                    </a:ext>
                  </a:extLst>
                </a:gridCol>
                <a:gridCol w="503444">
                  <a:extLst>
                    <a:ext uri="{9D8B030D-6E8A-4147-A177-3AD203B41FA5}">
                      <a16:colId xmlns:a16="http://schemas.microsoft.com/office/drawing/2014/main" val="3572251162"/>
                    </a:ext>
                  </a:extLst>
                </a:gridCol>
                <a:gridCol w="843608">
                  <a:extLst>
                    <a:ext uri="{9D8B030D-6E8A-4147-A177-3AD203B41FA5}">
                      <a16:colId xmlns:a16="http://schemas.microsoft.com/office/drawing/2014/main" val="302775915"/>
                    </a:ext>
                  </a:extLst>
                </a:gridCol>
                <a:gridCol w="857214">
                  <a:extLst>
                    <a:ext uri="{9D8B030D-6E8A-4147-A177-3AD203B41FA5}">
                      <a16:colId xmlns:a16="http://schemas.microsoft.com/office/drawing/2014/main" val="2734749028"/>
                    </a:ext>
                  </a:extLst>
                </a:gridCol>
                <a:gridCol w="870821">
                  <a:extLst>
                    <a:ext uri="{9D8B030D-6E8A-4147-A177-3AD203B41FA5}">
                      <a16:colId xmlns:a16="http://schemas.microsoft.com/office/drawing/2014/main" val="3062819166"/>
                    </a:ext>
                  </a:extLst>
                </a:gridCol>
                <a:gridCol w="925247">
                  <a:extLst>
                    <a:ext uri="{9D8B030D-6E8A-4147-A177-3AD203B41FA5}">
                      <a16:colId xmlns:a16="http://schemas.microsoft.com/office/drawing/2014/main" val="1044628000"/>
                    </a:ext>
                  </a:extLst>
                </a:gridCol>
                <a:gridCol w="629717">
                  <a:extLst>
                    <a:ext uri="{9D8B030D-6E8A-4147-A177-3AD203B41FA5}">
                      <a16:colId xmlns:a16="http://schemas.microsoft.com/office/drawing/2014/main" val="982357845"/>
                    </a:ext>
                  </a:extLst>
                </a:gridCol>
              </a:tblGrid>
              <a:tr h="393705">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Batch</a:t>
                      </a:r>
                    </a:p>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 Size</a:t>
                      </a: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defTabSz="914400" rtl="0" eaLnBrk="1" latinLnBrk="0" hangingPunct="1">
                        <a:lnSpc>
                          <a:spcPts val="1440"/>
                        </a:lnSpc>
                        <a:spcBef>
                          <a:spcPts val="0"/>
                        </a:spcBef>
                        <a:spcAft>
                          <a:spcPts val="0"/>
                        </a:spcAft>
                      </a:pP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時</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p>
                  </a:txBody>
                  <a:tcPr marL="60016" marR="60016" marT="0" marB="0" anchor="ctr"/>
                </a:tc>
                <a:extLst>
                  <a:ext uri="{0D108BD9-81ED-4DB2-BD59-A6C34878D82A}">
                    <a16:rowId xmlns:a16="http://schemas.microsoft.com/office/drawing/2014/main" val="3992165663"/>
                  </a:ext>
                </a:extLst>
              </a:tr>
              <a:tr h="196852">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95.75%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95.48%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95.75%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95.54%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1:47:51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2756064798"/>
                  </a:ext>
                </a:extLst>
              </a:tr>
              <a:tr h="196852">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95.32%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95.36%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1:42:38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2097540423"/>
                  </a:ext>
                </a:extLst>
              </a:tr>
              <a:tr h="196852">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94.65%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94.01%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94.65%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94.11%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1:35:29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232219234"/>
                  </a:ext>
                </a:extLst>
              </a:tr>
              <a:tr h="196852">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94.81%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94.47%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94.81%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94.38%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1:32:44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3524037104"/>
                  </a:ext>
                </a:extLst>
              </a:tr>
              <a:tr h="196852">
                <a:tc rowSpan="2">
                  <a:txBody>
                    <a:bodyPr/>
                    <a:lstStyle/>
                    <a:p>
                      <a:pPr marL="0" marR="0" algn="ctr">
                        <a:lnSpc>
                          <a:spcPct val="100000"/>
                        </a:lnSpc>
                        <a:spcBef>
                          <a:spcPts val="0"/>
                        </a:spcBef>
                        <a:spcAft>
                          <a:spcPts val="600"/>
                        </a:spcAft>
                      </a:pPr>
                      <a:r>
                        <a:rPr lang="en-US" sz="9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95.91%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95.94%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95.91%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95.87%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1:47:32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1615717917"/>
                  </a:ext>
                </a:extLst>
              </a:tr>
              <a:tr h="196852">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95.83%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95.60%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1:41:46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1756934805"/>
                  </a:ext>
                </a:extLst>
              </a:tr>
              <a:tr h="196852">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 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95.28%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95.31%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95.28%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95.29%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1:54:44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2596320377"/>
                  </a:ext>
                </a:extLst>
              </a:tr>
              <a:tr h="196852">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95.26%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95.25%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1:45:43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3707409422"/>
                  </a:ext>
                </a:extLst>
              </a:tr>
              <a:tr h="196852">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95.13%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94.90%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95.13%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95.00%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56:27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490572797"/>
                  </a:ext>
                </a:extLst>
              </a:tr>
              <a:tr h="196852">
                <a:tc vMerge="1">
                  <a:txBody>
                    <a:bodyPr/>
                    <a:lstStyle/>
                    <a:p>
                      <a:endParaRPr lang="en-US"/>
                    </a:p>
                  </a:txBody>
                  <a:tcP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96.07%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95.79%</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96.07%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95.77%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53:32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0016" marR="60016" marT="0" marB="0" anchor="ctr"/>
                </a:tc>
                <a:extLst>
                  <a:ext uri="{0D108BD9-81ED-4DB2-BD59-A6C34878D82A}">
                    <a16:rowId xmlns:a16="http://schemas.microsoft.com/office/drawing/2014/main" val="3876435404"/>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3898446661"/>
              </p:ext>
            </p:extLst>
          </p:nvPr>
        </p:nvGraphicFramePr>
        <p:xfrm>
          <a:off x="6126962" y="4108521"/>
          <a:ext cx="5277638" cy="2362232"/>
        </p:xfrm>
        <a:graphic>
          <a:graphicData uri="http://schemas.openxmlformats.org/drawingml/2006/table">
            <a:tbl>
              <a:tblPr firstRow="1" firstCol="1" bandRow="1">
                <a:tableStyleId>{8799B23B-EC83-4686-B30A-512413B5E67A}</a:tableStyleId>
              </a:tblPr>
              <a:tblGrid>
                <a:gridCol w="777996">
                  <a:extLst>
                    <a:ext uri="{9D8B030D-6E8A-4147-A177-3AD203B41FA5}">
                      <a16:colId xmlns:a16="http://schemas.microsoft.com/office/drawing/2014/main" val="3998681336"/>
                    </a:ext>
                  </a:extLst>
                </a:gridCol>
                <a:gridCol w="473742">
                  <a:extLst>
                    <a:ext uri="{9D8B030D-6E8A-4147-A177-3AD203B41FA5}">
                      <a16:colId xmlns:a16="http://schemas.microsoft.com/office/drawing/2014/main" val="1572625174"/>
                    </a:ext>
                  </a:extLst>
                </a:gridCol>
                <a:gridCol w="829381">
                  <a:extLst>
                    <a:ext uri="{9D8B030D-6E8A-4147-A177-3AD203B41FA5}">
                      <a16:colId xmlns:a16="http://schemas.microsoft.com/office/drawing/2014/main" val="2225860508"/>
                    </a:ext>
                  </a:extLst>
                </a:gridCol>
                <a:gridCol w="849708">
                  <a:extLst>
                    <a:ext uri="{9D8B030D-6E8A-4147-A177-3AD203B41FA5}">
                      <a16:colId xmlns:a16="http://schemas.microsoft.com/office/drawing/2014/main" val="2170323305"/>
                    </a:ext>
                  </a:extLst>
                </a:gridCol>
                <a:gridCol w="849708">
                  <a:extLst>
                    <a:ext uri="{9D8B030D-6E8A-4147-A177-3AD203B41FA5}">
                      <a16:colId xmlns:a16="http://schemas.microsoft.com/office/drawing/2014/main" val="4118614725"/>
                    </a:ext>
                  </a:extLst>
                </a:gridCol>
                <a:gridCol w="849708">
                  <a:extLst>
                    <a:ext uri="{9D8B030D-6E8A-4147-A177-3AD203B41FA5}">
                      <a16:colId xmlns:a16="http://schemas.microsoft.com/office/drawing/2014/main" val="3435614891"/>
                    </a:ext>
                  </a:extLst>
                </a:gridCol>
                <a:gridCol w="647395">
                  <a:extLst>
                    <a:ext uri="{9D8B030D-6E8A-4147-A177-3AD203B41FA5}">
                      <a16:colId xmlns:a16="http://schemas.microsoft.com/office/drawing/2014/main" val="1602998042"/>
                    </a:ext>
                  </a:extLst>
                </a:gridCol>
              </a:tblGrid>
              <a:tr h="438079">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Model</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Batch</a:t>
                      </a:r>
                    </a:p>
                    <a:p>
                      <a:pPr marL="0" marR="0" algn="ctr" defTabSz="914400" rtl="0" eaLnBrk="1" latinLnBrk="0" hangingPunct="1">
                        <a:lnSpc>
                          <a:spcPts val="1440"/>
                        </a:lnSpc>
                        <a:spcBef>
                          <a:spcPts val="0"/>
                        </a:spcBef>
                        <a:spcAft>
                          <a:spcPts val="0"/>
                        </a:spcAft>
                      </a:pPr>
                      <a:r>
                        <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Size</a:t>
                      </a: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Accuracy</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Precision</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Recall</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F1-Score</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ts val="1440"/>
                        </a:lnSpc>
                        <a:spcBef>
                          <a:spcPts val="0"/>
                        </a:spcBef>
                        <a:spcAft>
                          <a:spcPts val="0"/>
                        </a:spcAft>
                      </a:pPr>
                      <a:r>
                        <a:rPr 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訓練時間</a:t>
                      </a:r>
                      <a:endPar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endParaRPr>
                    </a:p>
                    <a:p>
                      <a:pPr marL="0" marR="0" algn="ctr" defTabSz="914400" rtl="0" eaLnBrk="1" latinLnBrk="0" hangingPunct="1">
                        <a:lnSpc>
                          <a:spcPts val="1440"/>
                        </a:lnSpc>
                        <a:spcBef>
                          <a:spcPts val="0"/>
                        </a:spcBef>
                        <a:spcAft>
                          <a:spcPts val="0"/>
                        </a:spcAft>
                      </a:pPr>
                      <a:r>
                        <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alt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時</a:t>
                      </a:r>
                      <a:r>
                        <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alt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分</a:t>
                      </a:r>
                      <a:r>
                        <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r>
                        <a:rPr lang="zh-TW" alt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秒</a:t>
                      </a:r>
                      <a:r>
                        <a:rPr lang="en-US" altLang="zh-TW"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sz="900" b="1" kern="0" dirty="0">
                        <a:solidFill>
                          <a:schemeClr val="tx1"/>
                        </a:solidFill>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543030283"/>
                  </a:ext>
                </a:extLst>
              </a:tr>
              <a:tr h="192503">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97.17%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97.28%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97.17%</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97.21%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1:47:48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278221735"/>
                  </a:ext>
                </a:extLst>
              </a:tr>
              <a:tr h="192503">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96.54%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97.12%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96.54%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96.73%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1:41:56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161260044"/>
                  </a:ext>
                </a:extLst>
              </a:tr>
              <a:tr h="192503">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ALBERT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96.54%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96.86%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96.54%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96.66%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1:34:41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187318173"/>
                  </a:ext>
                </a:extLst>
              </a:tr>
              <a:tr h="192503">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95.28%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96.32%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95.28%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95.59%</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1:31:53</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539251524"/>
                  </a:ext>
                </a:extLst>
              </a:tr>
              <a:tr h="192503">
                <a:tc rowSpan="2">
                  <a:txBody>
                    <a:bodyPr/>
                    <a:lstStyle/>
                    <a:p>
                      <a:pPr marL="0" marR="0" algn="ctr">
                        <a:lnSpc>
                          <a:spcPct val="100000"/>
                        </a:lnSpc>
                        <a:spcBef>
                          <a:spcPts val="0"/>
                        </a:spcBef>
                        <a:spcAft>
                          <a:spcPts val="600"/>
                        </a:spcAft>
                      </a:pPr>
                      <a:r>
                        <a:rPr lang="en-US" sz="900" kern="0" dirty="0" err="1">
                          <a:effectLst/>
                          <a:latin typeface="Times New Roman" panose="02020603050405020304" pitchFamily="18" charset="0"/>
                          <a:ea typeface="Microsoft JhengHei Light" panose="020B0304030504040204" pitchFamily="34" charset="-120"/>
                          <a:cs typeface="Times New Roman" panose="02020603050405020304" pitchFamily="18" charset="0"/>
                        </a:rPr>
                        <a:t>RoBERTa</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95.91%</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96.10%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95.91%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95.98%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1:48:12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09577646"/>
                  </a:ext>
                </a:extLst>
              </a:tr>
              <a:tr h="192503">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95.60%</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96.78%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95.60%</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95.94%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1:42:24</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402361040"/>
                  </a:ext>
                </a:extLst>
              </a:tr>
              <a:tr h="192503">
                <a:tc rowSpan="2">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Multilingual</a:t>
                      </a:r>
                    </a:p>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 BERT</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96.54%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97.04%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96.54%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96.71%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1:55:03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080849152"/>
                  </a:ext>
                </a:extLst>
              </a:tr>
              <a:tr h="191626">
                <a:tc vMerge="1">
                  <a:txBody>
                    <a:bodyPr/>
                    <a:lstStyle/>
                    <a:p>
                      <a:endParaRPr lang="en-US"/>
                    </a:p>
                  </a:txBody>
                  <a:tcP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96.31%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95.44%</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95.76%</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1:46:01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478568164"/>
                  </a:ext>
                </a:extLst>
              </a:tr>
              <a:tr h="192503">
                <a:tc rowSpan="2">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DistilBERT</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8</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95.75%</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96.51%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95.75%</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96.03%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55:57</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32249307"/>
                  </a:ext>
                </a:extLst>
              </a:tr>
              <a:tr h="192503">
                <a:tc vMerge="1">
                  <a:txBody>
                    <a:bodyPr/>
                    <a:lstStyle/>
                    <a:p>
                      <a:endParaRPr lang="en-US"/>
                    </a:p>
                  </a:txBody>
                  <a:tcPr/>
                </a:tc>
                <a:tc>
                  <a:txBody>
                    <a:bodyPr/>
                    <a:lstStyle/>
                    <a:p>
                      <a:pPr marL="0" marR="0" algn="ctr">
                        <a:lnSpc>
                          <a:spcPct val="100000"/>
                        </a:lnSpc>
                        <a:spcBef>
                          <a:spcPts val="0"/>
                        </a:spcBef>
                        <a:spcAft>
                          <a:spcPts val="600"/>
                        </a:spcAft>
                      </a:pPr>
                      <a:r>
                        <a:rPr lang="en-US" sz="900" kern="0">
                          <a:effectLst/>
                          <a:latin typeface="Times New Roman" panose="02020603050405020304" pitchFamily="18" charset="0"/>
                          <a:ea typeface="Microsoft JhengHei Light" panose="020B0304030504040204" pitchFamily="34" charset="-120"/>
                          <a:cs typeface="Times New Roman" panose="02020603050405020304" pitchFamily="18" charset="0"/>
                        </a:rPr>
                        <a:t>16</a:t>
                      </a:r>
                      <a:endParaRPr lang="en-US" sz="900" kern="10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97.01%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97.03%</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97.01%</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97.02%</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tc>
                  <a:txBody>
                    <a:bodyPr/>
                    <a:lstStyle/>
                    <a:p>
                      <a:pPr marL="0" marR="0" algn="ctr">
                        <a:lnSpc>
                          <a:spcPct val="100000"/>
                        </a:lnSpc>
                        <a:spcBef>
                          <a:spcPts val="0"/>
                        </a:spcBef>
                        <a:spcAft>
                          <a:spcPts val="600"/>
                        </a:spcAft>
                      </a:pPr>
                      <a:r>
                        <a:rPr lang="en-US" sz="900" kern="0" dirty="0">
                          <a:effectLst/>
                          <a:latin typeface="Times New Roman" panose="02020603050405020304" pitchFamily="18" charset="0"/>
                          <a:ea typeface="Microsoft JhengHei Light" panose="020B0304030504040204" pitchFamily="34" charset="-120"/>
                          <a:cs typeface="Times New Roman" panose="02020603050405020304" pitchFamily="18" charset="0"/>
                        </a:rPr>
                        <a:t>52:48</a:t>
                      </a:r>
                      <a:endParaRPr lang="en-US" sz="900" kern="100" dirty="0">
                        <a:effectLst/>
                        <a:latin typeface="Times New Roman" panose="02020603050405020304" pitchFamily="18" charset="0"/>
                        <a:ea typeface="Microsoft JhengHei Light" panose="020B0304030504040204" pitchFamily="34"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464857530"/>
                  </a:ext>
                </a:extLst>
              </a:tr>
            </a:tbl>
          </a:graphicData>
        </a:graphic>
      </p:graphicFrame>
      <p:sp>
        <p:nvSpPr>
          <p:cNvPr id="24" name="矩形 23"/>
          <p:cNvSpPr/>
          <p:nvPr/>
        </p:nvSpPr>
        <p:spPr>
          <a:xfrm>
            <a:off x="1684963" y="1940073"/>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5" name="矩形 24"/>
          <p:cNvSpPr/>
          <p:nvPr/>
        </p:nvSpPr>
        <p:spPr>
          <a:xfrm>
            <a:off x="2546023" y="3159273"/>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6" name="矩形 25"/>
          <p:cNvSpPr/>
          <p:nvPr/>
        </p:nvSpPr>
        <p:spPr>
          <a:xfrm>
            <a:off x="3407083" y="1932453"/>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27" name="矩形 26"/>
          <p:cNvSpPr/>
          <p:nvPr/>
        </p:nvSpPr>
        <p:spPr>
          <a:xfrm>
            <a:off x="4260523" y="3151653"/>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32" name="矩形 31"/>
          <p:cNvSpPr/>
          <p:nvPr/>
        </p:nvSpPr>
        <p:spPr>
          <a:xfrm>
            <a:off x="9059709" y="2528163"/>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33" name="矩形 32"/>
          <p:cNvSpPr/>
          <p:nvPr/>
        </p:nvSpPr>
        <p:spPr>
          <a:xfrm>
            <a:off x="1646863" y="6270845"/>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34" name="矩形 33"/>
          <p:cNvSpPr/>
          <p:nvPr/>
        </p:nvSpPr>
        <p:spPr>
          <a:xfrm>
            <a:off x="2478523" y="5289636"/>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35" name="矩形 34"/>
          <p:cNvSpPr/>
          <p:nvPr/>
        </p:nvSpPr>
        <p:spPr>
          <a:xfrm>
            <a:off x="3353156" y="6280370"/>
            <a:ext cx="831660" cy="19990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36" name="矩形 35"/>
          <p:cNvSpPr/>
          <p:nvPr/>
        </p:nvSpPr>
        <p:spPr>
          <a:xfrm>
            <a:off x="4184816" y="5289636"/>
            <a:ext cx="916511" cy="208364"/>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37" name="矩形 36"/>
          <p:cNvSpPr/>
          <p:nvPr/>
        </p:nvSpPr>
        <p:spPr>
          <a:xfrm>
            <a:off x="7374255" y="4535292"/>
            <a:ext cx="3390901" cy="214491"/>
          </a:xfrm>
          <a:prstGeom prst="rect">
            <a:avLst/>
          </a:prstGeom>
          <a:noFill/>
          <a:ln w="38100">
            <a:solidFill>
              <a:srgbClr val="A37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3545194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33</a:t>
            </a:fld>
            <a:endParaRPr lang="zh-TW" altLang="en-US">
              <a:ea typeface="Microsoft JhengHei Light" panose="020B0304030504040204" pitchFamily="34" charset="-120"/>
            </a:endParaRPr>
          </a:p>
        </p:txBody>
      </p:sp>
      <p:sp>
        <p:nvSpPr>
          <p:cNvPr id="3" name="標題 2"/>
          <p:cNvSpPr>
            <a:spLocks noGrp="1"/>
          </p:cNvSpPr>
          <p:nvPr>
            <p:ph type="title"/>
          </p:nvPr>
        </p:nvSpPr>
        <p:spPr/>
        <p:txBody>
          <a:bodyPr/>
          <a:lstStyle/>
          <a:p>
            <a:r>
              <a:rPr lang="zh-TW" altLang="en-US" dirty="0">
                <a:ea typeface="Microsoft JhengHei Light" panose="020B0304030504040204" pitchFamily="34" charset="-120"/>
              </a:rPr>
              <a:t>實驗結果討論</a:t>
            </a:r>
            <a:endParaRPr lang="en-US" dirty="0">
              <a:ea typeface="Microsoft JhengHei Light" panose="020B03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53527836"/>
              </p:ext>
            </p:extLst>
          </p:nvPr>
        </p:nvGraphicFramePr>
        <p:xfrm>
          <a:off x="1793216" y="1989666"/>
          <a:ext cx="8605568" cy="2123440"/>
        </p:xfrm>
        <a:graphic>
          <a:graphicData uri="http://schemas.openxmlformats.org/drawingml/2006/table">
            <a:tbl>
              <a:tblPr firstRow="1" bandRow="1">
                <a:tableStyleId>{F5AB1C69-6EDB-4FF4-983F-18BD219EF322}</a:tableStyleId>
              </a:tblPr>
              <a:tblGrid>
                <a:gridCol w="2151392">
                  <a:extLst>
                    <a:ext uri="{9D8B030D-6E8A-4147-A177-3AD203B41FA5}">
                      <a16:colId xmlns:a16="http://schemas.microsoft.com/office/drawing/2014/main" val="3686349904"/>
                    </a:ext>
                  </a:extLst>
                </a:gridCol>
                <a:gridCol w="2151392">
                  <a:extLst>
                    <a:ext uri="{9D8B030D-6E8A-4147-A177-3AD203B41FA5}">
                      <a16:colId xmlns:a16="http://schemas.microsoft.com/office/drawing/2014/main" val="2961127443"/>
                    </a:ext>
                  </a:extLst>
                </a:gridCol>
                <a:gridCol w="2151392">
                  <a:extLst>
                    <a:ext uri="{9D8B030D-6E8A-4147-A177-3AD203B41FA5}">
                      <a16:colId xmlns:a16="http://schemas.microsoft.com/office/drawing/2014/main" val="805539633"/>
                    </a:ext>
                  </a:extLst>
                </a:gridCol>
                <a:gridCol w="2151392">
                  <a:extLst>
                    <a:ext uri="{9D8B030D-6E8A-4147-A177-3AD203B41FA5}">
                      <a16:colId xmlns:a16="http://schemas.microsoft.com/office/drawing/2014/main" val="3886142539"/>
                    </a:ext>
                  </a:extLst>
                </a:gridCol>
              </a:tblGrid>
              <a:tr h="370840">
                <a:tc>
                  <a:txBody>
                    <a:bodyPr/>
                    <a:lstStyle/>
                    <a:p>
                      <a:pPr algn="ctr"/>
                      <a:r>
                        <a:rPr lang="en-US" dirty="0">
                          <a:latin typeface="Arial" panose="020B0604020202020204" pitchFamily="34" charset="0"/>
                          <a:ea typeface="微軟正黑體" panose="020B0604030504040204" pitchFamily="34" charset="-120"/>
                          <a:cs typeface="Arial" panose="020B0604020202020204" pitchFamily="34" charset="0"/>
                        </a:rPr>
                        <a:t>Experiment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微軟正黑體" panose="020B0604030504040204" pitchFamily="34" charset="-120"/>
                          <a:cs typeface="Arial" panose="020B0604020202020204" pitchFamily="34" charset="0"/>
                        </a:rPr>
                        <a:t>LLM</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Arial" panose="020B0604020202020204" pitchFamily="34" charset="0"/>
                          <a:ea typeface="微軟正黑體" panose="020B0604030504040204" pitchFamily="34" charset="-120"/>
                          <a:cs typeface="Arial" panose="020B0604020202020204" pitchFamily="34" charset="0"/>
                        </a:rPr>
                        <a:t>Best Model</a:t>
                      </a:r>
                      <a:r>
                        <a:rPr lang="zh-TW" altLang="en-US" dirty="0">
                          <a:latin typeface="Arial" panose="020B0604020202020204" pitchFamily="34" charset="0"/>
                          <a:ea typeface="微軟正黑體" panose="020B0604030504040204" pitchFamily="34" charset="-120"/>
                          <a:cs typeface="Arial" panose="020B0604020202020204" pitchFamily="34" charset="0"/>
                        </a:rPr>
                        <a:t> </a:t>
                      </a:r>
                      <a:r>
                        <a:rPr lang="en-US" altLang="zh-TW" dirty="0">
                          <a:latin typeface="Arial" panose="020B0604020202020204" pitchFamily="34" charset="0"/>
                          <a:ea typeface="微軟正黑體" panose="020B0604030504040204" pitchFamily="34" charset="-120"/>
                          <a:cs typeface="Arial" panose="020B0604020202020204" pitchFamily="34"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latin typeface="Arial" panose="020B0604020202020204" pitchFamily="34" charset="0"/>
                          <a:ea typeface="微軟正黑體" panose="020B0604030504040204" pitchFamily="34" charset="-120"/>
                          <a:cs typeface="Arial" panose="020B0604020202020204" pitchFamily="34" charset="0"/>
                        </a:rPr>
                        <a:t>Batch Size</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nchor="ctr"/>
                </a:tc>
                <a:tc>
                  <a:txBody>
                    <a:bodyPr/>
                    <a:lstStyle/>
                    <a:p>
                      <a:pPr algn="ctr"/>
                      <a:r>
                        <a:rPr lang="en-US" sz="1800" kern="0" dirty="0">
                          <a:effectLst/>
                          <a:latin typeface="Arial" panose="020B0604020202020204" pitchFamily="34" charset="0"/>
                          <a:ea typeface="微軟正黑體" panose="020B0604030504040204" pitchFamily="34" charset="-120"/>
                          <a:cs typeface="Arial" panose="020B0604020202020204" pitchFamily="34" charset="0"/>
                        </a:rPr>
                        <a:t>Accuracy</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nchor="ctr"/>
                </a:tc>
                <a:extLst>
                  <a:ext uri="{0D108BD9-81ED-4DB2-BD59-A6C34878D82A}">
                    <a16:rowId xmlns:a16="http://schemas.microsoft.com/office/drawing/2014/main" val="556966618"/>
                  </a:ext>
                </a:extLst>
              </a:tr>
              <a:tr h="370840">
                <a:tc>
                  <a:txBody>
                    <a:bodyPr/>
                    <a:lstStyle/>
                    <a:p>
                      <a:pPr algn="r"/>
                      <a:r>
                        <a:rPr lang="zh-TW" altLang="en-US" dirty="0">
                          <a:latin typeface="Arial" panose="020B0604020202020204" pitchFamily="34" charset="0"/>
                          <a:ea typeface="微軟正黑體" panose="020B0604030504040204" pitchFamily="34" charset="-120"/>
                          <a:cs typeface="Arial" panose="020B0604020202020204" pitchFamily="34" charset="0"/>
                        </a:rPr>
                        <a:t>傳統露營（實驗一）</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r"/>
                      <a:endParaRPr lang="en-US" dirty="0">
                        <a:latin typeface="Arial" panose="020B0604020202020204" pitchFamily="34" charset="0"/>
                        <a:ea typeface="微軟正黑體" panose="020B0604030504040204" pitchFamily="34" charset="-120"/>
                        <a:cs typeface="Arial" panose="020B0604020202020204" pitchFamily="34" charset="0"/>
                      </a:endParaRPr>
                    </a:p>
                  </a:txBody>
                  <a:tcPr>
                    <a:lnTlToBr w="12700" cap="flat" cmpd="sng" algn="ctr">
                      <a:solidFill>
                        <a:schemeClr val="tx1"/>
                      </a:solidFill>
                      <a:prstDash val="solid"/>
                      <a:round/>
                      <a:headEnd type="none" w="med" len="med"/>
                      <a:tailEnd type="none" w="med" len="med"/>
                    </a:lnTlToBr>
                  </a:tcPr>
                </a:tc>
                <a:tc>
                  <a:txBody>
                    <a:bodyPr/>
                    <a:lstStyle/>
                    <a:p>
                      <a:pPr algn="r"/>
                      <a:r>
                        <a:rPr lang="en-US" altLang="zh-TW" dirty="0">
                          <a:latin typeface="Arial" panose="020B0604020202020204" pitchFamily="34" charset="0"/>
                          <a:ea typeface="微軟正黑體" panose="020B0604030504040204" pitchFamily="34" charset="-120"/>
                          <a:cs typeface="Arial" panose="020B0604020202020204" pitchFamily="34" charset="0"/>
                        </a:rPr>
                        <a:t>BERT / 8</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r"/>
                      <a:r>
                        <a:rPr lang="en-US" altLang="zh-TW" dirty="0">
                          <a:latin typeface="Arial" panose="020B0604020202020204" pitchFamily="34" charset="0"/>
                          <a:ea typeface="微軟正黑體" panose="020B0604030504040204" pitchFamily="34" charset="-120"/>
                          <a:cs typeface="Arial" panose="020B0604020202020204" pitchFamily="34" charset="0"/>
                        </a:rPr>
                        <a:t>91.05%</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3836774470"/>
                  </a:ext>
                </a:extLst>
              </a:tr>
              <a:tr h="370840">
                <a:tc>
                  <a:txBody>
                    <a:bodyPr/>
                    <a:lstStyle/>
                    <a:p>
                      <a:pPr algn="r"/>
                      <a:r>
                        <a:rPr lang="zh-TW" altLang="en-US" dirty="0">
                          <a:latin typeface="Arial" panose="020B0604020202020204" pitchFamily="34" charset="0"/>
                          <a:ea typeface="微軟正黑體" panose="020B0604030504040204" pitchFamily="34" charset="-120"/>
                          <a:cs typeface="Arial" panose="020B0604020202020204" pitchFamily="34" charset="0"/>
                        </a:rPr>
                        <a:t>懶人露營（實驗一）</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r"/>
                      <a:endParaRPr lang="en-US" dirty="0">
                        <a:latin typeface="Arial" panose="020B0604020202020204" pitchFamily="34" charset="0"/>
                        <a:ea typeface="微軟正黑體" panose="020B0604030504040204" pitchFamily="34" charset="-120"/>
                        <a:cs typeface="Arial" panose="020B0604020202020204" pitchFamily="34" charset="0"/>
                      </a:endParaRPr>
                    </a:p>
                  </a:txBody>
                  <a:tcPr>
                    <a:lnTlToBr w="12700" cap="flat" cmpd="sng" algn="ctr">
                      <a:solidFill>
                        <a:schemeClr val="tx1"/>
                      </a:solidFill>
                      <a:prstDash val="solid"/>
                      <a:round/>
                      <a:headEnd type="none" w="med" len="med"/>
                      <a:tailEnd type="none" w="med" len="med"/>
                    </a:lnTlToBr>
                  </a:tcPr>
                </a:tc>
                <a:tc>
                  <a:txBody>
                    <a:bodyPr/>
                    <a:lstStyle/>
                    <a:p>
                      <a:pPr algn="r"/>
                      <a:r>
                        <a:rPr lang="en-US" altLang="zh-TW" dirty="0" err="1">
                          <a:latin typeface="Arial" panose="020B0604020202020204" pitchFamily="34" charset="0"/>
                          <a:ea typeface="微軟正黑體" panose="020B0604030504040204" pitchFamily="34" charset="-120"/>
                          <a:cs typeface="Arial" panose="020B0604020202020204" pitchFamily="34" charset="0"/>
                        </a:rPr>
                        <a:t>RoBERTa</a:t>
                      </a:r>
                      <a:r>
                        <a:rPr lang="en-US" altLang="zh-TW" dirty="0">
                          <a:latin typeface="Arial" panose="020B0604020202020204" pitchFamily="34" charset="0"/>
                          <a:ea typeface="微軟正黑體" panose="020B0604030504040204" pitchFamily="34" charset="-120"/>
                          <a:cs typeface="Arial" panose="020B0604020202020204" pitchFamily="34" charset="0"/>
                        </a:rPr>
                        <a:t> / 8</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r"/>
                      <a:r>
                        <a:rPr lang="en-US" altLang="zh-TW" dirty="0">
                          <a:latin typeface="Arial" panose="020B0604020202020204" pitchFamily="34" charset="0"/>
                          <a:ea typeface="微軟正黑體" panose="020B0604030504040204" pitchFamily="34" charset="-120"/>
                          <a:cs typeface="Arial" panose="020B0604020202020204" pitchFamily="34" charset="0"/>
                        </a:rPr>
                        <a:t>94.34%</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3840106290"/>
                  </a:ext>
                </a:extLst>
              </a:tr>
              <a:tr h="370840">
                <a:tc>
                  <a:txBody>
                    <a:bodyPr/>
                    <a:lstStyle/>
                    <a:p>
                      <a:pPr algn="r"/>
                      <a:r>
                        <a:rPr lang="zh-TW" altLang="en-US" dirty="0">
                          <a:latin typeface="Arial" panose="020B0604020202020204" pitchFamily="34" charset="0"/>
                          <a:ea typeface="微軟正黑體" panose="020B0604030504040204" pitchFamily="34" charset="-120"/>
                          <a:cs typeface="Arial" panose="020B0604020202020204" pitchFamily="34" charset="0"/>
                        </a:rPr>
                        <a:t>傳統露營（實驗二）</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dirty="0">
                          <a:latin typeface="Arial" panose="020B0604020202020204" pitchFamily="34" charset="0"/>
                          <a:ea typeface="微軟正黑體" panose="020B0604030504040204" pitchFamily="34" charset="-120"/>
                          <a:cs typeface="Arial" panose="020B0604020202020204" pitchFamily="34" charset="0"/>
                        </a:rPr>
                        <a:t>Taiwan LLM </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dirty="0" err="1">
                          <a:latin typeface="Arial" panose="020B0604020202020204" pitchFamily="34" charset="0"/>
                          <a:ea typeface="微軟正黑體" panose="020B0604030504040204" pitchFamily="34" charset="-120"/>
                          <a:cs typeface="Arial" panose="020B0604020202020204" pitchFamily="34" charset="0"/>
                        </a:rPr>
                        <a:t>RoBERTa</a:t>
                      </a:r>
                      <a:r>
                        <a:rPr lang="en-US" altLang="zh-TW" dirty="0">
                          <a:latin typeface="Arial" panose="020B0604020202020204" pitchFamily="34" charset="0"/>
                          <a:ea typeface="微軟正黑體" panose="020B0604030504040204" pitchFamily="34" charset="-120"/>
                          <a:cs typeface="Arial" panose="020B0604020202020204" pitchFamily="34" charset="0"/>
                        </a:rPr>
                        <a:t> / 16</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r"/>
                      <a:r>
                        <a:rPr lang="en-US" altLang="zh-TW" dirty="0">
                          <a:latin typeface="Arial" panose="020B0604020202020204" pitchFamily="34" charset="0"/>
                          <a:ea typeface="微軟正黑體" panose="020B0604030504040204" pitchFamily="34" charset="-120"/>
                          <a:cs typeface="Arial" panose="020B0604020202020204" pitchFamily="34" charset="0"/>
                        </a:rPr>
                        <a:t>93.75%</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800569708"/>
                  </a:ext>
                </a:extLst>
              </a:tr>
              <a:tr h="370840">
                <a:tc>
                  <a:txBody>
                    <a:bodyPr/>
                    <a:lstStyle/>
                    <a:p>
                      <a:pPr algn="r"/>
                      <a:r>
                        <a:rPr lang="zh-TW" altLang="en-US" dirty="0">
                          <a:latin typeface="Arial" panose="020B0604020202020204" pitchFamily="34" charset="0"/>
                          <a:ea typeface="微軟正黑體" panose="020B0604030504040204" pitchFamily="34" charset="-120"/>
                          <a:cs typeface="Arial" panose="020B0604020202020204" pitchFamily="34" charset="0"/>
                        </a:rPr>
                        <a:t>懶人露營（實驗二）</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r"/>
                      <a:r>
                        <a:rPr lang="en-US" altLang="zh-TW" dirty="0">
                          <a:latin typeface="Arial" panose="020B0604020202020204" pitchFamily="34" charset="0"/>
                          <a:ea typeface="微軟正黑體" panose="020B0604030504040204" pitchFamily="34" charset="-120"/>
                          <a:cs typeface="Arial" panose="020B0604020202020204" pitchFamily="34" charset="0"/>
                        </a:rPr>
                        <a:t>Taiwan LLM </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dirty="0">
                          <a:latin typeface="Arial" panose="020B0604020202020204" pitchFamily="34" charset="0"/>
                          <a:ea typeface="微軟正黑體" panose="020B0604030504040204" pitchFamily="34" charset="-120"/>
                          <a:cs typeface="Arial" panose="020B0604020202020204" pitchFamily="34" charset="0"/>
                        </a:rPr>
                        <a:t>BERT / 8</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tc>
                  <a:txBody>
                    <a:bodyPr/>
                    <a:lstStyle/>
                    <a:p>
                      <a:pPr algn="r"/>
                      <a:r>
                        <a:rPr lang="en-US" altLang="zh-TW" dirty="0">
                          <a:latin typeface="Arial" panose="020B0604020202020204" pitchFamily="34" charset="0"/>
                          <a:ea typeface="微軟正黑體" panose="020B0604030504040204" pitchFamily="34" charset="-120"/>
                          <a:cs typeface="Arial" panose="020B0604020202020204" pitchFamily="34" charset="0"/>
                        </a:rPr>
                        <a:t>97.17%</a:t>
                      </a:r>
                      <a:endParaRPr lang="en-US" dirty="0">
                        <a:latin typeface="Arial" panose="020B0604020202020204" pitchFamily="34" charset="0"/>
                        <a:ea typeface="微軟正黑體" panose="020B0604030504040204" pitchFamily="34" charset="-120"/>
                        <a:cs typeface="Arial" panose="020B0604020202020204" pitchFamily="34" charset="0"/>
                      </a:endParaRPr>
                    </a:p>
                  </a:txBody>
                  <a:tcPr/>
                </a:tc>
                <a:extLst>
                  <a:ext uri="{0D108BD9-81ED-4DB2-BD59-A6C34878D82A}">
                    <a16:rowId xmlns:a16="http://schemas.microsoft.com/office/drawing/2014/main" val="2604281351"/>
                  </a:ext>
                </a:extLst>
              </a:tr>
            </a:tbl>
          </a:graphicData>
        </a:graphic>
      </p:graphicFrame>
      <p:sp>
        <p:nvSpPr>
          <p:cNvPr id="6" name="向右箭號 5"/>
          <p:cNvSpPr/>
          <p:nvPr/>
        </p:nvSpPr>
        <p:spPr>
          <a:xfrm>
            <a:off x="1446482" y="4630047"/>
            <a:ext cx="444500" cy="363654"/>
          </a:xfrm>
          <a:prstGeom prst="rightArrow">
            <a:avLst/>
          </a:prstGeom>
          <a:solidFill>
            <a:srgbClr val="D1BD9B"/>
          </a:solidFill>
          <a:ln>
            <a:solidFill>
              <a:srgbClr val="C4AD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7" name="矩形 6"/>
          <p:cNvSpPr/>
          <p:nvPr/>
        </p:nvSpPr>
        <p:spPr>
          <a:xfrm>
            <a:off x="2171700" y="4550453"/>
            <a:ext cx="8458200" cy="923330"/>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在傳統露營（實驗一）與傳統露營（實驗二）的分析結果顯示，資料增生後的準確度多數皆有提升，少部分持平或下降；而在懶人露營（實驗一）與懶人露營（實驗二）的結果顯示，資料增生後的準確度全數皆提升，平均準確度提升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2% ~ 5%</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endParaRPr 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62312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34</a:t>
            </a:fld>
            <a:endParaRPr lang="zh-TW" altLang="en-US"/>
          </a:p>
        </p:txBody>
      </p:sp>
      <p:sp>
        <p:nvSpPr>
          <p:cNvPr id="3" name="標題 2"/>
          <p:cNvSpPr>
            <a:spLocks noGrp="1"/>
          </p:cNvSpPr>
          <p:nvPr>
            <p:ph type="title"/>
          </p:nvPr>
        </p:nvSpPr>
        <p:spPr/>
        <p:txBody>
          <a:bodyPr/>
          <a:lstStyle/>
          <a:p>
            <a:r>
              <a:rPr lang="zh-TW" altLang="en-US" dirty="0">
                <a:latin typeface="Arial" panose="020B0604020202020204" pitchFamily="34" charset="0"/>
                <a:cs typeface="Arial" panose="020B0604020202020204" pitchFamily="34" charset="0"/>
              </a:rPr>
              <a:t>基於 </a:t>
            </a:r>
            <a:r>
              <a:rPr lang="en-US" altLang="zh-TW" dirty="0">
                <a:latin typeface="Arial" panose="020B0604020202020204" pitchFamily="34" charset="0"/>
                <a:cs typeface="Arial" panose="020B0604020202020204" pitchFamily="34" charset="0"/>
              </a:rPr>
              <a:t>ESG </a:t>
            </a:r>
            <a:r>
              <a:rPr lang="zh-TW" altLang="en-US" dirty="0">
                <a:latin typeface="Arial" panose="020B0604020202020204" pitchFamily="34" charset="0"/>
                <a:cs typeface="Arial" panose="020B0604020202020204" pitchFamily="34" charset="0"/>
              </a:rPr>
              <a:t>的露營評論情緒分析管理系統 </a:t>
            </a:r>
            <a:endParaRPr lang="en-US" dirty="0">
              <a:latin typeface="Arial" panose="020B0604020202020204" pitchFamily="34" charset="0"/>
              <a:cs typeface="Arial" panose="020B0604020202020204" pitchFamily="34" charset="0"/>
            </a:endParaRPr>
          </a:p>
        </p:txBody>
      </p:sp>
      <p:pic>
        <p:nvPicPr>
          <p:cNvPr id="12" name="圖片 11" descr="一張含有 文字, 螢幕擷取畫面, 圖表, 軟體 的圖片&#10;&#10;AI 產生的內容可能不正確。"/>
          <p:cNvPicPr/>
          <p:nvPr/>
        </p:nvPicPr>
        <p:blipFill rotWithShape="1">
          <a:blip r:embed="rId3"/>
          <a:srcRect l="23729" t="5594" r="10054" b="22834"/>
          <a:stretch/>
        </p:blipFill>
        <p:spPr bwMode="auto">
          <a:xfrm>
            <a:off x="259825" y="1980219"/>
            <a:ext cx="3891768" cy="2366216"/>
          </a:xfrm>
          <a:prstGeom prst="rect">
            <a:avLst/>
          </a:prstGeom>
          <a:ln>
            <a:noFill/>
          </a:ln>
          <a:extLst>
            <a:ext uri="{53640926-AAD7-44D8-BBD7-CCE9431645EC}">
              <a14:shadowObscured xmlns:a14="http://schemas.microsoft.com/office/drawing/2010/main"/>
            </a:ext>
          </a:extLst>
        </p:spPr>
      </p:pic>
      <p:pic>
        <p:nvPicPr>
          <p:cNvPr id="13" name="圖片 12" descr="一張含有 文字, 螢幕擷取畫面, 圖表, 軟體 的圖片&#10;&#10;AI 產生的內容可能不正確。"/>
          <p:cNvPicPr/>
          <p:nvPr/>
        </p:nvPicPr>
        <p:blipFill rotWithShape="1">
          <a:blip r:embed="rId4"/>
          <a:srcRect l="23991" t="11655" r="11506" b="36829"/>
          <a:stretch/>
        </p:blipFill>
        <p:spPr bwMode="auto">
          <a:xfrm>
            <a:off x="285225" y="4270053"/>
            <a:ext cx="3891768" cy="1748392"/>
          </a:xfrm>
          <a:prstGeom prst="rect">
            <a:avLst/>
          </a:prstGeom>
          <a:ln>
            <a:noFill/>
          </a:ln>
          <a:extLst>
            <a:ext uri="{53640926-AAD7-44D8-BBD7-CCE9431645EC}">
              <a14:shadowObscured xmlns:a14="http://schemas.microsoft.com/office/drawing/2010/main"/>
            </a:ext>
          </a:extLst>
        </p:spPr>
      </p:pic>
      <p:pic>
        <p:nvPicPr>
          <p:cNvPr id="14" name="圖片 13" descr="一張含有 字型, 圖形, 藝術, 筆跡 的圖片&#10;&#10;AI 產生的內容可能不正確。"/>
          <p:cNvPicPr/>
          <p:nvPr/>
        </p:nvPicPr>
        <p:blipFill>
          <a:blip r:embed="rId5">
            <a:extLst>
              <a:ext uri="{28A0092B-C50C-407E-A947-70E740481C1C}">
                <a14:useLocalDpi xmlns:a14="http://schemas.microsoft.com/office/drawing/2010/main" val="0"/>
              </a:ext>
            </a:extLst>
          </a:blip>
          <a:stretch>
            <a:fillRect/>
          </a:stretch>
        </p:blipFill>
        <p:spPr>
          <a:xfrm>
            <a:off x="4163594" y="2189497"/>
            <a:ext cx="4191176" cy="1676048"/>
          </a:xfrm>
          <a:prstGeom prst="rect">
            <a:avLst/>
          </a:prstGeom>
        </p:spPr>
      </p:pic>
      <p:pic>
        <p:nvPicPr>
          <p:cNvPr id="15" name="圖片 14"/>
          <p:cNvPicPr/>
          <p:nvPr/>
        </p:nvPicPr>
        <p:blipFill>
          <a:blip r:embed="rId6" cstate="print">
            <a:extLst>
              <a:ext uri="{28A0092B-C50C-407E-A947-70E740481C1C}">
                <a14:useLocalDpi xmlns:a14="http://schemas.microsoft.com/office/drawing/2010/main" val="0"/>
              </a:ext>
            </a:extLst>
          </a:blip>
          <a:srcRect l="127" r="127"/>
          <a:stretch>
            <a:fillRect/>
          </a:stretch>
        </p:blipFill>
        <p:spPr bwMode="auto">
          <a:xfrm>
            <a:off x="4202393" y="4155730"/>
            <a:ext cx="3891768" cy="1977038"/>
          </a:xfrm>
          <a:prstGeom prst="rect">
            <a:avLst/>
          </a:prstGeom>
          <a:ln>
            <a:noFill/>
          </a:ln>
          <a:extLst>
            <a:ext uri="{53640926-AAD7-44D8-BBD7-CCE9431645EC}">
              <a14:shadowObscured xmlns:a14="http://schemas.microsoft.com/office/drawing/2010/main"/>
            </a:ext>
          </a:extLst>
        </p:spPr>
      </p:pic>
      <p:pic>
        <p:nvPicPr>
          <p:cNvPr id="17" name="圖片 16" descr="一張含有 文字, 螢幕擷取畫面, 軟體, 字型 的圖片&#10;&#10;AI 產生的內容可能不正確。"/>
          <p:cNvPicPr/>
          <p:nvPr/>
        </p:nvPicPr>
        <p:blipFill rotWithShape="1">
          <a:blip r:embed="rId7">
            <a:clrChange>
              <a:clrFrom>
                <a:srgbClr val="FFFFFF"/>
              </a:clrFrom>
              <a:clrTo>
                <a:srgbClr val="FFFFFF">
                  <a:alpha val="0"/>
                </a:srgbClr>
              </a:clrTo>
            </a:clrChange>
          </a:blip>
          <a:srcRect l="26714" t="6993" r="14062" b="37197"/>
          <a:stretch/>
        </p:blipFill>
        <p:spPr bwMode="auto">
          <a:xfrm>
            <a:off x="7962812" y="4257353"/>
            <a:ext cx="4191176" cy="2221528"/>
          </a:xfrm>
          <a:prstGeom prst="rect">
            <a:avLst/>
          </a:prstGeom>
          <a:ln>
            <a:noFill/>
          </a:ln>
          <a:extLst>
            <a:ext uri="{53640926-AAD7-44D8-BBD7-CCE9431645EC}">
              <a14:shadowObscured xmlns:a14="http://schemas.microsoft.com/office/drawing/2010/main"/>
            </a:ext>
          </a:extLst>
        </p:spPr>
      </p:pic>
      <p:sp>
        <p:nvSpPr>
          <p:cNvPr id="4" name="矩形 3"/>
          <p:cNvSpPr/>
          <p:nvPr/>
        </p:nvSpPr>
        <p:spPr>
          <a:xfrm>
            <a:off x="1164566" y="1213964"/>
            <a:ext cx="10189233" cy="646331"/>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本研究利用 </a:t>
            </a:r>
            <a:r>
              <a:rPr lang="en-US" altLang="zh-TW" dirty="0">
                <a:latin typeface="Arial" panose="020B0604020202020204" pitchFamily="34" charset="0"/>
                <a:ea typeface="微軟正黑體" panose="020B0604030504040204" pitchFamily="34" charset="-120"/>
                <a:cs typeface="Arial" panose="020B0604020202020204" pitchFamily="34" charset="0"/>
              </a:rPr>
              <a:t>Python </a:t>
            </a:r>
            <a:r>
              <a:rPr lang="zh-TW" altLang="en-US" dirty="0">
                <a:latin typeface="Arial" panose="020B0604020202020204" pitchFamily="34" charset="0"/>
                <a:ea typeface="微軟正黑體" panose="020B0604030504040204" pitchFamily="34" charset="-120"/>
                <a:cs typeface="Arial" panose="020B0604020202020204" pitchFamily="34" charset="0"/>
              </a:rPr>
              <a:t>開發後台排程，於每日固定時間擷取最新評論，並運用懶人露營（實驗二）中的最佳模型進行情緒分類。</a:t>
            </a:r>
            <a:endParaRPr lang="en-US" dirty="0">
              <a:latin typeface="Arial" panose="020B0604020202020204" pitchFamily="34" charset="0"/>
              <a:ea typeface="微軟正黑體" panose="020B0604030504040204" pitchFamily="34" charset="-120"/>
              <a:cs typeface="Arial" panose="020B0604020202020204" pitchFamily="34" charset="0"/>
            </a:endParaRPr>
          </a:p>
        </p:txBody>
      </p:sp>
      <p:pic>
        <p:nvPicPr>
          <p:cNvPr id="16" name="圖片 15"/>
          <p:cNvPicPr/>
          <p:nvPr/>
        </p:nvPicPr>
        <p:blipFill>
          <a:blip r:embed="rId8" cstate="print">
            <a:extLst>
              <a:ext uri="{28A0092B-C50C-407E-A947-70E740481C1C}">
                <a14:useLocalDpi xmlns:a14="http://schemas.microsoft.com/office/drawing/2010/main" val="0"/>
              </a:ext>
            </a:extLst>
          </a:blip>
          <a:srcRect t="794" b="794"/>
          <a:stretch>
            <a:fillRect/>
          </a:stretch>
        </p:blipFill>
        <p:spPr bwMode="auto">
          <a:xfrm>
            <a:off x="9245895" y="1974618"/>
            <a:ext cx="1862308" cy="2258860"/>
          </a:xfrm>
          <a:prstGeom prst="rect">
            <a:avLst/>
          </a:prstGeom>
          <a:ln>
            <a:noFill/>
          </a:ln>
          <a:extLst>
            <a:ext uri="{53640926-AAD7-44D8-BBD7-CCE9431645EC}">
              <a14:shadowObscured xmlns:a14="http://schemas.microsoft.com/office/drawing/2010/main"/>
            </a:ext>
          </a:extLst>
        </p:spPr>
      </p:pic>
      <p:pic>
        <p:nvPicPr>
          <p:cNvPr id="19" name="圖片 18">
            <a:hlinkClick r:id="rId9"/>
          </p:cNvPr>
          <p:cNvPicPr>
            <a:picLocks noChangeAspect="1"/>
          </p:cNvPicPr>
          <p:nvPr/>
        </p:nvPicPr>
        <p:blipFill>
          <a:blip r:embed="rId10"/>
          <a:stretch>
            <a:fillRect/>
          </a:stretch>
        </p:blipFill>
        <p:spPr>
          <a:xfrm>
            <a:off x="482600" y="1308529"/>
            <a:ext cx="457200" cy="457200"/>
          </a:xfrm>
          <a:prstGeom prst="rect">
            <a:avLst/>
          </a:prstGeom>
        </p:spPr>
      </p:pic>
      <p:pic>
        <p:nvPicPr>
          <p:cNvPr id="6" name="圖片 5">
            <a:hlinkClick r:id="rId11"/>
            <a:extLst>
              <a:ext uri="{FF2B5EF4-FFF2-40B4-BE49-F238E27FC236}">
                <a16:creationId xmlns:a16="http://schemas.microsoft.com/office/drawing/2014/main" id="{EB59F8BA-FD9B-F7DC-E719-6CC1D0EB9798}"/>
              </a:ext>
            </a:extLst>
          </p:cNvPr>
          <p:cNvPicPr>
            <a:picLocks noChangeAspect="1"/>
          </p:cNvPicPr>
          <p:nvPr/>
        </p:nvPicPr>
        <p:blipFill>
          <a:blip r:embed="rId12"/>
          <a:stretch>
            <a:fillRect/>
          </a:stretch>
        </p:blipFill>
        <p:spPr>
          <a:xfrm>
            <a:off x="11451566" y="1308529"/>
            <a:ext cx="457200" cy="457200"/>
          </a:xfrm>
          <a:prstGeom prst="rect">
            <a:avLst/>
          </a:prstGeom>
        </p:spPr>
      </p:pic>
    </p:spTree>
    <p:extLst>
      <p:ext uri="{BB962C8B-B14F-4D97-AF65-F5344CB8AC3E}">
        <p14:creationId xmlns:p14="http://schemas.microsoft.com/office/powerpoint/2010/main" val="984367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AC79A-F361-E17B-33D3-A10E31129DC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BBC511B-6FEB-4588-3C1A-AAEE5B239BC9}"/>
              </a:ext>
            </a:extLst>
          </p:cNvPr>
          <p:cNvSpPr>
            <a:spLocks noGrp="1"/>
          </p:cNvSpPr>
          <p:nvPr>
            <p:ph type="title"/>
          </p:nvPr>
        </p:nvSpPr>
        <p:spPr/>
        <p:txBody>
          <a:bodyPr>
            <a:normAutofit fontScale="90000"/>
          </a:bodyPr>
          <a:lstStyle/>
          <a:p>
            <a:r>
              <a:rPr lang="zh-TW" altLang="en-US" dirty="0"/>
              <a:t>五</a:t>
            </a:r>
            <a:r>
              <a:rPr lang="zh-TW" altLang="en-US" b="1" dirty="0"/>
              <a:t>、結論與未來展望</a:t>
            </a:r>
          </a:p>
        </p:txBody>
      </p:sp>
      <p:sp>
        <p:nvSpPr>
          <p:cNvPr id="4" name="投影片編號版面配置區 3">
            <a:extLst>
              <a:ext uri="{FF2B5EF4-FFF2-40B4-BE49-F238E27FC236}">
                <a16:creationId xmlns:a16="http://schemas.microsoft.com/office/drawing/2014/main" id="{ABA1744A-7256-AEC9-D186-45FE706A23B2}"/>
              </a:ext>
            </a:extLst>
          </p:cNvPr>
          <p:cNvSpPr>
            <a:spLocks noGrp="1"/>
          </p:cNvSpPr>
          <p:nvPr>
            <p:ph type="sldNum" sz="quarter" idx="12"/>
          </p:nvPr>
        </p:nvSpPr>
        <p:spPr/>
        <p:txBody>
          <a:bodyPr/>
          <a:lstStyle/>
          <a:p>
            <a:fld id="{96869A61-5376-46CE-9DEB-A3621B7A38BD}" type="slidenum">
              <a:rPr lang="zh-TW" altLang="en-US" smtClean="0"/>
              <a:pPr/>
              <a:t>35</a:t>
            </a:fld>
            <a:endParaRPr lang="zh-TW" altLang="en-US"/>
          </a:p>
        </p:txBody>
      </p:sp>
      <p:grpSp>
        <p:nvGrpSpPr>
          <p:cNvPr id="3" name="群組 2">
            <a:extLst>
              <a:ext uri="{FF2B5EF4-FFF2-40B4-BE49-F238E27FC236}">
                <a16:creationId xmlns:a16="http://schemas.microsoft.com/office/drawing/2014/main" id="{DF4E5072-2D33-8CD6-5F2E-717A51D91D91}"/>
              </a:ext>
            </a:extLst>
          </p:cNvPr>
          <p:cNvGrpSpPr/>
          <p:nvPr/>
        </p:nvGrpSpPr>
        <p:grpSpPr>
          <a:xfrm>
            <a:off x="4623758" y="2860745"/>
            <a:ext cx="3060000" cy="1136509"/>
            <a:chOff x="4689566" y="4267912"/>
            <a:chExt cx="3060000" cy="1136509"/>
          </a:xfrm>
        </p:grpSpPr>
        <p:sp>
          <p:nvSpPr>
            <p:cNvPr id="5" name="矩形 4">
              <a:extLst>
                <a:ext uri="{FF2B5EF4-FFF2-40B4-BE49-F238E27FC236}">
                  <a16:creationId xmlns:a16="http://schemas.microsoft.com/office/drawing/2014/main" id="{CCA8282E-6698-5F5D-1A37-502743D7E0A4}"/>
                </a:ext>
              </a:extLst>
            </p:cNvPr>
            <p:cNvSpPr/>
            <p:nvPr/>
          </p:nvSpPr>
          <p:spPr>
            <a:xfrm>
              <a:off x="4689566" y="4267912"/>
              <a:ext cx="306000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研究貢獻</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矩形 5">
              <a:extLst>
                <a:ext uri="{FF2B5EF4-FFF2-40B4-BE49-F238E27FC236}">
                  <a16:creationId xmlns:a16="http://schemas.microsoft.com/office/drawing/2014/main" id="{CEDC7F0D-42C4-1756-AF62-4815364FA9D0}"/>
                </a:ext>
              </a:extLst>
            </p:cNvPr>
            <p:cNvSpPr/>
            <p:nvPr/>
          </p:nvSpPr>
          <p:spPr>
            <a:xfrm>
              <a:off x="4689566" y="4942756"/>
              <a:ext cx="306000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未來展望</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1007195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36</a:t>
            </a:fld>
            <a:endParaRPr lang="zh-TW" altLang="en-US">
              <a:ea typeface="Microsoft JhengHei Light" panose="020B0304030504040204" pitchFamily="34" charset="-120"/>
            </a:endParaRPr>
          </a:p>
        </p:txBody>
      </p:sp>
      <p:sp>
        <p:nvSpPr>
          <p:cNvPr id="3" name="標題 2"/>
          <p:cNvSpPr>
            <a:spLocks noGrp="1"/>
          </p:cNvSpPr>
          <p:nvPr>
            <p:ph type="title"/>
          </p:nvPr>
        </p:nvSpPr>
        <p:spPr/>
        <p:txBody>
          <a:bodyPr/>
          <a:lstStyle/>
          <a:p>
            <a:r>
              <a:rPr lang="zh-TW" altLang="en-US" dirty="0">
                <a:ea typeface="Microsoft JhengHei Light" panose="020B0304030504040204" pitchFamily="34" charset="-120"/>
              </a:rPr>
              <a:t>研究貢獻</a:t>
            </a:r>
            <a:endParaRPr lang="en-US" dirty="0">
              <a:ea typeface="Microsoft JhengHei Light" panose="020B0304030504040204" pitchFamily="34" charset="-120"/>
            </a:endParaRPr>
          </a:p>
        </p:txBody>
      </p:sp>
      <p:sp>
        <p:nvSpPr>
          <p:cNvPr id="5" name="矩形 4"/>
          <p:cNvSpPr/>
          <p:nvPr/>
        </p:nvSpPr>
        <p:spPr>
          <a:xfrm>
            <a:off x="342900" y="2901795"/>
            <a:ext cx="11337266" cy="2535566"/>
          </a:xfrm>
          <a:prstGeom prst="rect">
            <a:avLst/>
          </a:prstGeom>
        </p:spPr>
        <p:txBody>
          <a:bodyPr wrap="square">
            <a:spAutoFit/>
          </a:bodyPr>
          <a:lstStyle/>
          <a:p>
            <a:pPr marL="342900" indent="-342900">
              <a:lnSpc>
                <a:spcPct val="150000"/>
              </a:lnSpc>
              <a:buFont typeface="+mj-lt"/>
              <a:buAutoNum type="arabicPeriod"/>
            </a:pP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解決資料不平衡問題</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：相較於其他研究僅使用單一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或未針對不平衡問題進行系統性處理，本研究比較了多種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的增生效果，並證實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Taiwan 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因其本地化語料優勢生成更貼近真實場景的評論。</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342900" indent="-342900">
              <a:lnSpc>
                <a:spcPct val="150000"/>
              </a:lnSpc>
              <a:buFont typeface="+mj-lt"/>
              <a:buAutoNum type="arabicPeriod"/>
            </a:pPr>
            <a:r>
              <a:rPr lang="zh-TW" altLang="en-US" b="1" dirty="0">
                <a:latin typeface="Times New Roman" panose="02020603050405020304" pitchFamily="18" charset="0"/>
                <a:ea typeface="Microsoft JhengHei Light" panose="020B0304030504040204" pitchFamily="34" charset="-120"/>
                <a:cs typeface="Times New Roman" panose="02020603050405020304" pitchFamily="18" charset="0"/>
              </a:rPr>
              <a:t>本地化語料適配性</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：多數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僅針對英文為主，本研究特別採用多個繁體中文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，而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Taiwan 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其訓練數據來自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PTT</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zh-TW" dirty="0" err="1">
                <a:latin typeface="Times New Roman" panose="02020603050405020304" pitchFamily="18" charset="0"/>
                <a:ea typeface="Microsoft JhengHei Light" panose="020B0304030504040204" pitchFamily="34" charset="-120"/>
                <a:cs typeface="Times New Roman" panose="02020603050405020304" pitchFamily="18" charset="0"/>
              </a:rPr>
              <a:t>Dcard</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和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Facebook</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等台灣本地社群平台，生成的評論更符合台灣露營評論的語言風格和文化背景。這解決了現有研究中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生成資料缺乏地域適配性的問題，提升了模型在台灣露營市場的適用性。</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342900" indent="-342900">
              <a:lnSpc>
                <a:spcPct val="150000"/>
              </a:lnSpc>
              <a:buFont typeface="+mj-lt"/>
              <a:buAutoNum type="arabicPeriod"/>
            </a:pPr>
            <a:endParaRPr 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4" name="矩形 3"/>
          <p:cNvSpPr/>
          <p:nvPr/>
        </p:nvSpPr>
        <p:spPr>
          <a:xfrm>
            <a:off x="558800" y="1386232"/>
            <a:ext cx="11121366" cy="1200329"/>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在本論文中，提出利用四種大型語言模型（</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GPT-4o mini</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TAIDE</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Breeze</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Taiwan 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）進行資料增生，生成負向與中立評論，並結合五種深度學習模型（</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BERT</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ALBERT</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zh-TW" dirty="0" err="1">
                <a:latin typeface="Times New Roman" panose="02020603050405020304" pitchFamily="18" charset="0"/>
                <a:ea typeface="Microsoft JhengHei Light" panose="020B0304030504040204" pitchFamily="34" charset="-120"/>
                <a:cs typeface="Times New Roman" panose="02020603050405020304" pitchFamily="18" charset="0"/>
              </a:rPr>
              <a:t>RoBERTa</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Multilingual BERT</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altLang="zh-TW" dirty="0" err="1">
                <a:latin typeface="Times New Roman" panose="02020603050405020304" pitchFamily="18" charset="0"/>
                <a:ea typeface="Microsoft JhengHei Light" panose="020B0304030504040204" pitchFamily="34" charset="-120"/>
                <a:cs typeface="Times New Roman" panose="02020603050405020304" pitchFamily="18" charset="0"/>
              </a:rPr>
              <a:t>DistilBERT</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）來訓練露營評論情緒分類模型， 以提升模型的準確性。並且選擇懶人露營實驗二的最佳組合，建置一個基於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ESG</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（環境、社會、治理）原則的露營評論情緒分析管理系統。</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1416488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37</a:t>
            </a:fld>
            <a:endParaRPr lang="zh-TW" altLang="en-US">
              <a:ea typeface="Microsoft JhengHei Light" panose="020B0304030504040204" pitchFamily="34" charset="-120"/>
            </a:endParaRPr>
          </a:p>
        </p:txBody>
      </p:sp>
      <p:sp>
        <p:nvSpPr>
          <p:cNvPr id="3" name="標題 2"/>
          <p:cNvSpPr>
            <a:spLocks noGrp="1"/>
          </p:cNvSpPr>
          <p:nvPr>
            <p:ph type="title"/>
          </p:nvPr>
        </p:nvSpPr>
        <p:spPr/>
        <p:txBody>
          <a:bodyPr/>
          <a:lstStyle/>
          <a:p>
            <a:r>
              <a:rPr lang="zh-TW" altLang="en-US" dirty="0">
                <a:ea typeface="Microsoft JhengHei Light" panose="020B0304030504040204" pitchFamily="34" charset="-120"/>
              </a:rPr>
              <a:t>未來展望</a:t>
            </a:r>
            <a:endParaRPr lang="en-US" dirty="0">
              <a:ea typeface="Microsoft JhengHei Light" panose="020B0304030504040204" pitchFamily="34" charset="-120"/>
            </a:endParaRPr>
          </a:p>
        </p:txBody>
      </p:sp>
      <p:sp>
        <p:nvSpPr>
          <p:cNvPr id="6" name="矩形 5"/>
          <p:cNvSpPr/>
          <p:nvPr/>
        </p:nvSpPr>
        <p:spPr>
          <a:xfrm>
            <a:off x="635000" y="1837347"/>
            <a:ext cx="10718800" cy="1200329"/>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本研究旨在利用大型語言模型（</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）生成露營相關評論，以平衡資料集並訓練最佳分類模型，進而應用於系統，協助提升露營地的設施與活動品質。儘管實驗已取得初步成果，仍有進一步優化的空間。</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以下針對未來改進方向提出建議： </a:t>
            </a:r>
            <a:endParaRPr 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
        <p:nvSpPr>
          <p:cNvPr id="7" name="矩形 6"/>
          <p:cNvSpPr/>
          <p:nvPr/>
        </p:nvSpPr>
        <p:spPr>
          <a:xfrm>
            <a:off x="1164566" y="3341737"/>
            <a:ext cx="7308850" cy="2215991"/>
          </a:xfrm>
          <a:prstGeom prst="rect">
            <a:avLst/>
          </a:prstGeom>
        </p:spPr>
        <p:txBody>
          <a:bodyPr wrap="square">
            <a:spAutoFit/>
          </a:bodyPr>
          <a:lstStyle/>
          <a:p>
            <a:pPr marL="342900" indent="-342900">
              <a:lnSpc>
                <a:spcPct val="150000"/>
              </a:lnSpc>
              <a:spcBef>
                <a:spcPts val="1200"/>
              </a:spcBef>
              <a:buAutoNum type="arabicPeriod"/>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擴展評論資料集的多樣性</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342900" indent="-342900">
              <a:lnSpc>
                <a:spcPct val="150000"/>
              </a:lnSpc>
              <a:spcBef>
                <a:spcPts val="1200"/>
              </a:spcBef>
              <a:buAutoNum type="arabicPeriod"/>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採用參數量更大的大型語言模型</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342900" indent="-342900">
              <a:lnSpc>
                <a:spcPct val="150000"/>
              </a:lnSpc>
              <a:spcBef>
                <a:spcPts val="1200"/>
              </a:spcBef>
              <a:buAutoNum type="arabicPeriod"/>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使用其他深度學習模型進行預測</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a:p>
            <a:pPr marL="342900" indent="-342900">
              <a:lnSpc>
                <a:spcPct val="150000"/>
              </a:lnSpc>
              <a:spcBef>
                <a:spcPts val="1200"/>
              </a:spcBef>
              <a:buAutoNum type="arabicPeriod"/>
            </a:pP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優化資料獲取途徑與系統功能</a:t>
            </a:r>
            <a:endPar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spTree>
    <p:extLst>
      <p:ext uri="{BB962C8B-B14F-4D97-AF65-F5344CB8AC3E}">
        <p14:creationId xmlns:p14="http://schemas.microsoft.com/office/powerpoint/2010/main" val="223602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C136CFC2-05B6-0153-06C5-BA7B5ABEB4D9}"/>
              </a:ext>
            </a:extLst>
          </p:cNvPr>
          <p:cNvSpPr>
            <a:spLocks noGrp="1"/>
          </p:cNvSpPr>
          <p:nvPr>
            <p:ph type="sldNum" sz="quarter" idx="12"/>
          </p:nvPr>
        </p:nvSpPr>
        <p:spPr/>
        <p:txBody>
          <a:bodyPr/>
          <a:lstStyle/>
          <a:p>
            <a:fld id="{96869A61-5376-46CE-9DEB-A3621B7A38BD}" type="slidenum">
              <a:rPr lang="zh-TW" altLang="en-US" smtClean="0"/>
              <a:pPr/>
              <a:t>38</a:t>
            </a:fld>
            <a:endParaRPr lang="zh-TW" altLang="en-US"/>
          </a:p>
        </p:txBody>
      </p:sp>
      <p:sp>
        <p:nvSpPr>
          <p:cNvPr id="3" name="標題 2">
            <a:extLst>
              <a:ext uri="{FF2B5EF4-FFF2-40B4-BE49-F238E27FC236}">
                <a16:creationId xmlns:a16="http://schemas.microsoft.com/office/drawing/2014/main" id="{5D3B63A5-7EE3-FFB2-A38A-506EAB4C1ABD}"/>
              </a:ext>
            </a:extLst>
          </p:cNvPr>
          <p:cNvSpPr>
            <a:spLocks noGrp="1"/>
          </p:cNvSpPr>
          <p:nvPr>
            <p:ph type="title"/>
          </p:nvPr>
        </p:nvSpPr>
        <p:spPr/>
        <p:txBody>
          <a:bodyPr/>
          <a:lstStyle/>
          <a:p>
            <a:r>
              <a:rPr lang="en-US" altLang="zh-TW" dirty="0"/>
              <a:t>Thank you for listening</a:t>
            </a:r>
            <a:endParaRPr lang="zh-TW" altLang="en-US" dirty="0"/>
          </a:p>
        </p:txBody>
      </p:sp>
      <p:sp>
        <p:nvSpPr>
          <p:cNvPr id="5" name="矩形 4">
            <a:extLst>
              <a:ext uri="{FF2B5EF4-FFF2-40B4-BE49-F238E27FC236}">
                <a16:creationId xmlns:a16="http://schemas.microsoft.com/office/drawing/2014/main" id="{356342D4-E5DC-73E3-B138-7B93029F4389}"/>
              </a:ext>
            </a:extLst>
          </p:cNvPr>
          <p:cNvSpPr/>
          <p:nvPr/>
        </p:nvSpPr>
        <p:spPr>
          <a:xfrm>
            <a:off x="635000" y="1580610"/>
            <a:ext cx="10718800" cy="4110549"/>
          </a:xfrm>
          <a:prstGeom prst="rect">
            <a:avLst/>
          </a:prstGeom>
        </p:spPr>
        <p:txBody>
          <a:bodyPr wrap="square">
            <a:spAutoFit/>
          </a:bodyPr>
          <a:lstStyle/>
          <a:p>
            <a:pPr algn="ctr">
              <a:lnSpc>
                <a:spcPct val="150000"/>
              </a:lnSpc>
            </a:pPr>
            <a:r>
              <a:rPr lang="zh-TW" altLang="en-US" sz="3200" b="1" dirty="0">
                <a:latin typeface="Times New Roman" panose="02020603050405020304" pitchFamily="18" charset="0"/>
                <a:ea typeface="Microsoft JhengHei Light" panose="020B0304030504040204" pitchFamily="34" charset="-120"/>
                <a:cs typeface="Times New Roman" panose="02020603050405020304" pitchFamily="18" charset="0"/>
              </a:rPr>
              <a:t>吳金山 特聘教授</a:t>
            </a:r>
            <a:endParaRPr lang="en-US" altLang="zh-TW" sz="3200" b="1"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lgn="ctr">
              <a:lnSpc>
                <a:spcPct val="150000"/>
              </a:lnSpc>
            </a:pPr>
            <a:r>
              <a:rPr lang="zh-TW" altLang="en-US" sz="3200" b="1" dirty="0">
                <a:latin typeface="Times New Roman" panose="02020603050405020304" pitchFamily="18" charset="0"/>
                <a:ea typeface="Microsoft JhengHei Light" panose="020B0304030504040204" pitchFamily="34" charset="-120"/>
                <a:cs typeface="Times New Roman" panose="02020603050405020304" pitchFamily="18" charset="0"/>
              </a:rPr>
              <a:t>姜琇森 教授</a:t>
            </a:r>
          </a:p>
          <a:p>
            <a:pPr algn="ctr">
              <a:lnSpc>
                <a:spcPct val="150000"/>
              </a:lnSpc>
            </a:pPr>
            <a:r>
              <a:rPr lang="zh-TW" altLang="en-US" sz="3200" b="1" dirty="0">
                <a:latin typeface="Times New Roman" panose="02020603050405020304" pitchFamily="18" charset="0"/>
                <a:ea typeface="Microsoft JhengHei Light" panose="020B0304030504040204" pitchFamily="34" charset="-120"/>
                <a:cs typeface="Times New Roman" panose="02020603050405020304" pitchFamily="18" charset="0"/>
              </a:rPr>
              <a:t>鄭菲菲 教授</a:t>
            </a:r>
          </a:p>
          <a:p>
            <a:pPr algn="ctr">
              <a:lnSpc>
                <a:spcPct val="150000"/>
              </a:lnSpc>
            </a:pPr>
            <a:r>
              <a:rPr lang="zh-TW" altLang="en-US" sz="3200" b="1" dirty="0">
                <a:latin typeface="Times New Roman" panose="02020603050405020304" pitchFamily="18" charset="0"/>
                <a:ea typeface="Microsoft JhengHei Light" panose="020B0304030504040204" pitchFamily="34" charset="-120"/>
                <a:cs typeface="Times New Roman" panose="02020603050405020304" pitchFamily="18" charset="0"/>
              </a:rPr>
              <a:t>蕭國倫 教授</a:t>
            </a:r>
            <a:endParaRPr lang="en-US" altLang="zh-TW" sz="3200" b="1"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lgn="ctr">
              <a:lnSpc>
                <a:spcPct val="150000"/>
              </a:lnSpc>
            </a:pPr>
            <a:r>
              <a:rPr lang="zh-TW" altLang="en-US" sz="3200" b="1" dirty="0">
                <a:latin typeface="Times New Roman" panose="02020603050405020304" pitchFamily="18" charset="0"/>
                <a:ea typeface="Microsoft JhengHei Light" panose="020B0304030504040204" pitchFamily="34" charset="-120"/>
                <a:cs typeface="Times New Roman" panose="02020603050405020304" pitchFamily="18" charset="0"/>
              </a:rPr>
              <a:t>陳牧言 特聘教授</a:t>
            </a:r>
            <a:endParaRPr lang="en-US" altLang="zh-TW" sz="3200" b="1" dirty="0">
              <a:latin typeface="Times New Roman" panose="02020603050405020304" pitchFamily="18" charset="0"/>
              <a:ea typeface="Microsoft JhengHei Light" panose="020B0304030504040204" pitchFamily="34" charset="-120"/>
              <a:cs typeface="Times New Roman" panose="02020603050405020304" pitchFamily="18" charset="0"/>
            </a:endParaRPr>
          </a:p>
          <a:p>
            <a:pPr algn="r">
              <a:lnSpc>
                <a:spcPct val="150000"/>
              </a:lnSpc>
            </a:pPr>
            <a:r>
              <a:rPr lang="en-US" altLang="zh-TW" sz="1600" b="1"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zh-TW" altLang="en-US" sz="1600" b="1" dirty="0">
                <a:latin typeface="Times New Roman" panose="02020603050405020304" pitchFamily="18" charset="0"/>
                <a:ea typeface="Microsoft JhengHei Light" panose="020B0304030504040204" pitchFamily="34" charset="-120"/>
                <a:cs typeface="Times New Roman" panose="02020603050405020304" pitchFamily="18" charset="0"/>
              </a:rPr>
              <a:t>依照姓氏筆畫排序</a:t>
            </a:r>
            <a:r>
              <a:rPr lang="en-US" altLang="zh-TW" sz="1600" b="1" dirty="0">
                <a:latin typeface="Times New Roman" panose="02020603050405020304" pitchFamily="18" charset="0"/>
                <a:ea typeface="Microsoft JhengHei Light" panose="020B0304030504040204" pitchFamily="34" charset="-120"/>
                <a:cs typeface="Times New Roman" panose="02020603050405020304" pitchFamily="18" charset="0"/>
              </a:rPr>
              <a:t>)</a:t>
            </a:r>
          </a:p>
        </p:txBody>
      </p:sp>
    </p:spTree>
    <p:extLst>
      <p:ext uri="{BB962C8B-B14F-4D97-AF65-F5344CB8AC3E}">
        <p14:creationId xmlns:p14="http://schemas.microsoft.com/office/powerpoint/2010/main" val="3405237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AAA3C-BE9E-2FC3-C44B-389714C42B6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B74E3C0-451E-8576-287C-73B4F7BCF390}"/>
              </a:ext>
            </a:extLst>
          </p:cNvPr>
          <p:cNvSpPr>
            <a:spLocks noGrp="1"/>
          </p:cNvSpPr>
          <p:nvPr>
            <p:ph type="title"/>
          </p:nvPr>
        </p:nvSpPr>
        <p:spPr/>
        <p:txBody>
          <a:bodyPr>
            <a:normAutofit/>
          </a:bodyPr>
          <a:lstStyle/>
          <a:p>
            <a:r>
              <a:rPr lang="en-US" altLang="zh-TW" dirty="0"/>
              <a:t>Q&amp;A</a:t>
            </a:r>
            <a:endParaRPr lang="zh-TW" altLang="en-US" b="1" dirty="0"/>
          </a:p>
        </p:txBody>
      </p:sp>
      <p:sp>
        <p:nvSpPr>
          <p:cNvPr id="4" name="投影片編號版面配置區 3">
            <a:extLst>
              <a:ext uri="{FF2B5EF4-FFF2-40B4-BE49-F238E27FC236}">
                <a16:creationId xmlns:a16="http://schemas.microsoft.com/office/drawing/2014/main" id="{E2C3A9C3-0DD8-0153-1AC1-02EE83594FAB}"/>
              </a:ext>
            </a:extLst>
          </p:cNvPr>
          <p:cNvSpPr>
            <a:spLocks noGrp="1"/>
          </p:cNvSpPr>
          <p:nvPr>
            <p:ph type="sldNum" sz="quarter" idx="12"/>
          </p:nvPr>
        </p:nvSpPr>
        <p:spPr/>
        <p:txBody>
          <a:bodyPr/>
          <a:lstStyle/>
          <a:p>
            <a:fld id="{96869A61-5376-46CE-9DEB-A3621B7A38BD}" type="slidenum">
              <a:rPr lang="zh-TW" altLang="en-US" smtClean="0"/>
              <a:pPr/>
              <a:t>39</a:t>
            </a:fld>
            <a:endParaRPr lang="zh-TW" altLang="en-US"/>
          </a:p>
        </p:txBody>
      </p:sp>
      <p:grpSp>
        <p:nvGrpSpPr>
          <p:cNvPr id="15" name="群組 14">
            <a:extLst>
              <a:ext uri="{FF2B5EF4-FFF2-40B4-BE49-F238E27FC236}">
                <a16:creationId xmlns:a16="http://schemas.microsoft.com/office/drawing/2014/main" id="{22E4564F-E212-2954-723A-33144EFB5C79}"/>
              </a:ext>
            </a:extLst>
          </p:cNvPr>
          <p:cNvGrpSpPr/>
          <p:nvPr/>
        </p:nvGrpSpPr>
        <p:grpSpPr>
          <a:xfrm>
            <a:off x="4623759" y="2861335"/>
            <a:ext cx="6650641" cy="1135331"/>
            <a:chOff x="4623759" y="1848479"/>
            <a:chExt cx="6650641" cy="1135331"/>
          </a:xfrm>
        </p:grpSpPr>
        <p:sp>
          <p:nvSpPr>
            <p:cNvPr id="9" name="矩形 8">
              <a:extLst>
                <a:ext uri="{FF2B5EF4-FFF2-40B4-BE49-F238E27FC236}">
                  <a16:creationId xmlns:a16="http://schemas.microsoft.com/office/drawing/2014/main" id="{C3A6003D-FD44-FC1C-A55E-C0255F0DBE94}"/>
                </a:ext>
              </a:extLst>
            </p:cNvPr>
            <p:cNvSpPr/>
            <p:nvPr/>
          </p:nvSpPr>
          <p:spPr>
            <a:xfrm>
              <a:off x="4623759" y="1848479"/>
              <a:ext cx="5116589"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傳統露營跟懶人露營分開訓練</a:t>
              </a:r>
              <a:endParaRPr lang="en-US" altLang="zh-CN"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0" name="矩形 9">
              <a:extLst>
                <a:ext uri="{FF2B5EF4-FFF2-40B4-BE49-F238E27FC236}">
                  <a16:creationId xmlns:a16="http://schemas.microsoft.com/office/drawing/2014/main" id="{F35B5B32-903F-1048-CF44-AA69B5386AD0}"/>
                </a:ext>
              </a:extLst>
            </p:cNvPr>
            <p:cNvSpPr/>
            <p:nvPr/>
          </p:nvSpPr>
          <p:spPr>
            <a:xfrm>
              <a:off x="4623760" y="2522145"/>
              <a:ext cx="665064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研究架構圖美化</a:t>
              </a:r>
              <a:endParaRPr lang="en-US" altLang="zh-CN"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411827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4</a:t>
            </a:fld>
            <a:endParaRPr lang="zh-TW" altLang="en-US"/>
          </a:p>
        </p:txBody>
      </p:sp>
      <p:sp>
        <p:nvSpPr>
          <p:cNvPr id="3" name="標題 2"/>
          <p:cNvSpPr>
            <a:spLocks noGrp="1"/>
          </p:cNvSpPr>
          <p:nvPr>
            <p:ph type="title"/>
          </p:nvPr>
        </p:nvSpPr>
        <p:spPr/>
        <p:txBody>
          <a:bodyPr/>
          <a:lstStyle/>
          <a:p>
            <a:r>
              <a:rPr lang="zh-TW" altLang="en-US" dirty="0"/>
              <a:t>研究背景與動機</a:t>
            </a:r>
            <a:endParaRPr lang="en-US" dirty="0"/>
          </a:p>
        </p:txBody>
      </p:sp>
      <p:sp>
        <p:nvSpPr>
          <p:cNvPr id="6" name="矩形 5"/>
          <p:cNvSpPr/>
          <p:nvPr/>
        </p:nvSpPr>
        <p:spPr>
          <a:xfrm>
            <a:off x="1164566" y="1296013"/>
            <a:ext cx="9643134" cy="1477328"/>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自 </a:t>
            </a:r>
            <a:r>
              <a:rPr lang="en-US" altLang="zh-TW" dirty="0">
                <a:latin typeface="Arial" panose="020B0604020202020204" pitchFamily="34" charset="0"/>
                <a:ea typeface="微軟正黑體" panose="020B0604030504040204" pitchFamily="34" charset="-120"/>
                <a:cs typeface="Arial" panose="020B0604020202020204" pitchFamily="34" charset="0"/>
              </a:rPr>
              <a:t>2019 </a:t>
            </a:r>
            <a:r>
              <a:rPr lang="zh-TW" altLang="en-US" dirty="0">
                <a:latin typeface="Arial" panose="020B0604020202020204" pitchFamily="34" charset="0"/>
                <a:ea typeface="微軟正黑體" panose="020B0604030504040204" pitchFamily="34" charset="-120"/>
                <a:cs typeface="Arial" panose="020B0604020202020204" pitchFamily="34" charset="0"/>
              </a:rPr>
              <a:t>年末全球爆發新冠肺炎（</a:t>
            </a:r>
            <a:r>
              <a:rPr lang="en-US" altLang="zh-TW" dirty="0">
                <a:latin typeface="Arial" panose="020B0604020202020204" pitchFamily="34" charset="0"/>
                <a:ea typeface="微軟正黑體" panose="020B0604030504040204" pitchFamily="34" charset="-120"/>
                <a:cs typeface="Arial" panose="020B0604020202020204" pitchFamily="34" charset="0"/>
              </a:rPr>
              <a:t>COVID-19</a:t>
            </a:r>
            <a:r>
              <a:rPr lang="zh-TW" altLang="en-US" dirty="0">
                <a:latin typeface="Arial" panose="020B0604020202020204" pitchFamily="34" charset="0"/>
                <a:ea typeface="微軟正黑體" panose="020B0604030504040204" pitchFamily="34" charset="-120"/>
                <a:cs typeface="Arial" panose="020B0604020202020204" pitchFamily="34" charset="0"/>
              </a:rPr>
              <a:t>）以來，疫情對人們的生活方式產生了深遠影響，也改變了國內的旅遊模式。</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endParaRPr lang="en-US" altLang="zh-TW" dirty="0">
              <a:latin typeface="Arial" panose="020B0604020202020204" pitchFamily="34" charset="0"/>
              <a:ea typeface="微軟正黑體" panose="020B0604030504040204" pitchFamily="34" charset="-120"/>
              <a:cs typeface="Arial" panose="020B0604020202020204" pitchFamily="34" charset="0"/>
            </a:endParaRPr>
          </a:p>
          <a:p>
            <a:r>
              <a:rPr lang="zh-TW" altLang="en-US" dirty="0">
                <a:latin typeface="Arial" panose="020B0604020202020204" pitchFamily="34" charset="0"/>
                <a:ea typeface="微軟正黑體" panose="020B0604030504040204" pitchFamily="34" charset="-120"/>
                <a:cs typeface="Arial" panose="020B0604020202020204" pitchFamily="34" charset="0"/>
              </a:rPr>
              <a:t>由於國際旅遊受限，許多人將目光轉向國內短途旅行，其中，</a:t>
            </a:r>
            <a:r>
              <a:rPr lang="zh-TW" altLang="en-US" b="1" dirty="0">
                <a:latin typeface="Arial" panose="020B0604020202020204" pitchFamily="34" charset="0"/>
                <a:ea typeface="微軟正黑體" panose="020B0604030504040204" pitchFamily="34" charset="-120"/>
                <a:cs typeface="Arial" panose="020B0604020202020204" pitchFamily="34" charset="0"/>
              </a:rPr>
              <a:t>露營</a:t>
            </a:r>
            <a:r>
              <a:rPr lang="zh-TW" altLang="en-US" dirty="0">
                <a:latin typeface="Arial" panose="020B0604020202020204" pitchFamily="34" charset="0"/>
                <a:ea typeface="微軟正黑體" panose="020B0604030504040204" pitchFamily="34" charset="-120"/>
                <a:cs typeface="Arial" panose="020B0604020202020204" pitchFamily="34" charset="0"/>
              </a:rPr>
              <a:t>因其可有效避免人群聚集，成為理想的旅遊選擇。</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p:cNvSpPr/>
          <p:nvPr/>
        </p:nvSpPr>
        <p:spPr>
          <a:xfrm>
            <a:off x="1164566" y="5851449"/>
            <a:ext cx="9947934" cy="369332"/>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在露營熱潮的帶動下，各式露營場地逐漸增多，露營評論隨之成為露營者決策的重要參考依據。</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grpSp>
        <p:nvGrpSpPr>
          <p:cNvPr id="9" name="群組 8"/>
          <p:cNvGrpSpPr/>
          <p:nvPr/>
        </p:nvGrpSpPr>
        <p:grpSpPr>
          <a:xfrm>
            <a:off x="3148164" y="2907888"/>
            <a:ext cx="5462436" cy="2807992"/>
            <a:chOff x="2373903" y="2579745"/>
            <a:chExt cx="6568998" cy="3376826"/>
          </a:xfrm>
        </p:grpSpPr>
        <p:pic>
          <p:nvPicPr>
            <p:cNvPr id="8" name="圖片 7" descr="一張含有 文字, 行, 字型, 繪圖 的圖片&#10;&#10;自動產生的描述"/>
            <p:cNvPicPr/>
            <p:nvPr/>
          </p:nvPicPr>
          <p:blipFill>
            <a:blip r:embed="rId3">
              <a:extLst>
                <a:ext uri="{28A0092B-C50C-407E-A947-70E740481C1C}">
                  <a14:useLocalDpi xmlns:a14="http://schemas.microsoft.com/office/drawing/2010/main" val="0"/>
                </a:ext>
              </a:extLst>
            </a:blip>
            <a:stretch>
              <a:fillRect/>
            </a:stretch>
          </p:blipFill>
          <p:spPr>
            <a:xfrm>
              <a:off x="2373903" y="2579745"/>
              <a:ext cx="6568998" cy="3376826"/>
            </a:xfrm>
            <a:prstGeom prst="rect">
              <a:avLst/>
            </a:prstGeom>
          </p:spPr>
        </p:pic>
        <p:sp>
          <p:nvSpPr>
            <p:cNvPr id="4" name="橢圓 3"/>
            <p:cNvSpPr/>
            <p:nvPr/>
          </p:nvSpPr>
          <p:spPr>
            <a:xfrm>
              <a:off x="6609514" y="4268158"/>
              <a:ext cx="2100146" cy="1214634"/>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0098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87049-6385-7C0A-0711-4C987A04FE82}"/>
            </a:ext>
          </a:extLst>
        </p:cNvPr>
        <p:cNvGrpSpPr/>
        <p:nvPr/>
      </p:nvGrpSpPr>
      <p:grpSpPr>
        <a:xfrm>
          <a:off x="0" y="0"/>
          <a:ext cx="0" cy="0"/>
          <a:chOff x="0" y="0"/>
          <a:chExt cx="0" cy="0"/>
        </a:xfrm>
      </p:grpSpPr>
      <p:pic>
        <p:nvPicPr>
          <p:cNvPr id="8" name="圖片 7">
            <a:extLst>
              <a:ext uri="{FF2B5EF4-FFF2-40B4-BE49-F238E27FC236}">
                <a16:creationId xmlns:a16="http://schemas.microsoft.com/office/drawing/2014/main" id="{34C41CC2-14F7-C645-0512-BC3E70E4F07A}"/>
              </a:ext>
            </a:extLst>
          </p:cNvPr>
          <p:cNvPicPr>
            <a:picLocks noChangeAspect="1"/>
          </p:cNvPicPr>
          <p:nvPr/>
        </p:nvPicPr>
        <p:blipFill>
          <a:blip r:embed="rId3">
            <a:extLst>
              <a:ext uri="{28A0092B-C50C-407E-A947-70E740481C1C}">
                <a14:useLocalDpi xmlns:a14="http://schemas.microsoft.com/office/drawing/2010/main" val="0"/>
              </a:ext>
            </a:extLst>
          </a:blip>
          <a:srcRect l="5772" t="7184" r="5410" b="3117"/>
          <a:stretch>
            <a:fillRect/>
          </a:stretch>
        </p:blipFill>
        <p:spPr>
          <a:xfrm>
            <a:off x="652358" y="4076431"/>
            <a:ext cx="3745282" cy="2520001"/>
          </a:xfrm>
          <a:prstGeom prst="rect">
            <a:avLst/>
          </a:prstGeom>
        </p:spPr>
      </p:pic>
      <p:sp>
        <p:nvSpPr>
          <p:cNvPr id="2" name="投影片編號版面配置區 1">
            <a:extLst>
              <a:ext uri="{FF2B5EF4-FFF2-40B4-BE49-F238E27FC236}">
                <a16:creationId xmlns:a16="http://schemas.microsoft.com/office/drawing/2014/main" id="{A84B04CF-4E77-BAB0-8F7D-43E916E1E0AD}"/>
              </a:ext>
            </a:extLst>
          </p:cNvPr>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40</a:t>
            </a:fld>
            <a:endParaRPr lang="zh-TW" altLang="en-US">
              <a:ea typeface="Microsoft JhengHei Light" panose="020B0304030504040204" pitchFamily="34" charset="-120"/>
            </a:endParaRPr>
          </a:p>
        </p:txBody>
      </p:sp>
      <p:sp>
        <p:nvSpPr>
          <p:cNvPr id="3" name="標題 2">
            <a:extLst>
              <a:ext uri="{FF2B5EF4-FFF2-40B4-BE49-F238E27FC236}">
                <a16:creationId xmlns:a16="http://schemas.microsoft.com/office/drawing/2014/main" id="{62C660F9-7749-48AC-B0FC-78F66BAFBF10}"/>
              </a:ext>
            </a:extLst>
          </p:cNvPr>
          <p:cNvSpPr>
            <a:spLocks noGrp="1"/>
          </p:cNvSpPr>
          <p:nvPr>
            <p:ph type="title"/>
          </p:nvPr>
        </p:nvSpPr>
        <p:spPr/>
        <p:txBody>
          <a:bodyPr/>
          <a:lstStyle/>
          <a:p>
            <a:r>
              <a:rPr lang="zh-TW" altLang="en-US" dirty="0">
                <a:ea typeface="Microsoft JhengHei Light" panose="020B0304030504040204" pitchFamily="34" charset="-120"/>
              </a:rPr>
              <a:t>傳統露營關注重點</a:t>
            </a:r>
            <a:endParaRPr lang="en-US" dirty="0">
              <a:ea typeface="Microsoft JhengHei Light" panose="020B0304030504040204" pitchFamily="34" charset="-120"/>
            </a:endParaRPr>
          </a:p>
        </p:txBody>
      </p:sp>
      <p:pic>
        <p:nvPicPr>
          <p:cNvPr id="7" name="圖片 6" descr="一張含有 樣式, 文字, 藝術, 字型 的圖片&#10;&#10;自動產生的描述">
            <a:extLst>
              <a:ext uri="{FF2B5EF4-FFF2-40B4-BE49-F238E27FC236}">
                <a16:creationId xmlns:a16="http://schemas.microsoft.com/office/drawing/2014/main" id="{2C396327-6467-282F-0DA6-D78BD189B43C}"/>
              </a:ext>
            </a:extLst>
          </p:cNvPr>
          <p:cNvPicPr>
            <a:picLocks noChangeAspect="1"/>
          </p:cNvPicPr>
          <p:nvPr/>
        </p:nvPicPr>
        <p:blipFill>
          <a:blip r:embed="rId4"/>
          <a:stretch>
            <a:fillRect/>
          </a:stretch>
        </p:blipFill>
        <p:spPr>
          <a:xfrm>
            <a:off x="635000" y="1521568"/>
            <a:ext cx="3779999" cy="2520001"/>
          </a:xfrm>
          <a:prstGeom prst="rect">
            <a:avLst/>
          </a:prstGeom>
        </p:spPr>
      </p:pic>
      <p:sp>
        <p:nvSpPr>
          <p:cNvPr id="9" name="矩形 8">
            <a:extLst>
              <a:ext uri="{FF2B5EF4-FFF2-40B4-BE49-F238E27FC236}">
                <a16:creationId xmlns:a16="http://schemas.microsoft.com/office/drawing/2014/main" id="{0CE4ACD8-2B85-A9B1-81B8-FB03049B415C}"/>
              </a:ext>
            </a:extLst>
          </p:cNvPr>
          <p:cNvSpPr/>
          <p:nvPr/>
        </p:nvSpPr>
        <p:spPr>
          <a:xfrm>
            <a:off x="635000" y="1152236"/>
            <a:ext cx="10718800" cy="369332"/>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凡事自己來，在意營主親切度、浴室數量及整潔度、營位大小等</a:t>
            </a:r>
          </a:p>
        </p:txBody>
      </p:sp>
      <p:grpSp>
        <p:nvGrpSpPr>
          <p:cNvPr id="35" name="群組 34">
            <a:extLst>
              <a:ext uri="{FF2B5EF4-FFF2-40B4-BE49-F238E27FC236}">
                <a16:creationId xmlns:a16="http://schemas.microsoft.com/office/drawing/2014/main" id="{5575955A-1004-DD34-72CA-099102272FD2}"/>
              </a:ext>
            </a:extLst>
          </p:cNvPr>
          <p:cNvGrpSpPr/>
          <p:nvPr/>
        </p:nvGrpSpPr>
        <p:grpSpPr>
          <a:xfrm>
            <a:off x="8291352" y="1164889"/>
            <a:ext cx="3388813" cy="986414"/>
            <a:chOff x="3310607" y="3591717"/>
            <a:chExt cx="3685714" cy="971429"/>
          </a:xfrm>
        </p:grpSpPr>
        <p:pic>
          <p:nvPicPr>
            <p:cNvPr id="36" name="圖片 35">
              <a:extLst>
                <a:ext uri="{FF2B5EF4-FFF2-40B4-BE49-F238E27FC236}">
                  <a16:creationId xmlns:a16="http://schemas.microsoft.com/office/drawing/2014/main" id="{10C858D1-2F16-D526-3BDC-32E678608268}"/>
                </a:ext>
              </a:extLst>
            </p:cNvPr>
            <p:cNvPicPr>
              <a:picLocks noChangeAspect="1"/>
            </p:cNvPicPr>
            <p:nvPr/>
          </p:nvPicPr>
          <p:blipFill>
            <a:blip r:embed="rId5"/>
            <a:stretch>
              <a:fillRect/>
            </a:stretch>
          </p:blipFill>
          <p:spPr>
            <a:xfrm>
              <a:off x="3310607" y="3591717"/>
              <a:ext cx="3685714" cy="971429"/>
            </a:xfrm>
            <a:prstGeom prst="rect">
              <a:avLst/>
            </a:prstGeom>
          </p:spPr>
        </p:pic>
        <p:cxnSp>
          <p:nvCxnSpPr>
            <p:cNvPr id="37" name="直線接點 36">
              <a:extLst>
                <a:ext uri="{FF2B5EF4-FFF2-40B4-BE49-F238E27FC236}">
                  <a16:creationId xmlns:a16="http://schemas.microsoft.com/office/drawing/2014/main" id="{5175E8FD-8681-AC6B-637F-A936ABA0631E}"/>
                </a:ext>
              </a:extLst>
            </p:cNvPr>
            <p:cNvCxnSpPr>
              <a:cxnSpLocks/>
            </p:cNvCxnSpPr>
            <p:nvPr/>
          </p:nvCxnSpPr>
          <p:spPr>
            <a:xfrm>
              <a:off x="6216503" y="4077433"/>
              <a:ext cx="55643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直線接點 37">
              <a:extLst>
                <a:ext uri="{FF2B5EF4-FFF2-40B4-BE49-F238E27FC236}">
                  <a16:creationId xmlns:a16="http://schemas.microsoft.com/office/drawing/2014/main" id="{6ACD4E44-F7D0-3DA6-FF9D-AE465AE2A6F0}"/>
                </a:ext>
              </a:extLst>
            </p:cNvPr>
            <p:cNvCxnSpPr>
              <a:cxnSpLocks/>
            </p:cNvCxnSpPr>
            <p:nvPr/>
          </p:nvCxnSpPr>
          <p:spPr>
            <a:xfrm>
              <a:off x="3402419" y="4288464"/>
              <a:ext cx="204853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39" name="群組 38">
            <a:extLst>
              <a:ext uri="{FF2B5EF4-FFF2-40B4-BE49-F238E27FC236}">
                <a16:creationId xmlns:a16="http://schemas.microsoft.com/office/drawing/2014/main" id="{5D001124-B338-CE16-34F5-9F48DC78BD5B}"/>
              </a:ext>
            </a:extLst>
          </p:cNvPr>
          <p:cNvGrpSpPr/>
          <p:nvPr/>
        </p:nvGrpSpPr>
        <p:grpSpPr>
          <a:xfrm>
            <a:off x="8291352" y="2337959"/>
            <a:ext cx="3491900" cy="881954"/>
            <a:chOff x="3175714" y="1593139"/>
            <a:chExt cx="2735882" cy="683971"/>
          </a:xfrm>
        </p:grpSpPr>
        <p:pic>
          <p:nvPicPr>
            <p:cNvPr id="40" name="圖片 39">
              <a:extLst>
                <a:ext uri="{FF2B5EF4-FFF2-40B4-BE49-F238E27FC236}">
                  <a16:creationId xmlns:a16="http://schemas.microsoft.com/office/drawing/2014/main" id="{CFF2E23B-1510-F40D-5E94-5ED1928596F5}"/>
                </a:ext>
              </a:extLst>
            </p:cNvPr>
            <p:cNvPicPr>
              <a:picLocks noChangeAspect="1"/>
            </p:cNvPicPr>
            <p:nvPr/>
          </p:nvPicPr>
          <p:blipFill>
            <a:blip r:embed="rId6"/>
            <a:stretch>
              <a:fillRect/>
            </a:stretch>
          </p:blipFill>
          <p:spPr>
            <a:xfrm>
              <a:off x="3175714" y="1593139"/>
              <a:ext cx="2735882" cy="683971"/>
            </a:xfrm>
            <a:prstGeom prst="rect">
              <a:avLst/>
            </a:prstGeom>
          </p:spPr>
        </p:pic>
        <p:cxnSp>
          <p:nvCxnSpPr>
            <p:cNvPr id="41" name="直線接點 40">
              <a:extLst>
                <a:ext uri="{FF2B5EF4-FFF2-40B4-BE49-F238E27FC236}">
                  <a16:creationId xmlns:a16="http://schemas.microsoft.com/office/drawing/2014/main" id="{42D8C0AB-120B-E847-5FC3-6FCE0F5DF07C}"/>
                </a:ext>
              </a:extLst>
            </p:cNvPr>
            <p:cNvCxnSpPr>
              <a:cxnSpLocks/>
            </p:cNvCxnSpPr>
            <p:nvPr/>
          </p:nvCxnSpPr>
          <p:spPr>
            <a:xfrm>
              <a:off x="3317358" y="1935124"/>
              <a:ext cx="146729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42" name="群組 41">
            <a:extLst>
              <a:ext uri="{FF2B5EF4-FFF2-40B4-BE49-F238E27FC236}">
                <a16:creationId xmlns:a16="http://schemas.microsoft.com/office/drawing/2014/main" id="{A3D1A759-7A15-FA45-CAA0-A1B09B6D4CAE}"/>
              </a:ext>
            </a:extLst>
          </p:cNvPr>
          <p:cNvGrpSpPr/>
          <p:nvPr/>
        </p:nvGrpSpPr>
        <p:grpSpPr>
          <a:xfrm>
            <a:off x="8291352" y="3524954"/>
            <a:ext cx="3528225" cy="1133419"/>
            <a:chOff x="6301563" y="1525919"/>
            <a:chExt cx="2646169" cy="850064"/>
          </a:xfrm>
        </p:grpSpPr>
        <p:pic>
          <p:nvPicPr>
            <p:cNvPr id="43" name="圖片 42">
              <a:extLst>
                <a:ext uri="{FF2B5EF4-FFF2-40B4-BE49-F238E27FC236}">
                  <a16:creationId xmlns:a16="http://schemas.microsoft.com/office/drawing/2014/main" id="{47D98459-EBDA-E11A-9AC9-DA3AD77474B9}"/>
                </a:ext>
              </a:extLst>
            </p:cNvPr>
            <p:cNvPicPr>
              <a:picLocks noChangeAspect="1"/>
            </p:cNvPicPr>
            <p:nvPr/>
          </p:nvPicPr>
          <p:blipFill>
            <a:blip r:embed="rId7"/>
            <a:stretch>
              <a:fillRect/>
            </a:stretch>
          </p:blipFill>
          <p:spPr>
            <a:xfrm>
              <a:off x="6301563" y="1525919"/>
              <a:ext cx="2646169" cy="850064"/>
            </a:xfrm>
            <a:prstGeom prst="rect">
              <a:avLst/>
            </a:prstGeom>
          </p:spPr>
        </p:pic>
        <p:cxnSp>
          <p:nvCxnSpPr>
            <p:cNvPr id="44" name="直線接點 43">
              <a:extLst>
                <a:ext uri="{FF2B5EF4-FFF2-40B4-BE49-F238E27FC236}">
                  <a16:creationId xmlns:a16="http://schemas.microsoft.com/office/drawing/2014/main" id="{620F2E39-4F82-5990-8A5C-8958C8ECC684}"/>
                </a:ext>
              </a:extLst>
            </p:cNvPr>
            <p:cNvCxnSpPr>
              <a:cxnSpLocks/>
            </p:cNvCxnSpPr>
            <p:nvPr/>
          </p:nvCxnSpPr>
          <p:spPr>
            <a:xfrm>
              <a:off x="7364492" y="1882774"/>
              <a:ext cx="52486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5" name="直線接點 44">
              <a:extLst>
                <a:ext uri="{FF2B5EF4-FFF2-40B4-BE49-F238E27FC236}">
                  <a16:creationId xmlns:a16="http://schemas.microsoft.com/office/drawing/2014/main" id="{33FC8867-8674-3849-D351-9456C3F682A0}"/>
                </a:ext>
              </a:extLst>
            </p:cNvPr>
            <p:cNvCxnSpPr>
              <a:cxnSpLocks/>
            </p:cNvCxnSpPr>
            <p:nvPr/>
          </p:nvCxnSpPr>
          <p:spPr>
            <a:xfrm>
              <a:off x="6999440" y="2176941"/>
              <a:ext cx="106003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46" name="群組 45">
            <a:extLst>
              <a:ext uri="{FF2B5EF4-FFF2-40B4-BE49-F238E27FC236}">
                <a16:creationId xmlns:a16="http://schemas.microsoft.com/office/drawing/2014/main" id="{2C2C129D-EBE9-5B72-4D4A-A76A671B6C90}"/>
              </a:ext>
            </a:extLst>
          </p:cNvPr>
          <p:cNvGrpSpPr/>
          <p:nvPr/>
        </p:nvGrpSpPr>
        <p:grpSpPr>
          <a:xfrm>
            <a:off x="8291352" y="4963414"/>
            <a:ext cx="3491900" cy="1437841"/>
            <a:chOff x="6149112" y="3607094"/>
            <a:chExt cx="2618925" cy="1078381"/>
          </a:xfrm>
        </p:grpSpPr>
        <p:pic>
          <p:nvPicPr>
            <p:cNvPr id="47" name="圖片 46">
              <a:extLst>
                <a:ext uri="{FF2B5EF4-FFF2-40B4-BE49-F238E27FC236}">
                  <a16:creationId xmlns:a16="http://schemas.microsoft.com/office/drawing/2014/main" id="{EB082202-1DEB-1688-6616-5506A0C2AE93}"/>
                </a:ext>
              </a:extLst>
            </p:cNvPr>
            <p:cNvPicPr>
              <a:picLocks noChangeAspect="1"/>
            </p:cNvPicPr>
            <p:nvPr/>
          </p:nvPicPr>
          <p:blipFill>
            <a:blip r:embed="rId8"/>
            <a:stretch>
              <a:fillRect/>
            </a:stretch>
          </p:blipFill>
          <p:spPr>
            <a:xfrm>
              <a:off x="6149112" y="3607094"/>
              <a:ext cx="2618925" cy="1078381"/>
            </a:xfrm>
            <a:prstGeom prst="rect">
              <a:avLst/>
            </a:prstGeom>
          </p:spPr>
        </p:pic>
        <p:cxnSp>
          <p:nvCxnSpPr>
            <p:cNvPr id="48" name="直線接點 47">
              <a:extLst>
                <a:ext uri="{FF2B5EF4-FFF2-40B4-BE49-F238E27FC236}">
                  <a16:creationId xmlns:a16="http://schemas.microsoft.com/office/drawing/2014/main" id="{941E5743-F8A6-0A33-4725-62B1C145C11C}"/>
                </a:ext>
              </a:extLst>
            </p:cNvPr>
            <p:cNvCxnSpPr>
              <a:cxnSpLocks/>
            </p:cNvCxnSpPr>
            <p:nvPr/>
          </p:nvCxnSpPr>
          <p:spPr>
            <a:xfrm>
              <a:off x="7112854" y="4079395"/>
              <a:ext cx="49296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9" name="直線接點 48">
              <a:extLst>
                <a:ext uri="{FF2B5EF4-FFF2-40B4-BE49-F238E27FC236}">
                  <a16:creationId xmlns:a16="http://schemas.microsoft.com/office/drawing/2014/main" id="{7A069C96-6A0B-391D-73CD-33E3776ACDF8}"/>
                </a:ext>
              </a:extLst>
            </p:cNvPr>
            <p:cNvCxnSpPr>
              <a:cxnSpLocks/>
            </p:cNvCxnSpPr>
            <p:nvPr/>
          </p:nvCxnSpPr>
          <p:spPr>
            <a:xfrm>
              <a:off x="6403690" y="4370018"/>
              <a:ext cx="5925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50" name="群組 49">
            <a:extLst>
              <a:ext uri="{FF2B5EF4-FFF2-40B4-BE49-F238E27FC236}">
                <a16:creationId xmlns:a16="http://schemas.microsoft.com/office/drawing/2014/main" id="{540994E3-E09B-C58A-6F54-71D570C847A5}"/>
              </a:ext>
            </a:extLst>
          </p:cNvPr>
          <p:cNvGrpSpPr/>
          <p:nvPr/>
        </p:nvGrpSpPr>
        <p:grpSpPr>
          <a:xfrm>
            <a:off x="4655035" y="1770711"/>
            <a:ext cx="3255482" cy="3935053"/>
            <a:chOff x="387900" y="1456089"/>
            <a:chExt cx="2589216" cy="3107059"/>
          </a:xfrm>
        </p:grpSpPr>
        <p:pic>
          <p:nvPicPr>
            <p:cNvPr id="51" name="圖片 50">
              <a:extLst>
                <a:ext uri="{FF2B5EF4-FFF2-40B4-BE49-F238E27FC236}">
                  <a16:creationId xmlns:a16="http://schemas.microsoft.com/office/drawing/2014/main" id="{B8B97362-7F67-CDF7-1A13-CEF1C6CC89CF}"/>
                </a:ext>
              </a:extLst>
            </p:cNvPr>
            <p:cNvPicPr>
              <a:picLocks noChangeAspect="1"/>
            </p:cNvPicPr>
            <p:nvPr/>
          </p:nvPicPr>
          <p:blipFill>
            <a:blip r:embed="rId9"/>
            <a:stretch>
              <a:fillRect/>
            </a:stretch>
          </p:blipFill>
          <p:spPr>
            <a:xfrm>
              <a:off x="387900" y="1456089"/>
              <a:ext cx="2589216" cy="3107059"/>
            </a:xfrm>
            <a:prstGeom prst="rect">
              <a:avLst/>
            </a:prstGeom>
          </p:spPr>
        </p:pic>
        <p:cxnSp>
          <p:nvCxnSpPr>
            <p:cNvPr id="52" name="直線接點 51">
              <a:extLst>
                <a:ext uri="{FF2B5EF4-FFF2-40B4-BE49-F238E27FC236}">
                  <a16:creationId xmlns:a16="http://schemas.microsoft.com/office/drawing/2014/main" id="{ABB2F437-0FB2-FAAC-8EDB-B92F2CDDB17A}"/>
                </a:ext>
              </a:extLst>
            </p:cNvPr>
            <p:cNvCxnSpPr/>
            <p:nvPr/>
          </p:nvCxnSpPr>
          <p:spPr>
            <a:xfrm>
              <a:off x="1311349" y="1935125"/>
              <a:ext cx="143893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直線接點 52">
              <a:extLst>
                <a:ext uri="{FF2B5EF4-FFF2-40B4-BE49-F238E27FC236}">
                  <a16:creationId xmlns:a16="http://schemas.microsoft.com/office/drawing/2014/main" id="{4B0887BE-CB3B-6B9E-5CEA-B37C1CF89107}"/>
                </a:ext>
              </a:extLst>
            </p:cNvPr>
            <p:cNvCxnSpPr>
              <a:cxnSpLocks/>
            </p:cNvCxnSpPr>
            <p:nvPr/>
          </p:nvCxnSpPr>
          <p:spPr>
            <a:xfrm>
              <a:off x="627321" y="3547727"/>
              <a:ext cx="88959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4" name="直線接點 53">
              <a:extLst>
                <a:ext uri="{FF2B5EF4-FFF2-40B4-BE49-F238E27FC236}">
                  <a16:creationId xmlns:a16="http://schemas.microsoft.com/office/drawing/2014/main" id="{005995FA-AF11-88C7-55E2-55577A677F4F}"/>
                </a:ext>
              </a:extLst>
            </p:cNvPr>
            <p:cNvCxnSpPr>
              <a:cxnSpLocks/>
            </p:cNvCxnSpPr>
            <p:nvPr/>
          </p:nvCxnSpPr>
          <p:spPr>
            <a:xfrm>
              <a:off x="423340" y="3965945"/>
              <a:ext cx="9943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05019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2399B-243E-12A6-2A7A-BC4DCBDA7B43}"/>
            </a:ext>
          </a:extLst>
        </p:cNvPr>
        <p:cNvGrpSpPr/>
        <p:nvPr/>
      </p:nvGrpSpPr>
      <p:grpSpPr>
        <a:xfrm>
          <a:off x="0" y="0"/>
          <a:ext cx="0" cy="0"/>
          <a:chOff x="0" y="0"/>
          <a:chExt cx="0" cy="0"/>
        </a:xfrm>
      </p:grpSpPr>
      <p:pic>
        <p:nvPicPr>
          <p:cNvPr id="8" name="圖片 7" descr="一張含有 螢幕擷取畫面, Rectangle, 圖表, 行 的圖片&#10;&#10;自動產生的描述">
            <a:extLst>
              <a:ext uri="{FF2B5EF4-FFF2-40B4-BE49-F238E27FC236}">
                <a16:creationId xmlns:a16="http://schemas.microsoft.com/office/drawing/2014/main" id="{AD008D0B-22CB-D0F7-9E0B-8A809556AD35}"/>
              </a:ext>
            </a:extLst>
          </p:cNvPr>
          <p:cNvPicPr>
            <a:picLocks noChangeAspect="1"/>
          </p:cNvPicPr>
          <p:nvPr/>
        </p:nvPicPr>
        <p:blipFill>
          <a:blip r:embed="rId3"/>
          <a:srcRect l="5376" t="6650" r="5048" b="3030"/>
          <a:stretch>
            <a:fillRect/>
          </a:stretch>
        </p:blipFill>
        <p:spPr>
          <a:xfrm>
            <a:off x="635000" y="4041569"/>
            <a:ext cx="3779998" cy="2540958"/>
          </a:xfrm>
          <a:prstGeom prst="rect">
            <a:avLst/>
          </a:prstGeom>
        </p:spPr>
      </p:pic>
      <p:sp>
        <p:nvSpPr>
          <p:cNvPr id="2" name="投影片編號版面配置區 1">
            <a:extLst>
              <a:ext uri="{FF2B5EF4-FFF2-40B4-BE49-F238E27FC236}">
                <a16:creationId xmlns:a16="http://schemas.microsoft.com/office/drawing/2014/main" id="{CF1E13AB-9D53-864A-8DD6-FA1F03591760}"/>
              </a:ext>
            </a:extLst>
          </p:cNvPr>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41</a:t>
            </a:fld>
            <a:endParaRPr lang="zh-TW" altLang="en-US">
              <a:ea typeface="Microsoft JhengHei Light" panose="020B0304030504040204" pitchFamily="34" charset="-120"/>
            </a:endParaRPr>
          </a:p>
        </p:txBody>
      </p:sp>
      <p:sp>
        <p:nvSpPr>
          <p:cNvPr id="3" name="標題 2">
            <a:extLst>
              <a:ext uri="{FF2B5EF4-FFF2-40B4-BE49-F238E27FC236}">
                <a16:creationId xmlns:a16="http://schemas.microsoft.com/office/drawing/2014/main" id="{141C3B44-F5D2-2DCA-C023-EC1542EB5309}"/>
              </a:ext>
            </a:extLst>
          </p:cNvPr>
          <p:cNvSpPr>
            <a:spLocks noGrp="1"/>
          </p:cNvSpPr>
          <p:nvPr>
            <p:ph type="title"/>
          </p:nvPr>
        </p:nvSpPr>
        <p:spPr/>
        <p:txBody>
          <a:bodyPr/>
          <a:lstStyle/>
          <a:p>
            <a:r>
              <a:rPr lang="zh-TW" altLang="en-US" dirty="0">
                <a:ea typeface="Microsoft JhengHei Light" panose="020B0304030504040204" pitchFamily="34" charset="-120"/>
              </a:rPr>
              <a:t>懶人露營關注重點</a:t>
            </a:r>
            <a:endParaRPr lang="en-US" dirty="0">
              <a:ea typeface="Microsoft JhengHei Light" panose="020B0304030504040204" pitchFamily="34" charset="-120"/>
            </a:endParaRPr>
          </a:p>
        </p:txBody>
      </p:sp>
      <p:pic>
        <p:nvPicPr>
          <p:cNvPr id="7" name="圖片 6">
            <a:extLst>
              <a:ext uri="{FF2B5EF4-FFF2-40B4-BE49-F238E27FC236}">
                <a16:creationId xmlns:a16="http://schemas.microsoft.com/office/drawing/2014/main" id="{BECC94A9-F1E0-EC92-ADB4-EAEC57B5E63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5000" y="1522362"/>
            <a:ext cx="3779999" cy="2518412"/>
          </a:xfrm>
          <a:prstGeom prst="rect">
            <a:avLst/>
          </a:prstGeom>
        </p:spPr>
      </p:pic>
      <p:sp>
        <p:nvSpPr>
          <p:cNvPr id="9" name="矩形 8">
            <a:extLst>
              <a:ext uri="{FF2B5EF4-FFF2-40B4-BE49-F238E27FC236}">
                <a16:creationId xmlns:a16="http://schemas.microsoft.com/office/drawing/2014/main" id="{3B3279D9-04E3-CC13-DD90-613E25C4B4F8}"/>
              </a:ext>
            </a:extLst>
          </p:cNvPr>
          <p:cNvSpPr/>
          <p:nvPr/>
        </p:nvSpPr>
        <p:spPr>
          <a:xfrm>
            <a:off x="635000" y="1152236"/>
            <a:ext cx="10718800" cy="369332"/>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想像是住在露天的飯店，關注店家提供的食物、活動，還有同行友人的心情</a:t>
            </a:r>
          </a:p>
        </p:txBody>
      </p:sp>
      <p:grpSp>
        <p:nvGrpSpPr>
          <p:cNvPr id="4" name="群組 3">
            <a:extLst>
              <a:ext uri="{FF2B5EF4-FFF2-40B4-BE49-F238E27FC236}">
                <a16:creationId xmlns:a16="http://schemas.microsoft.com/office/drawing/2014/main" id="{94A96B10-473F-BABB-E1A0-70C79DD63566}"/>
              </a:ext>
            </a:extLst>
          </p:cNvPr>
          <p:cNvGrpSpPr/>
          <p:nvPr/>
        </p:nvGrpSpPr>
        <p:grpSpPr>
          <a:xfrm>
            <a:off x="9275726" y="1521568"/>
            <a:ext cx="2722294" cy="1585204"/>
            <a:chOff x="581001" y="1573384"/>
            <a:chExt cx="2812137" cy="1571429"/>
          </a:xfrm>
        </p:grpSpPr>
        <p:pic>
          <p:nvPicPr>
            <p:cNvPr id="5" name="圖片 4">
              <a:extLst>
                <a:ext uri="{FF2B5EF4-FFF2-40B4-BE49-F238E27FC236}">
                  <a16:creationId xmlns:a16="http://schemas.microsoft.com/office/drawing/2014/main" id="{73FC2219-EDA0-8AF5-A571-251EDA5144C7}"/>
                </a:ext>
              </a:extLst>
            </p:cNvPr>
            <p:cNvPicPr>
              <a:picLocks noChangeAspect="1"/>
            </p:cNvPicPr>
            <p:nvPr/>
          </p:nvPicPr>
          <p:blipFill>
            <a:blip r:embed="rId5"/>
            <a:srcRect r="11062"/>
            <a:stretch>
              <a:fillRect/>
            </a:stretch>
          </p:blipFill>
          <p:spPr>
            <a:xfrm>
              <a:off x="581001" y="1573384"/>
              <a:ext cx="2812137" cy="1571429"/>
            </a:xfrm>
            <a:prstGeom prst="rect">
              <a:avLst/>
            </a:prstGeom>
          </p:spPr>
        </p:pic>
        <p:cxnSp>
          <p:nvCxnSpPr>
            <p:cNvPr id="6" name="直線接點 5">
              <a:extLst>
                <a:ext uri="{FF2B5EF4-FFF2-40B4-BE49-F238E27FC236}">
                  <a16:creationId xmlns:a16="http://schemas.microsoft.com/office/drawing/2014/main" id="{6349887B-CBD5-5B5A-93E9-D06C2A58A4DE}"/>
                </a:ext>
              </a:extLst>
            </p:cNvPr>
            <p:cNvCxnSpPr>
              <a:cxnSpLocks/>
            </p:cNvCxnSpPr>
            <p:nvPr/>
          </p:nvCxnSpPr>
          <p:spPr>
            <a:xfrm>
              <a:off x="637953" y="2275367"/>
              <a:ext cx="15948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1" name="群組 10">
            <a:extLst>
              <a:ext uri="{FF2B5EF4-FFF2-40B4-BE49-F238E27FC236}">
                <a16:creationId xmlns:a16="http://schemas.microsoft.com/office/drawing/2014/main" id="{C9F7CC6C-1A2B-9099-79A9-7127DFEDD59F}"/>
              </a:ext>
            </a:extLst>
          </p:cNvPr>
          <p:cNvGrpSpPr/>
          <p:nvPr/>
        </p:nvGrpSpPr>
        <p:grpSpPr>
          <a:xfrm>
            <a:off x="4457763" y="1545386"/>
            <a:ext cx="4422547" cy="982606"/>
            <a:chOff x="387900" y="1522945"/>
            <a:chExt cx="3650431" cy="807437"/>
          </a:xfrm>
        </p:grpSpPr>
        <p:pic>
          <p:nvPicPr>
            <p:cNvPr id="12" name="圖片 11">
              <a:extLst>
                <a:ext uri="{FF2B5EF4-FFF2-40B4-BE49-F238E27FC236}">
                  <a16:creationId xmlns:a16="http://schemas.microsoft.com/office/drawing/2014/main" id="{14294C8E-E0F0-291E-369D-872A8AC3D6E3}"/>
                </a:ext>
              </a:extLst>
            </p:cNvPr>
            <p:cNvPicPr>
              <a:picLocks noChangeAspect="1"/>
            </p:cNvPicPr>
            <p:nvPr/>
          </p:nvPicPr>
          <p:blipFill>
            <a:blip r:embed="rId6"/>
            <a:stretch>
              <a:fillRect/>
            </a:stretch>
          </p:blipFill>
          <p:spPr>
            <a:xfrm>
              <a:off x="387900" y="1522945"/>
              <a:ext cx="3650431" cy="807437"/>
            </a:xfrm>
            <a:prstGeom prst="rect">
              <a:avLst/>
            </a:prstGeom>
          </p:spPr>
        </p:pic>
        <p:grpSp>
          <p:nvGrpSpPr>
            <p:cNvPr id="13" name="群組 12">
              <a:extLst>
                <a:ext uri="{FF2B5EF4-FFF2-40B4-BE49-F238E27FC236}">
                  <a16:creationId xmlns:a16="http://schemas.microsoft.com/office/drawing/2014/main" id="{1C49A41C-B7DB-CAC7-1251-25D531215ACF}"/>
                </a:ext>
              </a:extLst>
            </p:cNvPr>
            <p:cNvGrpSpPr/>
            <p:nvPr/>
          </p:nvGrpSpPr>
          <p:grpSpPr>
            <a:xfrm>
              <a:off x="412435" y="1904388"/>
              <a:ext cx="3521612" cy="122218"/>
              <a:chOff x="412435" y="1904388"/>
              <a:chExt cx="3521612" cy="122218"/>
            </a:xfrm>
          </p:grpSpPr>
          <p:cxnSp>
            <p:nvCxnSpPr>
              <p:cNvPr id="14" name="直線接點 13">
                <a:extLst>
                  <a:ext uri="{FF2B5EF4-FFF2-40B4-BE49-F238E27FC236}">
                    <a16:creationId xmlns:a16="http://schemas.microsoft.com/office/drawing/2014/main" id="{DF09563C-CE8D-A7FF-6592-10B536212E7E}"/>
                  </a:ext>
                </a:extLst>
              </p:cNvPr>
              <p:cNvCxnSpPr>
                <a:cxnSpLocks/>
              </p:cNvCxnSpPr>
              <p:nvPr/>
            </p:nvCxnSpPr>
            <p:spPr>
              <a:xfrm>
                <a:off x="1898567" y="2026606"/>
                <a:ext cx="169523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直線接點 14">
                <a:extLst>
                  <a:ext uri="{FF2B5EF4-FFF2-40B4-BE49-F238E27FC236}">
                    <a16:creationId xmlns:a16="http://schemas.microsoft.com/office/drawing/2014/main" id="{3425C593-09DE-561A-1282-DD796902EE5B}"/>
                  </a:ext>
                </a:extLst>
              </p:cNvPr>
              <p:cNvCxnSpPr>
                <a:cxnSpLocks/>
              </p:cNvCxnSpPr>
              <p:nvPr/>
            </p:nvCxnSpPr>
            <p:spPr>
              <a:xfrm>
                <a:off x="3649394" y="1904388"/>
                <a:ext cx="28465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直線接點 15">
                <a:extLst>
                  <a:ext uri="{FF2B5EF4-FFF2-40B4-BE49-F238E27FC236}">
                    <a16:creationId xmlns:a16="http://schemas.microsoft.com/office/drawing/2014/main" id="{D6B78FFC-844D-894E-2A2E-C4A7AF09BE51}"/>
                  </a:ext>
                </a:extLst>
              </p:cNvPr>
              <p:cNvCxnSpPr>
                <a:cxnSpLocks/>
              </p:cNvCxnSpPr>
              <p:nvPr/>
            </p:nvCxnSpPr>
            <p:spPr>
              <a:xfrm>
                <a:off x="412435" y="2026606"/>
                <a:ext cx="77841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grpSp>
        <p:nvGrpSpPr>
          <p:cNvPr id="17" name="群組 16">
            <a:extLst>
              <a:ext uri="{FF2B5EF4-FFF2-40B4-BE49-F238E27FC236}">
                <a16:creationId xmlns:a16="http://schemas.microsoft.com/office/drawing/2014/main" id="{E49E08B1-CB20-8399-E14C-131191952F80}"/>
              </a:ext>
            </a:extLst>
          </p:cNvPr>
          <p:cNvGrpSpPr/>
          <p:nvPr/>
        </p:nvGrpSpPr>
        <p:grpSpPr>
          <a:xfrm>
            <a:off x="4457763" y="3844953"/>
            <a:ext cx="3856075" cy="2693959"/>
            <a:chOff x="3444949" y="1254359"/>
            <a:chExt cx="3374631" cy="2247656"/>
          </a:xfrm>
        </p:grpSpPr>
        <p:pic>
          <p:nvPicPr>
            <p:cNvPr id="18" name="圖片 17">
              <a:extLst>
                <a:ext uri="{FF2B5EF4-FFF2-40B4-BE49-F238E27FC236}">
                  <a16:creationId xmlns:a16="http://schemas.microsoft.com/office/drawing/2014/main" id="{3258C1A1-DC5F-AB4F-5D67-B2B0D1AE84DF}"/>
                </a:ext>
              </a:extLst>
            </p:cNvPr>
            <p:cNvPicPr>
              <a:picLocks noChangeAspect="1"/>
            </p:cNvPicPr>
            <p:nvPr/>
          </p:nvPicPr>
          <p:blipFill>
            <a:blip r:embed="rId7"/>
            <a:stretch>
              <a:fillRect/>
            </a:stretch>
          </p:blipFill>
          <p:spPr>
            <a:xfrm>
              <a:off x="3444949" y="1254359"/>
              <a:ext cx="3374631" cy="2247656"/>
            </a:xfrm>
            <a:prstGeom prst="rect">
              <a:avLst/>
            </a:prstGeom>
          </p:spPr>
        </p:pic>
        <p:cxnSp>
          <p:nvCxnSpPr>
            <p:cNvPr id="19" name="直線接點 18">
              <a:extLst>
                <a:ext uri="{FF2B5EF4-FFF2-40B4-BE49-F238E27FC236}">
                  <a16:creationId xmlns:a16="http://schemas.microsoft.com/office/drawing/2014/main" id="{2A3DDD16-1307-108F-8E15-14423B02D0F5}"/>
                </a:ext>
              </a:extLst>
            </p:cNvPr>
            <p:cNvCxnSpPr>
              <a:cxnSpLocks/>
            </p:cNvCxnSpPr>
            <p:nvPr/>
          </p:nvCxnSpPr>
          <p:spPr>
            <a:xfrm>
              <a:off x="3514713" y="1969184"/>
              <a:ext cx="153929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直線接點 19">
              <a:extLst>
                <a:ext uri="{FF2B5EF4-FFF2-40B4-BE49-F238E27FC236}">
                  <a16:creationId xmlns:a16="http://schemas.microsoft.com/office/drawing/2014/main" id="{22F4605C-3622-20A8-D5F8-E927389B87BC}"/>
                </a:ext>
              </a:extLst>
            </p:cNvPr>
            <p:cNvCxnSpPr>
              <a:cxnSpLocks/>
            </p:cNvCxnSpPr>
            <p:nvPr/>
          </p:nvCxnSpPr>
          <p:spPr>
            <a:xfrm>
              <a:off x="3528892" y="2968645"/>
              <a:ext cx="78083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直線接點 20">
              <a:extLst>
                <a:ext uri="{FF2B5EF4-FFF2-40B4-BE49-F238E27FC236}">
                  <a16:creationId xmlns:a16="http://schemas.microsoft.com/office/drawing/2014/main" id="{7D4E445F-F085-BF02-6258-3D1F39674237}"/>
                </a:ext>
              </a:extLst>
            </p:cNvPr>
            <p:cNvCxnSpPr>
              <a:cxnSpLocks/>
            </p:cNvCxnSpPr>
            <p:nvPr/>
          </p:nvCxnSpPr>
          <p:spPr>
            <a:xfrm>
              <a:off x="3528892" y="2219434"/>
              <a:ext cx="69577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3" name="群組 22">
            <a:extLst>
              <a:ext uri="{FF2B5EF4-FFF2-40B4-BE49-F238E27FC236}">
                <a16:creationId xmlns:a16="http://schemas.microsoft.com/office/drawing/2014/main" id="{7E3661F5-2D72-60EC-E22C-41512406EAE9}"/>
              </a:ext>
            </a:extLst>
          </p:cNvPr>
          <p:cNvGrpSpPr/>
          <p:nvPr/>
        </p:nvGrpSpPr>
        <p:grpSpPr>
          <a:xfrm>
            <a:off x="4457763" y="2541088"/>
            <a:ext cx="4671043" cy="1171724"/>
            <a:chOff x="517200" y="5216455"/>
            <a:chExt cx="5373363" cy="1386027"/>
          </a:xfrm>
        </p:grpSpPr>
        <p:pic>
          <p:nvPicPr>
            <p:cNvPr id="24" name="圖片 23">
              <a:extLst>
                <a:ext uri="{FF2B5EF4-FFF2-40B4-BE49-F238E27FC236}">
                  <a16:creationId xmlns:a16="http://schemas.microsoft.com/office/drawing/2014/main" id="{383260D1-7FEA-E5C5-E934-CBB76FDCA088}"/>
                </a:ext>
              </a:extLst>
            </p:cNvPr>
            <p:cNvPicPr>
              <a:picLocks noChangeAspect="1"/>
            </p:cNvPicPr>
            <p:nvPr/>
          </p:nvPicPr>
          <p:blipFill>
            <a:blip r:embed="rId8"/>
            <a:stretch>
              <a:fillRect/>
            </a:stretch>
          </p:blipFill>
          <p:spPr>
            <a:xfrm>
              <a:off x="517200" y="5216455"/>
              <a:ext cx="5373363" cy="1386027"/>
            </a:xfrm>
            <a:prstGeom prst="rect">
              <a:avLst/>
            </a:prstGeom>
          </p:spPr>
        </p:pic>
        <p:cxnSp>
          <p:nvCxnSpPr>
            <p:cNvPr id="25" name="直線接點 24">
              <a:extLst>
                <a:ext uri="{FF2B5EF4-FFF2-40B4-BE49-F238E27FC236}">
                  <a16:creationId xmlns:a16="http://schemas.microsoft.com/office/drawing/2014/main" id="{D5AE04BF-E76C-71CD-78C7-830277FA59AA}"/>
                </a:ext>
              </a:extLst>
            </p:cNvPr>
            <p:cNvCxnSpPr>
              <a:cxnSpLocks/>
            </p:cNvCxnSpPr>
            <p:nvPr/>
          </p:nvCxnSpPr>
          <p:spPr>
            <a:xfrm>
              <a:off x="517201" y="5762029"/>
              <a:ext cx="240208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6" name="群組 25">
            <a:extLst>
              <a:ext uri="{FF2B5EF4-FFF2-40B4-BE49-F238E27FC236}">
                <a16:creationId xmlns:a16="http://schemas.microsoft.com/office/drawing/2014/main" id="{ADA9F033-BF6E-CAAB-D5A9-EF1840E6768F}"/>
              </a:ext>
            </a:extLst>
          </p:cNvPr>
          <p:cNvGrpSpPr/>
          <p:nvPr/>
        </p:nvGrpSpPr>
        <p:grpSpPr>
          <a:xfrm>
            <a:off x="9275726" y="3189745"/>
            <a:ext cx="2856220" cy="1683499"/>
            <a:chOff x="925204" y="3177682"/>
            <a:chExt cx="2742857" cy="1580952"/>
          </a:xfrm>
        </p:grpSpPr>
        <p:pic>
          <p:nvPicPr>
            <p:cNvPr id="27" name="圖片 26">
              <a:extLst>
                <a:ext uri="{FF2B5EF4-FFF2-40B4-BE49-F238E27FC236}">
                  <a16:creationId xmlns:a16="http://schemas.microsoft.com/office/drawing/2014/main" id="{6BD8C3FC-3812-4CFD-8A71-CE9064CDAB28}"/>
                </a:ext>
              </a:extLst>
            </p:cNvPr>
            <p:cNvPicPr>
              <a:picLocks noChangeAspect="1"/>
            </p:cNvPicPr>
            <p:nvPr/>
          </p:nvPicPr>
          <p:blipFill>
            <a:blip r:embed="rId9"/>
            <a:stretch>
              <a:fillRect/>
            </a:stretch>
          </p:blipFill>
          <p:spPr>
            <a:xfrm>
              <a:off x="925204" y="3177682"/>
              <a:ext cx="2742857" cy="1580952"/>
            </a:xfrm>
            <a:prstGeom prst="rect">
              <a:avLst/>
            </a:prstGeom>
          </p:spPr>
        </p:pic>
        <p:cxnSp>
          <p:nvCxnSpPr>
            <p:cNvPr id="28" name="直線接點 27">
              <a:extLst>
                <a:ext uri="{FF2B5EF4-FFF2-40B4-BE49-F238E27FC236}">
                  <a16:creationId xmlns:a16="http://schemas.microsoft.com/office/drawing/2014/main" id="{2FE60A95-3921-9B12-5332-C0706ECEB54F}"/>
                </a:ext>
              </a:extLst>
            </p:cNvPr>
            <p:cNvCxnSpPr>
              <a:cxnSpLocks/>
            </p:cNvCxnSpPr>
            <p:nvPr/>
          </p:nvCxnSpPr>
          <p:spPr>
            <a:xfrm>
              <a:off x="1030810" y="3847601"/>
              <a:ext cx="135088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直線接點 28">
              <a:extLst>
                <a:ext uri="{FF2B5EF4-FFF2-40B4-BE49-F238E27FC236}">
                  <a16:creationId xmlns:a16="http://schemas.microsoft.com/office/drawing/2014/main" id="{9900F076-B1D0-3020-AB77-9F74FFFF832F}"/>
                </a:ext>
              </a:extLst>
            </p:cNvPr>
            <p:cNvCxnSpPr>
              <a:cxnSpLocks/>
            </p:cNvCxnSpPr>
            <p:nvPr/>
          </p:nvCxnSpPr>
          <p:spPr>
            <a:xfrm>
              <a:off x="1030810" y="4443025"/>
              <a:ext cx="148556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59570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18BBA-3354-83E3-407F-830261B551BC}"/>
            </a:ext>
          </a:extLst>
        </p:cNvPr>
        <p:cNvGrpSpPr/>
        <p:nvPr/>
      </p:nvGrpSpPr>
      <p:grpSpPr>
        <a:xfrm>
          <a:off x="0" y="0"/>
          <a:ext cx="0" cy="0"/>
          <a:chOff x="0" y="0"/>
          <a:chExt cx="0" cy="0"/>
        </a:xfrm>
      </p:grpSpPr>
      <p:pic>
        <p:nvPicPr>
          <p:cNvPr id="22" name="圖片 21" descr="一張含有 文字, 圖表, 方案, 字型 的圖片&#10;&#10;AI 產生的內容可能不正確。">
            <a:extLst>
              <a:ext uri="{FF2B5EF4-FFF2-40B4-BE49-F238E27FC236}">
                <a16:creationId xmlns:a16="http://schemas.microsoft.com/office/drawing/2014/main" id="{9AAC41F2-98C8-66A3-BAF0-31833703E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484" y="1317195"/>
            <a:ext cx="4163869" cy="5221717"/>
          </a:xfrm>
          <a:prstGeom prst="rect">
            <a:avLst/>
          </a:prstGeom>
        </p:spPr>
      </p:pic>
      <p:sp>
        <p:nvSpPr>
          <p:cNvPr id="2" name="投影片編號版面配置區 1">
            <a:extLst>
              <a:ext uri="{FF2B5EF4-FFF2-40B4-BE49-F238E27FC236}">
                <a16:creationId xmlns:a16="http://schemas.microsoft.com/office/drawing/2014/main" id="{94F9BEEA-0340-0DEB-3015-693747D8F71A}"/>
              </a:ext>
            </a:extLst>
          </p:cNvPr>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42</a:t>
            </a:fld>
            <a:endParaRPr lang="zh-TW" altLang="en-US">
              <a:ea typeface="Microsoft JhengHei Light" panose="020B0304030504040204" pitchFamily="34" charset="-120"/>
            </a:endParaRPr>
          </a:p>
        </p:txBody>
      </p:sp>
      <p:sp>
        <p:nvSpPr>
          <p:cNvPr id="3" name="標題 2">
            <a:extLst>
              <a:ext uri="{FF2B5EF4-FFF2-40B4-BE49-F238E27FC236}">
                <a16:creationId xmlns:a16="http://schemas.microsoft.com/office/drawing/2014/main" id="{4970CF72-0AE2-D3D1-980E-1F13EFF1BD4C}"/>
              </a:ext>
            </a:extLst>
          </p:cNvPr>
          <p:cNvSpPr>
            <a:spLocks noGrp="1"/>
          </p:cNvSpPr>
          <p:nvPr>
            <p:ph type="title"/>
          </p:nvPr>
        </p:nvSpPr>
        <p:spPr/>
        <p:txBody>
          <a:bodyPr/>
          <a:lstStyle/>
          <a:p>
            <a:r>
              <a:rPr lang="zh-TW" altLang="en-US" dirty="0">
                <a:ea typeface="Microsoft JhengHei Light" panose="020B0304030504040204" pitchFamily="34" charset="-120"/>
              </a:rPr>
              <a:t>研究架構圖美化</a:t>
            </a:r>
          </a:p>
        </p:txBody>
      </p:sp>
      <p:sp>
        <p:nvSpPr>
          <p:cNvPr id="9" name="矩形 8">
            <a:extLst>
              <a:ext uri="{FF2B5EF4-FFF2-40B4-BE49-F238E27FC236}">
                <a16:creationId xmlns:a16="http://schemas.microsoft.com/office/drawing/2014/main" id="{14E4BBDA-96E7-4CB2-7D34-829D7FDB5395}"/>
              </a:ext>
            </a:extLst>
          </p:cNvPr>
          <p:cNvSpPr/>
          <p:nvPr/>
        </p:nvSpPr>
        <p:spPr>
          <a:xfrm>
            <a:off x="635000" y="1152236"/>
            <a:ext cx="10718800" cy="369332"/>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圖</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4</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研究架構圖</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(P.20)</a:t>
            </a:r>
            <a:endPar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pic>
        <p:nvPicPr>
          <p:cNvPr id="33" name="圖片 32">
            <a:extLst>
              <a:ext uri="{FF2B5EF4-FFF2-40B4-BE49-F238E27FC236}">
                <a16:creationId xmlns:a16="http://schemas.microsoft.com/office/drawing/2014/main" id="{8F60ED8C-F530-A402-1B09-B53FF871D3C8}"/>
              </a:ext>
            </a:extLst>
          </p:cNvPr>
          <p:cNvPicPr>
            <a:picLocks noChangeAspect="1"/>
          </p:cNvPicPr>
          <p:nvPr/>
        </p:nvPicPr>
        <p:blipFill>
          <a:blip r:embed="rId4"/>
          <a:stretch>
            <a:fillRect/>
          </a:stretch>
        </p:blipFill>
        <p:spPr>
          <a:xfrm>
            <a:off x="7239837" y="188309"/>
            <a:ext cx="3658345" cy="6350603"/>
          </a:xfrm>
          <a:prstGeom prst="rect">
            <a:avLst/>
          </a:prstGeom>
        </p:spPr>
      </p:pic>
      <p:sp>
        <p:nvSpPr>
          <p:cNvPr id="34" name="箭號: 向右 33">
            <a:extLst>
              <a:ext uri="{FF2B5EF4-FFF2-40B4-BE49-F238E27FC236}">
                <a16:creationId xmlns:a16="http://schemas.microsoft.com/office/drawing/2014/main" id="{DF886638-053B-E1FC-6AE2-A24671F656CD}"/>
              </a:ext>
            </a:extLst>
          </p:cNvPr>
          <p:cNvSpPr/>
          <p:nvPr/>
        </p:nvSpPr>
        <p:spPr>
          <a:xfrm>
            <a:off x="5585791" y="3518452"/>
            <a:ext cx="1381539"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72334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A85C5-E413-CA34-2B0F-7FCD2A42FE96}"/>
            </a:ext>
          </a:extLst>
        </p:cNvPr>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5F67614C-C7F4-0F96-13D6-C74E3909B7CE}"/>
              </a:ext>
            </a:extLst>
          </p:cNvPr>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43</a:t>
            </a:fld>
            <a:endParaRPr lang="zh-TW" altLang="en-US">
              <a:ea typeface="Microsoft JhengHei Light" panose="020B0304030504040204" pitchFamily="34" charset="-120"/>
            </a:endParaRPr>
          </a:p>
        </p:txBody>
      </p:sp>
      <p:sp>
        <p:nvSpPr>
          <p:cNvPr id="3" name="標題 2">
            <a:extLst>
              <a:ext uri="{FF2B5EF4-FFF2-40B4-BE49-F238E27FC236}">
                <a16:creationId xmlns:a16="http://schemas.microsoft.com/office/drawing/2014/main" id="{9210885F-750D-7B80-EA0D-BDFD07D3DF45}"/>
              </a:ext>
            </a:extLst>
          </p:cNvPr>
          <p:cNvSpPr>
            <a:spLocks noGrp="1"/>
          </p:cNvSpPr>
          <p:nvPr>
            <p:ph type="title"/>
          </p:nvPr>
        </p:nvSpPr>
        <p:spPr/>
        <p:txBody>
          <a:bodyPr/>
          <a:lstStyle/>
          <a:p>
            <a:r>
              <a:rPr lang="zh-TW" altLang="en-US" dirty="0">
                <a:ea typeface="Microsoft JhengHei Light" panose="020B0304030504040204" pitchFamily="34" charset="-120"/>
              </a:rPr>
              <a:t>研究架構圖美化</a:t>
            </a:r>
          </a:p>
        </p:txBody>
      </p:sp>
      <p:sp>
        <p:nvSpPr>
          <p:cNvPr id="9" name="矩形 8">
            <a:extLst>
              <a:ext uri="{FF2B5EF4-FFF2-40B4-BE49-F238E27FC236}">
                <a16:creationId xmlns:a16="http://schemas.microsoft.com/office/drawing/2014/main" id="{01719657-EF0E-5126-F455-2FEBA14D439F}"/>
              </a:ext>
            </a:extLst>
          </p:cNvPr>
          <p:cNvSpPr/>
          <p:nvPr/>
        </p:nvSpPr>
        <p:spPr>
          <a:xfrm>
            <a:off x="635000" y="1152236"/>
            <a:ext cx="10718800" cy="369332"/>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圖</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6</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資料前處理步驟 </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(P.21)</a:t>
            </a:r>
            <a:endPar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grpSp>
        <p:nvGrpSpPr>
          <p:cNvPr id="11" name="群組 10">
            <a:extLst>
              <a:ext uri="{FF2B5EF4-FFF2-40B4-BE49-F238E27FC236}">
                <a16:creationId xmlns:a16="http://schemas.microsoft.com/office/drawing/2014/main" id="{23385D35-9F46-66E9-80FD-BFBB5F723214}"/>
              </a:ext>
            </a:extLst>
          </p:cNvPr>
          <p:cNvGrpSpPr/>
          <p:nvPr/>
        </p:nvGrpSpPr>
        <p:grpSpPr>
          <a:xfrm>
            <a:off x="739435" y="2644332"/>
            <a:ext cx="10713130" cy="2023863"/>
            <a:chOff x="1421922" y="2644332"/>
            <a:chExt cx="10713130" cy="2023863"/>
          </a:xfrm>
        </p:grpSpPr>
        <p:pic>
          <p:nvPicPr>
            <p:cNvPr id="22" name="圖片 21">
              <a:extLst>
                <a:ext uri="{FF2B5EF4-FFF2-40B4-BE49-F238E27FC236}">
                  <a16:creationId xmlns:a16="http://schemas.microsoft.com/office/drawing/2014/main" id="{1D83C945-4E2F-2D57-E67A-BAE741FAF2A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21922" y="2737763"/>
              <a:ext cx="4163869" cy="1837001"/>
            </a:xfrm>
            <a:prstGeom prst="rect">
              <a:avLst/>
            </a:prstGeom>
          </p:spPr>
        </p:pic>
        <p:sp>
          <p:nvSpPr>
            <p:cNvPr id="34" name="箭號: 向右 33">
              <a:extLst>
                <a:ext uri="{FF2B5EF4-FFF2-40B4-BE49-F238E27FC236}">
                  <a16:creationId xmlns:a16="http://schemas.microsoft.com/office/drawing/2014/main" id="{C7950FA1-B7A8-6433-B876-09255ED63725}"/>
                </a:ext>
              </a:extLst>
            </p:cNvPr>
            <p:cNvSpPr/>
            <p:nvPr/>
          </p:nvSpPr>
          <p:spPr>
            <a:xfrm>
              <a:off x="5690234" y="3427663"/>
              <a:ext cx="1381539"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C797054F-BF97-E009-93AF-7D090336A4DE}"/>
                </a:ext>
              </a:extLst>
            </p:cNvPr>
            <p:cNvPicPr>
              <a:picLocks noChangeAspect="1"/>
            </p:cNvPicPr>
            <p:nvPr/>
          </p:nvPicPr>
          <p:blipFill>
            <a:blip r:embed="rId4"/>
            <a:stretch>
              <a:fillRect/>
            </a:stretch>
          </p:blipFill>
          <p:spPr>
            <a:xfrm>
              <a:off x="7176215" y="2644332"/>
              <a:ext cx="4958837" cy="2023863"/>
            </a:xfrm>
            <a:prstGeom prst="rect">
              <a:avLst/>
            </a:prstGeom>
          </p:spPr>
        </p:pic>
      </p:grpSp>
    </p:spTree>
    <p:extLst>
      <p:ext uri="{BB962C8B-B14F-4D97-AF65-F5344CB8AC3E}">
        <p14:creationId xmlns:p14="http://schemas.microsoft.com/office/powerpoint/2010/main" val="292104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E6EF5-68D2-8E33-0A41-2A9334EEAFD0}"/>
            </a:ext>
          </a:extLst>
        </p:cNvPr>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156E98A-143B-C17E-7BAA-40890E22F0D3}"/>
              </a:ext>
            </a:extLst>
          </p:cNvPr>
          <p:cNvSpPr>
            <a:spLocks noGrp="1"/>
          </p:cNvSpPr>
          <p:nvPr>
            <p:ph type="sldNum" sz="quarter" idx="12"/>
          </p:nvPr>
        </p:nvSpPr>
        <p:spPr/>
        <p:txBody>
          <a:bodyPr/>
          <a:lstStyle/>
          <a:p>
            <a:fld id="{96869A61-5376-46CE-9DEB-A3621B7A38BD}" type="slidenum">
              <a:rPr lang="zh-TW" altLang="en-US" smtClean="0">
                <a:ea typeface="Microsoft JhengHei Light" panose="020B0304030504040204" pitchFamily="34" charset="-120"/>
              </a:rPr>
              <a:pPr/>
              <a:t>44</a:t>
            </a:fld>
            <a:endParaRPr lang="zh-TW" altLang="en-US">
              <a:ea typeface="Microsoft JhengHei Light" panose="020B0304030504040204" pitchFamily="34" charset="-120"/>
            </a:endParaRPr>
          </a:p>
        </p:txBody>
      </p:sp>
      <p:sp>
        <p:nvSpPr>
          <p:cNvPr id="3" name="標題 2">
            <a:extLst>
              <a:ext uri="{FF2B5EF4-FFF2-40B4-BE49-F238E27FC236}">
                <a16:creationId xmlns:a16="http://schemas.microsoft.com/office/drawing/2014/main" id="{92421B56-30EF-EE8C-CF0E-4EF42DAA2619}"/>
              </a:ext>
            </a:extLst>
          </p:cNvPr>
          <p:cNvSpPr>
            <a:spLocks noGrp="1"/>
          </p:cNvSpPr>
          <p:nvPr>
            <p:ph type="title"/>
          </p:nvPr>
        </p:nvSpPr>
        <p:spPr/>
        <p:txBody>
          <a:bodyPr/>
          <a:lstStyle/>
          <a:p>
            <a:r>
              <a:rPr lang="zh-TW" altLang="en-US" dirty="0">
                <a:ea typeface="Microsoft JhengHei Light" panose="020B0304030504040204" pitchFamily="34" charset="-120"/>
              </a:rPr>
              <a:t>研究架構圖美化</a:t>
            </a:r>
          </a:p>
        </p:txBody>
      </p:sp>
      <p:sp>
        <p:nvSpPr>
          <p:cNvPr id="9" name="矩形 8">
            <a:extLst>
              <a:ext uri="{FF2B5EF4-FFF2-40B4-BE49-F238E27FC236}">
                <a16:creationId xmlns:a16="http://schemas.microsoft.com/office/drawing/2014/main" id="{0A91856A-DDBA-06D7-C80D-0641219EDEEA}"/>
              </a:ext>
            </a:extLst>
          </p:cNvPr>
          <p:cNvSpPr/>
          <p:nvPr/>
        </p:nvSpPr>
        <p:spPr>
          <a:xfrm>
            <a:off x="635000" y="1152236"/>
            <a:ext cx="10718800" cy="369332"/>
          </a:xfrm>
          <a:prstGeom prst="rect">
            <a:avLst/>
          </a:prstGeom>
        </p:spPr>
        <p:txBody>
          <a:bodyPr wrap="square">
            <a:spAutoFit/>
          </a:bodyPr>
          <a:lstStyle/>
          <a:p>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圖</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12</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 透過</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LLM</a:t>
            </a:r>
            <a:r>
              <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rPr>
              <a:t>生成評論流程圖</a:t>
            </a:r>
            <a:r>
              <a:rPr lang="en-US" altLang="zh-TW" dirty="0">
                <a:latin typeface="Times New Roman" panose="02020603050405020304" pitchFamily="18" charset="0"/>
                <a:ea typeface="Microsoft JhengHei Light" panose="020B0304030504040204" pitchFamily="34" charset="-120"/>
                <a:cs typeface="Times New Roman" panose="02020603050405020304" pitchFamily="18" charset="0"/>
              </a:rPr>
              <a:t>(P.27)</a:t>
            </a:r>
            <a:endParaRPr lang="zh-TW" altLang="en-US" dirty="0">
              <a:latin typeface="Times New Roman" panose="02020603050405020304" pitchFamily="18" charset="0"/>
              <a:ea typeface="Microsoft JhengHei Light" panose="020B0304030504040204" pitchFamily="34" charset="-120"/>
              <a:cs typeface="Times New Roman" panose="02020603050405020304" pitchFamily="18" charset="0"/>
            </a:endParaRPr>
          </a:p>
        </p:txBody>
      </p:sp>
      <p:grpSp>
        <p:nvGrpSpPr>
          <p:cNvPr id="8" name="群組 7">
            <a:extLst>
              <a:ext uri="{FF2B5EF4-FFF2-40B4-BE49-F238E27FC236}">
                <a16:creationId xmlns:a16="http://schemas.microsoft.com/office/drawing/2014/main" id="{2BBCCF7B-B734-9FC0-7A2F-E28ABDE24CC4}"/>
              </a:ext>
            </a:extLst>
          </p:cNvPr>
          <p:cNvGrpSpPr/>
          <p:nvPr/>
        </p:nvGrpSpPr>
        <p:grpSpPr>
          <a:xfrm>
            <a:off x="635000" y="1565055"/>
            <a:ext cx="10922000" cy="4207719"/>
            <a:chOff x="635000" y="1565055"/>
            <a:chExt cx="10922000" cy="4207719"/>
          </a:xfrm>
        </p:grpSpPr>
        <p:sp>
          <p:nvSpPr>
            <p:cNvPr id="34" name="箭號: 向右 33">
              <a:extLst>
                <a:ext uri="{FF2B5EF4-FFF2-40B4-BE49-F238E27FC236}">
                  <a16:creationId xmlns:a16="http://schemas.microsoft.com/office/drawing/2014/main" id="{E507C860-4AEB-C34D-DA2D-EF04E6F94C92}"/>
                </a:ext>
              </a:extLst>
            </p:cNvPr>
            <p:cNvSpPr/>
            <p:nvPr/>
          </p:nvSpPr>
          <p:spPr>
            <a:xfrm>
              <a:off x="5037045" y="3440314"/>
              <a:ext cx="1381539"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2501804C-503B-7092-8958-CC4DF0460052}"/>
                </a:ext>
              </a:extLst>
            </p:cNvPr>
            <p:cNvPicPr>
              <a:picLocks noChangeAspect="1"/>
            </p:cNvPicPr>
            <p:nvPr/>
          </p:nvPicPr>
          <p:blipFill>
            <a:blip r:embed="rId3"/>
            <a:srcRect r="6758"/>
            <a:stretch>
              <a:fillRect/>
            </a:stretch>
          </p:blipFill>
          <p:spPr>
            <a:xfrm>
              <a:off x="635000" y="2206292"/>
              <a:ext cx="4011469" cy="2925245"/>
            </a:xfrm>
            <a:prstGeom prst="rect">
              <a:avLst/>
            </a:prstGeom>
          </p:spPr>
        </p:pic>
        <p:pic>
          <p:nvPicPr>
            <p:cNvPr id="7" name="圖片 6" descr="一張含有 文字, 螢幕擷取畫面, 圖表, 字型 的圖片&#10;&#10;AI 產生的內容可能不正確。">
              <a:extLst>
                <a:ext uri="{FF2B5EF4-FFF2-40B4-BE49-F238E27FC236}">
                  <a16:creationId xmlns:a16="http://schemas.microsoft.com/office/drawing/2014/main" id="{297CF4EA-C151-9501-57EB-7F17ED232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160" y="1565055"/>
              <a:ext cx="4747840" cy="4207719"/>
            </a:xfrm>
            <a:prstGeom prst="rect">
              <a:avLst/>
            </a:prstGeom>
          </p:spPr>
        </p:pic>
      </p:grpSp>
    </p:spTree>
    <p:extLst>
      <p:ext uri="{BB962C8B-B14F-4D97-AF65-F5344CB8AC3E}">
        <p14:creationId xmlns:p14="http://schemas.microsoft.com/office/powerpoint/2010/main" val="294977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latin typeface="Arial" panose="020B0604020202020204" pitchFamily="34" charset="0"/>
                <a:cs typeface="Arial" panose="020B0604020202020204" pitchFamily="34" charset="0"/>
              </a:rPr>
              <a:pPr/>
              <a:t>5</a:t>
            </a:fld>
            <a:endParaRPr lang="zh-TW" altLang="en-US">
              <a:latin typeface="Arial" panose="020B0604020202020204" pitchFamily="34" charset="0"/>
              <a:cs typeface="Arial" panose="020B0604020202020204" pitchFamily="34" charset="0"/>
            </a:endParaRPr>
          </a:p>
        </p:txBody>
      </p:sp>
      <p:sp>
        <p:nvSpPr>
          <p:cNvPr id="3" name="標題 2"/>
          <p:cNvSpPr>
            <a:spLocks noGrp="1"/>
          </p:cNvSpPr>
          <p:nvPr>
            <p:ph type="title"/>
          </p:nvPr>
        </p:nvSpPr>
        <p:spPr/>
        <p:txBody>
          <a:bodyPr/>
          <a:lstStyle/>
          <a:p>
            <a:r>
              <a:rPr lang="zh-TW" altLang="en-US" dirty="0">
                <a:latin typeface="Arial" panose="020B0604020202020204" pitchFamily="34" charset="0"/>
                <a:cs typeface="Arial" panose="020B0604020202020204" pitchFamily="34" charset="0"/>
              </a:rPr>
              <a:t>研究背景與動機</a:t>
            </a:r>
            <a:endParaRPr lang="en-US" dirty="0">
              <a:latin typeface="Arial" panose="020B0604020202020204" pitchFamily="34" charset="0"/>
              <a:cs typeface="Arial" panose="020B0604020202020204" pitchFamily="34" charset="0"/>
            </a:endParaRPr>
          </a:p>
        </p:txBody>
      </p:sp>
      <p:pic>
        <p:nvPicPr>
          <p:cNvPr id="6" name="圖片 5"/>
          <p:cNvPicPr>
            <a:picLocks noChangeAspect="1"/>
          </p:cNvPicPr>
          <p:nvPr/>
        </p:nvPicPr>
        <p:blipFill>
          <a:blip r:embed="rId3"/>
          <a:stretch>
            <a:fillRect/>
          </a:stretch>
        </p:blipFill>
        <p:spPr>
          <a:xfrm>
            <a:off x="7924800" y="1279131"/>
            <a:ext cx="1371600" cy="1371600"/>
          </a:xfrm>
          <a:prstGeom prst="rect">
            <a:avLst/>
          </a:prstGeom>
        </p:spPr>
      </p:pic>
      <p:pic>
        <p:nvPicPr>
          <p:cNvPr id="7" name="圖片 6"/>
          <p:cNvPicPr>
            <a:picLocks noChangeAspect="1"/>
          </p:cNvPicPr>
          <p:nvPr/>
        </p:nvPicPr>
        <p:blipFill>
          <a:blip r:embed="rId4"/>
          <a:stretch>
            <a:fillRect/>
          </a:stretch>
        </p:blipFill>
        <p:spPr>
          <a:xfrm>
            <a:off x="2329433" y="1216234"/>
            <a:ext cx="1371600" cy="1371600"/>
          </a:xfrm>
          <a:prstGeom prst="rect">
            <a:avLst/>
          </a:prstGeom>
        </p:spPr>
      </p:pic>
      <p:sp>
        <p:nvSpPr>
          <p:cNvPr id="8" name="矩形 7"/>
          <p:cNvSpPr/>
          <p:nvPr/>
        </p:nvSpPr>
        <p:spPr>
          <a:xfrm>
            <a:off x="586596" y="2919306"/>
            <a:ext cx="4857274" cy="2246263"/>
          </a:xfrm>
          <a:prstGeom prst="rect">
            <a:avLst/>
          </a:prstGeom>
          <a:noFill/>
          <a:ln w="57150">
            <a:solidFill>
              <a:srgbClr val="B81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buFont typeface="Arial" panose="020B0604020202020204" pitchFamily="34" charset="0"/>
              <a:buChar char="•"/>
            </a:pP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近年來，大型語言模型（</a:t>
            </a:r>
            <a:r>
              <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rPr>
              <a:t>Large Language Model, LLM</a:t>
            </a: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）在自然語言處理領域的突破，為解決資料不平衡問題提供了新的契機。</a:t>
            </a:r>
          </a:p>
          <a:p>
            <a:pPr marL="285750" indent="-285750">
              <a:spcBef>
                <a:spcPts val="600"/>
              </a:spcBef>
              <a:buFont typeface="Arial" panose="020B0604020202020204" pitchFamily="34" charset="0"/>
              <a:buChar char="•"/>
            </a:pPr>
            <a:r>
              <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rPr>
              <a:t>LLM </a:t>
            </a: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具備優異的文本生成能力，可生成多樣化且真實性高的語言內容，特別適用於為稀少類別數據進行文本增生。</a:t>
            </a:r>
            <a:endPar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0" name="矩形 9"/>
          <p:cNvSpPr/>
          <p:nvPr/>
        </p:nvSpPr>
        <p:spPr>
          <a:xfrm>
            <a:off x="6182868" y="2919306"/>
            <a:ext cx="4855464" cy="2246263"/>
          </a:xfrm>
          <a:prstGeom prst="rect">
            <a:avLst/>
          </a:prstGeom>
          <a:noFill/>
          <a:ln w="57150">
            <a:solidFill>
              <a:srgbClr val="A77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buFont typeface="Arial" panose="020B0604020202020204" pitchFamily="34" charset="0"/>
              <a:buChar char="•"/>
            </a:pPr>
            <a:r>
              <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rPr>
              <a:t>Bidirectional Encoder Representations from Transformers</a:t>
            </a: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a:t>
            </a:r>
            <a:r>
              <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rPr>
              <a:t>BERT</a:t>
            </a: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a:t>
            </a:r>
            <a:r>
              <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rPr>
              <a:t>A Lite BERT</a:t>
            </a: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a:t>
            </a:r>
            <a:r>
              <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rPr>
              <a:t>ALBERT</a:t>
            </a:r>
            <a:r>
              <a:rPr lang="zh-TW" altLang="en-US" dirty="0">
                <a:solidFill>
                  <a:schemeClr val="tx1"/>
                </a:solidFill>
                <a:latin typeface="Arial" panose="020B0604020202020204" pitchFamily="34" charset="0"/>
                <a:ea typeface="微軟正黑體" panose="020B0604030504040204" pitchFamily="34" charset="-120"/>
                <a:cs typeface="Arial" panose="020B0604020202020204" pitchFamily="34" charset="0"/>
              </a:rPr>
              <a:t>）在文本分類與情緒分析方面的出色表現，為訓練評論情緒分類模型提供了可行性。</a:t>
            </a:r>
            <a:endParaRPr lang="en-US" altLang="zh-TW" dirty="0">
              <a:solidFill>
                <a:schemeClr val="tx1"/>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3" name="矩形 12"/>
          <p:cNvSpPr/>
          <p:nvPr/>
        </p:nvSpPr>
        <p:spPr>
          <a:xfrm>
            <a:off x="1676285" y="5894169"/>
            <a:ext cx="9013166" cy="369332"/>
          </a:xfrm>
          <a:prstGeom prst="rect">
            <a:avLst/>
          </a:prstGeom>
        </p:spPr>
        <p:txBody>
          <a:bodyPr wrap="square">
            <a:spAutoFit/>
          </a:bodyPr>
          <a:lstStyle/>
          <a:p>
            <a:pPr>
              <a:defRPr/>
            </a:pPr>
            <a:r>
              <a:rPr lang="zh-TW" altLang="en-US" dirty="0">
                <a:latin typeface="Arial" panose="020B0604020202020204" pitchFamily="34" charset="0"/>
                <a:ea typeface="微軟正黑體" panose="020B0604030504040204" pitchFamily="34" charset="-120"/>
                <a:cs typeface="Arial" panose="020B0604020202020204" pitchFamily="34" charset="0"/>
              </a:rPr>
              <a:t>有效解決露營評論分析中的資料不平衡問題，並提升分類模型的準確性與應用價值。</a:t>
            </a:r>
            <a:endParaRPr lang="en-US" dirty="0">
              <a:latin typeface="Arial" panose="020B0604020202020204" pitchFamily="34" charset="0"/>
              <a:ea typeface="微軟正黑體" panose="020B0604030504040204" pitchFamily="34" charset="-120"/>
              <a:cs typeface="Arial" panose="020B0604020202020204" pitchFamily="34" charset="0"/>
            </a:endParaRPr>
          </a:p>
        </p:txBody>
      </p:sp>
      <p:sp>
        <p:nvSpPr>
          <p:cNvPr id="9" name="右大括弧 8"/>
          <p:cNvSpPr/>
          <p:nvPr/>
        </p:nvSpPr>
        <p:spPr>
          <a:xfrm rot="5400000">
            <a:off x="5582006" y="3644681"/>
            <a:ext cx="265988" cy="3770376"/>
          </a:xfrm>
          <a:prstGeom prst="rightBrace">
            <a:avLst/>
          </a:prstGeom>
          <a:ln>
            <a:solidFill>
              <a:srgbClr val="7E4A3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6211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6</a:t>
            </a:fld>
            <a:endParaRPr lang="zh-TW" altLang="en-US"/>
          </a:p>
        </p:txBody>
      </p:sp>
      <p:sp>
        <p:nvSpPr>
          <p:cNvPr id="3" name="標題 2"/>
          <p:cNvSpPr>
            <a:spLocks noGrp="1"/>
          </p:cNvSpPr>
          <p:nvPr>
            <p:ph type="title"/>
          </p:nvPr>
        </p:nvSpPr>
        <p:spPr/>
        <p:txBody>
          <a:bodyPr/>
          <a:lstStyle/>
          <a:p>
            <a:r>
              <a:rPr lang="zh-TW" altLang="en-US" dirty="0"/>
              <a:t>研究背景與動機</a:t>
            </a:r>
            <a:endParaRPr lang="en-US" dirty="0"/>
          </a:p>
        </p:txBody>
      </p:sp>
      <p:graphicFrame>
        <p:nvGraphicFramePr>
          <p:cNvPr id="6" name="表格 5"/>
          <p:cNvGraphicFramePr>
            <a:graphicFrameLocks noGrp="1"/>
          </p:cNvGraphicFramePr>
          <p:nvPr>
            <p:extLst>
              <p:ext uri="{D42A27DB-BD31-4B8C-83A1-F6EECF244321}">
                <p14:modId xmlns:p14="http://schemas.microsoft.com/office/powerpoint/2010/main" val="2391922365"/>
              </p:ext>
            </p:extLst>
          </p:nvPr>
        </p:nvGraphicFramePr>
        <p:xfrm>
          <a:off x="2554904" y="2081314"/>
          <a:ext cx="7082192" cy="4250675"/>
        </p:xfrm>
        <a:graphic>
          <a:graphicData uri="http://schemas.openxmlformats.org/drawingml/2006/table">
            <a:tbl>
              <a:tblPr>
                <a:tableStyleId>{F2DE63D5-997A-4646-A377-4702673A728D}</a:tableStyleId>
              </a:tblPr>
              <a:tblGrid>
                <a:gridCol w="1731179">
                  <a:extLst>
                    <a:ext uri="{9D8B030D-6E8A-4147-A177-3AD203B41FA5}">
                      <a16:colId xmlns:a16="http://schemas.microsoft.com/office/drawing/2014/main" val="2252007403"/>
                    </a:ext>
                  </a:extLst>
                </a:gridCol>
                <a:gridCol w="5351013">
                  <a:extLst>
                    <a:ext uri="{9D8B030D-6E8A-4147-A177-3AD203B41FA5}">
                      <a16:colId xmlns:a16="http://schemas.microsoft.com/office/drawing/2014/main" val="3181750753"/>
                    </a:ext>
                  </a:extLst>
                </a:gridCol>
              </a:tblGrid>
              <a:tr h="274962">
                <a:tc>
                  <a:txBody>
                    <a:bodyPr/>
                    <a:lstStyle/>
                    <a:p>
                      <a:pPr algn="ctr"/>
                      <a:r>
                        <a:rPr lang="zh-TW" altLang="en-US" sz="1400" dirty="0">
                          <a:latin typeface="Arial" panose="020B0604020202020204" pitchFamily="34" charset="0"/>
                          <a:ea typeface="微軟正黑體" panose="020B0604030504040204" pitchFamily="34" charset="-120"/>
                          <a:cs typeface="Arial" panose="020B0604020202020204" pitchFamily="34" charset="0"/>
                        </a:rPr>
                        <a:t>主題</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400" dirty="0">
                          <a:latin typeface="Arial" panose="020B0604020202020204" pitchFamily="34" charset="0"/>
                          <a:ea typeface="微軟正黑體" panose="020B0604030504040204" pitchFamily="34" charset="-120"/>
                          <a:cs typeface="Arial" panose="020B0604020202020204" pitchFamily="34" charset="0"/>
                        </a:rPr>
                        <a:t>說明</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109824"/>
                  </a:ext>
                </a:extLst>
              </a:tr>
              <a:tr h="1093803">
                <a:tc>
                  <a:txBody>
                    <a:bodyPr/>
                    <a:lstStyle/>
                    <a:p>
                      <a:pPr algn="l"/>
                      <a:r>
                        <a:rPr lang="zh-TW" altLang="en-US" sz="1400" dirty="0">
                          <a:latin typeface="Arial" panose="020B0604020202020204" pitchFamily="34" charset="0"/>
                          <a:ea typeface="微軟正黑體" panose="020B0604030504040204" pitchFamily="34" charset="-120"/>
                          <a:cs typeface="Arial" panose="020B0604020202020204" pitchFamily="34" charset="0"/>
                        </a:rPr>
                        <a:t>露營與 </a:t>
                      </a:r>
                      <a:r>
                        <a:rPr lang="en-US" altLang="zh-TW" sz="1400" dirty="0">
                          <a:latin typeface="Arial" panose="020B0604020202020204" pitchFamily="34" charset="0"/>
                          <a:ea typeface="微軟正黑體" panose="020B0604030504040204" pitchFamily="34" charset="-120"/>
                          <a:cs typeface="Arial" panose="020B0604020202020204" pitchFamily="34" charset="0"/>
                        </a:rPr>
                        <a:t>ESG </a:t>
                      </a:r>
                      <a:r>
                        <a:rPr lang="zh-TW" altLang="en-US" sz="1400" dirty="0">
                          <a:latin typeface="Arial" panose="020B0604020202020204" pitchFamily="34" charset="0"/>
                          <a:ea typeface="微軟正黑體" panose="020B0604030504040204" pitchFamily="34" charset="-120"/>
                          <a:cs typeface="Arial" panose="020B0604020202020204" pitchFamily="34" charset="0"/>
                        </a:rPr>
                        <a:t>的關聯</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dirty="0">
                          <a:latin typeface="Arial" panose="020B0604020202020204" pitchFamily="34" charset="0"/>
                          <a:ea typeface="微軟正黑體" panose="020B0604030504040204" pitchFamily="34" charset="-120"/>
                          <a:cs typeface="Arial" panose="020B0604020202020204" pitchFamily="34" charset="0"/>
                        </a:rPr>
                        <a:t>露營活動高度依賴自然環境，</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r>
                        <a:rPr lang="zh-TW" altLang="en-US" sz="1400" dirty="0">
                          <a:latin typeface="Arial" panose="020B0604020202020204" pitchFamily="34" charset="0"/>
                          <a:ea typeface="微軟正黑體" panose="020B0604030504040204" pitchFamily="34" charset="-120"/>
                          <a:cs typeface="Arial" panose="020B0604020202020204" pitchFamily="34" charset="0"/>
                        </a:rPr>
                        <a:t>需關注：</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lvl="1"/>
                      <a:r>
                        <a:rPr lang="en-US" altLang="zh-TW" sz="1400" dirty="0">
                          <a:latin typeface="Arial" panose="020B0604020202020204" pitchFamily="34" charset="0"/>
                          <a:ea typeface="微軟正黑體" panose="020B0604030504040204" pitchFamily="34" charset="-120"/>
                          <a:cs typeface="Arial" panose="020B0604020202020204" pitchFamily="34" charset="0"/>
                        </a:rPr>
                        <a:t>• </a:t>
                      </a:r>
                      <a:r>
                        <a:rPr lang="zh-TW" altLang="en-US" sz="1400" dirty="0">
                          <a:latin typeface="Arial" panose="020B0604020202020204" pitchFamily="34" charset="0"/>
                          <a:ea typeface="微軟正黑體" panose="020B0604030504040204" pitchFamily="34" charset="-120"/>
                          <a:cs typeface="Arial" panose="020B0604020202020204" pitchFamily="34" charset="0"/>
                        </a:rPr>
                        <a:t>環境面：減少生態破壞</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lvl="1"/>
                      <a:r>
                        <a:rPr lang="en-US" altLang="zh-TW" sz="1400" dirty="0">
                          <a:latin typeface="Arial" panose="020B0604020202020204" pitchFamily="34" charset="0"/>
                          <a:ea typeface="微軟正黑體" panose="020B0604030504040204" pitchFamily="34" charset="-120"/>
                          <a:cs typeface="Arial" panose="020B0604020202020204" pitchFamily="34" charset="0"/>
                        </a:rPr>
                        <a:t>• </a:t>
                      </a:r>
                      <a:r>
                        <a:rPr lang="zh-TW" altLang="en-US" sz="1400" dirty="0">
                          <a:latin typeface="Arial" panose="020B0604020202020204" pitchFamily="34" charset="0"/>
                          <a:ea typeface="微軟正黑體" panose="020B0604030504040204" pitchFamily="34" charset="-120"/>
                          <a:cs typeface="Arial" panose="020B0604020202020204" pitchFamily="34" charset="0"/>
                        </a:rPr>
                        <a:t>社會面：提升遊客滿意度</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lvl="1"/>
                      <a:r>
                        <a:rPr lang="en-US" altLang="zh-TW" sz="1400" dirty="0">
                          <a:latin typeface="Arial" panose="020B0604020202020204" pitchFamily="34" charset="0"/>
                          <a:ea typeface="微軟正黑體" panose="020B0604030504040204" pitchFamily="34" charset="-120"/>
                          <a:cs typeface="Arial" panose="020B0604020202020204" pitchFamily="34" charset="0"/>
                        </a:rPr>
                        <a:t>• </a:t>
                      </a:r>
                      <a:r>
                        <a:rPr lang="zh-TW" altLang="en-US" sz="1400" dirty="0">
                          <a:latin typeface="Arial" panose="020B0604020202020204" pitchFamily="34" charset="0"/>
                          <a:ea typeface="微軟正黑體" panose="020B0604030504040204" pitchFamily="34" charset="-120"/>
                          <a:cs typeface="Arial" panose="020B0604020202020204" pitchFamily="34" charset="0"/>
                        </a:rPr>
                        <a:t>治理面：快速回應負評</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579646"/>
                  </a:ext>
                </a:extLst>
              </a:tr>
              <a:tr h="485655">
                <a:tc>
                  <a:txBody>
                    <a:bodyPr/>
                    <a:lstStyle/>
                    <a:p>
                      <a:pPr algn="l"/>
                      <a:r>
                        <a:rPr lang="zh-TW" altLang="en-US" sz="1400" dirty="0">
                          <a:latin typeface="Arial" panose="020B0604020202020204" pitchFamily="34" charset="0"/>
                          <a:ea typeface="微軟正黑體" panose="020B0604030504040204" pitchFamily="34" charset="-120"/>
                          <a:cs typeface="Arial" panose="020B0604020202020204" pitchFamily="34" charset="0"/>
                        </a:rPr>
                        <a:t>現有問題</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dirty="0">
                          <a:latin typeface="Arial" panose="020B0604020202020204" pitchFamily="34" charset="0"/>
                          <a:ea typeface="微軟正黑體" panose="020B0604030504040204" pitchFamily="34" charset="-120"/>
                          <a:cs typeface="Arial" panose="020B0604020202020204" pitchFamily="34" charset="0"/>
                        </a:rPr>
                        <a:t>現有系統多聚焦商業滿意度分析，缺乏 </a:t>
                      </a:r>
                      <a:r>
                        <a:rPr lang="en-US" altLang="zh-TW" sz="1400" dirty="0">
                          <a:latin typeface="Arial" panose="020B0604020202020204" pitchFamily="34" charset="0"/>
                          <a:ea typeface="微軟正黑體" panose="020B0604030504040204" pitchFamily="34" charset="-120"/>
                          <a:cs typeface="Arial" panose="020B0604020202020204" pitchFamily="34" charset="0"/>
                        </a:rPr>
                        <a:t>ESG </a:t>
                      </a:r>
                      <a:r>
                        <a:rPr lang="zh-TW" altLang="en-US" sz="1400" dirty="0">
                          <a:latin typeface="Arial" panose="020B0604020202020204" pitchFamily="34" charset="0"/>
                          <a:ea typeface="微軟正黑體" panose="020B0604030504040204" pitchFamily="34" charset="-120"/>
                          <a:cs typeface="Arial" panose="020B0604020202020204" pitchFamily="34" charset="0"/>
                        </a:rPr>
                        <a:t>視角與情緒分析整合</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63279"/>
                  </a:ext>
                </a:extLst>
              </a:tr>
              <a:tr h="889093">
                <a:tc>
                  <a:txBody>
                    <a:bodyPr/>
                    <a:lstStyle/>
                    <a:p>
                      <a:pPr algn="l"/>
                      <a:r>
                        <a:rPr lang="zh-TW" altLang="en-US" sz="1400" dirty="0">
                          <a:latin typeface="Arial" panose="020B0604020202020204" pitchFamily="34" charset="0"/>
                          <a:ea typeface="微軟正黑體" panose="020B0604030504040204" pitchFamily="34" charset="-120"/>
                          <a:cs typeface="Arial" panose="020B0604020202020204" pitchFamily="34" charset="0"/>
                        </a:rPr>
                        <a:t>研究動機與目的</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dirty="0">
                          <a:latin typeface="Arial" panose="020B0604020202020204" pitchFamily="34" charset="0"/>
                          <a:ea typeface="微軟正黑體" panose="020B0604030504040204" pitchFamily="34" charset="-120"/>
                          <a:cs typeface="Arial" panose="020B0604020202020204" pitchFamily="34" charset="0"/>
                        </a:rPr>
                        <a:t>應用 </a:t>
                      </a:r>
                      <a:r>
                        <a:rPr lang="en-US" altLang="zh-TW" sz="1400" dirty="0">
                          <a:latin typeface="Arial" panose="020B0604020202020204" pitchFamily="34" charset="0"/>
                          <a:ea typeface="微軟正黑體" panose="020B0604030504040204" pitchFamily="34" charset="-120"/>
                          <a:cs typeface="Arial" panose="020B0604020202020204" pitchFamily="34" charset="0"/>
                        </a:rPr>
                        <a:t>LLM </a:t>
                      </a:r>
                      <a:r>
                        <a:rPr lang="zh-TW" altLang="en-US" sz="1400" dirty="0">
                          <a:latin typeface="Arial" panose="020B0604020202020204" pitchFamily="34" charset="0"/>
                          <a:ea typeface="微軟正黑體" panose="020B0604030504040204" pitchFamily="34" charset="-120"/>
                          <a:cs typeface="Arial" panose="020B0604020202020204" pitchFamily="34" charset="0"/>
                        </a:rPr>
                        <a:t>與深度學習技術，解決以下問題：</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marL="342900" indent="-342900">
                        <a:buAutoNum type="arabicPeriod"/>
                      </a:pPr>
                      <a:r>
                        <a:rPr lang="zh-TW" altLang="en-US" sz="1400" dirty="0">
                          <a:latin typeface="Arial" panose="020B0604020202020204" pitchFamily="34" charset="0"/>
                          <a:ea typeface="微軟正黑體" panose="020B0604030504040204" pitchFamily="34" charset="-120"/>
                          <a:cs typeface="Arial" panose="020B0604020202020204" pitchFamily="34" charset="0"/>
                        </a:rPr>
                        <a:t>處理露營評論的資料不平衡問題</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marL="342900" indent="-342900">
                        <a:buAutoNum type="arabicPeriod"/>
                      </a:pPr>
                      <a:r>
                        <a:rPr lang="zh-TW" altLang="en-US" sz="1400" dirty="0">
                          <a:latin typeface="Arial" panose="020B0604020202020204" pitchFamily="34" charset="0"/>
                          <a:ea typeface="微軟正黑體" panose="020B0604030504040204" pitchFamily="34" charset="-120"/>
                          <a:cs typeface="Arial" panose="020B0604020202020204" pitchFamily="34" charset="0"/>
                        </a:rPr>
                        <a:t>訓練情緒分類模型</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marL="342900" indent="-342900">
                        <a:buAutoNum type="arabicPeriod"/>
                      </a:pPr>
                      <a:r>
                        <a:rPr lang="zh-TW" altLang="en-US" sz="1400" dirty="0">
                          <a:latin typeface="Arial" panose="020B0604020202020204" pitchFamily="34" charset="0"/>
                          <a:ea typeface="微軟正黑體" panose="020B0604030504040204" pitchFamily="34" charset="-120"/>
                          <a:cs typeface="Arial" panose="020B0604020202020204" pitchFamily="34" charset="0"/>
                        </a:rPr>
                        <a:t>開發基於 </a:t>
                      </a:r>
                      <a:r>
                        <a:rPr lang="en-US" altLang="zh-TW" sz="1400" dirty="0">
                          <a:latin typeface="Arial" panose="020B0604020202020204" pitchFamily="34" charset="0"/>
                          <a:ea typeface="微軟正黑體" panose="020B0604030504040204" pitchFamily="34" charset="-120"/>
                          <a:cs typeface="Arial" panose="020B0604020202020204" pitchFamily="34" charset="0"/>
                        </a:rPr>
                        <a:t>ESG </a:t>
                      </a:r>
                      <a:r>
                        <a:rPr lang="zh-TW" altLang="en-US" sz="1400" dirty="0">
                          <a:latin typeface="Arial" panose="020B0604020202020204" pitchFamily="34" charset="0"/>
                          <a:ea typeface="微軟正黑體" panose="020B0604030504040204" pitchFamily="34" charset="-120"/>
                          <a:cs typeface="Arial" panose="020B0604020202020204" pitchFamily="34" charset="0"/>
                        </a:rPr>
                        <a:t>的評論管理系統</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825808"/>
                  </a:ext>
                </a:extLst>
              </a:tr>
              <a:tr h="479672">
                <a:tc>
                  <a:txBody>
                    <a:bodyPr/>
                    <a:lstStyle/>
                    <a:p>
                      <a:pPr algn="l"/>
                      <a:r>
                        <a:rPr lang="zh-TW" altLang="en-US" sz="1400" dirty="0">
                          <a:latin typeface="Arial" panose="020B0604020202020204" pitchFamily="34" charset="0"/>
                          <a:ea typeface="微軟正黑體" panose="020B0604030504040204" pitchFamily="34" charset="-120"/>
                          <a:cs typeface="Arial" panose="020B0604020202020204" pitchFamily="34" charset="0"/>
                        </a:rPr>
                        <a:t>系統功能亮點</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400" dirty="0">
                          <a:latin typeface="Arial" panose="020B0604020202020204" pitchFamily="34" charset="0"/>
                          <a:ea typeface="微軟正黑體" panose="020B0604030504040204" pitchFamily="34" charset="-120"/>
                          <a:cs typeface="Arial" panose="020B0604020202020204" pitchFamily="34" charset="0"/>
                        </a:rPr>
                        <a:t>• </a:t>
                      </a:r>
                      <a:r>
                        <a:rPr lang="zh-TW" altLang="en-US" sz="1400" dirty="0">
                          <a:latin typeface="Arial" panose="020B0604020202020204" pitchFamily="34" charset="0"/>
                          <a:ea typeface="微軟正黑體" panose="020B0604030504040204" pitchFamily="34" charset="-120"/>
                          <a:cs typeface="Arial" panose="020B0604020202020204" pitchFamily="34" charset="0"/>
                        </a:rPr>
                        <a:t>即時評論的提取與分類</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r>
                        <a:rPr lang="en-US" altLang="zh-TW" sz="1400" dirty="0">
                          <a:latin typeface="Arial" panose="020B0604020202020204" pitchFamily="34" charset="0"/>
                          <a:ea typeface="微軟正黑體" panose="020B0604030504040204" pitchFamily="34" charset="-120"/>
                          <a:cs typeface="Arial" panose="020B0604020202020204" pitchFamily="34" charset="0"/>
                        </a:rPr>
                        <a:t>• </a:t>
                      </a:r>
                      <a:r>
                        <a:rPr lang="zh-TW" altLang="en-US" sz="1400" dirty="0">
                          <a:latin typeface="Arial" panose="020B0604020202020204" pitchFamily="34" charset="0"/>
                          <a:ea typeface="微軟正黑體" panose="020B0604030504040204" pitchFamily="34" charset="-120"/>
                          <a:cs typeface="Arial" panose="020B0604020202020204" pitchFamily="34" charset="0"/>
                        </a:rPr>
                        <a:t>每週生成 </a:t>
                      </a:r>
                      <a:r>
                        <a:rPr lang="en-US" altLang="zh-TW" sz="1400" dirty="0">
                          <a:latin typeface="Arial" panose="020B0604020202020204" pitchFamily="34" charset="0"/>
                          <a:ea typeface="微軟正黑體" panose="020B0604030504040204" pitchFamily="34" charset="-120"/>
                          <a:cs typeface="Arial" panose="020B0604020202020204" pitchFamily="34" charset="0"/>
                        </a:rPr>
                        <a:t>ESG </a:t>
                      </a:r>
                      <a:r>
                        <a:rPr lang="zh-TW" altLang="en-US" sz="1400" dirty="0">
                          <a:latin typeface="Arial" panose="020B0604020202020204" pitchFamily="34" charset="0"/>
                          <a:ea typeface="微軟正黑體" panose="020B0604030504040204" pitchFamily="34" charset="-120"/>
                          <a:cs typeface="Arial" panose="020B0604020202020204" pitchFamily="34" charset="0"/>
                        </a:rPr>
                        <a:t>改進建議（如環境設施升級、遊客互動優化）</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7331979"/>
                  </a:ext>
                </a:extLst>
              </a:tr>
              <a:tr h="889093">
                <a:tc>
                  <a:txBody>
                    <a:bodyPr/>
                    <a:lstStyle/>
                    <a:p>
                      <a:pPr algn="l"/>
                      <a:r>
                        <a:rPr lang="zh-TW" altLang="en-US" sz="1400" dirty="0">
                          <a:latin typeface="Arial" panose="020B0604020202020204" pitchFamily="34" charset="0"/>
                          <a:ea typeface="微軟正黑體" panose="020B0604030504040204" pitchFamily="34" charset="-120"/>
                          <a:cs typeface="Arial" panose="020B0604020202020204" pitchFamily="34" charset="0"/>
                        </a:rPr>
                        <a:t>目標貢獻</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dirty="0">
                          <a:latin typeface="Arial" panose="020B0604020202020204" pitchFamily="34" charset="0"/>
                          <a:ea typeface="微軟正黑體" panose="020B0604030504040204" pitchFamily="34" charset="-120"/>
                          <a:cs typeface="Arial" panose="020B0604020202020204" pitchFamily="34" charset="0"/>
                        </a:rPr>
                        <a:t>協助露營業者在：</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lvl="1"/>
                      <a:r>
                        <a:rPr lang="en-US" altLang="zh-TW" sz="1400" dirty="0">
                          <a:latin typeface="Arial" panose="020B0604020202020204" pitchFamily="34" charset="0"/>
                          <a:ea typeface="微軟正黑體" panose="020B0604030504040204" pitchFamily="34" charset="-120"/>
                          <a:cs typeface="Arial" panose="020B0604020202020204" pitchFamily="34" charset="0"/>
                        </a:rPr>
                        <a:t>• </a:t>
                      </a:r>
                      <a:r>
                        <a:rPr lang="zh-TW" altLang="en-US" sz="1400" dirty="0">
                          <a:latin typeface="Arial" panose="020B0604020202020204" pitchFamily="34" charset="0"/>
                          <a:ea typeface="微軟正黑體" panose="020B0604030504040204" pitchFamily="34" charset="-120"/>
                          <a:cs typeface="Arial" panose="020B0604020202020204" pitchFamily="34" charset="0"/>
                        </a:rPr>
                        <a:t>環境保護</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lvl="1"/>
                      <a:r>
                        <a:rPr lang="en-US" altLang="zh-TW" sz="1400" dirty="0">
                          <a:latin typeface="Arial" panose="020B0604020202020204" pitchFamily="34" charset="0"/>
                          <a:ea typeface="微軟正黑體" panose="020B0604030504040204" pitchFamily="34" charset="-120"/>
                          <a:cs typeface="Arial" panose="020B0604020202020204" pitchFamily="34" charset="0"/>
                        </a:rPr>
                        <a:t>• </a:t>
                      </a:r>
                      <a:r>
                        <a:rPr lang="zh-TW" altLang="en-US" sz="1400" dirty="0">
                          <a:latin typeface="Arial" panose="020B0604020202020204" pitchFamily="34" charset="0"/>
                          <a:ea typeface="微軟正黑體" panose="020B0604030504040204" pitchFamily="34" charset="-120"/>
                          <a:cs typeface="Arial" panose="020B0604020202020204" pitchFamily="34" charset="0"/>
                        </a:rPr>
                        <a:t>顧客滿意度提升</a:t>
                      </a:r>
                      <a:endParaRPr lang="en-US" altLang="zh-TW" sz="1400" dirty="0">
                        <a:latin typeface="Arial" panose="020B0604020202020204" pitchFamily="34" charset="0"/>
                        <a:ea typeface="微軟正黑體" panose="020B0604030504040204" pitchFamily="34" charset="-120"/>
                        <a:cs typeface="Arial" panose="020B0604020202020204" pitchFamily="34" charset="0"/>
                      </a:endParaRPr>
                    </a:p>
                    <a:p>
                      <a:pPr lvl="1"/>
                      <a:r>
                        <a:rPr lang="en-US" altLang="zh-TW" sz="1400" dirty="0">
                          <a:latin typeface="Arial" panose="020B0604020202020204" pitchFamily="34" charset="0"/>
                          <a:ea typeface="微軟正黑體" panose="020B0604030504040204" pitchFamily="34" charset="-120"/>
                          <a:cs typeface="Arial" panose="020B0604020202020204" pitchFamily="34" charset="0"/>
                        </a:rPr>
                        <a:t>• </a:t>
                      </a:r>
                      <a:r>
                        <a:rPr lang="zh-TW" altLang="en-US" sz="1400" dirty="0">
                          <a:latin typeface="Arial" panose="020B0604020202020204" pitchFamily="34" charset="0"/>
                          <a:ea typeface="微軟正黑體" panose="020B0604030504040204" pitchFamily="34" charset="-120"/>
                          <a:cs typeface="Arial" panose="020B0604020202020204" pitchFamily="34" charset="0"/>
                        </a:rPr>
                        <a:t>經營透明度強化之間達到平衡</a:t>
                      </a:r>
                    </a:p>
                  </a:txBody>
                  <a:tcPr marL="70252" marR="70252" marT="35126" marB="35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0587110"/>
                  </a:ext>
                </a:extLst>
              </a:tr>
            </a:tbl>
          </a:graphicData>
        </a:graphic>
      </p:graphicFrame>
      <p:sp>
        <p:nvSpPr>
          <p:cNvPr id="7" name="矩形 6"/>
          <p:cNvSpPr/>
          <p:nvPr/>
        </p:nvSpPr>
        <p:spPr>
          <a:xfrm>
            <a:off x="849942" y="1473586"/>
            <a:ext cx="10492117" cy="397032"/>
          </a:xfrm>
          <a:prstGeom prst="rect">
            <a:avLst/>
          </a:prstGeom>
        </p:spPr>
        <p:txBody>
          <a:bodyPr wrap="square">
            <a:spAutoFit/>
          </a:bodyPr>
          <a:lstStyle/>
          <a:p>
            <a:pPr>
              <a:lnSpc>
                <a:spcPct val="110000"/>
              </a:lnSpc>
            </a:pPr>
            <a:r>
              <a:rPr lang="zh-TW" altLang="en-US" dirty="0">
                <a:latin typeface="Arial" panose="020B0604020202020204" pitchFamily="34" charset="0"/>
                <a:ea typeface="微軟正黑體" panose="020B0604030504040204" pitchFamily="34" charset="-120"/>
                <a:cs typeface="Arial" panose="020B0604020202020204" pitchFamily="34" charset="0"/>
              </a:rPr>
              <a:t>隨著全球對永續發展的重視，環境、社會、治理（</a:t>
            </a:r>
            <a:r>
              <a:rPr lang="en-US" altLang="zh-TW" dirty="0">
                <a:latin typeface="Arial" panose="020B0604020202020204" pitchFamily="34" charset="0"/>
                <a:ea typeface="微軟正黑體" panose="020B0604030504040204" pitchFamily="34" charset="-120"/>
                <a:cs typeface="Arial" panose="020B0604020202020204" pitchFamily="34" charset="0"/>
              </a:rPr>
              <a:t>ESG</a:t>
            </a:r>
            <a:r>
              <a:rPr lang="zh-TW" altLang="en-US" dirty="0">
                <a:latin typeface="Arial" panose="020B0604020202020204" pitchFamily="34" charset="0"/>
                <a:ea typeface="微軟正黑體" panose="020B0604030504040204" pitchFamily="34" charset="-120"/>
                <a:cs typeface="Arial" panose="020B0604020202020204" pitchFamily="34" charset="0"/>
              </a:rPr>
              <a:t>）原則已成為旅遊與露營產業的重要指導框架。</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280517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7</a:t>
            </a:fld>
            <a:endParaRPr lang="zh-TW" altLang="en-US"/>
          </a:p>
        </p:txBody>
      </p:sp>
      <p:sp>
        <p:nvSpPr>
          <p:cNvPr id="3" name="標題 2"/>
          <p:cNvSpPr>
            <a:spLocks noGrp="1"/>
          </p:cNvSpPr>
          <p:nvPr>
            <p:ph type="title"/>
          </p:nvPr>
        </p:nvSpPr>
        <p:spPr/>
        <p:txBody>
          <a:bodyPr>
            <a:normAutofit/>
          </a:bodyPr>
          <a:lstStyle/>
          <a:p>
            <a:r>
              <a:rPr lang="zh-TW" altLang="en-US" dirty="0"/>
              <a:t>研究目的</a:t>
            </a:r>
            <a:endParaRPr lang="en-US" dirty="0"/>
          </a:p>
        </p:txBody>
      </p:sp>
      <p:sp>
        <p:nvSpPr>
          <p:cNvPr id="6" name="矩形 5"/>
          <p:cNvSpPr/>
          <p:nvPr/>
        </p:nvSpPr>
        <p:spPr>
          <a:xfrm>
            <a:off x="1003300" y="1509236"/>
            <a:ext cx="10676866" cy="1200329"/>
          </a:xfrm>
          <a:prstGeom prst="rect">
            <a:avLst/>
          </a:prstGeom>
        </p:spPr>
        <p:txBody>
          <a:bodyPr wrap="square">
            <a:spAutoFit/>
          </a:bodyPr>
          <a:lstStyle/>
          <a:p>
            <a:r>
              <a:rPr lang="en-US" altLang="zh-TW" dirty="0">
                <a:latin typeface="Arial" panose="020B0604020202020204" pitchFamily="34" charset="0"/>
                <a:ea typeface="微軟正黑體" panose="020B0604030504040204" pitchFamily="34" charset="-120"/>
                <a:cs typeface="Arial" panose="020B0604020202020204" pitchFamily="34" charset="0"/>
              </a:rPr>
              <a:t>GAN </a:t>
            </a:r>
            <a:r>
              <a:rPr lang="zh-TW" altLang="en-US" dirty="0">
                <a:latin typeface="Arial" panose="020B0604020202020204" pitchFamily="34" charset="0"/>
                <a:ea typeface="微軟正黑體" panose="020B0604030504040204" pitchFamily="34" charset="-120"/>
                <a:cs typeface="Arial" panose="020B0604020202020204" pitchFamily="34" charset="0"/>
              </a:rPr>
              <a:t>在文本增生上的限制（</a:t>
            </a:r>
            <a:r>
              <a:rPr lang="en-US" altLang="zh-TW" dirty="0">
                <a:latin typeface="Arial" panose="020B0604020202020204" pitchFamily="34" charset="0"/>
                <a:ea typeface="微軟正黑體" panose="020B0604030504040204" pitchFamily="34" charset="-120"/>
                <a:cs typeface="Arial" panose="020B0604020202020204" pitchFamily="34" charset="0"/>
              </a:rPr>
              <a:t>de Rosa &amp; Papa, 2022</a:t>
            </a:r>
            <a:r>
              <a:rPr lang="zh-TW" altLang="en-US" dirty="0">
                <a:latin typeface="Arial" panose="020B0604020202020204" pitchFamily="34" charset="0"/>
                <a:ea typeface="微軟正黑體" panose="020B0604030504040204" pitchFamily="34" charset="-120"/>
                <a:cs typeface="Arial" panose="020B0604020202020204" pitchFamily="34" charset="0"/>
              </a:rPr>
              <a:t>）</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marL="285750" indent="-285750">
              <a:buFont typeface="Arial" panose="020B0604020202020204" pitchFamily="34" charset="0"/>
              <a:buChar char="•"/>
            </a:pPr>
            <a:r>
              <a:rPr lang="en-US" altLang="zh-TW" dirty="0">
                <a:latin typeface="Arial" panose="020B0604020202020204" pitchFamily="34" charset="0"/>
                <a:ea typeface="微軟正黑體" panose="020B0604030504040204" pitchFamily="34" charset="-120"/>
                <a:cs typeface="Arial" panose="020B0604020202020204" pitchFamily="34" charset="0"/>
              </a:rPr>
              <a:t>GAN </a:t>
            </a:r>
            <a:r>
              <a:rPr lang="zh-TW" altLang="en-US" dirty="0">
                <a:latin typeface="Arial" panose="020B0604020202020204" pitchFamily="34" charset="0"/>
                <a:ea typeface="微軟正黑體" panose="020B0604030504040204" pitchFamily="34" charset="-120"/>
                <a:cs typeface="Arial" panose="020B0604020202020204" pitchFamily="34" charset="0"/>
              </a:rPr>
              <a:t>最初是為連續數據（如圖像）設計的，而文本是離散的，這使得梯度更新變得困難。</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a:p>
            <a:pPr marL="285750" indent="-285750">
              <a:buFont typeface="Arial" panose="020B0604020202020204" pitchFamily="34" charset="0"/>
              <a:buChar char="•"/>
            </a:pPr>
            <a:r>
              <a:rPr lang="zh-TW" altLang="en-US" dirty="0">
                <a:latin typeface="Arial" panose="020B0604020202020204" pitchFamily="34" charset="0"/>
                <a:ea typeface="微軟正黑體" panose="020B0604030504040204" pitchFamily="34" charset="-120"/>
                <a:cs typeface="Arial" panose="020B0604020202020204" pitchFamily="34" charset="0"/>
              </a:rPr>
              <a:t>文本具有語法、句法和語義上的複雜性，</a:t>
            </a:r>
            <a:r>
              <a:rPr lang="en-US" altLang="zh-TW" dirty="0">
                <a:latin typeface="Arial" panose="020B0604020202020204" pitchFamily="34" charset="0"/>
                <a:ea typeface="微軟正黑體" panose="020B0604030504040204" pitchFamily="34" charset="-120"/>
                <a:cs typeface="Arial" panose="020B0604020202020204" pitchFamily="34" charset="0"/>
              </a:rPr>
              <a:t>GAN </a:t>
            </a:r>
            <a:r>
              <a:rPr lang="zh-TW" altLang="en-US" dirty="0">
                <a:latin typeface="Arial" panose="020B0604020202020204" pitchFamily="34" charset="0"/>
                <a:ea typeface="微軟正黑體" panose="020B0604030504040204" pitchFamily="34" charset="-120"/>
                <a:cs typeface="Arial" panose="020B0604020202020204" pitchFamily="34" charset="0"/>
              </a:rPr>
              <a:t>難以學習字詞間的長距離依賴關係，導致生成的文本往往缺乏可讀性和語言一致性</a:t>
            </a:r>
          </a:p>
        </p:txBody>
      </p:sp>
      <p:sp>
        <p:nvSpPr>
          <p:cNvPr id="8" name="矩形 7"/>
          <p:cNvSpPr/>
          <p:nvPr/>
        </p:nvSpPr>
        <p:spPr>
          <a:xfrm>
            <a:off x="1164566" y="3028395"/>
            <a:ext cx="9909834" cy="923330"/>
          </a:xfrm>
          <a:prstGeom prst="rect">
            <a:avLst/>
          </a:prstGeom>
        </p:spPr>
        <p:txBody>
          <a:bodyPr wrap="square">
            <a:spAutoFit/>
          </a:bodyPr>
          <a:lstStyle/>
          <a:p>
            <a:r>
              <a:rPr lang="zh-TW" altLang="en-US" dirty="0">
                <a:latin typeface="Arial" panose="020B0604020202020204" pitchFamily="34" charset="0"/>
                <a:ea typeface="微軟正黑體" panose="020B0604030504040204" pitchFamily="34" charset="-120"/>
                <a:cs typeface="Arial" panose="020B0604020202020204" pitchFamily="34" charset="0"/>
              </a:rPr>
              <a:t>利用 </a:t>
            </a:r>
            <a:r>
              <a:rPr lang="en-US" altLang="zh-TW" dirty="0">
                <a:latin typeface="Arial" panose="020B0604020202020204" pitchFamily="34" charset="0"/>
                <a:ea typeface="微軟正黑體" panose="020B0604030504040204" pitchFamily="34" charset="-120"/>
                <a:cs typeface="Arial" panose="020B0604020202020204" pitchFamily="34" charset="0"/>
              </a:rPr>
              <a:t>LLM</a:t>
            </a:r>
            <a:r>
              <a:rPr lang="zh-TW" altLang="en-US" dirty="0">
                <a:latin typeface="Arial" panose="020B0604020202020204" pitchFamily="34" charset="0"/>
                <a:ea typeface="微軟正黑體" panose="020B0604030504040204" pitchFamily="34" charset="-120"/>
                <a:cs typeface="Arial" panose="020B0604020202020204" pitchFamily="34" charset="0"/>
              </a:rPr>
              <a:t> 的發展，</a:t>
            </a:r>
            <a:r>
              <a:rPr lang="zh-TW" altLang="en-US" b="1" dirty="0">
                <a:latin typeface="Arial" panose="020B0604020202020204" pitchFamily="34" charset="0"/>
                <a:ea typeface="微軟正黑體" panose="020B0604030504040204" pitchFamily="34" charset="-120"/>
                <a:cs typeface="Arial" panose="020B0604020202020204" pitchFamily="34" charset="0"/>
              </a:rPr>
              <a:t>自回歸（</a:t>
            </a:r>
            <a:r>
              <a:rPr lang="en-US" altLang="zh-TW" b="1" dirty="0">
                <a:latin typeface="Arial" panose="020B0604020202020204" pitchFamily="34" charset="0"/>
                <a:ea typeface="微軟正黑體" panose="020B0604030504040204" pitchFamily="34" charset="-120"/>
                <a:cs typeface="Arial" panose="020B0604020202020204" pitchFamily="34" charset="0"/>
              </a:rPr>
              <a:t>Autoregressive model, AR</a:t>
            </a:r>
            <a:r>
              <a:rPr lang="zh-TW" altLang="en-US" b="1" dirty="0">
                <a:latin typeface="Arial" panose="020B0604020202020204" pitchFamily="34" charset="0"/>
                <a:ea typeface="微軟正黑體" panose="020B0604030504040204" pitchFamily="34" charset="-120"/>
                <a:cs typeface="Arial" panose="020B0604020202020204" pitchFamily="34" charset="0"/>
              </a:rPr>
              <a:t>）</a:t>
            </a:r>
            <a:r>
              <a:rPr lang="zh-TW" altLang="en-US" dirty="0">
                <a:latin typeface="Arial" panose="020B0604020202020204" pitchFamily="34" charset="0"/>
                <a:ea typeface="微軟正黑體" panose="020B0604030504040204" pitchFamily="34" charset="-120"/>
                <a:cs typeface="Arial" panose="020B0604020202020204" pitchFamily="34" charset="0"/>
              </a:rPr>
              <a:t>或</a:t>
            </a:r>
            <a:r>
              <a:rPr lang="zh-TW" altLang="en-US" b="1" dirty="0">
                <a:latin typeface="Arial" panose="020B0604020202020204" pitchFamily="34" charset="0"/>
                <a:ea typeface="微軟正黑體" panose="020B0604030504040204" pitchFamily="34" charset="-120"/>
                <a:cs typeface="Arial" panose="020B0604020202020204" pitchFamily="34" charset="0"/>
              </a:rPr>
              <a:t>自注意力機制（</a:t>
            </a:r>
            <a:r>
              <a:rPr lang="en-US" altLang="zh-TW" b="1" dirty="0">
                <a:latin typeface="Arial" panose="020B0604020202020204" pitchFamily="34" charset="0"/>
                <a:ea typeface="微軟正黑體" panose="020B0604030504040204" pitchFamily="34" charset="-120"/>
                <a:cs typeface="Arial" panose="020B0604020202020204" pitchFamily="34" charset="0"/>
              </a:rPr>
              <a:t>Self-Attention</a:t>
            </a:r>
            <a:r>
              <a:rPr lang="zh-TW" altLang="en-US" b="1" dirty="0">
                <a:latin typeface="Arial" panose="020B0604020202020204" pitchFamily="34" charset="0"/>
                <a:ea typeface="微軟正黑體" panose="020B0604030504040204" pitchFamily="34" charset="-120"/>
                <a:cs typeface="Arial" panose="020B0604020202020204" pitchFamily="34" charset="0"/>
              </a:rPr>
              <a:t>）</a:t>
            </a:r>
            <a:r>
              <a:rPr lang="zh-TW" altLang="en-US" dirty="0">
                <a:latin typeface="Arial" panose="020B0604020202020204" pitchFamily="34" charset="0"/>
                <a:ea typeface="微軟正黑體" panose="020B0604030504040204" pitchFamily="34" charset="-120"/>
                <a:cs typeface="Arial" panose="020B0604020202020204" pitchFamily="34" charset="0"/>
              </a:rPr>
              <a:t>，可使上下文、語義更一致，且可以透過提示工程（</a:t>
            </a:r>
            <a:r>
              <a:rPr lang="en-US" altLang="zh-TW" dirty="0">
                <a:latin typeface="Arial" panose="020B0604020202020204" pitchFamily="34" charset="0"/>
                <a:ea typeface="微軟正黑體" panose="020B0604030504040204" pitchFamily="34" charset="-120"/>
                <a:cs typeface="Arial" panose="020B0604020202020204" pitchFamily="34" charset="0"/>
              </a:rPr>
              <a:t>Prompt Engineering</a:t>
            </a:r>
            <a:r>
              <a:rPr lang="zh-TW" altLang="en-US" dirty="0">
                <a:latin typeface="Arial" panose="020B0604020202020204" pitchFamily="34" charset="0"/>
                <a:ea typeface="微軟正黑體" panose="020B0604030504040204" pitchFamily="34" charset="-120"/>
                <a:cs typeface="Arial" panose="020B0604020202020204" pitchFamily="34" charset="0"/>
              </a:rPr>
              <a:t>）來調整生成內容來達到更加符合需求的文本。</a:t>
            </a:r>
            <a:endParaRPr lang="en-US" altLang="zh-TW" dirty="0">
              <a:latin typeface="Arial" panose="020B0604020202020204" pitchFamily="34" charset="0"/>
              <a:ea typeface="微軟正黑體" panose="020B0604030504040204" pitchFamily="34" charset="-120"/>
              <a:cs typeface="Arial" panose="020B0604020202020204" pitchFamily="34" charset="0"/>
            </a:endParaRPr>
          </a:p>
        </p:txBody>
      </p:sp>
      <p:sp>
        <p:nvSpPr>
          <p:cNvPr id="9" name="向右箭號 8"/>
          <p:cNvSpPr/>
          <p:nvPr/>
        </p:nvSpPr>
        <p:spPr>
          <a:xfrm>
            <a:off x="558800" y="3126406"/>
            <a:ext cx="444500" cy="363654"/>
          </a:xfrm>
          <a:prstGeom prst="rightArrow">
            <a:avLst/>
          </a:prstGeom>
          <a:solidFill>
            <a:srgbClr val="D1BD9B"/>
          </a:solidFill>
          <a:ln>
            <a:solidFill>
              <a:srgbClr val="C4AD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1003300" y="4368566"/>
            <a:ext cx="10676866" cy="1754326"/>
          </a:xfrm>
          <a:prstGeom prst="rect">
            <a:avLst/>
          </a:prstGeom>
        </p:spPr>
        <p:txBody>
          <a:bodyPr wrap="square">
            <a:spAutoFit/>
          </a:bodyPr>
          <a:lstStyle/>
          <a:p>
            <a:pPr>
              <a:lnSpc>
                <a:spcPct val="120000"/>
              </a:lnSpc>
            </a:pPr>
            <a:r>
              <a:rPr lang="zh-TW" altLang="en-US" dirty="0">
                <a:latin typeface="Arial" panose="020B0604020202020204" pitchFamily="34" charset="0"/>
                <a:ea typeface="微軟正黑體" panose="020B0604030504040204" pitchFamily="34" charset="-120"/>
                <a:cs typeface="Arial" panose="020B0604020202020204" pitchFamily="34" charset="0"/>
              </a:rPr>
              <a:t>本研究旨在探討</a:t>
            </a:r>
            <a:r>
              <a:rPr lang="zh-TW" altLang="en-US" b="1" dirty="0">
                <a:latin typeface="Arial" panose="020B0604020202020204" pitchFamily="34" charset="0"/>
                <a:ea typeface="微軟正黑體" panose="020B0604030504040204" pitchFamily="34" charset="-120"/>
                <a:cs typeface="Arial" panose="020B0604020202020204" pitchFamily="34" charset="0"/>
              </a:rPr>
              <a:t>如何運用 </a:t>
            </a:r>
            <a:r>
              <a:rPr lang="en-US" altLang="zh-TW" b="1" dirty="0">
                <a:latin typeface="Arial" panose="020B0604020202020204" pitchFamily="34" charset="0"/>
                <a:ea typeface="微軟正黑體" panose="020B0604030504040204" pitchFamily="34" charset="-120"/>
                <a:cs typeface="Arial" panose="020B0604020202020204" pitchFamily="34" charset="0"/>
              </a:rPr>
              <a:t>LLM </a:t>
            </a:r>
            <a:r>
              <a:rPr lang="zh-TW" altLang="en-US" b="1" dirty="0">
                <a:latin typeface="Arial" panose="020B0604020202020204" pitchFamily="34" charset="0"/>
                <a:ea typeface="微軟正黑體" panose="020B0604030504040204" pitchFamily="34" charset="-120"/>
                <a:cs typeface="Arial" panose="020B0604020202020204" pitchFamily="34" charset="0"/>
              </a:rPr>
              <a:t>作為解決資料不平衡問題</a:t>
            </a:r>
            <a:r>
              <a:rPr lang="zh-TW" altLang="en-US" dirty="0">
                <a:latin typeface="Arial" panose="020B0604020202020204" pitchFamily="34" charset="0"/>
                <a:ea typeface="微軟正黑體" panose="020B0604030504040204" pitchFamily="34" charset="-120"/>
                <a:cs typeface="Arial" panose="020B0604020202020204" pitchFamily="34" charset="0"/>
              </a:rPr>
              <a:t>的文本增生工具，並</a:t>
            </a:r>
            <a:r>
              <a:rPr lang="zh-TW" altLang="en-US" b="1" dirty="0">
                <a:latin typeface="Arial" panose="020B0604020202020204" pitchFamily="34" charset="0"/>
                <a:ea typeface="微軟正黑體" panose="020B0604030504040204" pitchFamily="34" charset="-120"/>
                <a:cs typeface="Arial" panose="020B0604020202020204" pitchFamily="34" charset="0"/>
              </a:rPr>
              <a:t>結合深度學習</a:t>
            </a:r>
            <a:r>
              <a:rPr lang="zh-TW" altLang="en-US" dirty="0">
                <a:latin typeface="Arial" panose="020B0604020202020204" pitchFamily="34" charset="0"/>
                <a:ea typeface="微軟正黑體" panose="020B0604030504040204" pitchFamily="34" charset="-120"/>
                <a:cs typeface="Arial" panose="020B0604020202020204" pitchFamily="34" charset="0"/>
              </a:rPr>
              <a:t>技術實現露營評論的情緒分類分析。隨著露營活動的蓬勃發展，評論逐漸成為露營者選擇場地的重要參考依據，而這些評論蘊含了豐富的使用者回饋資訊。然而，露營地評論的分布通常存在不平衡問題，例如正向評論占多數，而負向或中立評論相對稀少，這對於評論情緒分類模型的訓練造成了挑戰，進一步影響模型的準確性與泛化能力。</a:t>
            </a:r>
            <a:endParaRPr lang="en-US" dirty="0">
              <a:latin typeface="Arial" panose="020B0604020202020204" pitchFamily="34" charset="0"/>
              <a:ea typeface="微軟正黑體" panose="020B0604030504040204" pitchFamily="34" charset="-120"/>
              <a:cs typeface="Arial" panose="020B0604020202020204" pitchFamily="34" charset="0"/>
            </a:endParaRPr>
          </a:p>
        </p:txBody>
      </p:sp>
      <p:sp>
        <p:nvSpPr>
          <p:cNvPr id="10" name="矩形 9"/>
          <p:cNvSpPr/>
          <p:nvPr/>
        </p:nvSpPr>
        <p:spPr>
          <a:xfrm>
            <a:off x="927100" y="4252672"/>
            <a:ext cx="10642600" cy="1870220"/>
          </a:xfrm>
          <a:prstGeom prst="rect">
            <a:avLst/>
          </a:prstGeom>
          <a:noFill/>
          <a:ln w="38100">
            <a:solidFill>
              <a:srgbClr val="B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78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96869A61-5376-46CE-9DEB-A3621B7A38BD}" type="slidenum">
              <a:rPr lang="zh-TW" altLang="en-US" smtClean="0"/>
              <a:pPr/>
              <a:t>8</a:t>
            </a:fld>
            <a:endParaRPr lang="zh-TW" altLang="en-US"/>
          </a:p>
        </p:txBody>
      </p:sp>
      <p:sp>
        <p:nvSpPr>
          <p:cNvPr id="3" name="標題 2"/>
          <p:cNvSpPr>
            <a:spLocks noGrp="1"/>
          </p:cNvSpPr>
          <p:nvPr>
            <p:ph type="title"/>
          </p:nvPr>
        </p:nvSpPr>
        <p:spPr/>
        <p:txBody>
          <a:bodyPr/>
          <a:lstStyle/>
          <a:p>
            <a:r>
              <a:rPr lang="zh-TW" altLang="en-US" dirty="0"/>
              <a:t>研究目的</a:t>
            </a:r>
            <a:endParaRPr lang="en-US" dirty="0"/>
          </a:p>
        </p:txBody>
      </p:sp>
      <p:sp>
        <p:nvSpPr>
          <p:cNvPr id="4" name="內容版面配置區 3"/>
          <p:cNvSpPr>
            <a:spLocks noGrp="1"/>
          </p:cNvSpPr>
          <p:nvPr>
            <p:ph idx="1"/>
          </p:nvPr>
        </p:nvSpPr>
        <p:spPr>
          <a:xfrm>
            <a:off x="586596" y="1233576"/>
            <a:ext cx="11093570" cy="5306924"/>
          </a:xfrm>
        </p:spPr>
        <p:txBody>
          <a:bodyPr>
            <a:normAutofit/>
          </a:bodyPr>
          <a:lstStyle/>
          <a:p>
            <a:pPr marL="0" indent="0">
              <a:lnSpc>
                <a:spcPct val="110000"/>
              </a:lnSpc>
              <a:buNone/>
            </a:pPr>
            <a:r>
              <a:rPr lang="zh-TW" altLang="en-US" sz="1600" dirty="0">
                <a:latin typeface="Arial" panose="020B0604020202020204" pitchFamily="34" charset="0"/>
                <a:cs typeface="Arial" panose="020B0604020202020204" pitchFamily="34" charset="0"/>
              </a:rPr>
              <a:t>綜上所述，本研究目的會著重於以下幾個方向：</a:t>
            </a:r>
          </a:p>
          <a:p>
            <a:pPr marL="0" indent="0">
              <a:lnSpc>
                <a:spcPct val="110000"/>
              </a:lnSpc>
              <a:buNone/>
            </a:pPr>
            <a:r>
              <a:rPr lang="en-US" altLang="zh-TW" sz="1600" dirty="0">
                <a:latin typeface="Arial" panose="020B0604020202020204" pitchFamily="34" charset="0"/>
                <a:cs typeface="Arial" panose="020B0604020202020204" pitchFamily="34" charset="0"/>
              </a:rPr>
              <a:t>1. </a:t>
            </a:r>
            <a:r>
              <a:rPr lang="zh-TW" altLang="en-US" sz="1600" dirty="0">
                <a:latin typeface="Arial" panose="020B0604020202020204" pitchFamily="34" charset="0"/>
                <a:cs typeface="Arial" panose="020B0604020202020204" pitchFamily="34" charset="0"/>
              </a:rPr>
              <a:t>以深度學習技術為基礎，使用傳統露營與懶人露營評論的原始資料集訓練情緒分類模型，並</a:t>
            </a:r>
            <a:r>
              <a:rPr lang="zh-TW" altLang="en-US" sz="1600" b="1" dirty="0">
                <a:latin typeface="Arial" panose="020B0604020202020204" pitchFamily="34" charset="0"/>
                <a:cs typeface="Arial" panose="020B0604020202020204" pitchFamily="34" charset="0"/>
              </a:rPr>
              <a:t>比較五種不同模型</a:t>
            </a:r>
            <a:r>
              <a:rPr lang="zh-TW" altLang="en-US" sz="1600" dirty="0">
                <a:latin typeface="Arial" panose="020B0604020202020204" pitchFamily="34" charset="0"/>
                <a:cs typeface="Arial" panose="020B0604020202020204" pitchFamily="34" charset="0"/>
              </a:rPr>
              <a:t>在本研究中的表現與各項評估指標。</a:t>
            </a:r>
            <a:endParaRPr lang="en-US" altLang="zh-TW" sz="1600" dirty="0">
              <a:latin typeface="Arial" panose="020B0604020202020204" pitchFamily="34" charset="0"/>
              <a:cs typeface="Arial" panose="020B0604020202020204" pitchFamily="34" charset="0"/>
            </a:endParaRPr>
          </a:p>
          <a:p>
            <a:pPr>
              <a:lnSpc>
                <a:spcPct val="110000"/>
              </a:lnSpc>
            </a:pPr>
            <a:endParaRPr lang="en-US" altLang="zh-TW" sz="1600" dirty="0">
              <a:latin typeface="Arial" panose="020B0604020202020204" pitchFamily="34" charset="0"/>
              <a:cs typeface="Arial" panose="020B0604020202020204" pitchFamily="34" charset="0"/>
            </a:endParaRPr>
          </a:p>
          <a:p>
            <a:pPr>
              <a:lnSpc>
                <a:spcPct val="110000"/>
              </a:lnSpc>
            </a:pPr>
            <a:endParaRPr lang="en-US" altLang="zh-TW" sz="1600" dirty="0">
              <a:latin typeface="Arial" panose="020B0604020202020204" pitchFamily="34" charset="0"/>
              <a:cs typeface="Arial" panose="020B0604020202020204" pitchFamily="34" charset="0"/>
            </a:endParaRPr>
          </a:p>
          <a:p>
            <a:pPr>
              <a:lnSpc>
                <a:spcPct val="110000"/>
              </a:lnSpc>
            </a:pPr>
            <a:endParaRPr lang="zh-TW" altLang="en-US" sz="1600" dirty="0">
              <a:latin typeface="Arial" panose="020B0604020202020204" pitchFamily="34" charset="0"/>
              <a:cs typeface="Arial" panose="020B0604020202020204" pitchFamily="34" charset="0"/>
            </a:endParaRPr>
          </a:p>
          <a:p>
            <a:pPr marL="0" indent="0">
              <a:lnSpc>
                <a:spcPct val="110000"/>
              </a:lnSpc>
              <a:buNone/>
            </a:pPr>
            <a:r>
              <a:rPr lang="en-US" altLang="zh-TW" sz="1600" dirty="0">
                <a:latin typeface="Arial" panose="020B0604020202020204" pitchFamily="34" charset="0"/>
                <a:cs typeface="Arial" panose="020B0604020202020204" pitchFamily="34" charset="0"/>
              </a:rPr>
              <a:t>2. </a:t>
            </a:r>
            <a:r>
              <a:rPr lang="zh-TW" altLang="en-US" sz="1600" dirty="0">
                <a:latin typeface="Arial" panose="020B0604020202020204" pitchFamily="34" charset="0"/>
                <a:cs typeface="Arial" panose="020B0604020202020204" pitchFamily="34" charset="0"/>
              </a:rPr>
              <a:t>透過</a:t>
            </a:r>
            <a:r>
              <a:rPr lang="zh-TW" altLang="en-US" sz="1600" b="1" dirty="0">
                <a:latin typeface="Arial" panose="020B0604020202020204" pitchFamily="34" charset="0"/>
                <a:cs typeface="Arial" panose="020B0604020202020204" pitchFamily="34" charset="0"/>
              </a:rPr>
              <a:t>四種大型語言模型</a:t>
            </a:r>
            <a:r>
              <a:rPr lang="zh-TW" altLang="en-US" sz="1600" dirty="0">
                <a:latin typeface="Arial" panose="020B0604020202020204" pitchFamily="34" charset="0"/>
                <a:cs typeface="Arial" panose="020B0604020202020204" pitchFamily="34" charset="0"/>
              </a:rPr>
              <a:t>分別生成傳統露營與懶人露營的評論，為稀少的中立及負向評論補充訓練資料，提升模型在不平衡數據上的表現能力。並且，設計多組實驗，使用上述增生資料集進行模型訓練，評估不同大型語言模型搭配不同模型架構在本研究中的表現與各項評估指標。</a:t>
            </a:r>
            <a:endParaRPr lang="en-US" altLang="zh-TW" sz="1600" dirty="0">
              <a:latin typeface="Arial" panose="020B0604020202020204" pitchFamily="34" charset="0"/>
              <a:cs typeface="Arial" panose="020B0604020202020204" pitchFamily="34" charset="0"/>
            </a:endParaRPr>
          </a:p>
          <a:p>
            <a:pPr>
              <a:lnSpc>
                <a:spcPct val="110000"/>
              </a:lnSpc>
            </a:pPr>
            <a:endParaRPr lang="en-US" altLang="zh-TW" sz="1600" dirty="0">
              <a:latin typeface="Arial" panose="020B0604020202020204" pitchFamily="34" charset="0"/>
              <a:cs typeface="Arial" panose="020B0604020202020204" pitchFamily="34" charset="0"/>
            </a:endParaRPr>
          </a:p>
          <a:p>
            <a:pPr>
              <a:lnSpc>
                <a:spcPct val="110000"/>
              </a:lnSpc>
            </a:pPr>
            <a:endParaRPr lang="en-US" altLang="zh-TW" sz="1600" dirty="0">
              <a:latin typeface="Arial" panose="020B0604020202020204" pitchFamily="34" charset="0"/>
              <a:cs typeface="Arial" panose="020B0604020202020204" pitchFamily="34" charset="0"/>
            </a:endParaRPr>
          </a:p>
          <a:p>
            <a:pPr>
              <a:lnSpc>
                <a:spcPct val="110000"/>
              </a:lnSpc>
            </a:pPr>
            <a:endParaRPr lang="zh-TW" altLang="en-US" sz="1600" dirty="0">
              <a:latin typeface="Arial" panose="020B0604020202020204" pitchFamily="34" charset="0"/>
              <a:cs typeface="Arial" panose="020B0604020202020204" pitchFamily="34" charset="0"/>
            </a:endParaRPr>
          </a:p>
          <a:p>
            <a:pPr marL="0" indent="0">
              <a:lnSpc>
                <a:spcPct val="110000"/>
              </a:lnSpc>
              <a:buNone/>
            </a:pPr>
            <a:r>
              <a:rPr lang="en-US" altLang="zh-TW" sz="1600" dirty="0">
                <a:latin typeface="Arial" panose="020B0604020202020204" pitchFamily="34" charset="0"/>
                <a:cs typeface="Arial" panose="020B0604020202020204" pitchFamily="34" charset="0"/>
              </a:rPr>
              <a:t>3. </a:t>
            </a:r>
            <a:r>
              <a:rPr lang="zh-TW" altLang="en-US" sz="1600" dirty="0">
                <a:latin typeface="Arial" panose="020B0604020202020204" pitchFamily="34" charset="0"/>
                <a:cs typeface="Arial" panose="020B0604020202020204" pitchFamily="34" charset="0"/>
              </a:rPr>
              <a:t>將最佳的情緒分類模型應用於</a:t>
            </a:r>
            <a:r>
              <a:rPr lang="zh-TW" altLang="en-US" sz="1600" b="1" dirty="0">
                <a:latin typeface="Arial" panose="020B0604020202020204" pitchFamily="34" charset="0"/>
                <a:cs typeface="Arial" panose="020B0604020202020204" pitchFamily="34" charset="0"/>
              </a:rPr>
              <a:t>露營評論分析管理系統</a:t>
            </a:r>
            <a:r>
              <a:rPr lang="zh-TW" altLang="en-US" sz="1600" dirty="0">
                <a:latin typeface="Arial" panose="020B0604020202020204" pitchFamily="34" charset="0"/>
                <a:cs typeface="Arial" panose="020B0604020202020204" pitchFamily="34" charset="0"/>
              </a:rPr>
              <a:t>，幫助露營地經營者了解露營者的情緒分佈與關注焦點，此外，透過大型語言模型（</a:t>
            </a:r>
            <a:r>
              <a:rPr lang="en-US" altLang="zh-TW" sz="1600" dirty="0">
                <a:latin typeface="Arial" panose="020B0604020202020204" pitchFamily="34" charset="0"/>
                <a:cs typeface="Arial" panose="020B0604020202020204" pitchFamily="34" charset="0"/>
              </a:rPr>
              <a:t>LLM</a:t>
            </a:r>
            <a:r>
              <a:rPr lang="zh-TW" altLang="en-US" sz="1600" dirty="0">
                <a:latin typeface="Arial" panose="020B0604020202020204" pitchFamily="34" charset="0"/>
                <a:cs typeface="Arial" panose="020B0604020202020204" pitchFamily="34" charset="0"/>
              </a:rPr>
              <a:t>），依據 </a:t>
            </a:r>
            <a:r>
              <a:rPr lang="en-US" altLang="zh-TW" sz="1600" dirty="0">
                <a:latin typeface="Arial" panose="020B0604020202020204" pitchFamily="34" charset="0"/>
                <a:cs typeface="Arial" panose="020B0604020202020204" pitchFamily="34" charset="0"/>
              </a:rPr>
              <a:t>ESG</a:t>
            </a:r>
            <a:r>
              <a:rPr lang="zh-TW" altLang="en-US" sz="1600" dirty="0">
                <a:latin typeface="Arial" panose="020B0604020202020204" pitchFamily="34" charset="0"/>
                <a:cs typeface="Arial" panose="020B0604020202020204" pitchFamily="34" charset="0"/>
              </a:rPr>
              <a:t>（環境、社會、公司治理）指標，針對露營者的評論提供具體可行的優化建議，協助露營地業者在提升經營效益的同時，實踐永續發展、環境友善與顧客滿意的多重目標。</a:t>
            </a:r>
            <a:endParaRPr lang="en-US" sz="1600" dirty="0">
              <a:latin typeface="Arial" panose="020B0604020202020204" pitchFamily="34" charset="0"/>
              <a:cs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79338469"/>
              </p:ext>
            </p:extLst>
          </p:nvPr>
        </p:nvGraphicFramePr>
        <p:xfrm>
          <a:off x="2192753" y="2348752"/>
          <a:ext cx="7881255" cy="889000"/>
        </p:xfrm>
        <a:graphic>
          <a:graphicData uri="http://schemas.openxmlformats.org/drawingml/2006/table">
            <a:tbl>
              <a:tblPr firstRow="1" bandRow="1">
                <a:tableStyleId>{5C22544A-7EE6-4342-B048-85BDC9FD1C3A}</a:tableStyleId>
              </a:tblPr>
              <a:tblGrid>
                <a:gridCol w="1576251">
                  <a:extLst>
                    <a:ext uri="{9D8B030D-6E8A-4147-A177-3AD203B41FA5}">
                      <a16:colId xmlns:a16="http://schemas.microsoft.com/office/drawing/2014/main" val="4007206854"/>
                    </a:ext>
                  </a:extLst>
                </a:gridCol>
                <a:gridCol w="1576251">
                  <a:extLst>
                    <a:ext uri="{9D8B030D-6E8A-4147-A177-3AD203B41FA5}">
                      <a16:colId xmlns:a16="http://schemas.microsoft.com/office/drawing/2014/main" val="413004991"/>
                    </a:ext>
                  </a:extLst>
                </a:gridCol>
                <a:gridCol w="1576251">
                  <a:extLst>
                    <a:ext uri="{9D8B030D-6E8A-4147-A177-3AD203B41FA5}">
                      <a16:colId xmlns:a16="http://schemas.microsoft.com/office/drawing/2014/main" val="1260592845"/>
                    </a:ext>
                  </a:extLst>
                </a:gridCol>
                <a:gridCol w="1576251">
                  <a:extLst>
                    <a:ext uri="{9D8B030D-6E8A-4147-A177-3AD203B41FA5}">
                      <a16:colId xmlns:a16="http://schemas.microsoft.com/office/drawing/2014/main" val="3483782112"/>
                    </a:ext>
                  </a:extLst>
                </a:gridCol>
                <a:gridCol w="1576251">
                  <a:extLst>
                    <a:ext uri="{9D8B030D-6E8A-4147-A177-3AD203B41FA5}">
                      <a16:colId xmlns:a16="http://schemas.microsoft.com/office/drawing/2014/main" val="1099080898"/>
                    </a:ext>
                  </a:extLst>
                </a:gridCol>
              </a:tblGrid>
              <a:tr h="370840">
                <a:tc gridSpan="5">
                  <a:txBody>
                    <a:bodyPr/>
                    <a:lstStyle/>
                    <a:p>
                      <a:pPr algn="ctr"/>
                      <a:r>
                        <a:rPr lang="zh-TW" altLang="en-US" sz="1400" dirty="0">
                          <a:latin typeface="Arial" panose="020B0604020202020204" pitchFamily="34" charset="0"/>
                          <a:ea typeface="微軟正黑體" panose="020B0604030504040204" pitchFamily="34" charset="-120"/>
                          <a:cs typeface="Arial" panose="020B0604020202020204" pitchFamily="34" charset="0"/>
                        </a:rPr>
                        <a:t>深度學習技術</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F7C3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621561418"/>
                  </a:ext>
                </a:extLst>
              </a:tr>
              <a:tr h="370840">
                <a:tc>
                  <a:txBody>
                    <a:bodyPr/>
                    <a:lstStyle/>
                    <a:p>
                      <a:pPr algn="ctr"/>
                      <a:r>
                        <a:rPr lang="en-US" altLang="zh-TW" sz="1400" dirty="0">
                          <a:latin typeface="Arial" panose="020B0604020202020204" pitchFamily="34" charset="0"/>
                          <a:ea typeface="微軟正黑體" panose="020B0604030504040204" pitchFamily="34" charset="-120"/>
                          <a:cs typeface="Arial" panose="020B0604020202020204" pitchFamily="34" charset="0"/>
                        </a:rPr>
                        <a:t>BERT</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dirty="0">
                          <a:latin typeface="Arial" panose="020B0604020202020204" pitchFamily="34" charset="0"/>
                          <a:ea typeface="微軟正黑體" panose="020B0604030504040204" pitchFamily="34" charset="-120"/>
                          <a:cs typeface="Arial" panose="020B0604020202020204" pitchFamily="34" charset="0"/>
                        </a:rPr>
                        <a:t>ALBERT</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dirty="0" err="1">
                          <a:latin typeface="Arial" panose="020B0604020202020204" pitchFamily="34" charset="0"/>
                          <a:ea typeface="微軟正黑體" panose="020B0604030504040204" pitchFamily="34" charset="-120"/>
                          <a:cs typeface="Arial" panose="020B0604020202020204" pitchFamily="34" charset="0"/>
                        </a:rPr>
                        <a:t>RoBERTa</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dirty="0">
                          <a:latin typeface="Arial" panose="020B0604020202020204" pitchFamily="34" charset="0"/>
                          <a:ea typeface="微軟正黑體" panose="020B0604030504040204" pitchFamily="34" charset="-120"/>
                          <a:cs typeface="Arial" panose="020B0604020202020204" pitchFamily="34" charset="0"/>
                        </a:rPr>
                        <a:t>Multilingual BERT</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dirty="0" err="1">
                          <a:latin typeface="Arial" panose="020B0604020202020204" pitchFamily="34" charset="0"/>
                          <a:ea typeface="微軟正黑體" panose="020B0604030504040204" pitchFamily="34" charset="-120"/>
                          <a:cs typeface="Arial" panose="020B0604020202020204" pitchFamily="34" charset="0"/>
                        </a:rPr>
                        <a:t>DistilBERT</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103186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98274702"/>
              </p:ext>
            </p:extLst>
          </p:nvPr>
        </p:nvGraphicFramePr>
        <p:xfrm>
          <a:off x="2192753" y="4518286"/>
          <a:ext cx="7881256" cy="741680"/>
        </p:xfrm>
        <a:graphic>
          <a:graphicData uri="http://schemas.openxmlformats.org/drawingml/2006/table">
            <a:tbl>
              <a:tblPr firstRow="1" bandRow="1">
                <a:tableStyleId>{5C22544A-7EE6-4342-B048-85BDC9FD1C3A}</a:tableStyleId>
              </a:tblPr>
              <a:tblGrid>
                <a:gridCol w="1970314">
                  <a:extLst>
                    <a:ext uri="{9D8B030D-6E8A-4147-A177-3AD203B41FA5}">
                      <a16:colId xmlns:a16="http://schemas.microsoft.com/office/drawing/2014/main" val="4007206854"/>
                    </a:ext>
                  </a:extLst>
                </a:gridCol>
                <a:gridCol w="1970314">
                  <a:extLst>
                    <a:ext uri="{9D8B030D-6E8A-4147-A177-3AD203B41FA5}">
                      <a16:colId xmlns:a16="http://schemas.microsoft.com/office/drawing/2014/main" val="413004991"/>
                    </a:ext>
                  </a:extLst>
                </a:gridCol>
                <a:gridCol w="1970314">
                  <a:extLst>
                    <a:ext uri="{9D8B030D-6E8A-4147-A177-3AD203B41FA5}">
                      <a16:colId xmlns:a16="http://schemas.microsoft.com/office/drawing/2014/main" val="1260592845"/>
                    </a:ext>
                  </a:extLst>
                </a:gridCol>
                <a:gridCol w="1970314">
                  <a:extLst>
                    <a:ext uri="{9D8B030D-6E8A-4147-A177-3AD203B41FA5}">
                      <a16:colId xmlns:a16="http://schemas.microsoft.com/office/drawing/2014/main" val="3483782112"/>
                    </a:ext>
                  </a:extLst>
                </a:gridCol>
              </a:tblGrid>
              <a:tr h="370840">
                <a:tc gridSpan="4">
                  <a:txBody>
                    <a:bodyPr/>
                    <a:lstStyle/>
                    <a:p>
                      <a:pPr algn="ctr"/>
                      <a:r>
                        <a:rPr lang="zh-TW" altLang="en-US" sz="1400" dirty="0">
                          <a:latin typeface="Arial" panose="020B0604020202020204" pitchFamily="34" charset="0"/>
                          <a:ea typeface="微軟正黑體" panose="020B0604030504040204" pitchFamily="34" charset="-120"/>
                          <a:cs typeface="Arial" panose="020B0604020202020204" pitchFamily="34" charset="0"/>
                        </a:rPr>
                        <a:t>大型語言模型</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F7C3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1561418"/>
                  </a:ext>
                </a:extLst>
              </a:tr>
              <a:tr h="370840">
                <a:tc>
                  <a:txBody>
                    <a:bodyPr/>
                    <a:lstStyle/>
                    <a:p>
                      <a:pPr algn="ctr"/>
                      <a:r>
                        <a:rPr lang="en-US" altLang="zh-TW" sz="1400" dirty="0">
                          <a:latin typeface="Arial" panose="020B0604020202020204" pitchFamily="34" charset="0"/>
                          <a:ea typeface="微軟正黑體" panose="020B0604030504040204" pitchFamily="34" charset="-120"/>
                          <a:cs typeface="Arial" panose="020B0604020202020204" pitchFamily="34" charset="0"/>
                        </a:rPr>
                        <a:t>GPT-4o mini</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dirty="0">
                          <a:latin typeface="Arial" panose="020B0604020202020204" pitchFamily="34" charset="0"/>
                          <a:ea typeface="微軟正黑體" panose="020B0604030504040204" pitchFamily="34" charset="-120"/>
                          <a:cs typeface="Arial" panose="020B0604020202020204" pitchFamily="34" charset="0"/>
                        </a:rPr>
                        <a:t>TAIDE</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dirty="0">
                          <a:latin typeface="Arial" panose="020B0604020202020204" pitchFamily="34" charset="0"/>
                          <a:ea typeface="微軟正黑體" panose="020B0604030504040204" pitchFamily="34" charset="-120"/>
                          <a:cs typeface="Arial" panose="020B0604020202020204" pitchFamily="34" charset="0"/>
                        </a:rPr>
                        <a:t>Breeze</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dirty="0">
                          <a:latin typeface="Arial" panose="020B0604020202020204" pitchFamily="34" charset="0"/>
                          <a:ea typeface="微軟正黑體" panose="020B0604030504040204" pitchFamily="34" charset="-120"/>
                          <a:cs typeface="Arial" panose="020B0604020202020204" pitchFamily="34" charset="0"/>
                        </a:rPr>
                        <a:t>Taiwan Llama</a:t>
                      </a:r>
                      <a:endParaRPr lang="en-US" sz="1400" dirty="0">
                        <a:latin typeface="Arial" panose="020B0604020202020204" pitchFamily="34" charset="0"/>
                        <a:ea typeface="微軟正黑體" panose="020B0604030504040204" pitchFamily="34" charset="-12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1031864"/>
                  </a:ext>
                </a:extLst>
              </a:tr>
            </a:tbl>
          </a:graphicData>
        </a:graphic>
      </p:graphicFrame>
    </p:spTree>
    <p:extLst>
      <p:ext uri="{BB962C8B-B14F-4D97-AF65-F5344CB8AC3E}">
        <p14:creationId xmlns:p14="http://schemas.microsoft.com/office/powerpoint/2010/main" val="72367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34815-ED16-2B5A-A33F-67A618D7B12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8AE3A29-B711-864D-0BB7-ED9CAD0681B0}"/>
              </a:ext>
            </a:extLst>
          </p:cNvPr>
          <p:cNvSpPr>
            <a:spLocks noGrp="1"/>
          </p:cNvSpPr>
          <p:nvPr>
            <p:ph type="title"/>
          </p:nvPr>
        </p:nvSpPr>
        <p:spPr/>
        <p:txBody>
          <a:bodyPr>
            <a:normAutofit/>
          </a:bodyPr>
          <a:lstStyle/>
          <a:p>
            <a:r>
              <a:rPr lang="zh-TW" altLang="en-US" dirty="0"/>
              <a:t>二</a:t>
            </a:r>
            <a:r>
              <a:rPr lang="zh-TW" altLang="en-US" b="1" dirty="0"/>
              <a:t>、文獻探討</a:t>
            </a:r>
          </a:p>
        </p:txBody>
      </p:sp>
      <p:sp>
        <p:nvSpPr>
          <p:cNvPr id="4" name="投影片編號版面配置區 3">
            <a:extLst>
              <a:ext uri="{FF2B5EF4-FFF2-40B4-BE49-F238E27FC236}">
                <a16:creationId xmlns:a16="http://schemas.microsoft.com/office/drawing/2014/main" id="{208E22A9-0951-A0F2-8DBE-3C090482BCB7}"/>
              </a:ext>
            </a:extLst>
          </p:cNvPr>
          <p:cNvSpPr>
            <a:spLocks noGrp="1"/>
          </p:cNvSpPr>
          <p:nvPr>
            <p:ph type="sldNum" sz="quarter" idx="12"/>
          </p:nvPr>
        </p:nvSpPr>
        <p:spPr/>
        <p:txBody>
          <a:bodyPr/>
          <a:lstStyle/>
          <a:p>
            <a:fld id="{96869A61-5376-46CE-9DEB-A3621B7A38BD}" type="slidenum">
              <a:rPr lang="zh-TW" altLang="en-US" smtClean="0"/>
              <a:pPr/>
              <a:t>9</a:t>
            </a:fld>
            <a:endParaRPr lang="zh-TW" altLang="en-US"/>
          </a:p>
        </p:txBody>
      </p:sp>
      <p:grpSp>
        <p:nvGrpSpPr>
          <p:cNvPr id="13" name="群組 12">
            <a:extLst>
              <a:ext uri="{FF2B5EF4-FFF2-40B4-BE49-F238E27FC236}">
                <a16:creationId xmlns:a16="http://schemas.microsoft.com/office/drawing/2014/main" id="{8ED5885E-6DE6-C2AC-B9C9-85985F3C7227}"/>
              </a:ext>
            </a:extLst>
          </p:cNvPr>
          <p:cNvGrpSpPr/>
          <p:nvPr/>
        </p:nvGrpSpPr>
        <p:grpSpPr>
          <a:xfrm>
            <a:off x="4623758" y="2185901"/>
            <a:ext cx="6650642" cy="2486197"/>
            <a:chOff x="1164564" y="1711214"/>
            <a:chExt cx="6650642" cy="2486197"/>
          </a:xfrm>
        </p:grpSpPr>
        <p:sp>
          <p:nvSpPr>
            <p:cNvPr id="8" name="矩形 7">
              <a:extLst>
                <a:ext uri="{FF2B5EF4-FFF2-40B4-BE49-F238E27FC236}">
                  <a16:creationId xmlns:a16="http://schemas.microsoft.com/office/drawing/2014/main" id="{9FC0E830-9AA7-725D-1B68-3C01C07AC75B}"/>
                </a:ext>
              </a:extLst>
            </p:cNvPr>
            <p:cNvSpPr/>
            <p:nvPr/>
          </p:nvSpPr>
          <p:spPr>
            <a:xfrm>
              <a:off x="1164564" y="3735746"/>
              <a:ext cx="6650641"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大型語言模型與深度學習在語意分析的應用</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0" name="矩形 9">
              <a:extLst>
                <a:ext uri="{FF2B5EF4-FFF2-40B4-BE49-F238E27FC236}">
                  <a16:creationId xmlns:a16="http://schemas.microsoft.com/office/drawing/2014/main" id="{93393F06-65F7-146D-1F04-B3CBA85C2666}"/>
                </a:ext>
              </a:extLst>
            </p:cNvPr>
            <p:cNvSpPr/>
            <p:nvPr/>
          </p:nvSpPr>
          <p:spPr>
            <a:xfrm>
              <a:off x="1164565" y="1711214"/>
              <a:ext cx="4556965"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露營的起源與演變</a:t>
              </a:r>
              <a:endParaRPr lang="en-US" altLang="zh-CN"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矩形 10">
              <a:extLst>
                <a:ext uri="{FF2B5EF4-FFF2-40B4-BE49-F238E27FC236}">
                  <a16:creationId xmlns:a16="http://schemas.microsoft.com/office/drawing/2014/main" id="{543D2ABD-9867-7DD9-A101-D5DE33D3697C}"/>
                </a:ext>
              </a:extLst>
            </p:cNvPr>
            <p:cNvSpPr/>
            <p:nvPr/>
          </p:nvSpPr>
          <p:spPr>
            <a:xfrm>
              <a:off x="1164566" y="2386058"/>
              <a:ext cx="665064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大型語言模型</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矩形 11">
              <a:extLst>
                <a:ext uri="{FF2B5EF4-FFF2-40B4-BE49-F238E27FC236}">
                  <a16:creationId xmlns:a16="http://schemas.microsoft.com/office/drawing/2014/main" id="{877C5FA9-AC5A-83BB-AFC3-88E4CC284B6D}"/>
                </a:ext>
              </a:extLst>
            </p:cNvPr>
            <p:cNvSpPr/>
            <p:nvPr/>
          </p:nvSpPr>
          <p:spPr>
            <a:xfrm>
              <a:off x="1164565" y="3060902"/>
              <a:ext cx="6650640" cy="461665"/>
            </a:xfrm>
            <a:prstGeom prst="rect">
              <a:avLst/>
            </a:prstGeom>
          </p:spPr>
          <p:txBody>
            <a:bodyPr wrap="square" anchor="ctr">
              <a:spAutoFit/>
              <a:scene3d>
                <a:camera prst="orthographicFront"/>
                <a:lightRig rig="threePt" dir="t"/>
              </a:scene3d>
              <a:sp3d contourW="12700"/>
            </a:bodyPr>
            <a:lstStyle/>
            <a:p>
              <a:pPr marL="571500" indent="-571500">
                <a:buFont typeface="Wingdings" panose="05000000000000000000" pitchFamily="2" charset="2"/>
                <a:buChar char="l"/>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深度學習模型</a:t>
              </a:r>
              <a:endParaRPr lang="zh-CN" altLang="en-US"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263744190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18052</TotalTime>
  <Words>8448</Words>
  <Application>Microsoft Office PowerPoint</Application>
  <PresentationFormat>寬螢幕</PresentationFormat>
  <Paragraphs>1375</Paragraphs>
  <Slides>44</Slides>
  <Notes>40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44</vt:i4>
      </vt:variant>
    </vt:vector>
  </HeadingPairs>
  <TitlesOfParts>
    <vt:vector size="54" baseType="lpstr">
      <vt:lpstr>Microsoft JhengHei Light</vt:lpstr>
      <vt:lpstr>微軟正黑體</vt:lpstr>
      <vt:lpstr>Aptos</vt:lpstr>
      <vt:lpstr>Arial</vt:lpstr>
      <vt:lpstr>Calibri</vt:lpstr>
      <vt:lpstr>Calibri Light</vt:lpstr>
      <vt:lpstr>Cambria Math</vt:lpstr>
      <vt:lpstr>Times New Roman</vt:lpstr>
      <vt:lpstr>Wingdings</vt:lpstr>
      <vt:lpstr>Office 佈景主題</vt:lpstr>
      <vt:lpstr>建立基於 ESG 的露營評論情緒分析管理系統： 利用 LLM 進行資料增生和深度學習模型評估</vt:lpstr>
      <vt:lpstr>目錄</vt:lpstr>
      <vt:lpstr>一、緒論</vt:lpstr>
      <vt:lpstr>研究背景與動機</vt:lpstr>
      <vt:lpstr>研究背景與動機</vt:lpstr>
      <vt:lpstr>研究背景與動機</vt:lpstr>
      <vt:lpstr>研究目的</vt:lpstr>
      <vt:lpstr>研究目的</vt:lpstr>
      <vt:lpstr>二、文獻探討</vt:lpstr>
      <vt:lpstr>露營的起源與演變</vt:lpstr>
      <vt:lpstr>大型語言模型</vt:lpstr>
      <vt:lpstr>深度學習模型</vt:lpstr>
      <vt:lpstr>大型語言模型與深度學習在語意分析的應用</vt:lpstr>
      <vt:lpstr>大型語言模型與深度學習在語意分析的應用</vt:lpstr>
      <vt:lpstr>大型語言模型與深度學習在語意分析的應用</vt:lpstr>
      <vt:lpstr>三、研究方法</vt:lpstr>
      <vt:lpstr>研究架構</vt:lpstr>
      <vt:lpstr>資料蒐集</vt:lpstr>
      <vt:lpstr>資料前處理 </vt:lpstr>
      <vt:lpstr>資料前處理 </vt:lpstr>
      <vt:lpstr>資料平衡</vt:lpstr>
      <vt:lpstr>資料平衡</vt:lpstr>
      <vt:lpstr>建立研究模型</vt:lpstr>
      <vt:lpstr>四、實驗結果與討論</vt:lpstr>
      <vt:lpstr>實驗環境</vt:lpstr>
      <vt:lpstr>模型參數設定</vt:lpstr>
      <vt:lpstr>評估績效指標</vt:lpstr>
      <vt:lpstr>評估績效指標</vt:lpstr>
      <vt:lpstr>實驗結果與討論 – 傳統露營（實驗一） </vt:lpstr>
      <vt:lpstr>實驗結果與討論 – 懶人露營（實驗一）  </vt:lpstr>
      <vt:lpstr>實驗結果與討論—資料增生傳統露營之實驗二</vt:lpstr>
      <vt:lpstr>實驗結果與討論—資料增生懶人露營之實驗二</vt:lpstr>
      <vt:lpstr>實驗結果討論</vt:lpstr>
      <vt:lpstr>基於 ESG 的露營評論情緒分析管理系統 </vt:lpstr>
      <vt:lpstr>五、結論與未來展望</vt:lpstr>
      <vt:lpstr>研究貢獻</vt:lpstr>
      <vt:lpstr>未來展望</vt:lpstr>
      <vt:lpstr>Thank you for listening</vt:lpstr>
      <vt:lpstr>Q&amp;A</vt:lpstr>
      <vt:lpstr>傳統露營關注重點</vt:lpstr>
      <vt:lpstr>懶人露營關注重點</vt:lpstr>
      <vt:lpstr>研究架構圖美化</vt:lpstr>
      <vt:lpstr>研究架構圖美化</vt:lpstr>
      <vt:lpstr>研究架構圖美化</vt:lpstr>
    </vt:vector>
  </TitlesOfParts>
  <Company>Innolux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alan.jh.yeh</dc:creator>
  <cp:lastModifiedBy>葉家華 YE JIA HUA</cp:lastModifiedBy>
  <cp:revision>438</cp:revision>
  <dcterms:created xsi:type="dcterms:W3CDTF">2025-04-30T05:28:26Z</dcterms:created>
  <dcterms:modified xsi:type="dcterms:W3CDTF">2025-06-15T14:40:47Z</dcterms:modified>
</cp:coreProperties>
</file>